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2"/>
  </p:notesMasterIdLst>
  <p:sldIdLst>
    <p:sldId id="395" r:id="rId2"/>
    <p:sldId id="355" r:id="rId3"/>
    <p:sldId id="353" r:id="rId4"/>
    <p:sldId id="401" r:id="rId5"/>
    <p:sldId id="385" r:id="rId6"/>
    <p:sldId id="402" r:id="rId7"/>
    <p:sldId id="403" r:id="rId8"/>
    <p:sldId id="404" r:id="rId9"/>
    <p:sldId id="405" r:id="rId10"/>
    <p:sldId id="373" r:id="rId11"/>
    <p:sldId id="375" r:id="rId12"/>
    <p:sldId id="378" r:id="rId13"/>
    <p:sldId id="406" r:id="rId14"/>
    <p:sldId id="366" r:id="rId15"/>
    <p:sldId id="396" r:id="rId16"/>
    <p:sldId id="358" r:id="rId17"/>
    <p:sldId id="370" r:id="rId18"/>
    <p:sldId id="398" r:id="rId19"/>
    <p:sldId id="400" r:id="rId20"/>
    <p:sldId id="346" r:id="rId21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Orta Stil 3 - Vurgu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5985" autoAdjust="0"/>
  </p:normalViewPr>
  <p:slideViewPr>
    <p:cSldViewPr>
      <p:cViewPr varScale="1">
        <p:scale>
          <a:sx n="45" d="100"/>
          <a:sy n="45" d="100"/>
        </p:scale>
        <p:origin x="1092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A4D0C-7C34-409F-83B8-343634038F0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A897CD5-5150-4B62-AC6F-74DE6F570163}">
      <dgm:prSet phldrT="[Metin]"/>
      <dgm:spPr>
        <a:solidFill>
          <a:srgbClr val="C00000"/>
        </a:solidFill>
      </dgm:spPr>
      <dgm:t>
        <a:bodyPr/>
        <a:lstStyle/>
        <a:p>
          <a:r>
            <a:rPr lang="tr-TR" b="1" dirty="0" smtClean="0">
              <a:latin typeface="Garamond" panose="02020404030301010803" pitchFamily="18" charset="0"/>
            </a:rPr>
            <a:t>Analiz</a:t>
          </a:r>
          <a:endParaRPr lang="tr-TR" b="1" dirty="0">
            <a:latin typeface="Garamond" panose="02020404030301010803" pitchFamily="18" charset="0"/>
          </a:endParaRPr>
        </a:p>
      </dgm:t>
    </dgm:pt>
    <dgm:pt modelId="{EF093673-CDA7-4B61-A1A0-4F5F2247B7EE}" type="parTrans" cxnId="{6928E771-DD88-4F7B-9060-BB489EB12565}">
      <dgm:prSet/>
      <dgm:spPr/>
      <dgm:t>
        <a:bodyPr/>
        <a:lstStyle/>
        <a:p>
          <a:endParaRPr lang="tr-TR"/>
        </a:p>
      </dgm:t>
    </dgm:pt>
    <dgm:pt modelId="{18C86D89-CD7D-4D69-9D7E-67B64160B685}" type="sibTrans" cxnId="{6928E771-DD88-4F7B-9060-BB489EB12565}">
      <dgm:prSet/>
      <dgm:spPr/>
      <dgm:t>
        <a:bodyPr/>
        <a:lstStyle/>
        <a:p>
          <a:endParaRPr lang="tr-TR"/>
        </a:p>
      </dgm:t>
    </dgm:pt>
    <dgm:pt modelId="{09FC536C-897D-4885-8CBA-17167B9BA635}">
      <dgm:prSet phldrT="[Metin]"/>
      <dgm:spPr/>
      <dgm:t>
        <a:bodyPr/>
        <a:lstStyle/>
        <a:p>
          <a:r>
            <a:rPr lang="tr-TR" b="1" dirty="0" smtClean="0">
              <a:latin typeface="Garamond" panose="02020404030301010803" pitchFamily="18" charset="0"/>
            </a:rPr>
            <a:t>Karar Verme</a:t>
          </a:r>
          <a:endParaRPr lang="tr-TR" b="1" dirty="0">
            <a:latin typeface="Garamond" panose="02020404030301010803" pitchFamily="18" charset="0"/>
          </a:endParaRPr>
        </a:p>
      </dgm:t>
    </dgm:pt>
    <dgm:pt modelId="{FED3885B-6B8B-419D-A946-BF86826AD2F4}" type="parTrans" cxnId="{C517ABB6-55CD-496A-A1F4-9B70419E002A}">
      <dgm:prSet/>
      <dgm:spPr/>
      <dgm:t>
        <a:bodyPr/>
        <a:lstStyle/>
        <a:p>
          <a:endParaRPr lang="tr-TR"/>
        </a:p>
      </dgm:t>
    </dgm:pt>
    <dgm:pt modelId="{FD2AD862-985E-4071-B418-C36B3EC1DC14}" type="sibTrans" cxnId="{C517ABB6-55CD-496A-A1F4-9B70419E002A}">
      <dgm:prSet/>
      <dgm:spPr/>
      <dgm:t>
        <a:bodyPr/>
        <a:lstStyle/>
        <a:p>
          <a:endParaRPr lang="tr-TR"/>
        </a:p>
      </dgm:t>
    </dgm:pt>
    <dgm:pt modelId="{2F825D98-B9AC-4F1F-939A-B4B93411E85B}">
      <dgm:prSet phldrT="[Metin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tr-TR" b="1" dirty="0" smtClean="0">
              <a:latin typeface="Garamond" panose="02020404030301010803" pitchFamily="18" charset="0"/>
            </a:rPr>
            <a:t>Uygulama</a:t>
          </a:r>
          <a:endParaRPr lang="tr-TR" b="1" dirty="0">
            <a:latin typeface="Garamond" panose="02020404030301010803" pitchFamily="18" charset="0"/>
          </a:endParaRPr>
        </a:p>
      </dgm:t>
    </dgm:pt>
    <dgm:pt modelId="{C0F12E26-83C1-4005-8F69-A1B1E89BF67B}" type="parTrans" cxnId="{5E8F28C5-A064-43BE-9791-DA84CB961F56}">
      <dgm:prSet/>
      <dgm:spPr/>
      <dgm:t>
        <a:bodyPr/>
        <a:lstStyle/>
        <a:p>
          <a:endParaRPr lang="tr-TR"/>
        </a:p>
      </dgm:t>
    </dgm:pt>
    <dgm:pt modelId="{07F6A3D6-8D6A-4EDB-9C41-119F7365780F}" type="sibTrans" cxnId="{5E8F28C5-A064-43BE-9791-DA84CB961F56}">
      <dgm:prSet/>
      <dgm:spPr/>
      <dgm:t>
        <a:bodyPr/>
        <a:lstStyle/>
        <a:p>
          <a:endParaRPr lang="tr-TR"/>
        </a:p>
      </dgm:t>
    </dgm:pt>
    <dgm:pt modelId="{CD84D035-DE39-44BE-9104-811E64A3FABB}">
      <dgm:prSet phldrT="[Metin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tr-TR" sz="4000" b="1" dirty="0" smtClean="0">
              <a:latin typeface="Garamond" panose="02020404030301010803" pitchFamily="18" charset="0"/>
            </a:rPr>
            <a:t>Sürdürülebilirlik</a:t>
          </a:r>
          <a:endParaRPr lang="tr-TR" sz="4000" b="1" dirty="0">
            <a:latin typeface="Garamond" panose="02020404030301010803" pitchFamily="18" charset="0"/>
          </a:endParaRPr>
        </a:p>
      </dgm:t>
    </dgm:pt>
    <dgm:pt modelId="{5F17523E-D864-41A6-92CE-6860DDB06D90}" type="parTrans" cxnId="{8D072627-EAFA-451F-8D56-44538D0553C4}">
      <dgm:prSet/>
      <dgm:spPr/>
      <dgm:t>
        <a:bodyPr/>
        <a:lstStyle/>
        <a:p>
          <a:endParaRPr lang="tr-TR"/>
        </a:p>
      </dgm:t>
    </dgm:pt>
    <dgm:pt modelId="{EB61A760-2389-4E45-AE32-28E558D73DCD}" type="sibTrans" cxnId="{8D072627-EAFA-451F-8D56-44538D0553C4}">
      <dgm:prSet/>
      <dgm:spPr/>
      <dgm:t>
        <a:bodyPr/>
        <a:lstStyle/>
        <a:p>
          <a:endParaRPr lang="tr-TR"/>
        </a:p>
      </dgm:t>
    </dgm:pt>
    <dgm:pt modelId="{B32EBEB0-9D9C-4212-806B-F2A99B683EBB}" type="pres">
      <dgm:prSet presAssocID="{ADBA4D0C-7C34-409F-83B8-343634038F0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85FD68A-4ED9-474A-9A4A-06FBDAA3EE07}" type="pres">
      <dgm:prSet presAssocID="{5A897CD5-5150-4B62-AC6F-74DE6F570163}" presName="node" presStyleLbl="node1" presStyleIdx="0" presStyleCnt="4" custScaleX="17577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38ECC4F-44DB-4050-9225-ABE7FB5DCD25}" type="pres">
      <dgm:prSet presAssocID="{18C86D89-CD7D-4D69-9D7E-67B64160B685}" presName="sibTrans" presStyleLbl="sibTrans2D1" presStyleIdx="0" presStyleCnt="4"/>
      <dgm:spPr/>
      <dgm:t>
        <a:bodyPr/>
        <a:lstStyle/>
        <a:p>
          <a:endParaRPr lang="tr-TR"/>
        </a:p>
      </dgm:t>
    </dgm:pt>
    <dgm:pt modelId="{33189DE0-E9FF-4E85-8874-4B23BC6C778F}" type="pres">
      <dgm:prSet presAssocID="{18C86D89-CD7D-4D69-9D7E-67B64160B685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9CEADA42-85E2-42A5-A014-2981F5009237}" type="pres">
      <dgm:prSet presAssocID="{09FC536C-897D-4885-8CBA-17167B9BA635}" presName="node" presStyleLbl="node1" presStyleIdx="1" presStyleCnt="4" custScaleX="20307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0EF8827-2589-4D6E-A40C-0BE7CF2FF49D}" type="pres">
      <dgm:prSet presAssocID="{FD2AD862-985E-4071-B418-C36B3EC1DC14}" presName="sibTrans" presStyleLbl="sibTrans2D1" presStyleIdx="1" presStyleCnt="4"/>
      <dgm:spPr/>
      <dgm:t>
        <a:bodyPr/>
        <a:lstStyle/>
        <a:p>
          <a:endParaRPr lang="tr-TR"/>
        </a:p>
      </dgm:t>
    </dgm:pt>
    <dgm:pt modelId="{F1AA0F99-DA9F-4CD6-8210-0C46C34ACD0F}" type="pres">
      <dgm:prSet presAssocID="{FD2AD862-985E-4071-B418-C36B3EC1DC14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6A4FDE14-E0B2-4876-A814-E16B9C5A7A19}" type="pres">
      <dgm:prSet presAssocID="{2F825D98-B9AC-4F1F-939A-B4B93411E85B}" presName="node" presStyleLbl="node1" presStyleIdx="2" presStyleCnt="4" custScaleX="19383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7F8AEB3-1A2F-4DB3-8E11-ED48C4BFA247}" type="pres">
      <dgm:prSet presAssocID="{07F6A3D6-8D6A-4EDB-9C41-119F7365780F}" presName="sibTrans" presStyleLbl="sibTrans2D1" presStyleIdx="2" presStyleCnt="4"/>
      <dgm:spPr/>
      <dgm:t>
        <a:bodyPr/>
        <a:lstStyle/>
        <a:p>
          <a:endParaRPr lang="tr-TR"/>
        </a:p>
      </dgm:t>
    </dgm:pt>
    <dgm:pt modelId="{DE9BBFF8-D910-479C-8FBB-613B79558C89}" type="pres">
      <dgm:prSet presAssocID="{07F6A3D6-8D6A-4EDB-9C41-119F7365780F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9CDEAC2F-969C-477D-9D29-FAC51E7297E5}" type="pres">
      <dgm:prSet presAssocID="{CD84D035-DE39-44BE-9104-811E64A3FABB}" presName="node" presStyleLbl="node1" presStyleIdx="3" presStyleCnt="4" custScaleX="220584" custScaleY="111143" custRadScaleRad="110961" custRadScaleInc="-42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3959964-2534-405C-B940-A46E85035F19}" type="pres">
      <dgm:prSet presAssocID="{EB61A760-2389-4E45-AE32-28E558D73DCD}" presName="sibTrans" presStyleLbl="sibTrans2D1" presStyleIdx="3" presStyleCnt="4"/>
      <dgm:spPr/>
      <dgm:t>
        <a:bodyPr/>
        <a:lstStyle/>
        <a:p>
          <a:endParaRPr lang="tr-TR"/>
        </a:p>
      </dgm:t>
    </dgm:pt>
    <dgm:pt modelId="{9D915E6B-9738-4133-A963-AD2B4C8C9DC7}" type="pres">
      <dgm:prSet presAssocID="{EB61A760-2389-4E45-AE32-28E558D73DCD}" presName="connectorText" presStyleLbl="sibTrans2D1" presStyleIdx="3" presStyleCnt="4"/>
      <dgm:spPr/>
      <dgm:t>
        <a:bodyPr/>
        <a:lstStyle/>
        <a:p>
          <a:endParaRPr lang="tr-TR"/>
        </a:p>
      </dgm:t>
    </dgm:pt>
  </dgm:ptLst>
  <dgm:cxnLst>
    <dgm:cxn modelId="{89B2F02F-23F8-4F7C-8755-4DD90B036EB9}" type="presOf" srcId="{ADBA4D0C-7C34-409F-83B8-343634038F0B}" destId="{B32EBEB0-9D9C-4212-806B-F2A99B683EBB}" srcOrd="0" destOrd="0" presId="urn:microsoft.com/office/officeart/2005/8/layout/cycle2"/>
    <dgm:cxn modelId="{6928E771-DD88-4F7B-9060-BB489EB12565}" srcId="{ADBA4D0C-7C34-409F-83B8-343634038F0B}" destId="{5A897CD5-5150-4B62-AC6F-74DE6F570163}" srcOrd="0" destOrd="0" parTransId="{EF093673-CDA7-4B61-A1A0-4F5F2247B7EE}" sibTransId="{18C86D89-CD7D-4D69-9D7E-67B64160B685}"/>
    <dgm:cxn modelId="{BCFC345A-1812-45B6-92E0-12F2FED462EC}" type="presOf" srcId="{EB61A760-2389-4E45-AE32-28E558D73DCD}" destId="{43959964-2534-405C-B940-A46E85035F19}" srcOrd="0" destOrd="0" presId="urn:microsoft.com/office/officeart/2005/8/layout/cycle2"/>
    <dgm:cxn modelId="{410C0ACC-B149-49B7-BB2C-9B419137FC52}" type="presOf" srcId="{EB61A760-2389-4E45-AE32-28E558D73DCD}" destId="{9D915E6B-9738-4133-A963-AD2B4C8C9DC7}" srcOrd="1" destOrd="0" presId="urn:microsoft.com/office/officeart/2005/8/layout/cycle2"/>
    <dgm:cxn modelId="{C26FF4BE-890B-4E1A-863B-609E96555564}" type="presOf" srcId="{07F6A3D6-8D6A-4EDB-9C41-119F7365780F}" destId="{DE9BBFF8-D910-479C-8FBB-613B79558C89}" srcOrd="1" destOrd="0" presId="urn:microsoft.com/office/officeart/2005/8/layout/cycle2"/>
    <dgm:cxn modelId="{0CB619F9-D7AF-4778-9768-0856094CCE69}" type="presOf" srcId="{5A897CD5-5150-4B62-AC6F-74DE6F570163}" destId="{585FD68A-4ED9-474A-9A4A-06FBDAA3EE07}" srcOrd="0" destOrd="0" presId="urn:microsoft.com/office/officeart/2005/8/layout/cycle2"/>
    <dgm:cxn modelId="{2D7275EF-C021-4C20-B9E7-FF35B96A6B8B}" type="presOf" srcId="{FD2AD862-985E-4071-B418-C36B3EC1DC14}" destId="{90EF8827-2589-4D6E-A40C-0BE7CF2FF49D}" srcOrd="0" destOrd="0" presId="urn:microsoft.com/office/officeart/2005/8/layout/cycle2"/>
    <dgm:cxn modelId="{2415C0AE-1DAE-4EE0-AEC4-4DC790A0EAB9}" type="presOf" srcId="{18C86D89-CD7D-4D69-9D7E-67B64160B685}" destId="{33189DE0-E9FF-4E85-8874-4B23BC6C778F}" srcOrd="1" destOrd="0" presId="urn:microsoft.com/office/officeart/2005/8/layout/cycle2"/>
    <dgm:cxn modelId="{D9F2285D-DE60-4DB7-A261-033EDFB0FCAB}" type="presOf" srcId="{07F6A3D6-8D6A-4EDB-9C41-119F7365780F}" destId="{37F8AEB3-1A2F-4DB3-8E11-ED48C4BFA247}" srcOrd="0" destOrd="0" presId="urn:microsoft.com/office/officeart/2005/8/layout/cycle2"/>
    <dgm:cxn modelId="{5E8F28C5-A064-43BE-9791-DA84CB961F56}" srcId="{ADBA4D0C-7C34-409F-83B8-343634038F0B}" destId="{2F825D98-B9AC-4F1F-939A-B4B93411E85B}" srcOrd="2" destOrd="0" parTransId="{C0F12E26-83C1-4005-8F69-A1B1E89BF67B}" sibTransId="{07F6A3D6-8D6A-4EDB-9C41-119F7365780F}"/>
    <dgm:cxn modelId="{8D072627-EAFA-451F-8D56-44538D0553C4}" srcId="{ADBA4D0C-7C34-409F-83B8-343634038F0B}" destId="{CD84D035-DE39-44BE-9104-811E64A3FABB}" srcOrd="3" destOrd="0" parTransId="{5F17523E-D864-41A6-92CE-6860DDB06D90}" sibTransId="{EB61A760-2389-4E45-AE32-28E558D73DCD}"/>
    <dgm:cxn modelId="{7CE12090-9AAE-4D92-B92B-916402D6AC33}" type="presOf" srcId="{09FC536C-897D-4885-8CBA-17167B9BA635}" destId="{9CEADA42-85E2-42A5-A014-2981F5009237}" srcOrd="0" destOrd="0" presId="urn:microsoft.com/office/officeart/2005/8/layout/cycle2"/>
    <dgm:cxn modelId="{C517ABB6-55CD-496A-A1F4-9B70419E002A}" srcId="{ADBA4D0C-7C34-409F-83B8-343634038F0B}" destId="{09FC536C-897D-4885-8CBA-17167B9BA635}" srcOrd="1" destOrd="0" parTransId="{FED3885B-6B8B-419D-A946-BF86826AD2F4}" sibTransId="{FD2AD862-985E-4071-B418-C36B3EC1DC14}"/>
    <dgm:cxn modelId="{519FF310-69EB-4A4B-BF5A-372F29BE64BD}" type="presOf" srcId="{FD2AD862-985E-4071-B418-C36B3EC1DC14}" destId="{F1AA0F99-DA9F-4CD6-8210-0C46C34ACD0F}" srcOrd="1" destOrd="0" presId="urn:microsoft.com/office/officeart/2005/8/layout/cycle2"/>
    <dgm:cxn modelId="{286FAC29-601F-4B68-8837-A617EACAEAAD}" type="presOf" srcId="{18C86D89-CD7D-4D69-9D7E-67B64160B685}" destId="{438ECC4F-44DB-4050-9225-ABE7FB5DCD25}" srcOrd="0" destOrd="0" presId="urn:microsoft.com/office/officeart/2005/8/layout/cycle2"/>
    <dgm:cxn modelId="{FD967D23-83D0-45ED-A488-155EC8DF4675}" type="presOf" srcId="{CD84D035-DE39-44BE-9104-811E64A3FABB}" destId="{9CDEAC2F-969C-477D-9D29-FAC51E7297E5}" srcOrd="0" destOrd="0" presId="urn:microsoft.com/office/officeart/2005/8/layout/cycle2"/>
    <dgm:cxn modelId="{10C19277-A6A1-46B9-8B68-C217C52E244C}" type="presOf" srcId="{2F825D98-B9AC-4F1F-939A-B4B93411E85B}" destId="{6A4FDE14-E0B2-4876-A814-E16B9C5A7A19}" srcOrd="0" destOrd="0" presId="urn:microsoft.com/office/officeart/2005/8/layout/cycle2"/>
    <dgm:cxn modelId="{7A734340-F321-498E-A4E8-F9F1F89DB7B5}" type="presParOf" srcId="{B32EBEB0-9D9C-4212-806B-F2A99B683EBB}" destId="{585FD68A-4ED9-474A-9A4A-06FBDAA3EE07}" srcOrd="0" destOrd="0" presId="urn:microsoft.com/office/officeart/2005/8/layout/cycle2"/>
    <dgm:cxn modelId="{FDC3261A-6484-48EF-B1E6-8860975A64DB}" type="presParOf" srcId="{B32EBEB0-9D9C-4212-806B-F2A99B683EBB}" destId="{438ECC4F-44DB-4050-9225-ABE7FB5DCD25}" srcOrd="1" destOrd="0" presId="urn:microsoft.com/office/officeart/2005/8/layout/cycle2"/>
    <dgm:cxn modelId="{10D74A08-45A5-40F8-97B4-A838B7454CA7}" type="presParOf" srcId="{438ECC4F-44DB-4050-9225-ABE7FB5DCD25}" destId="{33189DE0-E9FF-4E85-8874-4B23BC6C778F}" srcOrd="0" destOrd="0" presId="urn:microsoft.com/office/officeart/2005/8/layout/cycle2"/>
    <dgm:cxn modelId="{7B6C8101-F075-4CC2-A4BD-9BA93303DBC0}" type="presParOf" srcId="{B32EBEB0-9D9C-4212-806B-F2A99B683EBB}" destId="{9CEADA42-85E2-42A5-A014-2981F5009237}" srcOrd="2" destOrd="0" presId="urn:microsoft.com/office/officeart/2005/8/layout/cycle2"/>
    <dgm:cxn modelId="{FEDEB212-1B2E-47E5-86FD-0259FA52FE10}" type="presParOf" srcId="{B32EBEB0-9D9C-4212-806B-F2A99B683EBB}" destId="{90EF8827-2589-4D6E-A40C-0BE7CF2FF49D}" srcOrd="3" destOrd="0" presId="urn:microsoft.com/office/officeart/2005/8/layout/cycle2"/>
    <dgm:cxn modelId="{A31BC6F7-AA27-4192-AF16-C0A846498D88}" type="presParOf" srcId="{90EF8827-2589-4D6E-A40C-0BE7CF2FF49D}" destId="{F1AA0F99-DA9F-4CD6-8210-0C46C34ACD0F}" srcOrd="0" destOrd="0" presId="urn:microsoft.com/office/officeart/2005/8/layout/cycle2"/>
    <dgm:cxn modelId="{0E42CF4E-F9B6-4E69-8E37-46BBC01782DF}" type="presParOf" srcId="{B32EBEB0-9D9C-4212-806B-F2A99B683EBB}" destId="{6A4FDE14-E0B2-4876-A814-E16B9C5A7A19}" srcOrd="4" destOrd="0" presId="urn:microsoft.com/office/officeart/2005/8/layout/cycle2"/>
    <dgm:cxn modelId="{FCB3C0DE-9EDB-40BB-90A6-A3D7A9D9D97D}" type="presParOf" srcId="{B32EBEB0-9D9C-4212-806B-F2A99B683EBB}" destId="{37F8AEB3-1A2F-4DB3-8E11-ED48C4BFA247}" srcOrd="5" destOrd="0" presId="urn:microsoft.com/office/officeart/2005/8/layout/cycle2"/>
    <dgm:cxn modelId="{55A5AA79-7D82-4056-9CF2-9B152AA6820B}" type="presParOf" srcId="{37F8AEB3-1A2F-4DB3-8E11-ED48C4BFA247}" destId="{DE9BBFF8-D910-479C-8FBB-613B79558C89}" srcOrd="0" destOrd="0" presId="urn:microsoft.com/office/officeart/2005/8/layout/cycle2"/>
    <dgm:cxn modelId="{CBE5FFBC-9260-476C-9715-6BAD87997345}" type="presParOf" srcId="{B32EBEB0-9D9C-4212-806B-F2A99B683EBB}" destId="{9CDEAC2F-969C-477D-9D29-FAC51E7297E5}" srcOrd="6" destOrd="0" presId="urn:microsoft.com/office/officeart/2005/8/layout/cycle2"/>
    <dgm:cxn modelId="{0A125D55-3A5E-40E4-8FD2-C92B6357FED3}" type="presParOf" srcId="{B32EBEB0-9D9C-4212-806B-F2A99B683EBB}" destId="{43959964-2534-405C-B940-A46E85035F19}" srcOrd="7" destOrd="0" presId="urn:microsoft.com/office/officeart/2005/8/layout/cycle2"/>
    <dgm:cxn modelId="{5ED381E1-A7AA-4DA8-8CC3-E612080F6612}" type="presParOf" srcId="{43959964-2534-405C-B940-A46E85035F19}" destId="{9D915E6B-9738-4133-A963-AD2B4C8C9DC7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FD68A-4ED9-474A-9A4A-06FBDAA3EE07}">
      <dsp:nvSpPr>
        <dsp:cNvPr id="0" name=""/>
        <dsp:cNvSpPr/>
      </dsp:nvSpPr>
      <dsp:spPr>
        <a:xfrm>
          <a:off x="3795758" y="2414"/>
          <a:ext cx="4200125" cy="238943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600" b="1" kern="1200" dirty="0" smtClean="0">
              <a:latin typeface="Garamond" panose="02020404030301010803" pitchFamily="18" charset="0"/>
            </a:rPr>
            <a:t>Analiz</a:t>
          </a:r>
          <a:endParaRPr lang="tr-TR" sz="5600" b="1" kern="1200" dirty="0">
            <a:latin typeface="Garamond" panose="02020404030301010803" pitchFamily="18" charset="0"/>
          </a:endParaRPr>
        </a:p>
      </dsp:txBody>
      <dsp:txXfrm>
        <a:off x="4410852" y="352339"/>
        <a:ext cx="2969937" cy="1689585"/>
      </dsp:txXfrm>
    </dsp:sp>
    <dsp:sp modelId="{438ECC4F-44DB-4050-9225-ABE7FB5DCD25}">
      <dsp:nvSpPr>
        <dsp:cNvPr id="0" name=""/>
        <dsp:cNvSpPr/>
      </dsp:nvSpPr>
      <dsp:spPr>
        <a:xfrm rot="2700000">
          <a:off x="6981190" y="2038844"/>
          <a:ext cx="319119" cy="80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600" kern="1200"/>
        </a:p>
      </dsp:txBody>
      <dsp:txXfrm>
        <a:off x="6995210" y="2166283"/>
        <a:ext cx="223383" cy="483860"/>
      </dsp:txXfrm>
    </dsp:sp>
    <dsp:sp modelId="{9CEADA42-85E2-42A5-A014-2981F5009237}">
      <dsp:nvSpPr>
        <dsp:cNvPr id="0" name=""/>
        <dsp:cNvSpPr/>
      </dsp:nvSpPr>
      <dsp:spPr>
        <a:xfrm>
          <a:off x="6005711" y="2538417"/>
          <a:ext cx="4852226" cy="2389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600" b="1" kern="1200" dirty="0" smtClean="0">
              <a:latin typeface="Garamond" panose="02020404030301010803" pitchFamily="18" charset="0"/>
            </a:rPr>
            <a:t>Karar Verme</a:t>
          </a:r>
          <a:endParaRPr lang="tr-TR" sz="5600" b="1" kern="1200" dirty="0">
            <a:latin typeface="Garamond" panose="02020404030301010803" pitchFamily="18" charset="0"/>
          </a:endParaRPr>
        </a:p>
      </dsp:txBody>
      <dsp:txXfrm>
        <a:off x="6716303" y="2888342"/>
        <a:ext cx="3431042" cy="1689585"/>
      </dsp:txXfrm>
    </dsp:sp>
    <dsp:sp modelId="{90EF8827-2589-4D6E-A40C-0BE7CF2FF49D}">
      <dsp:nvSpPr>
        <dsp:cNvPr id="0" name=""/>
        <dsp:cNvSpPr/>
      </dsp:nvSpPr>
      <dsp:spPr>
        <a:xfrm rot="8100000">
          <a:off x="7014002" y="4596915"/>
          <a:ext cx="301649" cy="80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600" kern="1200"/>
        </a:p>
      </dsp:txBody>
      <dsp:txXfrm rot="10800000">
        <a:off x="7091244" y="4726207"/>
        <a:ext cx="211154" cy="483860"/>
      </dsp:txXfrm>
    </dsp:sp>
    <dsp:sp modelId="{6A4FDE14-E0B2-4876-A814-E16B9C5A7A19}">
      <dsp:nvSpPr>
        <dsp:cNvPr id="0" name=""/>
        <dsp:cNvSpPr/>
      </dsp:nvSpPr>
      <dsp:spPr>
        <a:xfrm>
          <a:off x="3580088" y="5074420"/>
          <a:ext cx="4631466" cy="2389435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600" b="1" kern="1200" dirty="0" smtClean="0">
              <a:latin typeface="Garamond" panose="02020404030301010803" pitchFamily="18" charset="0"/>
            </a:rPr>
            <a:t>Uygulama</a:t>
          </a:r>
          <a:endParaRPr lang="tr-TR" sz="5600" b="1" kern="1200" dirty="0">
            <a:latin typeface="Garamond" panose="02020404030301010803" pitchFamily="18" charset="0"/>
          </a:endParaRPr>
        </a:p>
      </dsp:txBody>
      <dsp:txXfrm>
        <a:off x="4258350" y="5424345"/>
        <a:ext cx="3274942" cy="1689585"/>
      </dsp:txXfrm>
    </dsp:sp>
    <dsp:sp modelId="{37F8AEB3-1A2F-4DB3-8E11-ED48C4BFA247}">
      <dsp:nvSpPr>
        <dsp:cNvPr id="0" name=""/>
        <dsp:cNvSpPr/>
      </dsp:nvSpPr>
      <dsp:spPr>
        <a:xfrm rot="13315226">
          <a:off x="4430399" y="4668639"/>
          <a:ext cx="263973" cy="80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600" kern="1200"/>
        </a:p>
      </dsp:txBody>
      <dsp:txXfrm rot="10800000">
        <a:off x="4499457" y="4856380"/>
        <a:ext cx="184781" cy="483860"/>
      </dsp:txXfrm>
    </dsp:sp>
    <dsp:sp modelId="{9CDEAC2F-969C-477D-9D29-FAC51E7297E5}">
      <dsp:nvSpPr>
        <dsp:cNvPr id="0" name=""/>
        <dsp:cNvSpPr/>
      </dsp:nvSpPr>
      <dsp:spPr>
        <a:xfrm>
          <a:off x="446506" y="2414661"/>
          <a:ext cx="5270712" cy="2655690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b="1" kern="1200" dirty="0" smtClean="0">
              <a:latin typeface="Garamond" panose="02020404030301010803" pitchFamily="18" charset="0"/>
            </a:rPr>
            <a:t>Sürdürülebilirlik</a:t>
          </a:r>
          <a:endParaRPr lang="tr-TR" sz="4000" b="1" kern="1200" dirty="0">
            <a:latin typeface="Garamond" panose="02020404030301010803" pitchFamily="18" charset="0"/>
          </a:endParaRPr>
        </a:p>
      </dsp:txBody>
      <dsp:txXfrm>
        <a:off x="1218384" y="2803578"/>
        <a:ext cx="3726956" cy="1877856"/>
      </dsp:txXfrm>
    </dsp:sp>
    <dsp:sp modelId="{43959964-2534-405C-B940-A46E85035F19}">
      <dsp:nvSpPr>
        <dsp:cNvPr id="0" name=""/>
        <dsp:cNvSpPr/>
      </dsp:nvSpPr>
      <dsp:spPr>
        <a:xfrm rot="19072140">
          <a:off x="4417078" y="1997866"/>
          <a:ext cx="295502" cy="80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600" kern="1200"/>
        </a:p>
      </dsp:txBody>
      <dsp:txXfrm>
        <a:off x="4428531" y="2188888"/>
        <a:ext cx="206851" cy="48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2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890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916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33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18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672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Farkındalık yaratmada neden okullar önemli*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120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913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37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İçerik Yer Tutucusu 1"/>
          <p:cNvSpPr>
            <a:spLocks noGrp="1"/>
          </p:cNvSpPr>
          <p:nvPr>
            <p:ph idx="1"/>
          </p:nvPr>
        </p:nvSpPr>
        <p:spPr>
          <a:xfrm>
            <a:off x="952500" y="2438400"/>
            <a:ext cx="11099800" cy="449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tr-TR" altLang="tr-TR" sz="4000" b="1" dirty="0" smtClean="0">
                <a:solidFill>
                  <a:srgbClr val="024C90"/>
                </a:solidFill>
                <a:latin typeface="Garamond" panose="02020404030301010803" pitchFamily="18" charset="0"/>
              </a:rPr>
              <a:t>EĞİTİMDE TOPLUMSAL CİNSİYET EŞİTLİĞİ</a:t>
            </a:r>
          </a:p>
          <a:p>
            <a:pPr marL="0" indent="0" algn="ctr">
              <a:buFontTx/>
              <a:buNone/>
            </a:pPr>
            <a:r>
              <a:rPr lang="tr-TR" alt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TOPLUMSAL CİNSİYET EŞİTLİĞİ KONUSUNDA FARKINDALIK </a:t>
            </a:r>
            <a:r>
              <a:rPr lang="tr-TR" alt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YARATMA</a:t>
            </a:r>
            <a:endParaRPr lang="tr-TR" altLang="tr-TR" sz="40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4178300" y="8077200"/>
            <a:ext cx="46482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Eğitimde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Toplumsal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Cinsiyet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</a:p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Eşitliğinin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Geliştirilmesi</a:t>
            </a:r>
            <a:endParaRPr lang="en-US" altLang="en-US" sz="2800" b="1" dirty="0">
              <a:solidFill>
                <a:srgbClr val="0AB6CC"/>
              </a:solidFill>
              <a:latin typeface="Garamond" panose="02020404030301010803" pitchFamily="18" charset="0"/>
              <a:ea typeface="Bodoni SvtyTwo OS ITC TT-Bold" charset="0"/>
              <a:cs typeface="Bodoni SvtyTwo OS ITC TT-Bold" charset="0"/>
              <a:sym typeface="Bodoni SvtyTwo OS ITC TT-Bold" charset="0"/>
            </a:endParaRPr>
          </a:p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Teknik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Destek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Projesi</a:t>
            </a:r>
            <a:endParaRPr lang="en-US" alt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95953"/>
      </p:ext>
    </p:extLst>
  </p:cSld>
  <p:clrMapOvr>
    <a:masterClrMapping/>
  </p:clrMapOvr>
  <p:transition spd="med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7400" y="920750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OKULLAR NEDEN ÖNEMLİ?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20762" y="2971431"/>
            <a:ext cx="11099800" cy="6616700"/>
          </a:xfrm>
        </p:spPr>
        <p:txBody>
          <a:bodyPr anchor="t"/>
          <a:lstStyle/>
          <a:p>
            <a:pPr marL="0" indent="0"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Okullar öğrencilere doğru mesajlarla kolaylıkla ulaşabilirler. 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Okulda yürütülecek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bir kampanya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bilginin okuldan öğrenciye, buradan aileye ve son olarak tüm topluma yayılmasını sağlayacaktır.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63600" y="762000"/>
            <a:ext cx="11099800" cy="1591856"/>
          </a:xfrm>
        </p:spPr>
        <p:txBody>
          <a:bodyPr/>
          <a:lstStyle/>
          <a:p>
            <a:r>
              <a:rPr lang="tr-TR" sz="6000" b="1" dirty="0">
                <a:solidFill>
                  <a:srgbClr val="FF0000"/>
                </a:solidFill>
                <a:latin typeface="Garamond" panose="02020404030301010803" pitchFamily="18" charset="0"/>
              </a:rPr>
              <a:t>FARKINDALIK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YARATMA</a:t>
            </a:r>
            <a:b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</a:b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-ZORLUKLAR-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58800" y="3467100"/>
            <a:ext cx="12172950" cy="6286500"/>
          </a:xfrm>
        </p:spPr>
        <p:txBody>
          <a:bodyPr anchor="t"/>
          <a:lstStyle/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Uygulamaların her düzeyden onaya ihtiyacı vardır. (Okul Müdürü, İl MEM , Valilik)</a:t>
            </a:r>
            <a:endParaRPr lang="en-US" sz="40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Eğer 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okul dışı çevreyi de kapsamayı amaçlıyorsak, 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toplumun 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katılımını sağlamak zor olabilir. </a:t>
            </a:r>
            <a:endParaRPr lang="en-US" sz="40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Maliyetleri karşılamak için yeterli kaynak olmayabilir.</a:t>
            </a:r>
            <a:endParaRPr lang="en-US" sz="40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11322"/>
              </p:ext>
            </p:extLst>
          </p:nvPr>
        </p:nvGraphicFramePr>
        <p:xfrm>
          <a:off x="711200" y="2157336"/>
          <a:ext cx="11582400" cy="7466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1798676" y="299555"/>
            <a:ext cx="9961524" cy="1610207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KAMPANYA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SÜRECİ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9800" y="0"/>
            <a:ext cx="11099800" cy="21590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ANALIZ</a:t>
            </a:r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TEMEL SORULAR I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68400" y="1905000"/>
            <a:ext cx="12344400" cy="6286500"/>
          </a:xfrm>
        </p:spPr>
        <p:txBody>
          <a:bodyPr anchor="t"/>
          <a:lstStyle/>
          <a:p>
            <a:pPr marL="742950" indent="-742950">
              <a:buFont typeface="+mj-lt"/>
              <a:buAutoNum type="arabicPeriod"/>
            </a:pP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Kampanyanın</a:t>
            </a:r>
            <a:r>
              <a:rPr lang="tr-TR" b="1" dirty="0">
                <a:latin typeface="Garamond" panose="02020404030301010803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amaç ve hedefleri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nelerdir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Hedef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kitle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kimlerden oluşacaktır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temel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mesajı/mesajları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nelerdir?</a:t>
            </a:r>
            <a:r>
              <a:rPr lang="tr-TR" b="1" dirty="0" smtClean="0">
                <a:latin typeface="Garamond" panose="02020404030301010803" pitchFamily="18" charset="0"/>
              </a:rPr>
              <a:t> 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tamamlandığında başarılı olması için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neler başarılmalıdır</a:t>
            </a:r>
            <a:r>
              <a:rPr lang="tr-TR" b="1" dirty="0" smtClean="0">
                <a:latin typeface="Garamond" panose="02020404030301010803" pitchFamily="18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Kampanyayı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yürütebilmek için herhangi bir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yetkili onayı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gerekmekte  midir? 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Kaç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kişiye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ulaşılması hedeflenmektedir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</a:p>
          <a:p>
            <a:pPr marL="0" indent="0">
              <a:buNone/>
            </a:pP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tr-TR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92100" y="2057400"/>
            <a:ext cx="12420600" cy="6286500"/>
          </a:xfrm>
        </p:spPr>
        <p:txBody>
          <a:bodyPr anchor="t"/>
          <a:lstStyle/>
          <a:p>
            <a:pPr marL="0" indent="0"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7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. Hedeflenen kitleye ulaşmak için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hangi strateji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kullanılacaktır? 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8. Hedef kitleye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ne kadar bilgi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sağlanacaktır? 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9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. Başarı sağlamak için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ne düzeyde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halk katılımına ihtiyaç vardır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10.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Zamanlama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– kampanya ne zaman başlayacak ve bitecektir?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11.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Paydaşların katılımı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ne düzeyde sağlanacaktır?</a:t>
            </a:r>
            <a:endParaRPr lang="en-US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12. Kampanya nasıl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izlenecek</a:t>
            </a:r>
            <a:r>
              <a:rPr lang="tr-TR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ve</a:t>
            </a:r>
            <a:r>
              <a:rPr lang="tr-TR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değerlendirilecektir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  <a:endParaRPr lang="tr-TR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952500" y="149225"/>
            <a:ext cx="11099800" cy="21590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ANALIZ</a:t>
            </a:r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TEMEL SORULAR II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Başlık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PLANLAMA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SÜRECİ: 5N 1K 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/>
            </a:r>
            <a:b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</a:b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07646"/>
              </p:ext>
            </p:extLst>
          </p:nvPr>
        </p:nvGraphicFramePr>
        <p:xfrm>
          <a:off x="215900" y="3048000"/>
          <a:ext cx="12573000" cy="4875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/>
                <a:gridCol w="1295400"/>
                <a:gridCol w="1524000"/>
                <a:gridCol w="1600200"/>
                <a:gridCol w="1143000"/>
                <a:gridCol w="1447800"/>
                <a:gridCol w="1524000"/>
                <a:gridCol w="2362200"/>
              </a:tblGrid>
              <a:tr h="95387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Amaç ve Hedefler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(NEDEN)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Hedef Kitle / Paydaşlar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(KİM)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Mesaj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(NE)</a:t>
                      </a:r>
                      <a:endParaRPr lang="tr-TR" sz="26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Strateji</a:t>
                      </a:r>
                      <a:endParaRPr lang="tr-TR" sz="26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Zamanlama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(NE ZAMAN)</a:t>
                      </a:r>
                      <a:endParaRPr lang="tr-TR" sz="26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246587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Hedef Kitle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Paydaşlar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Olumsuz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(Karşıtlar)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Taktikler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>
                          <a:effectLst/>
                          <a:latin typeface="Garamond" panose="02020404030301010803" pitchFamily="18" charset="0"/>
                        </a:rPr>
                        <a:t>(Nasıl)</a:t>
                      </a:r>
                      <a:endParaRPr lang="tr-TR" sz="26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Yer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600" b="1" dirty="0">
                          <a:effectLst/>
                          <a:latin typeface="Garamond" panose="02020404030301010803" pitchFamily="18" charset="0"/>
                        </a:rPr>
                        <a:t>(Nerede)</a:t>
                      </a:r>
                      <a:endParaRPr lang="tr-TR" sz="26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590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800" b="1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tr-TR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00453" y="2928552"/>
            <a:ext cx="11099800" cy="6169796"/>
          </a:xfrm>
        </p:spPr>
        <p:txBody>
          <a:bodyPr/>
          <a:lstStyle/>
          <a:p>
            <a:endParaRPr lang="tr-TR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Farkındalık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artırma çalışmalarıyla KİMİN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bilgi, tutum ve davranış değişikliğini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hedefliyoruz?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Kampanyanın başarılı olması için KİM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destek verebilir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ve KİMİN</a:t>
            </a:r>
            <a:r>
              <a:rPr lang="tr-TR" b="1" dirty="0" smtClean="0">
                <a:latin typeface="Garamond" panose="02020404030301010803" pitchFamily="18" charset="0"/>
              </a:rPr>
              <a:t>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desteğini almamız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gerekir?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Kampanyaya </a:t>
            </a:r>
            <a:r>
              <a:rPr lang="tr-TR" b="1" dirty="0">
                <a:solidFill>
                  <a:srgbClr val="FF0000"/>
                </a:solidFill>
                <a:latin typeface="Garamond" panose="02020404030301010803" pitchFamily="18" charset="0"/>
              </a:rPr>
              <a:t>çocukların katılımı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 ne düzeyde sağlanacak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Kampanyaya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başlamadan önce KİMDEN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onay almak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gerekiyor? </a:t>
            </a:r>
            <a:endParaRPr lang="en-US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Kampanyadan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olumsuz etkilenecek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ya da kampanyaya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karşı olabilecek gruplar/ kişiler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var mı?</a:t>
            </a:r>
          </a:p>
          <a:p>
            <a:endParaRPr lang="tr-TR" dirty="0"/>
          </a:p>
        </p:txBody>
      </p:sp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1070918" y="228600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KİM? / HEDEF KİTLE – PAYDAŞLAR 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42182" y="2603500"/>
            <a:ext cx="11203818" cy="5626100"/>
          </a:xfrm>
        </p:spPr>
        <p:txBody>
          <a:bodyPr anchor="t"/>
          <a:lstStyle/>
          <a:p>
            <a:pPr>
              <a:spcBef>
                <a:spcPts val="1200"/>
              </a:spcBef>
              <a:buNone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Mesajın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içeriğinin ve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en uygun sunum yöntemi </a:t>
            </a:r>
            <a:r>
              <a:rPr lang="tr-TR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NE’dir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444500" lvl="1" indent="0">
              <a:spcBef>
                <a:spcPts val="1200"/>
              </a:spcBef>
              <a:buNone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Hedef grupların ilgisini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NE çeker?</a:t>
            </a:r>
            <a:r>
              <a:rPr lang="tr-TR" b="1" dirty="0" smtClean="0">
                <a:latin typeface="Garamond" panose="02020404030301010803" pitchFamily="18" charset="0"/>
              </a:rPr>
              <a:t> </a:t>
            </a:r>
          </a:p>
          <a:p>
            <a:pPr marL="444500" lvl="1" indent="0">
              <a:spcBef>
                <a:spcPts val="12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Hangi gruba NE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mesaj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vermeliyiz? </a:t>
            </a:r>
          </a:p>
          <a:p>
            <a:pPr marL="444500" lvl="1" indent="0">
              <a:spcBef>
                <a:spcPts val="12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Her bir grup için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en etkili iletişim yöntemi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NEDİR? </a:t>
            </a:r>
          </a:p>
          <a:p>
            <a:pPr marL="444500" lvl="1" indent="0">
              <a:spcBef>
                <a:spcPts val="12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NE</a:t>
            </a:r>
            <a:r>
              <a:rPr lang="tr-TR" b="1" dirty="0" smtClean="0">
                <a:latin typeface="Garamond" panose="02020404030301010803" pitchFamily="18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tür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materyaller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kullanmak gerekir? </a:t>
            </a:r>
          </a:p>
        </p:txBody>
      </p:sp>
      <p:sp>
        <p:nvSpPr>
          <p:cNvPr id="14" name="1 Başlık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NE? / MESAJ 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78000" y="26581"/>
            <a:ext cx="9779000" cy="16002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Başarı Öyküleri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06400" y="2021367"/>
            <a:ext cx="12115800" cy="6324600"/>
          </a:xfrm>
        </p:spPr>
        <p:txBody>
          <a:bodyPr anchor="t"/>
          <a:lstStyle/>
          <a:p>
            <a:pPr marL="0" indent="0" algn="just">
              <a:buNone/>
            </a:pPr>
            <a:r>
              <a:rPr lang="tr-TR" b="1" dirty="0" smtClean="0">
                <a:solidFill>
                  <a:srgbClr val="FF0000"/>
                </a:solidFill>
              </a:rPr>
              <a:t>İZMİR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002060"/>
                </a:solidFill>
              </a:rPr>
              <a:t>TCE </a:t>
            </a:r>
            <a:r>
              <a:rPr lang="tr-TR" dirty="0" smtClean="0">
                <a:solidFill>
                  <a:srgbClr val="002060"/>
                </a:solidFill>
              </a:rPr>
              <a:t>eğitimine katılmış iki öğretmen, İzmir ili, Konak ilçesindeki ilköğretim okullarındaki öğretmenlere toplumsal cinsiyet eğitimi vermiştir. </a:t>
            </a:r>
            <a:r>
              <a:rPr lang="tr-TR" dirty="0" smtClean="0">
                <a:solidFill>
                  <a:srgbClr val="002060"/>
                </a:solidFill>
              </a:rPr>
              <a:t>2008–2009 </a:t>
            </a:r>
            <a:r>
              <a:rPr lang="tr-TR" dirty="0" smtClean="0">
                <a:solidFill>
                  <a:srgbClr val="002060"/>
                </a:solidFill>
              </a:rPr>
              <a:t>öğretim yılında 22 okulda toplam 1.000 öğretmen bu faaliyete katıldı.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tr-TR" b="1" dirty="0" smtClean="0">
                <a:solidFill>
                  <a:srgbClr val="FF0000"/>
                </a:solidFill>
              </a:rPr>
              <a:t>ERZİNCAN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002060"/>
                </a:solidFill>
              </a:rPr>
              <a:t>TCE </a:t>
            </a:r>
            <a:r>
              <a:rPr lang="tr-TR" dirty="0">
                <a:solidFill>
                  <a:srgbClr val="002060"/>
                </a:solidFill>
              </a:rPr>
              <a:t>Eğitimi almış olan öğretmenler, Erzincan’da liselerde </a:t>
            </a:r>
            <a:r>
              <a:rPr lang="tr-TR" dirty="0" smtClean="0">
                <a:solidFill>
                  <a:srgbClr val="002060"/>
                </a:solidFill>
              </a:rPr>
              <a:t>2014 </a:t>
            </a:r>
            <a:r>
              <a:rPr lang="tr-TR" dirty="0">
                <a:solidFill>
                  <a:srgbClr val="002060"/>
                </a:solidFill>
              </a:rPr>
              <a:t>-2015 öğretim yılında “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tr-TR" dirty="0">
                <a:solidFill>
                  <a:srgbClr val="002060"/>
                </a:solidFill>
              </a:rPr>
              <a:t>esleklerde TCE Farkındalığı” çalışmaları düzenlediler. </a:t>
            </a:r>
            <a:endParaRPr lang="tr-TR" dirty="0">
              <a:solidFill>
                <a:schemeClr val="tx1"/>
              </a:solidFill>
            </a:endParaRPr>
          </a:p>
          <a:p>
            <a:pPr>
              <a:buNone/>
            </a:pP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63600" y="1752600"/>
            <a:ext cx="11099800" cy="6286500"/>
          </a:xfrm>
        </p:spPr>
        <p:txBody>
          <a:bodyPr/>
          <a:lstStyle/>
          <a:p>
            <a:pPr algn="ctr">
              <a:buNone/>
            </a:pPr>
            <a:r>
              <a:rPr lang="tr-TR" sz="8000" b="1" dirty="0" smtClean="0">
                <a:solidFill>
                  <a:srgbClr val="FF0000"/>
                </a:solidFill>
              </a:rPr>
              <a:t>VAKA ÇALIŞMASI</a:t>
            </a:r>
          </a:p>
          <a:p>
            <a:pPr algn="ctr">
              <a:buNone/>
            </a:pPr>
            <a:r>
              <a:rPr lang="tr-TR" sz="8000" b="1" dirty="0" smtClean="0">
                <a:solidFill>
                  <a:srgbClr val="FF0000"/>
                </a:solidFill>
              </a:rPr>
              <a:t>SİZ OLSAYDINIZ NE YAPARDINIZ?</a:t>
            </a:r>
            <a:endParaRPr lang="tr-TR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5368" y="1945795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</a:rPr>
              <a:t>FARKINDALIK YARATMA </a:t>
            </a:r>
            <a:endParaRPr lang="tr-TR" sz="6000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29531" y="4483308"/>
            <a:ext cx="11341100" cy="1737795"/>
          </a:xfrm>
        </p:spPr>
        <p:txBody>
          <a:bodyPr anchor="t"/>
          <a:lstStyle/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Belli bir konu hakkında tutum, davranış, inanış ve (varsa) önyargıları değiştirmek için yürütülen faaliyetler bütünüdür.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400" y="3429000"/>
            <a:ext cx="85994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12 Başlık"/>
          <p:cNvSpPr>
            <a:spLocks noGrp="1"/>
          </p:cNvSpPr>
          <p:nvPr>
            <p:ph type="title"/>
          </p:nvPr>
        </p:nvSpPr>
        <p:spPr>
          <a:xfrm>
            <a:off x="952500" y="2362200"/>
            <a:ext cx="11099800" cy="1295400"/>
          </a:xfrm>
        </p:spPr>
        <p:txBody>
          <a:bodyPr/>
          <a:lstStyle/>
          <a:p>
            <a:r>
              <a:rPr lang="tr-TR" altLang="en-US" sz="4400" b="1" smtClean="0">
                <a:solidFill>
                  <a:srgbClr val="FF0000"/>
                </a:solidFill>
                <a:latin typeface="Garamond" pitchFamily="18" charset="0"/>
              </a:rPr>
              <a:t>Teşekkürler!</a:t>
            </a:r>
            <a:endParaRPr lang="en-US" altLang="en-US" sz="4400" b="1" smtClean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 spd="med"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2637" y="1487930"/>
            <a:ext cx="11099800" cy="2159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FARKINDALIK YARATMA KAMPANYASI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15999" y="4124767"/>
            <a:ext cx="11099800" cy="3303588"/>
          </a:xfrm>
        </p:spPr>
        <p:txBody>
          <a:bodyPr anchor="ctr"/>
          <a:lstStyle/>
          <a:p>
            <a:pPr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	</a:t>
            </a:r>
            <a:r>
              <a:rPr 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Farkındalık Yaratma Kampanyası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, değişim yaratmayı hedeflediği toplumun </a:t>
            </a:r>
            <a:r>
              <a:rPr lang="tr-TR" sz="4000" b="1" u="sng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bilgi, tutum ve/veya davranışları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üzerinde, kampanya öncesine kıyasla bir fark yaratılmasını amaçlayan, kısa vadeli uygulama aşamalarına sahip bir dizi planlı faaliyetten oluşur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. 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(tek bir faaliyet değildir).</a:t>
            </a:r>
            <a:endParaRPr lang="tr-TR" sz="40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87681" y="-29369"/>
            <a:ext cx="11099800" cy="2159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Faaliyetler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640301" y="1828800"/>
            <a:ext cx="10594561" cy="6286500"/>
          </a:xfrm>
        </p:spPr>
        <p:txBody>
          <a:bodyPr anchor="t"/>
          <a:lstStyle/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Eğitimler, seminerler</a:t>
            </a:r>
          </a:p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Görsel malzemeler : Logo, Poster, Broşür ve El İlanı, Fotoğraf, Bez afiş, İllüstrasyon; Kısa filmler,  </a:t>
            </a:r>
          </a:p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Sosyal Medya: Facebook, </a:t>
            </a:r>
            <a:r>
              <a:rPr lang="tr-TR" dirty="0" err="1" smtClean="0">
                <a:solidFill>
                  <a:srgbClr val="002060"/>
                </a:solidFill>
              </a:rPr>
              <a:t>Twitter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Instagram</a:t>
            </a:r>
            <a:r>
              <a:rPr lang="tr-TR" dirty="0" smtClean="0">
                <a:solidFill>
                  <a:srgbClr val="002060"/>
                </a:solidFill>
              </a:rPr>
              <a:t>, Web sitesi</a:t>
            </a:r>
          </a:p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Anketler</a:t>
            </a:r>
          </a:p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Öğrenci Etkinlikleri</a:t>
            </a:r>
          </a:p>
          <a:p>
            <a:pPr>
              <a:spcBef>
                <a:spcPts val="1800"/>
              </a:spcBef>
            </a:pPr>
            <a:r>
              <a:rPr lang="tr-TR" dirty="0" smtClean="0">
                <a:solidFill>
                  <a:srgbClr val="002060"/>
                </a:solidFill>
              </a:rPr>
              <a:t>Sokak Etkinlikleri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b="1" i="1" dirty="0" smtClean="0">
                <a:solidFill>
                  <a:srgbClr val="002060"/>
                </a:solidFill>
              </a:rPr>
              <a:t>Bir kampanya bütün faaliyetleri bünyesinde bulundurabileceği gibi, bunların yalnızca bir ya da bir kaç tanesinden de oluşabilir.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1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750" y="2743200"/>
            <a:ext cx="12192000" cy="2981325"/>
          </a:xfrm>
        </p:spPr>
        <p:txBody>
          <a:bodyPr anchor="t"/>
          <a:lstStyle/>
          <a:p>
            <a:pPr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Kavramı hatırlayalım:</a:t>
            </a:r>
            <a:r>
              <a:rPr lang="tr-TR" dirty="0" smtClean="0"/>
              <a:t>	</a:t>
            </a:r>
            <a:endParaRPr lang="tr-TR" dirty="0" smtClean="0"/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Toplumsal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Cinsiyet Eşitliği Farkındalığı,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kadınların</a:t>
            </a:r>
            <a:r>
              <a:rPr lang="tr-TR" b="1" dirty="0">
                <a:solidFill>
                  <a:srgbClr val="002060"/>
                </a:solidFill>
                <a:latin typeface="Garamond" panose="02020404030301010803" pitchFamily="18" charset="0"/>
              </a:rPr>
              <a:t>, erkeklerin, kız çocuklarının ve erkek çocuklarının kültürel ve sosyal yapı tarafından belirlenen, fırsatlara/kaynaklara erişmelerinde ve kullanımlarında farklılıklar yaratan rol ve sorumluluklarının olduğunun bilincinde olunmasıdır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	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13747" y="3505200"/>
            <a:ext cx="12192000" cy="2981325"/>
          </a:xfrm>
        </p:spPr>
        <p:txBody>
          <a:bodyPr anchor="t"/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 halde, 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TCE Farkındalığı Kampanyası,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insanlarda eşitlik nedir, neden önemlidir, belirli ortamlarda TCE nasıl geliştirilebilir konusunda </a:t>
            </a:r>
            <a:r>
              <a:rPr lang="tr-TR" b="1" u="sng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bilgi, tutum ve davranış değişikliği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sağlamayı amaçlar.  </a:t>
            </a:r>
            <a:endParaRPr lang="tr-TR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89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4521" y="381000"/>
            <a:ext cx="11772874" cy="1298575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/>
            </a:r>
            <a:b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</a:b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-</a:t>
            </a:r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ÖRNEKLER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-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26291" y="3249613"/>
            <a:ext cx="11436337" cy="5262562"/>
          </a:xfrm>
        </p:spPr>
        <p:txBody>
          <a:bodyPr anchor="ctr"/>
          <a:lstStyle/>
          <a:p>
            <a:pPr>
              <a:spcBef>
                <a:spcPts val="600"/>
              </a:spcBef>
              <a:buNone/>
            </a:pPr>
            <a:r>
              <a:rPr lang="tr-TR" b="1" dirty="0" smtClean="0"/>
              <a:t>	</a:t>
            </a:r>
            <a:endParaRPr lang="en-US" b="1" dirty="0" smtClean="0"/>
          </a:p>
          <a:p>
            <a:pPr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FF0000"/>
                </a:solidFill>
              </a:rPr>
              <a:t>	</a:t>
            </a: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Uluslararası Düzeyde: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#</a:t>
            </a:r>
            <a:r>
              <a:rPr lang="tr-TR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Heforshe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(#</a:t>
            </a:r>
            <a:r>
              <a:rPr lang="tr-TR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bendeğilsemkim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) (TCE için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Küresel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Dayanışma Hareketi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) - BM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Kadın)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Dünyayı Turuncuya Boyayalım! (Kadına Şiddete Karşı 16 Günlük Aktivizm)</a:t>
            </a:r>
            <a:endParaRPr lang="tr-TR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Çocuk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İşçiliğine Kırmızı Kart – ILO </a:t>
            </a:r>
          </a:p>
          <a:p>
            <a:pPr>
              <a:spcBef>
                <a:spcPts val="600"/>
              </a:spcBef>
              <a:buNone/>
            </a:pPr>
            <a:endParaRPr lang="tr-TR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	Ulusal Düzeyde : 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Özellikle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Kız Çocuklarının </a:t>
            </a:r>
            <a:r>
              <a:rPr lang="tr-TR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Okullulaşma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Oranının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Artırılması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– MEB Projesi </a:t>
            </a:r>
          </a:p>
          <a:p>
            <a:pPr>
              <a:spcBef>
                <a:spcPts val="600"/>
              </a:spcBef>
              <a:buNone/>
            </a:pP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Aile </a:t>
            </a:r>
            <a:r>
              <a:rPr lang="tr-TR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içi Şiddete Son – Hürriyet Gazetesi Kampanyası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	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7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0702" y="3514726"/>
            <a:ext cx="11436337" cy="5710237"/>
          </a:xfrm>
        </p:spPr>
        <p:txBody>
          <a:bodyPr anchor="t"/>
          <a:lstStyle/>
          <a:p>
            <a:pPr>
              <a:spcBef>
                <a:spcPts val="600"/>
              </a:spcBef>
              <a:buNone/>
            </a:pPr>
            <a:r>
              <a:rPr lang="tr-TR" b="1" dirty="0" smtClean="0"/>
              <a:t>	</a:t>
            </a:r>
            <a:r>
              <a:rPr 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Yerel Düzeyde:</a:t>
            </a:r>
          </a:p>
          <a:p>
            <a:pPr>
              <a:spcBef>
                <a:spcPts val="600"/>
              </a:spcBef>
              <a:buNone/>
            </a:pPr>
            <a:r>
              <a:rPr lang="tr-TR" sz="4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Ankara 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– Benim </a:t>
            </a:r>
            <a:r>
              <a:rPr lang="tr-TR" sz="4000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Madame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Curie’m</a:t>
            </a: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– MEB ve Uçan Süpürge</a:t>
            </a:r>
          </a:p>
          <a:p>
            <a:pPr>
              <a:spcBef>
                <a:spcPts val="600"/>
              </a:spcBef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	Çankırı – Farkında mısın ? – İsmail Hakkı Karadayı İlkokulu</a:t>
            </a:r>
          </a:p>
          <a:p>
            <a:pPr>
              <a:spcBef>
                <a:spcPts val="600"/>
              </a:spcBef>
              <a:buNone/>
            </a:pPr>
            <a:r>
              <a:rPr lang="tr-TR" sz="4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	Sorgun / Yozgat –Nitelikli  İnsanlar - Şehit Önder Muratoğlu İlkokulu</a:t>
            </a:r>
          </a:p>
        </p:txBody>
      </p:sp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679463" y="377825"/>
            <a:ext cx="11772874" cy="2871788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-</a:t>
            </a:r>
            <a:r>
              <a:rPr lang="en-US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ÖRNEKLER</a:t>
            </a:r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-</a:t>
            </a:r>
            <a:endParaRPr lang="tr-TR" sz="6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77953" y="1457325"/>
            <a:ext cx="11908573" cy="3321049"/>
          </a:xfrm>
        </p:spPr>
        <p:txBody>
          <a:bodyPr/>
          <a:lstStyle/>
          <a:p>
            <a: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PROJE ÖRNEĞİ</a:t>
            </a:r>
            <a:br>
              <a:rPr lang="tr-TR" sz="6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</a:br>
            <a:r>
              <a:rPr lang="tr-TR" sz="4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ETCEP</a:t>
            </a:r>
            <a:r>
              <a:rPr lang="tr-TR" sz="4600" b="1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r>
              <a:rPr lang="tr-TR" sz="4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(2014-2016</a:t>
            </a:r>
            <a:r>
              <a:rPr lang="tr-TR" sz="4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)</a:t>
            </a:r>
            <a:r>
              <a:rPr lang="tr-TR" sz="4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endParaRPr lang="tr-TR" sz="4600" b="1" dirty="0">
              <a:latin typeface="Garamond" panose="02020404030301010803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54608" y="5287168"/>
            <a:ext cx="10208632" cy="3429000"/>
          </a:xfrm>
        </p:spPr>
        <p:txBody>
          <a:bodyPr/>
          <a:lstStyle/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</a:rPr>
              <a:t>ETCEP-Okul Temelli Toplumsal Cinsiyet Farkındalığı Kampanyası</a:t>
            </a:r>
          </a:p>
          <a:p>
            <a:pPr marL="0" indent="0">
              <a:buNone/>
            </a:pPr>
            <a:r>
              <a:rPr lang="tr-TR" sz="4000" b="1" dirty="0" smtClean="0">
                <a:solidFill>
                  <a:srgbClr val="002060"/>
                </a:solidFill>
              </a:rPr>
              <a:t>ETCEP-Okul </a:t>
            </a:r>
            <a:r>
              <a:rPr lang="tr-TR" sz="4000" b="1" dirty="0">
                <a:solidFill>
                  <a:srgbClr val="002060"/>
                </a:solidFill>
              </a:rPr>
              <a:t>Temelli Toplumsal Cinsiyet Farkındalığı Kampanya Kılavuzu</a:t>
            </a:r>
          </a:p>
        </p:txBody>
      </p:sp>
      <p:pic>
        <p:nvPicPr>
          <p:cNvPr id="5" name="Picture 8" descr="logo kelebe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97" y="7391400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6" name="Picture 8" descr="logo kelebe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97" y="5603370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2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525</Words>
  <Application>Microsoft Office PowerPoint</Application>
  <PresentationFormat>Custom</PresentationFormat>
  <Paragraphs>118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Bodoni SvtyTwo OS ITC TT-Bold</vt:lpstr>
      <vt:lpstr>Calibri</vt:lpstr>
      <vt:lpstr>Garamond</vt:lpstr>
      <vt:lpstr>Helvetica Light</vt:lpstr>
      <vt:lpstr>Helvetica Neue</vt:lpstr>
      <vt:lpstr>White</vt:lpstr>
      <vt:lpstr>PowerPoint Presentation</vt:lpstr>
      <vt:lpstr>FARKINDALIK YARATMA </vt:lpstr>
      <vt:lpstr>FARKINDALIK YARATMA KAMPANYASI</vt:lpstr>
      <vt:lpstr>Faaliyetler</vt:lpstr>
      <vt:lpstr>PowerPoint Presentation</vt:lpstr>
      <vt:lpstr>PowerPoint Presentation</vt:lpstr>
      <vt:lpstr> -ÖRNEKLER-</vt:lpstr>
      <vt:lpstr>-ÖRNEKLER-</vt:lpstr>
      <vt:lpstr>PROJE ÖRNEĞİ ETCEP (2014-2016) </vt:lpstr>
      <vt:lpstr>OKULLAR NEDEN ÖNEMLİ?</vt:lpstr>
      <vt:lpstr>FARKINDALIK YARATMA -ZORLUKLAR-</vt:lpstr>
      <vt:lpstr>KAMPANYA SÜRECİ</vt:lpstr>
      <vt:lpstr>ANALIZ: TEMEL SORULAR I</vt:lpstr>
      <vt:lpstr>ANALIZ: TEMEL SORULAR II</vt:lpstr>
      <vt:lpstr>PLANLAMA SÜRECİ: 5N 1K  </vt:lpstr>
      <vt:lpstr>KİM? / HEDEF KİTLE – PAYDAŞLAR </vt:lpstr>
      <vt:lpstr>NE? / MESAJ </vt:lpstr>
      <vt:lpstr>Başarı Öyküleri</vt:lpstr>
      <vt:lpstr>PowerPoint Presentation</vt:lpstr>
      <vt:lpstr>Teşekkürler!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BCUSER</dc:creator>
  <cp:lastModifiedBy>Pinar Oktem</cp:lastModifiedBy>
  <cp:revision>358</cp:revision>
  <dcterms:modified xsi:type="dcterms:W3CDTF">2017-11-16T09:17:26Z</dcterms:modified>
</cp:coreProperties>
</file>