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44"/>
  </p:notesMasterIdLst>
  <p:sldIdLst>
    <p:sldId id="461" r:id="rId2"/>
    <p:sldId id="425" r:id="rId3"/>
    <p:sldId id="383" r:id="rId4"/>
    <p:sldId id="363" r:id="rId5"/>
    <p:sldId id="494" r:id="rId6"/>
    <p:sldId id="376" r:id="rId7"/>
    <p:sldId id="495" r:id="rId8"/>
    <p:sldId id="496" r:id="rId9"/>
    <p:sldId id="497" r:id="rId10"/>
    <p:sldId id="498" r:id="rId11"/>
    <p:sldId id="412" r:id="rId12"/>
    <p:sldId id="463" r:id="rId13"/>
    <p:sldId id="415" r:id="rId14"/>
    <p:sldId id="414" r:id="rId15"/>
    <p:sldId id="464" r:id="rId16"/>
    <p:sldId id="417" r:id="rId17"/>
    <p:sldId id="488" r:id="rId18"/>
    <p:sldId id="468" r:id="rId19"/>
    <p:sldId id="469" r:id="rId20"/>
    <p:sldId id="489" r:id="rId21"/>
    <p:sldId id="472" r:id="rId22"/>
    <p:sldId id="473" r:id="rId23"/>
    <p:sldId id="474" r:id="rId24"/>
    <p:sldId id="475" r:id="rId25"/>
    <p:sldId id="476" r:id="rId26"/>
    <p:sldId id="478" r:id="rId27"/>
    <p:sldId id="479" r:id="rId28"/>
    <p:sldId id="481" r:id="rId29"/>
    <p:sldId id="482" r:id="rId30"/>
    <p:sldId id="483" r:id="rId31"/>
    <p:sldId id="485" r:id="rId32"/>
    <p:sldId id="486" r:id="rId33"/>
    <p:sldId id="466" r:id="rId34"/>
    <p:sldId id="462" r:id="rId35"/>
    <p:sldId id="467" r:id="rId36"/>
    <p:sldId id="428" r:id="rId37"/>
    <p:sldId id="429" r:id="rId38"/>
    <p:sldId id="431" r:id="rId39"/>
    <p:sldId id="432" r:id="rId40"/>
    <p:sldId id="433" r:id="rId41"/>
    <p:sldId id="434" r:id="rId42"/>
    <p:sldId id="490" r:id="rId43"/>
  </p:sldIdLst>
  <p:sldSz cx="13004800" cy="9753600"/>
  <p:notesSz cx="6858000" cy="9144000"/>
  <p:defaultTextStyle>
    <a:defPPr>
      <a:defRPr lang="en-US"/>
    </a:defPPr>
    <a:lvl1pPr algn="l" defTabSz="584200" rtl="0" eaLnBrk="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1pPr>
    <a:lvl2pPr marL="457200" indent="-228600" algn="l" defTabSz="584200" rtl="0" eaLnBrk="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2pPr>
    <a:lvl3pPr marL="914400" indent="-457200" algn="l" defTabSz="584200" rtl="0" eaLnBrk="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3pPr>
    <a:lvl4pPr marL="1371600" indent="-685800" algn="l" defTabSz="584200" rtl="0" eaLnBrk="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4pPr>
    <a:lvl5pPr marL="1828800" indent="-914400" algn="l" defTabSz="584200" rtl="0" eaLnBrk="0" fontAlgn="base" hangingPunct="0">
      <a:spcBef>
        <a:spcPct val="0"/>
      </a:spcBef>
      <a:spcAft>
        <a:spcPct val="0"/>
      </a:spcAft>
      <a:defRPr sz="36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3600" kern="1200">
        <a:solidFill>
          <a:srgbClr val="000000"/>
        </a:solidFill>
        <a:latin typeface="Helvetica Light" charset="0"/>
        <a:ea typeface="Helvetica Light" charset="0"/>
        <a:cs typeface="Helvetica Light" charset="0"/>
        <a:sym typeface="Helvetica Light"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624" autoAdjust="0"/>
  </p:normalViewPr>
  <p:slideViewPr>
    <p:cSldViewPr>
      <p:cViewPr varScale="1">
        <p:scale>
          <a:sx n="48" d="100"/>
          <a:sy n="48" d="100"/>
        </p:scale>
        <p:origin x="1512" y="66"/>
      </p:cViewPr>
      <p:guideLst>
        <p:guide orient="horz" pos="3072"/>
        <p:guide pos="4096"/>
      </p:guideLst>
    </p:cSldViewPr>
  </p:slideViewPr>
  <p:notesTextViewPr>
    <p:cViewPr>
      <p:scale>
        <a:sx n="1" d="1"/>
        <a:sy n="1" d="1"/>
      </p:scale>
      <p:origin x="0" y="0"/>
    </p:cViewPr>
  </p:notesTextViewPr>
  <p:sorterViewPr>
    <p:cViewPr>
      <p:scale>
        <a:sx n="100" d="100"/>
        <a:sy n="100" d="100"/>
      </p:scale>
      <p:origin x="0" y="-17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sp>
      <p:sp>
        <p:nvSpPr>
          <p:cNvPr id="2" name="Rectangle 2"/>
          <p:cNvSpPr>
            <a:spLocks noGrp="1"/>
          </p:cNvSpPr>
          <p:nvPr>
            <p:ph type="body" sz="quarter" idx="1"/>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a:sym typeface="Helvetica Neue" charset="0"/>
              </a:rPr>
              <a:t>Click to edit Master text styles</a:t>
            </a:r>
          </a:p>
          <a:p>
            <a:pPr lvl="1"/>
            <a:r>
              <a:rPr lang="en-US" altLang="en-US" noProof="0">
                <a:sym typeface="Helvetica Neue" charset="0"/>
              </a:rPr>
              <a:t>Second level</a:t>
            </a:r>
          </a:p>
          <a:p>
            <a:pPr lvl="2"/>
            <a:r>
              <a:rPr lang="en-US" altLang="en-US" noProof="0">
                <a:sym typeface="Helvetica Neue" charset="0"/>
              </a:rPr>
              <a:t>Third level</a:t>
            </a:r>
          </a:p>
          <a:p>
            <a:pPr lvl="3"/>
            <a:r>
              <a:rPr lang="en-US" altLang="en-US" noProof="0">
                <a:sym typeface="Helvetica Neue" charset="0"/>
              </a:rPr>
              <a:t>Fourth level</a:t>
            </a:r>
          </a:p>
          <a:p>
            <a:pPr lvl="4"/>
            <a:r>
              <a:rPr lang="en-US" altLang="en-US" noProof="0">
                <a:sym typeface="Helvetica Neue" charset="0"/>
              </a:rPr>
              <a:t>Fifth level</a:t>
            </a:r>
          </a:p>
        </p:txBody>
      </p:sp>
    </p:spTree>
    <p:extLst>
      <p:ext uri="{BB962C8B-B14F-4D97-AF65-F5344CB8AC3E}">
        <p14:creationId xmlns:p14="http://schemas.microsoft.com/office/powerpoint/2010/main" val="915872881"/>
      </p:ext>
    </p:extLst>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3764249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541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0376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350" y="444500"/>
            <a:ext cx="2774950" cy="8445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2500" y="444500"/>
            <a:ext cx="8172450" cy="8445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480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948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11653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2500" y="2603500"/>
            <a:ext cx="5473700" cy="628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603500"/>
            <a:ext cx="5473700" cy="628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423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t>Click to edit Master title style</a:t>
            </a:r>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250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285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245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62391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Helvetica Light" charset="0"/>
            </a:endParaRP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148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bwMode="auto">
          <a:xfrm>
            <a:off x="952500" y="444500"/>
            <a:ext cx="110998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vert="horz" wrap="square" lIns="0" tIns="0" rIns="0" bIns="0" numCol="1" anchor="ctr" anchorCtr="0" compatLnSpc="1">
            <a:prstTxWarp prst="textNoShape">
              <a:avLst/>
            </a:prstTxWarp>
          </a:bodyPr>
          <a:lstStyle/>
          <a:p>
            <a:pPr lvl="0"/>
            <a:r>
              <a:rPr lang="en-US" altLang="en-US">
                <a:sym typeface="Helvetica Light" charset="0"/>
              </a:rPr>
              <a:t>Click to edit Master title style</a:t>
            </a:r>
          </a:p>
        </p:txBody>
      </p:sp>
      <p:sp>
        <p:nvSpPr>
          <p:cNvPr id="1027" name="Rectangle 2"/>
          <p:cNvSpPr>
            <a:spLocks noGrp="1"/>
          </p:cNvSpPr>
          <p:nvPr>
            <p:ph type="body" idx="1"/>
          </p:nvPr>
        </p:nvSpPr>
        <p:spPr bwMode="auto">
          <a:xfrm>
            <a:off x="952500" y="2603500"/>
            <a:ext cx="11099800"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vert="horz" wrap="square" lIns="0" tIns="0" rIns="0" bIns="0" numCol="1" anchor="ctr" anchorCtr="0" compatLnSpc="1">
            <a:prstTxWarp prst="textNoShape">
              <a:avLst/>
            </a:prstTxWarp>
          </a:bodyPr>
          <a:lstStyle/>
          <a:p>
            <a:pPr lvl="0"/>
            <a:r>
              <a:rPr lang="en-US" altLang="en-US">
                <a:sym typeface="Helvetica Light" charset="0"/>
              </a:rPr>
              <a:t>Click to edit Master text styles</a:t>
            </a:r>
          </a:p>
          <a:p>
            <a:pPr lvl="1"/>
            <a:r>
              <a:rPr lang="en-US" altLang="en-US">
                <a:sym typeface="Helvetica Light" charset="0"/>
              </a:rPr>
              <a:t>Second level</a:t>
            </a:r>
          </a:p>
          <a:p>
            <a:pPr lvl="2"/>
            <a:r>
              <a:rPr lang="en-US" altLang="en-US">
                <a:sym typeface="Helvetica Light" charset="0"/>
              </a:rPr>
              <a:t>Third level</a:t>
            </a:r>
          </a:p>
          <a:p>
            <a:pPr lvl="3"/>
            <a:r>
              <a:rPr lang="en-US" altLang="en-US">
                <a:sym typeface="Helvetica Light" charset="0"/>
              </a:rPr>
              <a:t>Fourth level</a:t>
            </a:r>
          </a:p>
          <a:p>
            <a:pPr lvl="4"/>
            <a:r>
              <a:rPr lang="en-US" altLang="en-US">
                <a:sym typeface="Helvetica Light" charset="0"/>
              </a:rPr>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84200" rtl="0" eaLnBrk="0" fontAlgn="base" hangingPunct="0">
        <a:spcBef>
          <a:spcPct val="0"/>
        </a:spcBef>
        <a:spcAft>
          <a:spcPct val="0"/>
        </a:spcAft>
        <a:defRPr sz="8000" kern="1200">
          <a:solidFill>
            <a:srgbClr val="000000"/>
          </a:solidFill>
          <a:latin typeface="+mj-lt"/>
          <a:ea typeface="+mj-ea"/>
          <a:cs typeface="+mj-cs"/>
          <a:sym typeface="Helvetica Light" charset="0"/>
        </a:defRPr>
      </a:lvl1pPr>
      <a:lvl2pPr algn="ctr" defTabSz="584200" rtl="0" eaLnBrk="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2pPr>
      <a:lvl3pPr algn="ctr" defTabSz="584200" rtl="0" eaLnBrk="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3pPr>
      <a:lvl4pPr algn="ctr" defTabSz="584200" rtl="0" eaLnBrk="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4pPr>
      <a:lvl5pPr algn="ctr" defTabSz="584200" rtl="0" eaLnBrk="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5pPr>
      <a:lvl6pPr marL="4572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6pPr>
      <a:lvl7pPr marL="9144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7pPr>
      <a:lvl8pPr marL="13716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8pPr>
      <a:lvl9pPr marL="18288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9pPr>
    </p:titleStyle>
    <p:bodyStyle>
      <a:lvl1pPr marL="444500" indent="-444500" algn="l" defTabSz="584200" rtl="0" eaLnBrk="0" fontAlgn="base" hangingPunct="0">
        <a:spcBef>
          <a:spcPts val="4200"/>
        </a:spcBef>
        <a:spcAft>
          <a:spcPct val="0"/>
        </a:spcAft>
        <a:buSzPct val="75000"/>
        <a:buChar char="•"/>
        <a:defRPr sz="3600" kern="1200">
          <a:solidFill>
            <a:srgbClr val="000000"/>
          </a:solidFill>
          <a:latin typeface="+mn-lt"/>
          <a:ea typeface="+mn-ea"/>
          <a:cs typeface="+mn-cs"/>
          <a:sym typeface="Helvetica Light" charset="0"/>
        </a:defRPr>
      </a:lvl1pPr>
      <a:lvl2pPr marL="889000" indent="-444500" algn="l" defTabSz="584200" rtl="0" eaLnBrk="0" fontAlgn="base" hangingPunct="0">
        <a:spcBef>
          <a:spcPts val="4200"/>
        </a:spcBef>
        <a:spcAft>
          <a:spcPct val="0"/>
        </a:spcAft>
        <a:buSzPct val="75000"/>
        <a:buChar char="•"/>
        <a:defRPr sz="3600" kern="1200">
          <a:solidFill>
            <a:srgbClr val="000000"/>
          </a:solidFill>
          <a:latin typeface="+mn-lt"/>
          <a:ea typeface="+mn-ea"/>
          <a:cs typeface="+mn-cs"/>
          <a:sym typeface="Helvetica Light" charset="0"/>
        </a:defRPr>
      </a:lvl2pPr>
      <a:lvl3pPr marL="1333500" indent="-444500" algn="l" defTabSz="584200" rtl="0" eaLnBrk="0" fontAlgn="base" hangingPunct="0">
        <a:spcBef>
          <a:spcPts val="4200"/>
        </a:spcBef>
        <a:spcAft>
          <a:spcPct val="0"/>
        </a:spcAft>
        <a:buSzPct val="75000"/>
        <a:buChar char="•"/>
        <a:defRPr sz="3600" kern="1200">
          <a:solidFill>
            <a:srgbClr val="000000"/>
          </a:solidFill>
          <a:latin typeface="+mn-lt"/>
          <a:ea typeface="+mn-ea"/>
          <a:cs typeface="+mn-cs"/>
          <a:sym typeface="Helvetica Light" charset="0"/>
        </a:defRPr>
      </a:lvl3pPr>
      <a:lvl4pPr marL="1778000" indent="-444500" algn="l" defTabSz="584200" rtl="0" eaLnBrk="0" fontAlgn="base" hangingPunct="0">
        <a:spcBef>
          <a:spcPts val="4200"/>
        </a:spcBef>
        <a:spcAft>
          <a:spcPct val="0"/>
        </a:spcAft>
        <a:buSzPct val="75000"/>
        <a:buChar char="•"/>
        <a:defRPr sz="3600" kern="1200">
          <a:solidFill>
            <a:srgbClr val="000000"/>
          </a:solidFill>
          <a:latin typeface="+mn-lt"/>
          <a:ea typeface="+mn-ea"/>
          <a:cs typeface="+mn-cs"/>
          <a:sym typeface="Helvetica Light" charset="0"/>
        </a:defRPr>
      </a:lvl4pPr>
      <a:lvl5pPr marL="2222500" indent="-444500" algn="l" defTabSz="584200" rtl="0" eaLnBrk="0" fontAlgn="base" hangingPunct="0">
        <a:spcBef>
          <a:spcPts val="4200"/>
        </a:spcBef>
        <a:spcAft>
          <a:spcPct val="0"/>
        </a:spcAft>
        <a:buSzPct val="75000"/>
        <a:buChar char="•"/>
        <a:defRPr sz="3600" kern="1200">
          <a:solidFill>
            <a:srgbClr val="000000"/>
          </a:solidFill>
          <a:latin typeface="+mn-lt"/>
          <a:ea typeface="+mn-ea"/>
          <a:cs typeface="+mn-cs"/>
          <a:sym typeface="Helvetica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25971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3075" name="İçerik Yer Tutucusu 1"/>
          <p:cNvSpPr>
            <a:spLocks noGrp="1"/>
          </p:cNvSpPr>
          <p:nvPr>
            <p:ph idx="1"/>
          </p:nvPr>
        </p:nvSpPr>
        <p:spPr>
          <a:xfrm>
            <a:off x="952500" y="2133600"/>
            <a:ext cx="11099800" cy="4495800"/>
          </a:xfrm>
        </p:spPr>
        <p:txBody>
          <a:bodyPr/>
          <a:lstStyle/>
          <a:p>
            <a:pPr marL="0" indent="0" algn="ctr">
              <a:buFontTx/>
              <a:buNone/>
            </a:pPr>
            <a:r>
              <a:rPr lang="tr-TR" altLang="tr-TR" sz="4000" b="1" dirty="0">
                <a:solidFill>
                  <a:srgbClr val="024C90"/>
                </a:solidFill>
                <a:latin typeface="Garamond" panose="02020404030301010803" pitchFamily="18" charset="0"/>
              </a:rPr>
              <a:t>EĞİTİMDE TOPLUMSAL CİNSİYET EŞİTLİĞİ</a:t>
            </a:r>
            <a:endParaRPr lang="tr-TR" altLang="tr-TR" sz="4000" dirty="0">
              <a:solidFill>
                <a:srgbClr val="FF0000"/>
              </a:solidFill>
              <a:latin typeface="Garamond" panose="02020404030301010803" pitchFamily="18" charset="0"/>
            </a:endParaRPr>
          </a:p>
          <a:p>
            <a:pPr marL="0" indent="0" algn="ctr">
              <a:buFontTx/>
              <a:buNone/>
            </a:pPr>
            <a:r>
              <a:rPr lang="tr-TR" altLang="tr-TR" sz="4000" b="1" dirty="0">
                <a:solidFill>
                  <a:srgbClr val="FF0000"/>
                </a:solidFill>
                <a:latin typeface="Garamond" panose="02020404030301010803" pitchFamily="18" charset="0"/>
              </a:rPr>
              <a:t>TCE DUYARLI EĞİTİM </a:t>
            </a:r>
            <a:r>
              <a:rPr lang="tr-TR" altLang="tr-TR" sz="4000" b="1">
                <a:solidFill>
                  <a:srgbClr val="FF0000"/>
                </a:solidFill>
                <a:latin typeface="Garamond" panose="02020404030301010803" pitchFamily="18" charset="0"/>
              </a:rPr>
              <a:t>ORTAMLARI VE SÜREÇLERİ STANDARTLARI</a:t>
            </a:r>
            <a:endParaRPr lang="tr-TR" altLang="tr-TR" sz="4000" b="1" dirty="0">
              <a:solidFill>
                <a:srgbClr val="FF0000"/>
              </a:solidFill>
              <a:latin typeface="Garamond" panose="02020404030301010803" pitchFamily="18" charset="0"/>
            </a:endParaRPr>
          </a:p>
          <a:p>
            <a:pPr marL="0" indent="0" algn="ctr">
              <a:buFontTx/>
              <a:buNone/>
            </a:pPr>
            <a:r>
              <a:rPr lang="tr-TR" altLang="tr-TR" sz="4000" b="1" dirty="0">
                <a:solidFill>
                  <a:srgbClr val="00B0F0"/>
                </a:solidFill>
                <a:latin typeface="Garamond" panose="02020404030301010803" pitchFamily="18" charset="0"/>
              </a:rPr>
              <a:t>«EĞİTİM ORTAMINDA İLETİŞİM, ÖĞRETMEN TUTUM VE DAVRANIŞLARI, VELİLER İLE İLİŞKİLER»</a:t>
            </a:r>
          </a:p>
        </p:txBody>
      </p:sp>
      <p:sp>
        <p:nvSpPr>
          <p:cNvPr id="3076" name="Rectangle 3"/>
          <p:cNvSpPr>
            <a:spLocks/>
          </p:cNvSpPr>
          <p:nvPr/>
        </p:nvSpPr>
        <p:spPr bwMode="auto">
          <a:xfrm>
            <a:off x="4178300" y="7488238"/>
            <a:ext cx="4648200"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none" lIns="50800" tIns="50800" rIns="50800" bIns="50800" anchor="ctr">
            <a:spAutoFit/>
          </a:bodyPr>
          <a:lstStyle>
            <a:lvl1pPr>
              <a:defRPr sz="3600">
                <a:solidFill>
                  <a:srgbClr val="000000"/>
                </a:solidFill>
                <a:latin typeface="Helvetica Light" charset="0"/>
                <a:ea typeface="Helvetica Light" charset="0"/>
                <a:cs typeface="Helvetica Light" charset="0"/>
                <a:sym typeface="Helvetica Light" charset="0"/>
              </a:defRPr>
            </a:lvl1pPr>
            <a:lvl2pPr marL="742950" indent="-285750">
              <a:defRPr sz="3600">
                <a:solidFill>
                  <a:srgbClr val="000000"/>
                </a:solidFill>
                <a:latin typeface="Helvetica Light" charset="0"/>
                <a:ea typeface="Helvetica Light" charset="0"/>
                <a:cs typeface="Helvetica Light" charset="0"/>
                <a:sym typeface="Helvetica Light" charset="0"/>
              </a:defRPr>
            </a:lvl2pPr>
            <a:lvl3pPr marL="1143000" indent="-228600">
              <a:defRPr sz="3600">
                <a:solidFill>
                  <a:srgbClr val="000000"/>
                </a:solidFill>
                <a:latin typeface="Helvetica Light" charset="0"/>
                <a:ea typeface="Helvetica Light" charset="0"/>
                <a:cs typeface="Helvetica Light" charset="0"/>
                <a:sym typeface="Helvetica Light" charset="0"/>
              </a:defRPr>
            </a:lvl3pPr>
            <a:lvl4pPr marL="1600200" indent="-228600">
              <a:defRPr sz="3600">
                <a:solidFill>
                  <a:srgbClr val="000000"/>
                </a:solidFill>
                <a:latin typeface="Helvetica Light" charset="0"/>
                <a:ea typeface="Helvetica Light" charset="0"/>
                <a:cs typeface="Helvetica Light" charset="0"/>
                <a:sym typeface="Helvetica Light" charset="0"/>
              </a:defRPr>
            </a:lvl4pPr>
            <a:lvl5pPr marL="2057400" indent="-228600">
              <a:defRPr sz="3600">
                <a:solidFill>
                  <a:srgbClr val="000000"/>
                </a:solidFill>
                <a:latin typeface="Helvetica Light" charset="0"/>
                <a:ea typeface="Helvetica Light" charset="0"/>
                <a:cs typeface="Helvetica Light" charset="0"/>
                <a:sym typeface="Helvetica Light" charset="0"/>
              </a:defRPr>
            </a:lvl5pPr>
            <a:lvl6pPr marL="2514600" indent="-228600"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6pPr>
            <a:lvl7pPr marL="2971800" indent="-228600"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7pPr>
            <a:lvl8pPr marL="3429000" indent="-228600"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8pPr>
            <a:lvl9pPr marL="3886200" indent="-228600" defTabSz="584200" eaLnBrk="0" fontAlgn="base" hangingPunct="0">
              <a:spcBef>
                <a:spcPct val="0"/>
              </a:spcBef>
              <a:spcAft>
                <a:spcPct val="0"/>
              </a:spcAft>
              <a:defRPr sz="3600">
                <a:solidFill>
                  <a:srgbClr val="000000"/>
                </a:solidFill>
                <a:latin typeface="Helvetica Light" charset="0"/>
                <a:ea typeface="Helvetica Light" charset="0"/>
                <a:cs typeface="Helvetica Light" charset="0"/>
                <a:sym typeface="Helvetica Light" charset="0"/>
              </a:defRPr>
            </a:lvl9pPr>
          </a:lstStyle>
          <a:p>
            <a:pPr algn="ctr" eaLnBrk="1"/>
            <a:r>
              <a:rPr lang="en-US" altLang="en-US" sz="2800" b="1">
                <a:solidFill>
                  <a:srgbClr val="0AB6CC"/>
                </a:solidFill>
                <a:latin typeface="Garamond" panose="02020404030301010803" pitchFamily="18" charset="0"/>
                <a:ea typeface="Bodoni SvtyTwo OS ITC TT-Bold" charset="0"/>
                <a:cs typeface="Bodoni SvtyTwo OS ITC TT-Bold" charset="0"/>
                <a:sym typeface="Bodoni SvtyTwo OS ITC TT-Bold" charset="0"/>
              </a:rPr>
              <a:t>Eğitimde Toplumsal Cinsiyet </a:t>
            </a:r>
          </a:p>
          <a:p>
            <a:pPr algn="ctr" eaLnBrk="1"/>
            <a:r>
              <a:rPr lang="en-US" altLang="en-US" sz="2800" b="1">
                <a:solidFill>
                  <a:srgbClr val="0AB6CC"/>
                </a:solidFill>
                <a:latin typeface="Garamond" panose="02020404030301010803" pitchFamily="18" charset="0"/>
                <a:ea typeface="Bodoni SvtyTwo OS ITC TT-Bold" charset="0"/>
                <a:cs typeface="Bodoni SvtyTwo OS ITC TT-Bold" charset="0"/>
                <a:sym typeface="Bodoni SvtyTwo OS ITC TT-Bold" charset="0"/>
              </a:rPr>
              <a:t>Eşitliğinin Geliştirilmesi</a:t>
            </a:r>
          </a:p>
          <a:p>
            <a:pPr algn="ctr" eaLnBrk="1"/>
            <a:r>
              <a:rPr lang="en-US" altLang="en-US" sz="2800" b="1">
                <a:solidFill>
                  <a:srgbClr val="0AB6CC"/>
                </a:solidFill>
                <a:latin typeface="Garamond" panose="02020404030301010803" pitchFamily="18" charset="0"/>
                <a:ea typeface="Bodoni SvtyTwo OS ITC TT-Bold" charset="0"/>
                <a:cs typeface="Bodoni SvtyTwo OS ITC TT-Bold" charset="0"/>
                <a:sym typeface="Bodoni SvtyTwo OS ITC TT-Bold" charset="0"/>
              </a:rPr>
              <a:t>Teknik Destek Projesi</a:t>
            </a:r>
            <a:endParaRPr lang="en-US" altLang="en-US" sz="2800" b="1">
              <a:latin typeface="Garamond" panose="02020404030301010803" pitchFamily="18" charset="0"/>
            </a:endParaRPr>
          </a:p>
        </p:txBody>
      </p:sp>
    </p:spTree>
    <p:extLst>
      <p:ext uri="{BB962C8B-B14F-4D97-AF65-F5344CB8AC3E}">
        <p14:creationId xmlns:p14="http://schemas.microsoft.com/office/powerpoint/2010/main" val="1769870207"/>
      </p:ext>
    </p:extLst>
  </p:cSld>
  <p:clrMapOvr>
    <a:masterClrMapping/>
  </p:clrMapOvr>
  <p:transition spd="med" advTm="4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3" name="Title 1"/>
          <p:cNvSpPr>
            <a:spLocks noGrp="1"/>
          </p:cNvSpPr>
          <p:nvPr>
            <p:ph type="title"/>
          </p:nvPr>
        </p:nvSpPr>
        <p:spPr>
          <a:xfrm>
            <a:off x="1335881" y="1646455"/>
            <a:ext cx="10576719" cy="931782"/>
          </a:xfrm>
        </p:spPr>
        <p:txBody>
          <a:bodyPr anchor="t"/>
          <a:lstStyle/>
          <a:p>
            <a:pPr algn="l" eaLnBrk="1" hangingPunct="1"/>
            <a:r>
              <a:rPr lang="tr-TR" altLang="en-US" sz="3200" b="1" dirty="0">
                <a:solidFill>
                  <a:srgbClr val="002060"/>
                </a:solidFill>
                <a:latin typeface="Garamond" panose="02020404030301010803" pitchFamily="18" charset="0"/>
              </a:rPr>
              <a:t>ÖNERİ 6: Bazı deyim, atasözü, klişe cümleler ve ifadelerde cinsiyetçi kullanımlardan kaçının!</a:t>
            </a:r>
          </a:p>
        </p:txBody>
      </p:sp>
      <p:sp>
        <p:nvSpPr>
          <p:cNvPr id="19" name="TextBox 3"/>
          <p:cNvSpPr txBox="1"/>
          <p:nvPr/>
        </p:nvSpPr>
        <p:spPr>
          <a:xfrm>
            <a:off x="8940800" y="9172575"/>
            <a:ext cx="3790950" cy="461665"/>
          </a:xfrm>
          <a:prstGeom prst="rect">
            <a:avLst/>
          </a:prstGeom>
          <a:noFill/>
          <a:ln w="3175">
            <a:solidFill>
              <a:schemeClr val="accent1">
                <a:lumMod val="20000"/>
                <a:lumOff val="80000"/>
              </a:schemeClr>
            </a:solidFill>
          </a:ln>
        </p:spPr>
        <p:txBody>
          <a:bodyPr>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9</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
        <p:nvSpPr>
          <p:cNvPr id="5" name="Dikdörtgen 4"/>
          <p:cNvSpPr/>
          <p:nvPr/>
        </p:nvSpPr>
        <p:spPr>
          <a:xfrm>
            <a:off x="439738" y="3200400"/>
            <a:ext cx="6096000" cy="5509200"/>
          </a:xfrm>
          <a:prstGeom prst="rect">
            <a:avLst/>
          </a:prstGeom>
        </p:spPr>
        <p:txBody>
          <a:bodyPr wrap="square">
            <a:spAutoFit/>
          </a:bodyPr>
          <a:lstStyle/>
          <a:p>
            <a:pPr marL="571500" indent="-571500">
              <a:buFont typeface="Wingdings" panose="05000000000000000000" pitchFamily="2" charset="2"/>
              <a:buChar char="Ø"/>
            </a:pPr>
            <a:r>
              <a:rPr lang="tr-TR" sz="3200" b="1" dirty="0">
                <a:solidFill>
                  <a:srgbClr val="0070C0"/>
                </a:solidFill>
                <a:latin typeface="Garamond" panose="02020404030301010803" pitchFamily="18" charset="0"/>
              </a:rPr>
              <a:t>Anasına bak kızını al</a:t>
            </a:r>
          </a:p>
          <a:p>
            <a:pPr marL="571500" indent="-571500">
              <a:buFont typeface="Wingdings" panose="05000000000000000000" pitchFamily="2" charset="2"/>
              <a:buChar char="Ø"/>
            </a:pPr>
            <a:r>
              <a:rPr lang="tr-TR" sz="3200" b="1" dirty="0">
                <a:solidFill>
                  <a:srgbClr val="0070C0"/>
                </a:solidFill>
                <a:latin typeface="Garamond" panose="02020404030301010803" pitchFamily="18" charset="0"/>
              </a:rPr>
              <a:t>Kızını dövmeyen dizini döver</a:t>
            </a:r>
          </a:p>
          <a:p>
            <a:pPr marL="571500" indent="-571500">
              <a:buFont typeface="Wingdings" panose="05000000000000000000" pitchFamily="2" charset="2"/>
              <a:buChar char="Ø"/>
            </a:pPr>
            <a:r>
              <a:rPr lang="tr-TR" sz="3200" b="1" dirty="0">
                <a:solidFill>
                  <a:srgbClr val="0070C0"/>
                </a:solidFill>
                <a:latin typeface="Garamond" panose="02020404030301010803" pitchFamily="18" charset="0"/>
              </a:rPr>
              <a:t>Kız almak/kız vermek</a:t>
            </a:r>
          </a:p>
          <a:p>
            <a:pPr marL="571500" indent="-571500">
              <a:buFont typeface="Wingdings" panose="05000000000000000000" pitchFamily="2" charset="2"/>
              <a:buChar char="Ø"/>
            </a:pPr>
            <a:r>
              <a:rPr lang="tr-TR" sz="3200" b="1" dirty="0">
                <a:solidFill>
                  <a:srgbClr val="0070C0"/>
                </a:solidFill>
                <a:latin typeface="Garamond" panose="02020404030301010803" pitchFamily="18" charset="0"/>
              </a:rPr>
              <a:t>Kadınlar hamamına çevirmek</a:t>
            </a:r>
          </a:p>
          <a:p>
            <a:pPr marL="571500" indent="-571500">
              <a:buFont typeface="Wingdings" panose="05000000000000000000" pitchFamily="2" charset="2"/>
              <a:buChar char="Ø"/>
            </a:pPr>
            <a:r>
              <a:rPr lang="tr-TR" sz="3200" b="1" dirty="0">
                <a:solidFill>
                  <a:srgbClr val="0070C0"/>
                </a:solidFill>
                <a:latin typeface="Garamond" panose="02020404030301010803" pitchFamily="18" charset="0"/>
              </a:rPr>
              <a:t>Yuvayı yapan dişi kuştur</a:t>
            </a:r>
          </a:p>
          <a:p>
            <a:pPr marL="571500" indent="-571500">
              <a:buFont typeface="Wingdings" panose="05000000000000000000" pitchFamily="2" charset="2"/>
              <a:buChar char="Ø"/>
            </a:pPr>
            <a:r>
              <a:rPr lang="tr-TR" sz="3200" b="1" dirty="0">
                <a:solidFill>
                  <a:srgbClr val="0070C0"/>
                </a:solidFill>
                <a:latin typeface="Garamond" panose="02020404030301010803" pitchFamily="18" charset="0"/>
              </a:rPr>
              <a:t>Evde kalmış</a:t>
            </a:r>
          </a:p>
          <a:p>
            <a:pPr marL="571500" indent="-571500">
              <a:buFont typeface="Wingdings" panose="05000000000000000000" pitchFamily="2" charset="2"/>
              <a:buChar char="Ø"/>
            </a:pPr>
            <a:r>
              <a:rPr lang="tr-TR" sz="3200" b="1" dirty="0">
                <a:solidFill>
                  <a:srgbClr val="0070C0"/>
                </a:solidFill>
                <a:latin typeface="Garamond" panose="02020404030301010803" pitchFamily="18" charset="0"/>
              </a:rPr>
              <a:t>Kadınlar için en iyi meslek öğretmenlik (!) </a:t>
            </a:r>
            <a:r>
              <a:rPr lang="tr-TR" sz="3200" dirty="0">
                <a:solidFill>
                  <a:srgbClr val="0070C0"/>
                </a:solidFill>
                <a:latin typeface="Garamond" panose="02020404030301010803" pitchFamily="18" charset="0"/>
              </a:rPr>
              <a:t>(Eve erken gelip çocukla ilgilenmek, yemek ve diğer ev işlerini yapabilmek kast ediliyor!)</a:t>
            </a:r>
          </a:p>
        </p:txBody>
      </p:sp>
      <p:sp>
        <p:nvSpPr>
          <p:cNvPr id="6" name="Dikdörtgen 5"/>
          <p:cNvSpPr/>
          <p:nvPr/>
        </p:nvSpPr>
        <p:spPr>
          <a:xfrm>
            <a:off x="6807200" y="3200400"/>
            <a:ext cx="6400800" cy="3539430"/>
          </a:xfrm>
          <a:prstGeom prst="rect">
            <a:avLst/>
          </a:prstGeom>
        </p:spPr>
        <p:txBody>
          <a:bodyPr wrap="square">
            <a:spAutoFit/>
          </a:bodyPr>
          <a:lstStyle/>
          <a:p>
            <a:pPr marL="571500" indent="-571500">
              <a:buFont typeface="Wingdings" panose="05000000000000000000" pitchFamily="2" charset="2"/>
              <a:buChar char="Ø"/>
            </a:pPr>
            <a:r>
              <a:rPr lang="tr-TR" sz="3200" b="1" dirty="0">
                <a:solidFill>
                  <a:srgbClr val="0070C0"/>
                </a:solidFill>
                <a:latin typeface="Garamond" panose="02020404030301010803" pitchFamily="18" charset="0"/>
              </a:rPr>
              <a:t>Hanım evladı</a:t>
            </a:r>
          </a:p>
          <a:p>
            <a:pPr marL="571500" indent="-571500">
              <a:buFont typeface="Wingdings" panose="05000000000000000000" pitchFamily="2" charset="2"/>
              <a:buChar char="Ø"/>
            </a:pPr>
            <a:r>
              <a:rPr lang="tr-TR" sz="3200" b="1" dirty="0">
                <a:solidFill>
                  <a:srgbClr val="0070C0"/>
                </a:solidFill>
                <a:latin typeface="Garamond" panose="02020404030301010803" pitchFamily="18" charset="0"/>
              </a:rPr>
              <a:t>Hanım hanımcık</a:t>
            </a:r>
          </a:p>
          <a:p>
            <a:pPr marL="571500" indent="-571500">
              <a:buFont typeface="Wingdings" panose="05000000000000000000" pitchFamily="2" charset="2"/>
              <a:buChar char="Ø"/>
            </a:pPr>
            <a:r>
              <a:rPr lang="tr-TR" sz="3200" b="1" dirty="0">
                <a:solidFill>
                  <a:srgbClr val="0070C0"/>
                </a:solidFill>
                <a:latin typeface="Garamond" panose="02020404030301010803" pitchFamily="18" charset="0"/>
              </a:rPr>
              <a:t>Senin gibi hanım bir kıza yakışıyor mu?</a:t>
            </a:r>
          </a:p>
          <a:p>
            <a:pPr marL="571500" indent="-571500">
              <a:buFont typeface="Wingdings" panose="05000000000000000000" pitchFamily="2" charset="2"/>
              <a:buChar char="Ø"/>
            </a:pPr>
            <a:r>
              <a:rPr lang="tr-TR" sz="3200" b="1" dirty="0">
                <a:solidFill>
                  <a:srgbClr val="0070C0"/>
                </a:solidFill>
                <a:latin typeface="Garamond" panose="02020404030301010803" pitchFamily="18" charset="0"/>
              </a:rPr>
              <a:t>Delikanlı kız</a:t>
            </a:r>
          </a:p>
          <a:p>
            <a:pPr marL="571500" indent="-571500">
              <a:buFont typeface="Wingdings" panose="05000000000000000000" pitchFamily="2" charset="2"/>
              <a:buChar char="Ø"/>
            </a:pPr>
            <a:r>
              <a:rPr lang="tr-TR" sz="3200" b="1" dirty="0">
                <a:solidFill>
                  <a:srgbClr val="0070C0"/>
                </a:solidFill>
                <a:latin typeface="Garamond" panose="02020404030301010803" pitchFamily="18" charset="0"/>
              </a:rPr>
              <a:t>Adam gibi adam</a:t>
            </a:r>
          </a:p>
          <a:p>
            <a:pPr marL="571500" indent="-571500">
              <a:buFont typeface="Wingdings" panose="05000000000000000000" pitchFamily="2" charset="2"/>
              <a:buChar char="Ø"/>
            </a:pPr>
            <a:r>
              <a:rPr lang="tr-TR" sz="3200" b="1" dirty="0">
                <a:solidFill>
                  <a:srgbClr val="0070C0"/>
                </a:solidFill>
                <a:latin typeface="Garamond" panose="02020404030301010803" pitchFamily="18" charset="0"/>
              </a:rPr>
              <a:t>Erkek adam ağlamaz</a:t>
            </a:r>
          </a:p>
        </p:txBody>
      </p:sp>
    </p:spTree>
    <p:extLst>
      <p:ext uri="{BB962C8B-B14F-4D97-AF65-F5344CB8AC3E}">
        <p14:creationId xmlns:p14="http://schemas.microsoft.com/office/powerpoint/2010/main" val="360207186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1329531" y="1985962"/>
            <a:ext cx="11217275" cy="2514600"/>
          </a:xfrm>
        </p:spPr>
        <p:txBody>
          <a:bodyPr anchor="t"/>
          <a:lstStyle/>
          <a:p>
            <a:pPr algn="l" eaLnBrk="1" hangingPunct="1"/>
            <a:r>
              <a:rPr lang="tr-TR" altLang="en-US" sz="3200" b="1" dirty="0">
                <a:solidFill>
                  <a:srgbClr val="FF0000"/>
                </a:solidFill>
                <a:latin typeface="Garamond" panose="02020404030301010803" pitchFamily="18" charset="0"/>
              </a:rPr>
              <a:t>STANDART EO-5. Eğitim ortamında toplumsal cinsiyet eşitliğine duyarlı bir iletişim vardır.</a:t>
            </a:r>
            <a:br>
              <a:rPr lang="tr-TR" altLang="en-US" sz="3200" b="1" dirty="0">
                <a:solidFill>
                  <a:srgbClr val="FF0000"/>
                </a:solidFill>
                <a:latin typeface="Garamond" panose="02020404030301010803" pitchFamily="18" charset="0"/>
              </a:rPr>
            </a:br>
            <a:r>
              <a:rPr lang="tr-TR" altLang="en-US" sz="3200" b="1" dirty="0">
                <a:solidFill>
                  <a:srgbClr val="002060"/>
                </a:solidFill>
                <a:latin typeface="Garamond" panose="02020404030301010803" pitchFamily="18" charset="0"/>
              </a:rPr>
              <a:t>HEDEF EO-5.2. Öğrenciler cinsiyetçi tutum ve davranışlarla karşılaştıklarında öğretmenleriyle veya okul yöneticileriyle paylaşıp yardım isteyebilir.</a:t>
            </a:r>
          </a:p>
        </p:txBody>
      </p:sp>
      <p:pic>
        <p:nvPicPr>
          <p:cNvPr id="5"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0" y="4648200"/>
            <a:ext cx="6477000" cy="3685190"/>
          </a:xfrm>
          <a:prstGeom prst="rect">
            <a:avLst/>
          </a:prstGeom>
        </p:spPr>
      </p:pic>
      <p:sp>
        <p:nvSpPr>
          <p:cNvPr id="7"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10</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2154395202"/>
      </p:ext>
    </p:extLst>
  </p:cSld>
  <p:clrMapOvr>
    <a:masterClrMapping/>
  </p:clrMapOvr>
  <p:transition spd="med" advTm="40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2" name="TextBox 1"/>
          <p:cNvSpPr txBox="1"/>
          <p:nvPr/>
        </p:nvSpPr>
        <p:spPr>
          <a:xfrm>
            <a:off x="711200" y="2514600"/>
            <a:ext cx="11217275" cy="4401205"/>
          </a:xfrm>
          <a:prstGeom prst="rect">
            <a:avLst/>
          </a:prstGeom>
          <a:noFill/>
        </p:spPr>
        <p:txBody>
          <a:bodyPr wrap="square" rtlCol="0">
            <a:spAutoFit/>
          </a:bodyPr>
          <a:lstStyle/>
          <a:p>
            <a:pPr marL="457200" lvl="0" indent="-457200">
              <a:buFont typeface="Wingdings" panose="05000000000000000000" pitchFamily="2" charset="2"/>
              <a:buChar char="ü"/>
            </a:pPr>
            <a:r>
              <a:rPr lang="tr-TR" sz="2800" b="1" dirty="0">
                <a:solidFill>
                  <a:srgbClr val="002060"/>
                </a:solidFill>
                <a:latin typeface="Garamond" panose="02020404030301010803" pitchFamily="18" charset="0"/>
              </a:rPr>
              <a:t>Öğrencilerin ve diğer tüm okul personelinin cinsiyetçi tutum ve davranışlara maruz kalması şiddet kapsamına girer ve insan haklarına aykırıdır. </a:t>
            </a:r>
          </a:p>
          <a:p>
            <a:pPr marL="457200" lvl="0" indent="-457200">
              <a:buFont typeface="Wingdings" panose="05000000000000000000" pitchFamily="2" charset="2"/>
              <a:buChar char="ü"/>
            </a:pPr>
            <a:endParaRPr lang="tr-TR" sz="2800" b="1"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b="1" dirty="0">
                <a:solidFill>
                  <a:srgbClr val="002060"/>
                </a:solidFill>
                <a:latin typeface="Garamond" panose="02020404030301010803" pitchFamily="18" charset="0"/>
              </a:rPr>
              <a:t>Alınan tedbirlere rağmen öğrencilerin cinsiyet ayrımcılığına maruz kaldıklarında yardım alabilmeleri önemlidir. </a:t>
            </a:r>
          </a:p>
          <a:p>
            <a:pPr marL="457200" lvl="0" indent="-457200">
              <a:buFont typeface="Wingdings" panose="05000000000000000000" pitchFamily="2" charset="2"/>
              <a:buChar char="ü"/>
            </a:pPr>
            <a:endParaRPr lang="tr-TR" sz="2800" b="1"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b="1" dirty="0">
                <a:solidFill>
                  <a:srgbClr val="002060"/>
                </a:solidFill>
                <a:latin typeface="Garamond" panose="02020404030301010803" pitchFamily="18" charset="0"/>
              </a:rPr>
              <a:t>Bu yardımı verecek olan öğretmen ve idarecilerin, yardım isteyen öğrencilere nasıl yaklaşacağı ve hangi yollarla yardım edeceği önceden belirlenmelidir.  </a:t>
            </a:r>
          </a:p>
        </p:txBody>
      </p:sp>
      <p:sp>
        <p:nvSpPr>
          <p:cNvPr id="8"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11</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3254592954"/>
      </p:ext>
    </p:extLst>
  </p:cSld>
  <p:clrMapOvr>
    <a:masterClrMapping/>
  </p:clrMapOvr>
  <p:transition spd="med" advTm="400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1244600" y="2514600"/>
            <a:ext cx="10871200" cy="3657600"/>
          </a:xfrm>
        </p:spPr>
        <p:txBody>
          <a:bodyPr anchor="t"/>
          <a:lstStyle/>
          <a:p>
            <a:pPr marL="0" indent="0" defTabSz="974725" eaLnBrk="1" hangingPunct="1">
              <a:lnSpc>
                <a:spcPct val="90000"/>
              </a:lnSpc>
              <a:spcBef>
                <a:spcPts val="0"/>
              </a:spcBef>
              <a:buFontTx/>
              <a:buNone/>
            </a:pPr>
            <a:r>
              <a:rPr lang="tr-TR" altLang="en-US" sz="2800" b="1" dirty="0">
                <a:solidFill>
                  <a:srgbClr val="002060"/>
                </a:solidFill>
                <a:latin typeface="Garamond" panose="02020404030301010803" pitchFamily="18" charset="0"/>
              </a:rPr>
              <a:t>Öğrencileri cinsiyetçi tutum ve davranışlar konusunda bilgilendirir misiniz?</a:t>
            </a:r>
          </a:p>
          <a:p>
            <a:pPr marL="0" indent="0" defTabSz="974725" eaLnBrk="1" hangingPunct="1">
              <a:lnSpc>
                <a:spcPct val="90000"/>
              </a:lnSpc>
              <a:spcBef>
                <a:spcPts val="0"/>
              </a:spcBef>
              <a:buFontTx/>
              <a:buNone/>
            </a:pPr>
            <a:endParaRPr lang="tr-TR" altLang="en-US" sz="2800" b="1" dirty="0">
              <a:solidFill>
                <a:srgbClr val="002060"/>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b="1" dirty="0">
                <a:solidFill>
                  <a:srgbClr val="002060"/>
                </a:solidFill>
                <a:latin typeface="Garamond" panose="02020404030301010803" pitchFamily="18" charset="0"/>
              </a:rPr>
              <a:t>Öğrencileri cinsiyetçi tutum ve davranışlara maruz kaldıklarında nereden/kimden yardım alacaklarına dair bilgilendirir misiniz?</a:t>
            </a:r>
          </a:p>
          <a:p>
            <a:pPr marL="0" indent="0" defTabSz="974725" eaLnBrk="1" hangingPunct="1">
              <a:lnSpc>
                <a:spcPct val="90000"/>
              </a:lnSpc>
              <a:spcBef>
                <a:spcPts val="0"/>
              </a:spcBef>
              <a:buFontTx/>
              <a:buNone/>
            </a:pPr>
            <a:endParaRPr lang="tr-TR" altLang="en-US" sz="2800" b="1" dirty="0">
              <a:solidFill>
                <a:srgbClr val="002060"/>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b="1" dirty="0">
                <a:solidFill>
                  <a:srgbClr val="002060"/>
                </a:solidFill>
                <a:latin typeface="Garamond" panose="02020404030301010803" pitchFamily="18" charset="0"/>
              </a:rPr>
              <a:t>Özellikle sınıf öğretmenleri, sınıf rehber öğretmenleri ve okul psikolojik danışmanı olarak öğrenciler cinsiyetçi tutum ve davranışlara maruz kaldıklarında ne yapılması gerektiği konusunda bilginiz var mı?</a:t>
            </a:r>
          </a:p>
        </p:txBody>
      </p:sp>
      <p:pic>
        <p:nvPicPr>
          <p:cNvPr id="8"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9" y="3608976"/>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9"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8" y="480060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4"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6"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9" y="2590800"/>
            <a:ext cx="466725" cy="45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0"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12</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14328481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ppt_x</p:attrName>
                                        </p:attrNameLst>
                                      </p:cBhvr>
                                      <p:tavLst>
                                        <p:tav tm="0">
                                          <p:val>
                                            <p:strVal val="#ppt_x-#ppt_w/2"/>
                                          </p:val>
                                        </p:tav>
                                        <p:tav tm="100000">
                                          <p:val>
                                            <p:strVal val="#ppt_x"/>
                                          </p:val>
                                        </p:tav>
                                      </p:tavLst>
                                    </p:anim>
                                    <p:anim calcmode="lin" valueType="num">
                                      <p:cBhvr>
                                        <p:cTn id="15" dur="500" fill="hold"/>
                                        <p:tgtEl>
                                          <p:spTgt spid="9"/>
                                        </p:tgtEl>
                                        <p:attrNameLst>
                                          <p:attrName>ppt_y</p:attrName>
                                        </p:attrNameLst>
                                      </p:cBhvr>
                                      <p:tavLst>
                                        <p:tav tm="0">
                                          <p:val>
                                            <p:strVal val="#ppt_y"/>
                                          </p:val>
                                        </p:tav>
                                        <p:tav tm="100000">
                                          <p:val>
                                            <p:strVal val="#ppt_y"/>
                                          </p:val>
                                        </p:tav>
                                      </p:tavLst>
                                    </p:anim>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ppt_x</p:attrName>
                                        </p:attrNameLst>
                                      </p:cBhvr>
                                      <p:tavLst>
                                        <p:tav tm="0">
                                          <p:val>
                                            <p:strVal val="#ppt_x-#ppt_w/2"/>
                                          </p:val>
                                        </p:tav>
                                        <p:tav tm="100000">
                                          <p:val>
                                            <p:strVal val="#ppt_x"/>
                                          </p:val>
                                        </p:tav>
                                      </p:tavLst>
                                    </p:anim>
                                    <p:anim calcmode="lin" valueType="num">
                                      <p:cBhvr>
                                        <p:cTn id="22" dur="500" fill="hold"/>
                                        <p:tgtEl>
                                          <p:spTgt spid="16"/>
                                        </p:tgtEl>
                                        <p:attrNameLst>
                                          <p:attrName>ppt_y</p:attrName>
                                        </p:attrNameLst>
                                      </p:cBhvr>
                                      <p:tavLst>
                                        <p:tav tm="0">
                                          <p:val>
                                            <p:strVal val="#ppt_y"/>
                                          </p:val>
                                        </p:tav>
                                        <p:tav tm="100000">
                                          <p:val>
                                            <p:strVal val="#ppt_y"/>
                                          </p:val>
                                        </p:tav>
                                      </p:tavLst>
                                    </p:anim>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939800" y="1640384"/>
            <a:ext cx="11217275" cy="2057400"/>
          </a:xfrm>
        </p:spPr>
        <p:txBody>
          <a:bodyPr anchor="t"/>
          <a:lstStyle/>
          <a:p>
            <a:pPr algn="l" eaLnBrk="1" hangingPunct="1"/>
            <a:r>
              <a:rPr lang="tr-TR" altLang="en-US" sz="3200" b="1" dirty="0">
                <a:solidFill>
                  <a:srgbClr val="FF0000"/>
                </a:solidFill>
                <a:latin typeface="Garamond" panose="02020404030301010803" pitchFamily="18" charset="0"/>
              </a:rPr>
              <a:t>STANDART EO-5. Eğitim ortamında toplumsal cinsiyet eşitliğine duyarlı bir iletişim vardır.</a:t>
            </a:r>
            <a:br>
              <a:rPr lang="tr-TR" altLang="en-US" sz="3200" b="1" dirty="0">
                <a:solidFill>
                  <a:srgbClr val="FF0000"/>
                </a:solidFill>
                <a:latin typeface="Garamond" panose="02020404030301010803" pitchFamily="18" charset="0"/>
              </a:rPr>
            </a:br>
            <a:r>
              <a:rPr lang="tr-TR" altLang="en-US" sz="3200" b="1" dirty="0">
                <a:solidFill>
                  <a:srgbClr val="002060"/>
                </a:solidFill>
                <a:latin typeface="Garamond" panose="02020404030301010803" pitchFamily="18" charset="0"/>
              </a:rPr>
              <a:t>HEDEF EO-5.3. Kız ve erkek öğrencilerin sözleri ve fikirleri eşit derecede dikkate alınır.</a:t>
            </a:r>
          </a:p>
        </p:txBody>
      </p:sp>
      <p:pic>
        <p:nvPicPr>
          <p:cNvPr id="5"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0" y="3899893"/>
            <a:ext cx="7239000" cy="4181475"/>
          </a:xfrm>
          <a:prstGeom prst="rect">
            <a:avLst/>
          </a:prstGeom>
        </p:spPr>
      </p:pic>
      <p:sp>
        <p:nvSpPr>
          <p:cNvPr id="8"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13</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2943982282"/>
      </p:ext>
    </p:extLst>
  </p:cSld>
  <p:clrMapOvr>
    <a:masterClrMapping/>
  </p:clrMapOvr>
  <p:transition spd="med" advTm="400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6" name="TextBox 1"/>
          <p:cNvSpPr txBox="1"/>
          <p:nvPr/>
        </p:nvSpPr>
        <p:spPr>
          <a:xfrm>
            <a:off x="711200" y="2133600"/>
            <a:ext cx="11217275" cy="5693866"/>
          </a:xfrm>
          <a:prstGeom prst="rect">
            <a:avLst/>
          </a:prstGeom>
          <a:noFill/>
        </p:spPr>
        <p:txBody>
          <a:bodyPr wrap="square" rtlCol="0">
            <a:spAutoFit/>
          </a:bodyPr>
          <a:lstStyle/>
          <a:p>
            <a:pPr marL="457200" lvl="0" indent="-457200">
              <a:buFont typeface="Wingdings" panose="05000000000000000000" pitchFamily="2" charset="2"/>
              <a:buChar char="ü"/>
            </a:pPr>
            <a:r>
              <a:rPr lang="tr-TR" sz="2800" b="1" dirty="0">
                <a:solidFill>
                  <a:srgbClr val="002060"/>
                </a:solidFill>
                <a:latin typeface="Garamond" panose="02020404030301010803" pitchFamily="18" charset="0"/>
              </a:rPr>
              <a:t>Birçok çalışma hem okullarda hem de yetişkin hayatta kadın ve erkeklerin söz ve fikirlerinin eşit derece dikkate alınmadığını ortaya koymaktadır. </a:t>
            </a:r>
          </a:p>
          <a:p>
            <a:pPr marL="457200" lvl="0" indent="-457200">
              <a:buFont typeface="Wingdings" panose="05000000000000000000" pitchFamily="2" charset="2"/>
              <a:buChar char="ü"/>
            </a:pPr>
            <a:endParaRPr lang="tr-TR" sz="2800" b="1"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b="1" dirty="0">
                <a:solidFill>
                  <a:srgbClr val="002060"/>
                </a:solidFill>
                <a:latin typeface="Garamond" panose="02020404030301010803" pitchFamily="18" charset="0"/>
              </a:rPr>
              <a:t>Bu durum gelişme çağındaki kız çocuklarının kendilik değerleri zedelemekte ve kendilerini ifade etme becerilerinin gelişmesine engel olmaktadır. </a:t>
            </a:r>
          </a:p>
          <a:p>
            <a:pPr marL="457200" lvl="0" indent="-457200">
              <a:buFont typeface="Wingdings" panose="05000000000000000000" pitchFamily="2" charset="2"/>
              <a:buChar char="ü"/>
            </a:pPr>
            <a:endParaRPr lang="tr-TR" sz="2800" b="1"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b="1" dirty="0">
                <a:solidFill>
                  <a:srgbClr val="002060"/>
                </a:solidFill>
                <a:latin typeface="Garamond" panose="02020404030301010803" pitchFamily="18" charset="0"/>
              </a:rPr>
              <a:t>Sınıf içi tartışmalarda bazı cinsiyete dayalı kalıpyargılar/önyargılar konusunda tartışmalar açılabilir. </a:t>
            </a:r>
          </a:p>
          <a:p>
            <a:pPr marL="457200" lvl="0" indent="-457200">
              <a:buFont typeface="Wingdings" panose="05000000000000000000" pitchFamily="2" charset="2"/>
              <a:buChar char="ü"/>
            </a:pPr>
            <a:endParaRPr lang="tr-TR" sz="2800" b="1"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b="1" dirty="0">
                <a:solidFill>
                  <a:srgbClr val="002060"/>
                </a:solidFill>
                <a:latin typeface="Garamond" panose="02020404030301010803" pitchFamily="18" charset="0"/>
              </a:rPr>
              <a:t>Öğretmenler, gözlerinden kaçan bir şey olursa öğrencilerin kendisiyle bunu paylaşabileceğini açıkça konuşmalıdır. </a:t>
            </a:r>
          </a:p>
        </p:txBody>
      </p:sp>
      <p:sp>
        <p:nvSpPr>
          <p:cNvPr id="8"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14</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1367772359"/>
      </p:ext>
    </p:extLst>
  </p:cSld>
  <p:clrMapOvr>
    <a:masterClrMapping/>
  </p:clrMapOvr>
  <p:transition spd="med" advTm="40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1685925" y="1905000"/>
            <a:ext cx="10871200" cy="5562600"/>
          </a:xfrm>
        </p:spPr>
        <p:txBody>
          <a:bodyPr anchor="t"/>
          <a:lstStyle/>
          <a:p>
            <a:pPr marL="0" indent="0" defTabSz="974725" eaLnBrk="1" hangingPunct="1">
              <a:lnSpc>
                <a:spcPct val="90000"/>
              </a:lnSpc>
              <a:spcBef>
                <a:spcPts val="0"/>
              </a:spcBef>
              <a:buFontTx/>
              <a:buNone/>
            </a:pPr>
            <a:r>
              <a:rPr lang="tr-TR" altLang="en-US" sz="2800" b="1" dirty="0">
                <a:solidFill>
                  <a:srgbClr val="002060"/>
                </a:solidFill>
                <a:latin typeface="Garamond" panose="02020404030301010803" pitchFamily="18" charset="0"/>
              </a:rPr>
              <a:t>Kız ve erkek öğrenciler kendilerini okulda rahatça ifade edebilirler mi?</a:t>
            </a:r>
          </a:p>
          <a:p>
            <a:pPr marL="0" indent="0" defTabSz="974725" eaLnBrk="1" hangingPunct="1">
              <a:lnSpc>
                <a:spcPct val="90000"/>
              </a:lnSpc>
              <a:spcBef>
                <a:spcPts val="0"/>
              </a:spcBef>
              <a:buFontTx/>
              <a:buNone/>
            </a:pPr>
            <a:endParaRPr lang="tr-TR" altLang="en-US" sz="2800" b="1" dirty="0">
              <a:solidFill>
                <a:srgbClr val="002060"/>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b="1" dirty="0">
                <a:solidFill>
                  <a:srgbClr val="002060"/>
                </a:solidFill>
                <a:latin typeface="Garamond" panose="02020404030301010803" pitchFamily="18" charset="0"/>
              </a:rPr>
              <a:t>Kız ve erkek öğrencilerin eşit söz almalarını ve kendilerini rahatça ifade etmelerini destekleyen uygulamalarınız var mı?</a:t>
            </a:r>
          </a:p>
          <a:p>
            <a:pPr marL="0" indent="0" defTabSz="974725" eaLnBrk="1" hangingPunct="1">
              <a:lnSpc>
                <a:spcPct val="90000"/>
              </a:lnSpc>
              <a:spcBef>
                <a:spcPts val="0"/>
              </a:spcBef>
              <a:buFontTx/>
              <a:buNone/>
            </a:pPr>
            <a:endParaRPr lang="tr-TR" altLang="en-US" sz="2800" b="1" dirty="0">
              <a:solidFill>
                <a:srgbClr val="002060"/>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b="1" dirty="0">
                <a:solidFill>
                  <a:srgbClr val="002060"/>
                </a:solidFill>
                <a:latin typeface="Garamond" panose="02020404030301010803" pitchFamily="18" charset="0"/>
              </a:rPr>
              <a:t>Öğrencilerle aranızda bulunduracağınız fiziksel mesafeyi öğrencilerin gelişimsel özelliklerine göre ayarlar mısınız?</a:t>
            </a:r>
          </a:p>
          <a:p>
            <a:pPr marL="0" indent="0" defTabSz="974725" eaLnBrk="1" hangingPunct="1">
              <a:lnSpc>
                <a:spcPct val="90000"/>
              </a:lnSpc>
              <a:spcBef>
                <a:spcPts val="0"/>
              </a:spcBef>
              <a:buFontTx/>
              <a:buNone/>
            </a:pPr>
            <a:endParaRPr lang="tr-TR" altLang="en-US" sz="2800" b="1" dirty="0">
              <a:solidFill>
                <a:srgbClr val="002060"/>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b="1" dirty="0">
                <a:solidFill>
                  <a:srgbClr val="002060"/>
                </a:solidFill>
                <a:latin typeface="Garamond" panose="02020404030301010803" pitchFamily="18" charset="0"/>
              </a:rPr>
              <a:t>Kız ve erkek öğrencilerle eşit oranda göz kontağı kurar mısınız?</a:t>
            </a:r>
          </a:p>
          <a:p>
            <a:pPr marL="0" indent="0" defTabSz="974725" eaLnBrk="1" hangingPunct="1">
              <a:lnSpc>
                <a:spcPct val="90000"/>
              </a:lnSpc>
              <a:spcBef>
                <a:spcPts val="0"/>
              </a:spcBef>
              <a:buFontTx/>
              <a:buNone/>
            </a:pPr>
            <a:endParaRPr lang="tr-TR" altLang="en-US" sz="2800" b="1" dirty="0">
              <a:solidFill>
                <a:srgbClr val="002060"/>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b="1" dirty="0">
                <a:solidFill>
                  <a:srgbClr val="002060"/>
                </a:solidFill>
                <a:latin typeface="Garamond" panose="02020404030301010803" pitchFamily="18" charset="0"/>
              </a:rPr>
              <a:t>Sınıfta kız ve erkek öğrencilere eşit oranda sorular sorar mısınız?</a:t>
            </a:r>
          </a:p>
          <a:p>
            <a:pPr marL="0" indent="0" defTabSz="974725" eaLnBrk="1" hangingPunct="1">
              <a:lnSpc>
                <a:spcPct val="90000"/>
              </a:lnSpc>
              <a:spcBef>
                <a:spcPts val="0"/>
              </a:spcBef>
              <a:buFontTx/>
              <a:buNone/>
            </a:pPr>
            <a:endParaRPr lang="tr-TR" altLang="en-US" sz="2800" b="1" dirty="0">
              <a:solidFill>
                <a:srgbClr val="002060"/>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b="1" dirty="0">
                <a:solidFill>
                  <a:srgbClr val="002060"/>
                </a:solidFill>
                <a:latin typeface="Garamond" panose="02020404030301010803" pitchFamily="18" charset="0"/>
              </a:rPr>
              <a:t>Sınıfta kız ve erkek öğrencilere eşit oranda söz hakkı verir misiniz?</a:t>
            </a:r>
          </a:p>
          <a:p>
            <a:pPr marL="0" indent="0" defTabSz="974725" eaLnBrk="1" hangingPunct="1">
              <a:lnSpc>
                <a:spcPct val="90000"/>
              </a:lnSpc>
              <a:spcBef>
                <a:spcPts val="0"/>
              </a:spcBef>
              <a:buFontTx/>
              <a:buNone/>
            </a:pPr>
            <a:endParaRPr lang="tr-TR" altLang="en-US" sz="2800" b="1" dirty="0">
              <a:solidFill>
                <a:srgbClr val="002060"/>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b="1" dirty="0">
                <a:solidFill>
                  <a:srgbClr val="002060"/>
                </a:solidFill>
                <a:latin typeface="Garamond" panose="02020404030301010803" pitchFamily="18" charset="0"/>
              </a:rPr>
              <a:t>Kız ve erkek öğrencilerin fikirlerini eşit derecede tartışmalarına imkân sağlar mısınız?</a:t>
            </a:r>
          </a:p>
        </p:txBody>
      </p:sp>
      <p:pic>
        <p:nvPicPr>
          <p:cNvPr id="8"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7097" y="2773643"/>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9"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7096" y="3852582"/>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4"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6"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7099" y="1946275"/>
            <a:ext cx="466725" cy="45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7" name="Picture 6"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7095" y="498475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0" name="Picture 9"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7095" y="5745443"/>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1" name="Picture 10"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7094" y="6506602"/>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2" name="Picture 11"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7093" y="728345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5"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15</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24375464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ppt_x</p:attrName>
                                        </p:attrNameLst>
                                      </p:cBhvr>
                                      <p:tavLst>
                                        <p:tav tm="0">
                                          <p:val>
                                            <p:strVal val="#ppt_x-#ppt_w/2"/>
                                          </p:val>
                                        </p:tav>
                                        <p:tav tm="100000">
                                          <p:val>
                                            <p:strVal val="#ppt_x"/>
                                          </p:val>
                                        </p:tav>
                                      </p:tavLst>
                                    </p:anim>
                                    <p:anim calcmode="lin" valueType="num">
                                      <p:cBhvr>
                                        <p:cTn id="15" dur="500" fill="hold"/>
                                        <p:tgtEl>
                                          <p:spTgt spid="9"/>
                                        </p:tgtEl>
                                        <p:attrNameLst>
                                          <p:attrName>ppt_y</p:attrName>
                                        </p:attrNameLst>
                                      </p:cBhvr>
                                      <p:tavLst>
                                        <p:tav tm="0">
                                          <p:val>
                                            <p:strVal val="#ppt_y"/>
                                          </p:val>
                                        </p:tav>
                                        <p:tav tm="100000">
                                          <p:val>
                                            <p:strVal val="#ppt_y"/>
                                          </p:val>
                                        </p:tav>
                                      </p:tavLst>
                                    </p:anim>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ppt_x</p:attrName>
                                        </p:attrNameLst>
                                      </p:cBhvr>
                                      <p:tavLst>
                                        <p:tav tm="0">
                                          <p:val>
                                            <p:strVal val="#ppt_x-#ppt_w/2"/>
                                          </p:val>
                                        </p:tav>
                                        <p:tav tm="100000">
                                          <p:val>
                                            <p:strVal val="#ppt_x"/>
                                          </p:val>
                                        </p:tav>
                                      </p:tavLst>
                                    </p:anim>
                                    <p:anim calcmode="lin" valueType="num">
                                      <p:cBhvr>
                                        <p:cTn id="22" dur="500" fill="hold"/>
                                        <p:tgtEl>
                                          <p:spTgt spid="16"/>
                                        </p:tgtEl>
                                        <p:attrNameLst>
                                          <p:attrName>ppt_y</p:attrName>
                                        </p:attrNameLst>
                                      </p:cBhvr>
                                      <p:tavLst>
                                        <p:tav tm="0">
                                          <p:val>
                                            <p:strVal val="#ppt_y"/>
                                          </p:val>
                                        </p:tav>
                                        <p:tav tm="100000">
                                          <p:val>
                                            <p:strVal val="#ppt_y"/>
                                          </p:val>
                                        </p:tav>
                                      </p:tavLst>
                                    </p:anim>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strVal val="#ppt_h"/>
                                          </p:val>
                                        </p:tav>
                                        <p:tav tm="100000">
                                          <p:val>
                                            <p:strVal val="#ppt_h"/>
                                          </p:val>
                                        </p:tav>
                                      </p:tavLst>
                                    </p:anim>
                                  </p:childTnLst>
                                </p:cTn>
                              </p:par>
                            </p:childTnLst>
                          </p:cTn>
                        </p:par>
                        <p:par>
                          <p:cTn id="25" fill="hold">
                            <p:stCondLst>
                              <p:cond delay="1800"/>
                            </p:stCondLst>
                            <p:childTnLst>
                              <p:par>
                                <p:cTn id="26" presetID="17" presetClass="entr" presetSubtype="8" fill="hold" nodeType="afterEffect">
                                  <p:stCondLst>
                                    <p:cond delay="10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ppt_x</p:attrName>
                                        </p:attrNameLst>
                                      </p:cBhvr>
                                      <p:tavLst>
                                        <p:tav tm="0">
                                          <p:val>
                                            <p:strVal val="#ppt_x-#ppt_w/2"/>
                                          </p:val>
                                        </p:tav>
                                        <p:tav tm="100000">
                                          <p:val>
                                            <p:strVal val="#ppt_x"/>
                                          </p:val>
                                        </p:tav>
                                      </p:tavLst>
                                    </p:anim>
                                    <p:anim calcmode="lin" valueType="num">
                                      <p:cBhvr>
                                        <p:cTn id="29" dur="500" fill="hold"/>
                                        <p:tgtEl>
                                          <p:spTgt spid="7"/>
                                        </p:tgtEl>
                                        <p:attrNameLst>
                                          <p:attrName>ppt_y</p:attrName>
                                        </p:attrNameLst>
                                      </p:cBhvr>
                                      <p:tavLst>
                                        <p:tav tm="0">
                                          <p:val>
                                            <p:strVal val="#ppt_y"/>
                                          </p:val>
                                        </p:tav>
                                        <p:tav tm="100000">
                                          <p:val>
                                            <p:strVal val="#ppt_y"/>
                                          </p:val>
                                        </p:tav>
                                      </p:tavLst>
                                    </p:anim>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strVal val="#ppt_h"/>
                                          </p:val>
                                        </p:tav>
                                        <p:tav tm="100000">
                                          <p:val>
                                            <p:strVal val="#ppt_h"/>
                                          </p:val>
                                        </p:tav>
                                      </p:tavLst>
                                    </p:anim>
                                  </p:childTnLst>
                                </p:cTn>
                              </p:par>
                            </p:childTnLst>
                          </p:cTn>
                        </p:par>
                        <p:par>
                          <p:cTn id="32" fill="hold">
                            <p:stCondLst>
                              <p:cond delay="2400"/>
                            </p:stCondLst>
                            <p:childTnLst>
                              <p:par>
                                <p:cTn id="33" presetID="17" presetClass="entr" presetSubtype="8" fill="hold" nodeType="afterEffect">
                                  <p:stCondLst>
                                    <p:cond delay="1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ppt_w/2"/>
                                          </p:val>
                                        </p:tav>
                                        <p:tav tm="100000">
                                          <p:val>
                                            <p:strVal val="#ppt_x"/>
                                          </p:val>
                                        </p:tav>
                                      </p:tavLst>
                                    </p:anim>
                                    <p:anim calcmode="lin" valueType="num">
                                      <p:cBhvr>
                                        <p:cTn id="36" dur="500" fill="hold"/>
                                        <p:tgtEl>
                                          <p:spTgt spid="10"/>
                                        </p:tgtEl>
                                        <p:attrNameLst>
                                          <p:attrName>ppt_y</p:attrName>
                                        </p:attrNameLst>
                                      </p:cBhvr>
                                      <p:tavLst>
                                        <p:tav tm="0">
                                          <p:val>
                                            <p:strVal val="#ppt_y"/>
                                          </p:val>
                                        </p:tav>
                                        <p:tav tm="100000">
                                          <p:val>
                                            <p:strVal val="#ppt_y"/>
                                          </p:val>
                                        </p:tav>
                                      </p:tavLst>
                                    </p:anim>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strVal val="#ppt_h"/>
                                          </p:val>
                                        </p:tav>
                                        <p:tav tm="100000">
                                          <p:val>
                                            <p:strVal val="#ppt_h"/>
                                          </p:val>
                                        </p:tav>
                                      </p:tavLst>
                                    </p:anim>
                                  </p:childTnLst>
                                </p:cTn>
                              </p:par>
                            </p:childTnLst>
                          </p:cTn>
                        </p:par>
                        <p:par>
                          <p:cTn id="39" fill="hold">
                            <p:stCondLst>
                              <p:cond delay="3000"/>
                            </p:stCondLst>
                            <p:childTnLst>
                              <p:par>
                                <p:cTn id="40" presetID="17" presetClass="entr" presetSubtype="8" fill="hold" nodeType="afterEffect">
                                  <p:stCondLst>
                                    <p:cond delay="10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ppt_x</p:attrName>
                                        </p:attrNameLst>
                                      </p:cBhvr>
                                      <p:tavLst>
                                        <p:tav tm="0">
                                          <p:val>
                                            <p:strVal val="#ppt_x-#ppt_w/2"/>
                                          </p:val>
                                        </p:tav>
                                        <p:tav tm="100000">
                                          <p:val>
                                            <p:strVal val="#ppt_x"/>
                                          </p:val>
                                        </p:tav>
                                      </p:tavLst>
                                    </p:anim>
                                    <p:anim calcmode="lin" valueType="num">
                                      <p:cBhvr>
                                        <p:cTn id="43" dur="500" fill="hold"/>
                                        <p:tgtEl>
                                          <p:spTgt spid="11"/>
                                        </p:tgtEl>
                                        <p:attrNameLst>
                                          <p:attrName>ppt_y</p:attrName>
                                        </p:attrNameLst>
                                      </p:cBhvr>
                                      <p:tavLst>
                                        <p:tav tm="0">
                                          <p:val>
                                            <p:strVal val="#ppt_y"/>
                                          </p:val>
                                        </p:tav>
                                        <p:tav tm="100000">
                                          <p:val>
                                            <p:strVal val="#ppt_y"/>
                                          </p:val>
                                        </p:tav>
                                      </p:tavLst>
                                    </p:anim>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strVal val="#ppt_h"/>
                                          </p:val>
                                        </p:tav>
                                        <p:tav tm="100000">
                                          <p:val>
                                            <p:strVal val="#ppt_h"/>
                                          </p:val>
                                        </p:tav>
                                      </p:tavLst>
                                    </p:anim>
                                  </p:childTnLst>
                                </p:cTn>
                              </p:par>
                            </p:childTnLst>
                          </p:cTn>
                        </p:par>
                        <p:par>
                          <p:cTn id="46" fill="hold">
                            <p:stCondLst>
                              <p:cond delay="3600"/>
                            </p:stCondLst>
                            <p:childTnLst>
                              <p:par>
                                <p:cTn id="47" presetID="17" presetClass="entr" presetSubtype="8" fill="hold" nodeType="afterEffect">
                                  <p:stCondLst>
                                    <p:cond delay="10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ppt_x</p:attrName>
                                        </p:attrNameLst>
                                      </p:cBhvr>
                                      <p:tavLst>
                                        <p:tav tm="0">
                                          <p:val>
                                            <p:strVal val="#ppt_x-#ppt_w/2"/>
                                          </p:val>
                                        </p:tav>
                                        <p:tav tm="100000">
                                          <p:val>
                                            <p:strVal val="#ppt_x"/>
                                          </p:val>
                                        </p:tav>
                                      </p:tavLst>
                                    </p:anim>
                                    <p:anim calcmode="lin" valueType="num">
                                      <p:cBhvr>
                                        <p:cTn id="50" dur="500" fill="hold"/>
                                        <p:tgtEl>
                                          <p:spTgt spid="12"/>
                                        </p:tgtEl>
                                        <p:attrNameLst>
                                          <p:attrName>ppt_y</p:attrName>
                                        </p:attrNameLst>
                                      </p:cBhvr>
                                      <p:tavLst>
                                        <p:tav tm="0">
                                          <p:val>
                                            <p:strVal val="#ppt_y"/>
                                          </p:val>
                                        </p:tav>
                                        <p:tav tm="100000">
                                          <p:val>
                                            <p:strVal val="#ppt_y"/>
                                          </p:val>
                                        </p:tav>
                                      </p:tavLst>
                                    </p:anim>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2" name="İçerik Yer Tutucusu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0000" y="3409394"/>
            <a:ext cx="7391400" cy="4619625"/>
          </a:xfrm>
        </p:spPr>
      </p:pic>
      <p:sp>
        <p:nvSpPr>
          <p:cNvPr id="5126" name="Title 1"/>
          <p:cNvSpPr>
            <a:spLocks noGrp="1"/>
          </p:cNvSpPr>
          <p:nvPr>
            <p:ph type="title"/>
          </p:nvPr>
        </p:nvSpPr>
        <p:spPr>
          <a:xfrm>
            <a:off x="1320800" y="1197895"/>
            <a:ext cx="10150475" cy="1281113"/>
          </a:xfrm>
        </p:spPr>
        <p:txBody>
          <a:bodyPr/>
          <a:lstStyle/>
          <a:p>
            <a:pPr eaLnBrk="1" hangingPunct="1"/>
            <a:r>
              <a:rPr lang="tr-TR" altLang="en-US" sz="3200" b="1" dirty="0">
                <a:solidFill>
                  <a:srgbClr val="002060"/>
                </a:solidFill>
                <a:latin typeface="Garamond" panose="02020404030301010803" pitchFamily="18" charset="0"/>
              </a:rPr>
              <a:t>EĞİTİM ORTAMLARI VE SÜREÇLERİ</a:t>
            </a:r>
            <a:br>
              <a:rPr lang="tr-TR" altLang="en-US" sz="3200" b="1" dirty="0">
                <a:solidFill>
                  <a:srgbClr val="FF0000"/>
                </a:solidFill>
                <a:latin typeface="Garamond" panose="02020404030301010803" pitchFamily="18" charset="0"/>
              </a:rPr>
            </a:br>
            <a:r>
              <a:rPr lang="tr-TR" altLang="en-US" sz="3200" b="1" dirty="0">
                <a:solidFill>
                  <a:srgbClr val="FF0000"/>
                </a:solidFill>
                <a:latin typeface="Garamond" panose="02020404030301010803" pitchFamily="18" charset="0"/>
              </a:rPr>
              <a:t>STANDART EO-6. Öğretmenler tutum ve davranışlarında toplumsal cinsiyet eşitliğine duyarlıdır.</a:t>
            </a:r>
            <a:endParaRPr lang="en-US" altLang="en-US" sz="3200" b="1" dirty="0">
              <a:solidFill>
                <a:srgbClr val="FF0000"/>
              </a:solidFill>
              <a:latin typeface="Garamond" panose="02020404030301010803" pitchFamily="18" charset="0"/>
            </a:endParaRPr>
          </a:p>
        </p:txBody>
      </p:sp>
      <p:sp>
        <p:nvSpPr>
          <p:cNvPr id="14"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16</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805035991"/>
      </p:ext>
    </p:extLst>
  </p:cSld>
  <p:clrMapOvr>
    <a:masterClrMapping/>
  </p:clrMapOvr>
  <p:transition spd="med" advTm="400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5123" name="Content Placeholder 2"/>
          <p:cNvSpPr>
            <a:spLocks noGrp="1"/>
          </p:cNvSpPr>
          <p:nvPr>
            <p:ph idx="1"/>
          </p:nvPr>
        </p:nvSpPr>
        <p:spPr>
          <a:xfrm>
            <a:off x="1854200" y="2438400"/>
            <a:ext cx="10528300" cy="5410200"/>
          </a:xfrm>
        </p:spPr>
        <p:txBody>
          <a:bodyPr anchor="t"/>
          <a:lstStyle/>
          <a:p>
            <a:pPr marL="0" indent="0" defTabSz="974725" eaLnBrk="1" hangingPunct="1">
              <a:lnSpc>
                <a:spcPct val="90000"/>
              </a:lnSpc>
              <a:spcBef>
                <a:spcPts val="0"/>
              </a:spcBef>
              <a:spcAft>
                <a:spcPts val="1200"/>
              </a:spcAft>
              <a:buFontTx/>
              <a:buNone/>
            </a:pPr>
            <a:r>
              <a:rPr lang="tr-TR" altLang="en-US" sz="3200" b="1" dirty="0">
                <a:solidFill>
                  <a:srgbClr val="002060"/>
                </a:solidFill>
                <a:latin typeface="Garamond" panose="02020404030301010803" pitchFamily="18" charset="0"/>
              </a:rPr>
              <a:t>Öğretmenler toplumsal cinsiyet eşitliğini sağlamada hem öğrencileriyle kurdukları hem de öğrencilerin birbirleriyle kurdukları ilişkide kilit durumdadırlar.</a:t>
            </a:r>
            <a:endParaRPr lang="en-US" altLang="en-US" sz="3200" b="1" dirty="0">
              <a:solidFill>
                <a:srgbClr val="002060"/>
              </a:solidFill>
              <a:latin typeface="Garamond" panose="02020404030301010803" pitchFamily="18" charset="0"/>
            </a:endParaRPr>
          </a:p>
          <a:p>
            <a:pPr marL="0" indent="0" defTabSz="974725" eaLnBrk="1" hangingPunct="1">
              <a:lnSpc>
                <a:spcPct val="90000"/>
              </a:lnSpc>
              <a:spcBef>
                <a:spcPts val="0"/>
              </a:spcBef>
              <a:spcAft>
                <a:spcPts val="1200"/>
              </a:spcAft>
              <a:buFontTx/>
              <a:buNone/>
            </a:pPr>
            <a:endParaRPr lang="en-US" altLang="en-US" sz="3200" b="1" dirty="0">
              <a:solidFill>
                <a:srgbClr val="002060"/>
              </a:solidFill>
              <a:latin typeface="Garamond" panose="02020404030301010803" pitchFamily="18" charset="0"/>
            </a:endParaRPr>
          </a:p>
          <a:p>
            <a:pPr marL="0" indent="0" defTabSz="974725" eaLnBrk="1" hangingPunct="1">
              <a:lnSpc>
                <a:spcPct val="90000"/>
              </a:lnSpc>
              <a:spcBef>
                <a:spcPts val="0"/>
              </a:spcBef>
              <a:spcAft>
                <a:spcPts val="1200"/>
              </a:spcAft>
              <a:buFontTx/>
              <a:buNone/>
            </a:pPr>
            <a:r>
              <a:rPr lang="tr-TR" altLang="en-US" sz="3200" b="1" dirty="0">
                <a:solidFill>
                  <a:srgbClr val="002060"/>
                </a:solidFill>
                <a:latin typeface="Garamond" panose="02020404030301010803" pitchFamily="18" charset="0"/>
              </a:rPr>
              <a:t>Toplumsal cinsiyete dayalı birçok yargı da öğretmenlerce içselleştirilmiş olabilir. </a:t>
            </a:r>
            <a:endParaRPr lang="en-US" altLang="en-US" sz="3200" b="1" dirty="0">
              <a:solidFill>
                <a:srgbClr val="002060"/>
              </a:solidFill>
              <a:latin typeface="Garamond" panose="02020404030301010803" pitchFamily="18" charset="0"/>
            </a:endParaRPr>
          </a:p>
          <a:p>
            <a:pPr marL="0" indent="0" defTabSz="974725" eaLnBrk="1" hangingPunct="1">
              <a:lnSpc>
                <a:spcPct val="90000"/>
              </a:lnSpc>
              <a:spcBef>
                <a:spcPts val="0"/>
              </a:spcBef>
              <a:spcAft>
                <a:spcPts val="1200"/>
              </a:spcAft>
              <a:buFontTx/>
              <a:buNone/>
            </a:pPr>
            <a:endParaRPr lang="tr-TR" altLang="en-US" sz="3200" b="1" dirty="0">
              <a:solidFill>
                <a:srgbClr val="002060"/>
              </a:solidFill>
              <a:latin typeface="Garamond" panose="02020404030301010803" pitchFamily="18" charset="0"/>
            </a:endParaRPr>
          </a:p>
          <a:p>
            <a:pPr marL="0" indent="0" defTabSz="974725" eaLnBrk="1" hangingPunct="1">
              <a:lnSpc>
                <a:spcPct val="90000"/>
              </a:lnSpc>
              <a:spcBef>
                <a:spcPts val="0"/>
              </a:spcBef>
              <a:spcAft>
                <a:spcPts val="1200"/>
              </a:spcAft>
              <a:buFontTx/>
              <a:buNone/>
            </a:pPr>
            <a:r>
              <a:rPr lang="tr-TR" altLang="en-US" sz="3200" b="1" dirty="0">
                <a:solidFill>
                  <a:srgbClr val="002060"/>
                </a:solidFill>
                <a:latin typeface="Garamond" panose="02020404030301010803" pitchFamily="18" charset="0"/>
              </a:rPr>
              <a:t>Bu yargılar öğretmenlerin tutum ve davranışları da kız ve erkek öğrencilerin akademik ve kimlik gelişimleri dâhil her yönden gelişimlerine yön verici rol oynar. </a:t>
            </a:r>
          </a:p>
        </p:txBody>
      </p:sp>
      <p:pic>
        <p:nvPicPr>
          <p:cNvPr id="11"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6363" y="4568825"/>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3"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6363" y="6062345"/>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0"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6364" y="243840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4"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17</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1760817541"/>
      </p:ext>
    </p:extLst>
  </p:cSld>
  <p:clrMapOvr>
    <a:masterClrMapping/>
  </p:clrMapOvr>
  <p:transition spd="med" advTm="4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1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600"/>
                            </p:stCondLst>
                            <p:childTnLst>
                              <p:par>
                                <p:cTn id="12" presetID="17" presetClass="entr" presetSubtype="8" fill="hold" nodeType="afterEffect">
                                  <p:stCondLst>
                                    <p:cond delay="10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ppt_x</p:attrName>
                                        </p:attrNameLst>
                                      </p:cBhvr>
                                      <p:tavLst>
                                        <p:tav tm="0">
                                          <p:val>
                                            <p:strVal val="#ppt_x-#ppt_w/2"/>
                                          </p:val>
                                        </p:tav>
                                        <p:tav tm="100000">
                                          <p:val>
                                            <p:strVal val="#ppt_x"/>
                                          </p:val>
                                        </p:tav>
                                      </p:tavLst>
                                    </p:anim>
                                    <p:anim calcmode="lin" valueType="num">
                                      <p:cBhvr>
                                        <p:cTn id="15" dur="500" fill="hold"/>
                                        <p:tgtEl>
                                          <p:spTgt spid="13"/>
                                        </p:tgtEl>
                                        <p:attrNameLst>
                                          <p:attrName>ppt_y</p:attrName>
                                        </p:attrNameLst>
                                      </p:cBhvr>
                                      <p:tavLst>
                                        <p:tav tm="0">
                                          <p:val>
                                            <p:strVal val="#ppt_y"/>
                                          </p:val>
                                        </p:tav>
                                        <p:tav tm="100000">
                                          <p:val>
                                            <p:strVal val="#ppt_y"/>
                                          </p:val>
                                        </p:tav>
                                      </p:tavLst>
                                    </p:anim>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ppt_x</p:attrName>
                                        </p:attrNameLst>
                                      </p:cBhvr>
                                      <p:tavLst>
                                        <p:tav tm="0">
                                          <p:val>
                                            <p:strVal val="#ppt_x-#ppt_w/2"/>
                                          </p:val>
                                        </p:tav>
                                        <p:tav tm="100000">
                                          <p:val>
                                            <p:strVal val="#ppt_x"/>
                                          </p:val>
                                        </p:tav>
                                      </p:tavLst>
                                    </p:anim>
                                    <p:anim calcmode="lin" valueType="num">
                                      <p:cBhvr>
                                        <p:cTn id="22" dur="500" fill="hold"/>
                                        <p:tgtEl>
                                          <p:spTgt spid="10"/>
                                        </p:tgtEl>
                                        <p:attrNameLst>
                                          <p:attrName>ppt_y</p:attrName>
                                        </p:attrNameLst>
                                      </p:cBhvr>
                                      <p:tavLst>
                                        <p:tav tm="0">
                                          <p:val>
                                            <p:strVal val="#ppt_y"/>
                                          </p:val>
                                        </p:tav>
                                        <p:tav tm="100000">
                                          <p:val>
                                            <p:strVal val="#ppt_y"/>
                                          </p:val>
                                        </p:tav>
                                      </p:tavLst>
                                    </p:anim>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5123" name="Content Placeholder 2"/>
          <p:cNvSpPr>
            <a:spLocks noGrp="1"/>
          </p:cNvSpPr>
          <p:nvPr>
            <p:ph idx="1"/>
          </p:nvPr>
        </p:nvSpPr>
        <p:spPr>
          <a:xfrm>
            <a:off x="1364075" y="2143125"/>
            <a:ext cx="11353800" cy="5867400"/>
          </a:xfrm>
        </p:spPr>
        <p:txBody>
          <a:bodyPr anchor="t"/>
          <a:lstStyle/>
          <a:p>
            <a:pPr marL="0" indent="0" defTabSz="974725" eaLnBrk="1" hangingPunct="1">
              <a:lnSpc>
                <a:spcPct val="90000"/>
              </a:lnSpc>
              <a:spcBef>
                <a:spcPts val="0"/>
              </a:spcBef>
              <a:spcAft>
                <a:spcPts val="1200"/>
              </a:spcAft>
              <a:buFontTx/>
              <a:buNone/>
            </a:pPr>
            <a:r>
              <a:rPr lang="tr-TR" altLang="en-US" sz="3200" dirty="0">
                <a:solidFill>
                  <a:srgbClr val="002060"/>
                </a:solidFill>
                <a:latin typeface="Garamond" panose="02020404030301010803" pitchFamily="18" charset="0"/>
              </a:rPr>
              <a:t>Sınıf içerisinde öğrencilere verilen görevler</a:t>
            </a:r>
          </a:p>
          <a:p>
            <a:pPr marL="0" indent="0" defTabSz="974725" eaLnBrk="1" hangingPunct="1">
              <a:lnSpc>
                <a:spcPct val="90000"/>
              </a:lnSpc>
              <a:spcBef>
                <a:spcPts val="0"/>
              </a:spcBef>
              <a:spcAft>
                <a:spcPts val="1200"/>
              </a:spcAft>
              <a:buFontTx/>
              <a:buNone/>
            </a:pPr>
            <a:endParaRPr lang="tr-TR" altLang="en-US" sz="3200" dirty="0">
              <a:solidFill>
                <a:srgbClr val="002060"/>
              </a:solidFill>
              <a:latin typeface="Garamond" panose="02020404030301010803" pitchFamily="18" charset="0"/>
            </a:endParaRPr>
          </a:p>
          <a:p>
            <a:pPr marL="0" indent="0" defTabSz="974725" eaLnBrk="1" hangingPunct="1">
              <a:lnSpc>
                <a:spcPct val="90000"/>
              </a:lnSpc>
              <a:spcBef>
                <a:spcPts val="0"/>
              </a:spcBef>
              <a:spcAft>
                <a:spcPts val="1200"/>
              </a:spcAft>
              <a:buFontTx/>
              <a:buNone/>
            </a:pPr>
            <a:r>
              <a:rPr lang="tr-TR" altLang="en-US" sz="3200" dirty="0">
                <a:solidFill>
                  <a:srgbClr val="002060"/>
                </a:solidFill>
                <a:latin typeface="Garamond" panose="02020404030301010803" pitchFamily="18" charset="0"/>
              </a:rPr>
              <a:t>Öğrencilerden beklenen davranış/tutumlar </a:t>
            </a:r>
          </a:p>
          <a:p>
            <a:pPr marL="0" indent="0" defTabSz="974725" eaLnBrk="1" hangingPunct="1">
              <a:lnSpc>
                <a:spcPct val="90000"/>
              </a:lnSpc>
              <a:spcBef>
                <a:spcPts val="0"/>
              </a:spcBef>
              <a:spcAft>
                <a:spcPts val="1200"/>
              </a:spcAft>
              <a:buFontTx/>
              <a:buNone/>
            </a:pPr>
            <a:endParaRPr lang="tr-TR" altLang="en-US" sz="3200" dirty="0">
              <a:solidFill>
                <a:srgbClr val="002060"/>
              </a:solidFill>
              <a:latin typeface="Garamond" panose="02020404030301010803" pitchFamily="18" charset="0"/>
            </a:endParaRPr>
          </a:p>
          <a:p>
            <a:pPr marL="0" indent="0" defTabSz="974725" eaLnBrk="1" hangingPunct="1">
              <a:lnSpc>
                <a:spcPct val="90000"/>
              </a:lnSpc>
              <a:spcBef>
                <a:spcPts val="0"/>
              </a:spcBef>
              <a:spcAft>
                <a:spcPts val="1200"/>
              </a:spcAft>
              <a:buFontTx/>
              <a:buNone/>
            </a:pPr>
            <a:r>
              <a:rPr lang="tr-TR" altLang="en-US" sz="3200" dirty="0">
                <a:solidFill>
                  <a:srgbClr val="002060"/>
                </a:solidFill>
                <a:latin typeface="Garamond" panose="02020404030301010803" pitchFamily="18" charset="0"/>
              </a:rPr>
              <a:t>Öğretmenlerin kız ve erkek öğrencilerden akademik beklentileri</a:t>
            </a:r>
          </a:p>
          <a:p>
            <a:pPr marL="0" indent="0" defTabSz="974725" eaLnBrk="1" hangingPunct="1">
              <a:lnSpc>
                <a:spcPct val="90000"/>
              </a:lnSpc>
              <a:spcBef>
                <a:spcPts val="0"/>
              </a:spcBef>
              <a:spcAft>
                <a:spcPts val="1200"/>
              </a:spcAft>
              <a:buFontTx/>
              <a:buNone/>
            </a:pPr>
            <a:endParaRPr lang="en-US" altLang="en-US" sz="3200" dirty="0">
              <a:solidFill>
                <a:srgbClr val="002060"/>
              </a:solidFill>
              <a:latin typeface="Garamond" panose="02020404030301010803" pitchFamily="18" charset="0"/>
            </a:endParaRPr>
          </a:p>
          <a:p>
            <a:pPr marL="0" indent="0" defTabSz="974725" eaLnBrk="1" hangingPunct="1">
              <a:lnSpc>
                <a:spcPct val="90000"/>
              </a:lnSpc>
              <a:spcBef>
                <a:spcPts val="0"/>
              </a:spcBef>
              <a:spcAft>
                <a:spcPts val="1200"/>
              </a:spcAft>
              <a:buFontTx/>
              <a:buNone/>
            </a:pPr>
            <a:r>
              <a:rPr lang="tr-TR" altLang="en-US" sz="3200" dirty="0">
                <a:solidFill>
                  <a:srgbClr val="002060"/>
                </a:solidFill>
                <a:latin typeface="Garamond" panose="02020404030301010803" pitchFamily="18" charset="0"/>
              </a:rPr>
              <a:t>Kendilerinden daha düşük beklentilerin olduğu izlenimleri alan öğrenciler</a:t>
            </a:r>
            <a:r>
              <a:rPr lang="en-US" altLang="en-US" sz="3200" dirty="0">
                <a:solidFill>
                  <a:srgbClr val="002060"/>
                </a:solidFill>
                <a:latin typeface="Garamond" panose="02020404030301010803" pitchFamily="18" charset="0"/>
              </a:rPr>
              <a:t>in </a:t>
            </a:r>
            <a:r>
              <a:rPr lang="tr-TR" altLang="en-US" sz="3200" dirty="0">
                <a:solidFill>
                  <a:srgbClr val="002060"/>
                </a:solidFill>
                <a:latin typeface="Garamond" panose="02020404030301010803" pitchFamily="18" charset="0"/>
              </a:rPr>
              <a:t>motivasyon ve çabaları (Kendi kendini doğrulayan kehanet)</a:t>
            </a:r>
          </a:p>
          <a:p>
            <a:pPr marL="0" indent="0" defTabSz="974725" eaLnBrk="1" hangingPunct="1">
              <a:lnSpc>
                <a:spcPct val="90000"/>
              </a:lnSpc>
              <a:spcBef>
                <a:spcPts val="0"/>
              </a:spcBef>
              <a:spcAft>
                <a:spcPts val="1200"/>
              </a:spcAft>
              <a:buFontTx/>
              <a:buNone/>
            </a:pPr>
            <a:endParaRPr lang="tr-TR" altLang="en-US" sz="3200" dirty="0">
              <a:solidFill>
                <a:srgbClr val="002060"/>
              </a:solidFill>
              <a:latin typeface="Garamond" panose="02020404030301010803" pitchFamily="18" charset="0"/>
            </a:endParaRPr>
          </a:p>
          <a:p>
            <a:pPr marL="0" indent="0" defTabSz="974725" eaLnBrk="1" hangingPunct="1">
              <a:lnSpc>
                <a:spcPct val="90000"/>
              </a:lnSpc>
              <a:spcBef>
                <a:spcPts val="0"/>
              </a:spcBef>
              <a:spcAft>
                <a:spcPts val="1200"/>
              </a:spcAft>
              <a:buFontTx/>
              <a:buNone/>
            </a:pPr>
            <a:r>
              <a:rPr lang="tr-TR" altLang="en-US" sz="3200" dirty="0">
                <a:solidFill>
                  <a:srgbClr val="002060"/>
                </a:solidFill>
                <a:latin typeface="Garamond" panose="02020404030301010803" pitchFamily="18" charset="0"/>
              </a:rPr>
              <a:t>Önyargı tehditti (</a:t>
            </a:r>
            <a:r>
              <a:rPr lang="tr-TR" altLang="en-US" sz="3200" dirty="0" err="1">
                <a:solidFill>
                  <a:srgbClr val="002060"/>
                </a:solidFill>
                <a:latin typeface="Garamond" panose="02020404030301010803" pitchFamily="18" charset="0"/>
              </a:rPr>
              <a:t>Streotype</a:t>
            </a:r>
            <a:r>
              <a:rPr lang="tr-TR" altLang="en-US" sz="3200" dirty="0">
                <a:solidFill>
                  <a:srgbClr val="002060"/>
                </a:solidFill>
                <a:latin typeface="Garamond" panose="02020404030301010803" pitchFamily="18" charset="0"/>
              </a:rPr>
              <a:t> </a:t>
            </a:r>
            <a:r>
              <a:rPr lang="tr-TR" altLang="en-US" sz="3200" dirty="0" err="1">
                <a:solidFill>
                  <a:srgbClr val="002060"/>
                </a:solidFill>
                <a:latin typeface="Garamond" panose="02020404030301010803" pitchFamily="18" charset="0"/>
              </a:rPr>
              <a:t>threat</a:t>
            </a:r>
            <a:r>
              <a:rPr lang="tr-TR" altLang="en-US" sz="3200" dirty="0">
                <a:solidFill>
                  <a:srgbClr val="002060"/>
                </a:solidFill>
                <a:latin typeface="Garamond" panose="02020404030301010803" pitchFamily="18" charset="0"/>
              </a:rPr>
              <a:t>)</a:t>
            </a:r>
          </a:p>
          <a:p>
            <a:pPr marL="0" indent="0" defTabSz="974725" eaLnBrk="1" hangingPunct="1">
              <a:lnSpc>
                <a:spcPct val="90000"/>
              </a:lnSpc>
              <a:spcBef>
                <a:spcPts val="0"/>
              </a:spcBef>
              <a:spcAft>
                <a:spcPts val="1200"/>
              </a:spcAft>
              <a:buFontTx/>
              <a:buNone/>
            </a:pPr>
            <a:r>
              <a:rPr lang="tr-TR" altLang="en-US" sz="2800" dirty="0">
                <a:solidFill>
                  <a:srgbClr val="002060"/>
                </a:solidFill>
                <a:latin typeface="Garamond" panose="02020404030301010803" pitchFamily="18" charset="0"/>
              </a:rPr>
              <a:t> </a:t>
            </a:r>
          </a:p>
        </p:txBody>
      </p:sp>
      <p:pic>
        <p:nvPicPr>
          <p:cNvPr id="11"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2830" y="3394075"/>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3"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2116" y="4592003"/>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7"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2115" y="5742622"/>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0"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2830" y="2162175"/>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2"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75" y="731520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5"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18</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2281033781"/>
      </p:ext>
    </p:extLst>
  </p:cSld>
  <p:clrMapOvr>
    <a:masterClrMapping/>
  </p:clrMapOvr>
  <p:transition spd="med" advTm="4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1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600"/>
                            </p:stCondLst>
                            <p:childTnLst>
                              <p:par>
                                <p:cTn id="12" presetID="17" presetClass="entr" presetSubtype="8" fill="hold" nodeType="afterEffect">
                                  <p:stCondLst>
                                    <p:cond delay="10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ppt_x</p:attrName>
                                        </p:attrNameLst>
                                      </p:cBhvr>
                                      <p:tavLst>
                                        <p:tav tm="0">
                                          <p:val>
                                            <p:strVal val="#ppt_x-#ppt_w/2"/>
                                          </p:val>
                                        </p:tav>
                                        <p:tav tm="100000">
                                          <p:val>
                                            <p:strVal val="#ppt_x"/>
                                          </p:val>
                                        </p:tav>
                                      </p:tavLst>
                                    </p:anim>
                                    <p:anim calcmode="lin" valueType="num">
                                      <p:cBhvr>
                                        <p:cTn id="15" dur="500" fill="hold"/>
                                        <p:tgtEl>
                                          <p:spTgt spid="13"/>
                                        </p:tgtEl>
                                        <p:attrNameLst>
                                          <p:attrName>ppt_y</p:attrName>
                                        </p:attrNameLst>
                                      </p:cBhvr>
                                      <p:tavLst>
                                        <p:tav tm="0">
                                          <p:val>
                                            <p:strVal val="#ppt_y"/>
                                          </p:val>
                                        </p:tav>
                                        <p:tav tm="100000">
                                          <p:val>
                                            <p:strVal val="#ppt_y"/>
                                          </p:val>
                                        </p:tav>
                                      </p:tavLst>
                                    </p:anim>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ppt_x</p:attrName>
                                        </p:attrNameLst>
                                      </p:cBhvr>
                                      <p:tavLst>
                                        <p:tav tm="0">
                                          <p:val>
                                            <p:strVal val="#ppt_x-#ppt_w/2"/>
                                          </p:val>
                                        </p:tav>
                                        <p:tav tm="100000">
                                          <p:val>
                                            <p:strVal val="#ppt_x"/>
                                          </p:val>
                                        </p:tav>
                                      </p:tavLst>
                                    </p:anim>
                                    <p:anim calcmode="lin" valueType="num">
                                      <p:cBhvr>
                                        <p:cTn id="22" dur="500" fill="hold"/>
                                        <p:tgtEl>
                                          <p:spTgt spid="7"/>
                                        </p:tgtEl>
                                        <p:attrNameLst>
                                          <p:attrName>ppt_y</p:attrName>
                                        </p:attrNameLst>
                                      </p:cBhvr>
                                      <p:tavLst>
                                        <p:tav tm="0">
                                          <p:val>
                                            <p:strVal val="#ppt_y"/>
                                          </p:val>
                                        </p:tav>
                                        <p:tav tm="100000">
                                          <p:val>
                                            <p:strVal val="#ppt_y"/>
                                          </p:val>
                                        </p:tav>
                                      </p:tavLst>
                                    </p:anim>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strVal val="#ppt_h"/>
                                          </p:val>
                                        </p:tav>
                                        <p:tav tm="100000">
                                          <p:val>
                                            <p:strVal val="#ppt_h"/>
                                          </p:val>
                                        </p:tav>
                                      </p:tavLst>
                                    </p:anim>
                                  </p:childTnLst>
                                </p:cTn>
                              </p:par>
                            </p:childTnLst>
                          </p:cTn>
                        </p:par>
                        <p:par>
                          <p:cTn id="25" fill="hold">
                            <p:stCondLst>
                              <p:cond delay="1800"/>
                            </p:stCondLst>
                            <p:childTnLst>
                              <p:par>
                                <p:cTn id="26" presetID="17" presetClass="entr" presetSubtype="8" fill="hold" nodeType="afterEffect">
                                  <p:stCondLst>
                                    <p:cond delay="1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ppt_x</p:attrName>
                                        </p:attrNameLst>
                                      </p:cBhvr>
                                      <p:tavLst>
                                        <p:tav tm="0">
                                          <p:val>
                                            <p:strVal val="#ppt_x-#ppt_w/2"/>
                                          </p:val>
                                        </p:tav>
                                        <p:tav tm="100000">
                                          <p:val>
                                            <p:strVal val="#ppt_x"/>
                                          </p:val>
                                        </p:tav>
                                      </p:tavLst>
                                    </p:anim>
                                    <p:anim calcmode="lin" valueType="num">
                                      <p:cBhvr>
                                        <p:cTn id="29" dur="500" fill="hold"/>
                                        <p:tgtEl>
                                          <p:spTgt spid="10"/>
                                        </p:tgtEl>
                                        <p:attrNameLst>
                                          <p:attrName>ppt_y</p:attrName>
                                        </p:attrNameLst>
                                      </p:cBhvr>
                                      <p:tavLst>
                                        <p:tav tm="0">
                                          <p:val>
                                            <p:strVal val="#ppt_y"/>
                                          </p:val>
                                        </p:tav>
                                        <p:tav tm="100000">
                                          <p:val>
                                            <p:strVal val="#ppt_y"/>
                                          </p:val>
                                        </p:tav>
                                      </p:tavLst>
                                    </p:anim>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strVal val="#ppt_h"/>
                                          </p:val>
                                        </p:tav>
                                        <p:tav tm="100000">
                                          <p:val>
                                            <p:strVal val="#ppt_h"/>
                                          </p:val>
                                        </p:tav>
                                      </p:tavLst>
                                    </p:anim>
                                  </p:childTnLst>
                                </p:cTn>
                              </p:par>
                            </p:childTnLst>
                          </p:cTn>
                        </p:par>
                        <p:par>
                          <p:cTn id="32" fill="hold">
                            <p:stCondLst>
                              <p:cond delay="2400"/>
                            </p:stCondLst>
                            <p:childTnLst>
                              <p:par>
                                <p:cTn id="33" presetID="17" presetClass="entr" presetSubtype="8" fill="hold" nodeType="afterEffect">
                                  <p:stCondLst>
                                    <p:cond delay="10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ppt_x</p:attrName>
                                        </p:attrNameLst>
                                      </p:cBhvr>
                                      <p:tavLst>
                                        <p:tav tm="0">
                                          <p:val>
                                            <p:strVal val="#ppt_x-#ppt_w/2"/>
                                          </p:val>
                                        </p:tav>
                                        <p:tav tm="100000">
                                          <p:val>
                                            <p:strVal val="#ppt_x"/>
                                          </p:val>
                                        </p:tav>
                                      </p:tavLst>
                                    </p:anim>
                                    <p:anim calcmode="lin" valueType="num">
                                      <p:cBhvr>
                                        <p:cTn id="36" dur="500" fill="hold"/>
                                        <p:tgtEl>
                                          <p:spTgt spid="12"/>
                                        </p:tgtEl>
                                        <p:attrNameLst>
                                          <p:attrName>ppt_y</p:attrName>
                                        </p:attrNameLst>
                                      </p:cBhvr>
                                      <p:tavLst>
                                        <p:tav tm="0">
                                          <p:val>
                                            <p:strVal val="#ppt_y"/>
                                          </p:val>
                                        </p:tav>
                                        <p:tav tm="100000">
                                          <p:val>
                                            <p:strVal val="#ppt_y"/>
                                          </p:val>
                                        </p:tav>
                                      </p:tavLst>
                                    </p:anim>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5123" name="Content Placeholder 2"/>
          <p:cNvSpPr>
            <a:spLocks noGrp="1"/>
          </p:cNvSpPr>
          <p:nvPr>
            <p:ph idx="1"/>
          </p:nvPr>
        </p:nvSpPr>
        <p:spPr>
          <a:xfrm>
            <a:off x="1092458" y="2674519"/>
            <a:ext cx="10528300" cy="4724400"/>
          </a:xfrm>
        </p:spPr>
        <p:txBody>
          <a:bodyPr anchor="t"/>
          <a:lstStyle/>
          <a:p>
            <a:pPr marL="0" indent="0" defTabSz="974725" eaLnBrk="1" hangingPunct="1">
              <a:spcBef>
                <a:spcPts val="0"/>
              </a:spcBef>
              <a:spcAft>
                <a:spcPts val="1200"/>
              </a:spcAft>
              <a:buFontTx/>
              <a:buNone/>
            </a:pPr>
            <a:r>
              <a:rPr lang="tr-TR" altLang="en-US" sz="2800" dirty="0">
                <a:solidFill>
                  <a:srgbClr val="002060"/>
                </a:solidFill>
                <a:latin typeface="Garamond" panose="02020404030301010803" pitchFamily="18" charset="0"/>
              </a:rPr>
              <a:t>İletişimin dil yoluyla gerçekleşebileceği gibi, yazılı dokümanlar yoluyla da gerçekleşir.</a:t>
            </a:r>
          </a:p>
          <a:p>
            <a:pPr marL="0" indent="0" defTabSz="974725" eaLnBrk="1" hangingPunct="1">
              <a:spcBef>
                <a:spcPts val="0"/>
              </a:spcBef>
              <a:spcAft>
                <a:spcPts val="1200"/>
              </a:spcAft>
              <a:buFontTx/>
              <a:buNone/>
            </a:pPr>
            <a:r>
              <a:rPr lang="tr-TR" altLang="en-US" sz="2800" dirty="0">
                <a:solidFill>
                  <a:srgbClr val="002060"/>
                </a:solidFill>
                <a:latin typeface="Garamond" panose="02020404030301010803" pitchFamily="18" charset="0"/>
              </a:rPr>
              <a:t>Kullanılan dil çevrede olup bitenlerin algılanması, düşünce ve davranışların oluşması ve paylaşımında belirleyici rol oynar.</a:t>
            </a:r>
          </a:p>
          <a:p>
            <a:pPr marL="0" indent="0" defTabSz="974725" eaLnBrk="1" hangingPunct="1">
              <a:spcBef>
                <a:spcPts val="0"/>
              </a:spcBef>
              <a:spcAft>
                <a:spcPts val="1200"/>
              </a:spcAft>
              <a:buFontTx/>
              <a:buNone/>
            </a:pPr>
            <a:r>
              <a:rPr lang="tr-TR" altLang="en-US" sz="2800" dirty="0">
                <a:solidFill>
                  <a:srgbClr val="002060"/>
                </a:solidFill>
                <a:latin typeface="Garamond" panose="02020404030301010803" pitchFamily="18" charset="0"/>
              </a:rPr>
              <a:t>Seçilen kelimeler bireylerin içselleştirdikleri öğretileri, varsayımları, değer yargılarını, sahip oldukları inanç ve düşünce biçimlerini yansıtır. </a:t>
            </a:r>
          </a:p>
          <a:p>
            <a:pPr marL="0" indent="0" defTabSz="974725" eaLnBrk="1" hangingPunct="1">
              <a:spcBef>
                <a:spcPts val="0"/>
              </a:spcBef>
              <a:spcAft>
                <a:spcPts val="1200"/>
              </a:spcAft>
              <a:buFontTx/>
              <a:buNone/>
            </a:pPr>
            <a:r>
              <a:rPr lang="tr-TR" altLang="en-US" sz="2800" dirty="0">
                <a:solidFill>
                  <a:srgbClr val="002060"/>
                </a:solidFill>
                <a:latin typeface="Garamond" panose="02020404030301010803" pitchFamily="18" charset="0"/>
              </a:rPr>
              <a:t>Toplumsal cinsiyet rollerine dair varsayımlar, kalıpyargılar, değer yargıları da kullanılan dil yoluyla gelecek nesillere aktarılır. </a:t>
            </a:r>
          </a:p>
          <a:p>
            <a:pPr marL="0" indent="0" defTabSz="974725" eaLnBrk="1" hangingPunct="1">
              <a:spcBef>
                <a:spcPts val="0"/>
              </a:spcBef>
              <a:spcAft>
                <a:spcPts val="1200"/>
              </a:spcAft>
              <a:buFontTx/>
              <a:buNone/>
            </a:pPr>
            <a:r>
              <a:rPr lang="tr-TR" altLang="en-US" sz="2800" dirty="0">
                <a:solidFill>
                  <a:srgbClr val="002060"/>
                </a:solidFill>
                <a:latin typeface="Garamond" panose="02020404030301010803" pitchFamily="18" charset="0"/>
              </a:rPr>
              <a:t>Aktarılan bu varsayımlar, önyargılar, değer ve inançlar çocuk ve gençlerin kimlik gelişimlerini etkiler  ve yaşamlarını ilgilendiren seçimlerini etkiler. </a:t>
            </a:r>
            <a:endParaRPr lang="en-US" altLang="en-US" sz="2800" dirty="0">
              <a:solidFill>
                <a:srgbClr val="002060"/>
              </a:solidFill>
              <a:latin typeface="Garamond" panose="02020404030301010803" pitchFamily="18" charset="0"/>
            </a:endParaRPr>
          </a:p>
          <a:p>
            <a:pPr marL="0" indent="0" defTabSz="974725" eaLnBrk="1" hangingPunct="1">
              <a:spcBef>
                <a:spcPts val="0"/>
              </a:spcBef>
              <a:spcAft>
                <a:spcPts val="1200"/>
              </a:spcAft>
              <a:buFontTx/>
              <a:buNone/>
            </a:pPr>
            <a:endParaRPr lang="tr-TR" altLang="en-US" sz="2800" dirty="0">
              <a:solidFill>
                <a:srgbClr val="002060"/>
              </a:solidFill>
              <a:latin typeface="Garamond" panose="02020404030301010803" pitchFamily="18" charset="0"/>
            </a:endParaRPr>
          </a:p>
        </p:txBody>
      </p:sp>
      <p:pic>
        <p:nvPicPr>
          <p:cNvPr id="11"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624" y="3754746"/>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3"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623" y="4745482"/>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9" name="Title 1"/>
          <p:cNvSpPr txBox="1">
            <a:spLocks/>
          </p:cNvSpPr>
          <p:nvPr/>
        </p:nvSpPr>
        <p:spPr bwMode="auto">
          <a:xfrm>
            <a:off x="4673600" y="1457325"/>
            <a:ext cx="3060699"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vert="horz" wrap="square" lIns="0" tIns="0" rIns="0" bIns="0" numCol="1" anchor="ctr" anchorCtr="0" compatLnSpc="1">
            <a:prstTxWarp prst="textNoShape">
              <a:avLst/>
            </a:prstTxWarp>
          </a:bodyPr>
          <a:lstStyle>
            <a:lvl1pPr algn="ctr" defTabSz="584200" rtl="0" eaLnBrk="0" fontAlgn="base" hangingPunct="0">
              <a:spcBef>
                <a:spcPct val="0"/>
              </a:spcBef>
              <a:spcAft>
                <a:spcPct val="0"/>
              </a:spcAft>
              <a:defRPr sz="8000" kern="1200">
                <a:solidFill>
                  <a:srgbClr val="000000"/>
                </a:solidFill>
                <a:latin typeface="+mj-lt"/>
                <a:ea typeface="+mj-ea"/>
                <a:cs typeface="+mj-cs"/>
                <a:sym typeface="Helvetica Light" charset="0"/>
              </a:defRPr>
            </a:lvl1pPr>
            <a:lvl2pPr algn="ctr" defTabSz="584200" rtl="0" eaLnBrk="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2pPr>
            <a:lvl3pPr algn="ctr" defTabSz="584200" rtl="0" eaLnBrk="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3pPr>
            <a:lvl4pPr algn="ctr" defTabSz="584200" rtl="0" eaLnBrk="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4pPr>
            <a:lvl5pPr algn="ctr" defTabSz="584200" rtl="0" eaLnBrk="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5pPr>
            <a:lvl6pPr marL="4572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6pPr>
            <a:lvl7pPr marL="9144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7pPr>
            <a:lvl8pPr marL="13716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8pPr>
            <a:lvl9pPr marL="1828800" algn="ctr" defTabSz="584200" rtl="0" fontAlgn="base" hangingPunct="0">
              <a:spcBef>
                <a:spcPct val="0"/>
              </a:spcBef>
              <a:spcAft>
                <a:spcPct val="0"/>
              </a:spcAft>
              <a:defRPr sz="8000">
                <a:solidFill>
                  <a:srgbClr val="000000"/>
                </a:solidFill>
                <a:latin typeface="Helvetica Light" charset="0"/>
                <a:ea typeface="Helvetica Light" charset="0"/>
                <a:cs typeface="Helvetica Light" charset="0"/>
                <a:sym typeface="Helvetica Light" charset="0"/>
              </a:defRPr>
            </a:lvl9pPr>
          </a:lstStyle>
          <a:p>
            <a:pPr algn="r" eaLnBrk="1" hangingPunct="1"/>
            <a:r>
              <a:rPr lang="tr-TR" altLang="en-US" sz="4800" b="1" dirty="0">
                <a:solidFill>
                  <a:srgbClr val="FF0000"/>
                </a:solidFill>
                <a:latin typeface="Garamond" panose="02020404030301010803" pitchFamily="18" charset="0"/>
              </a:rPr>
              <a:t>İLETİŞİM</a:t>
            </a:r>
            <a:endParaRPr lang="en-US" altLang="en-US" sz="3200" b="1" dirty="0">
              <a:solidFill>
                <a:srgbClr val="FF0000"/>
              </a:solidFill>
              <a:latin typeface="Garamond" panose="02020404030301010803" pitchFamily="18" charset="0"/>
            </a:endParaRPr>
          </a:p>
        </p:txBody>
      </p:sp>
      <p:pic>
        <p:nvPicPr>
          <p:cNvPr id="10"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625" y="2679906"/>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2" name="Picture 1"/>
          <p:cNvPicPr>
            <a:picLocks noChangeAspect="1"/>
          </p:cNvPicPr>
          <p:nvPr/>
        </p:nvPicPr>
        <p:blipFill>
          <a:blip r:embed="rId4"/>
          <a:stretch>
            <a:fillRect/>
          </a:stretch>
        </p:blipFill>
        <p:spPr>
          <a:xfrm>
            <a:off x="566623" y="5736218"/>
            <a:ext cx="469433" cy="463336"/>
          </a:xfrm>
          <a:prstGeom prst="rect">
            <a:avLst/>
          </a:prstGeom>
        </p:spPr>
      </p:pic>
      <p:pic>
        <p:nvPicPr>
          <p:cNvPr id="3" name="Picture 2"/>
          <p:cNvPicPr>
            <a:picLocks noChangeAspect="1"/>
          </p:cNvPicPr>
          <p:nvPr/>
        </p:nvPicPr>
        <p:blipFill>
          <a:blip r:embed="rId4"/>
          <a:stretch>
            <a:fillRect/>
          </a:stretch>
        </p:blipFill>
        <p:spPr>
          <a:xfrm>
            <a:off x="563915" y="6679669"/>
            <a:ext cx="469433" cy="463336"/>
          </a:xfrm>
          <a:prstGeom prst="rect">
            <a:avLst/>
          </a:prstGeom>
        </p:spPr>
      </p:pic>
      <p:sp>
        <p:nvSpPr>
          <p:cNvPr id="14" name="TextBox 3"/>
          <p:cNvSpPr txBox="1"/>
          <p:nvPr/>
        </p:nvSpPr>
        <p:spPr>
          <a:xfrm>
            <a:off x="8940800" y="9172575"/>
            <a:ext cx="3790950" cy="461665"/>
          </a:xfrm>
          <a:prstGeom prst="rect">
            <a:avLst/>
          </a:prstGeom>
          <a:noFill/>
          <a:ln w="3175">
            <a:solidFill>
              <a:schemeClr val="accent1">
                <a:lumMod val="20000"/>
                <a:lumOff val="80000"/>
              </a:schemeClr>
            </a:solidFill>
          </a:ln>
        </p:spPr>
        <p:txBody>
          <a:bodyPr>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1</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771100175"/>
      </p:ext>
    </p:extLst>
  </p:cSld>
  <p:clrMapOvr>
    <a:masterClrMapping/>
  </p:clrMapOvr>
  <p:transition spd="med" advTm="4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1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600"/>
                            </p:stCondLst>
                            <p:childTnLst>
                              <p:par>
                                <p:cTn id="12" presetID="17" presetClass="entr" presetSubtype="8" fill="hold" nodeType="afterEffect">
                                  <p:stCondLst>
                                    <p:cond delay="10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ppt_x</p:attrName>
                                        </p:attrNameLst>
                                      </p:cBhvr>
                                      <p:tavLst>
                                        <p:tav tm="0">
                                          <p:val>
                                            <p:strVal val="#ppt_x-#ppt_w/2"/>
                                          </p:val>
                                        </p:tav>
                                        <p:tav tm="100000">
                                          <p:val>
                                            <p:strVal val="#ppt_x"/>
                                          </p:val>
                                        </p:tav>
                                      </p:tavLst>
                                    </p:anim>
                                    <p:anim calcmode="lin" valueType="num">
                                      <p:cBhvr>
                                        <p:cTn id="15" dur="500" fill="hold"/>
                                        <p:tgtEl>
                                          <p:spTgt spid="13"/>
                                        </p:tgtEl>
                                        <p:attrNameLst>
                                          <p:attrName>ppt_y</p:attrName>
                                        </p:attrNameLst>
                                      </p:cBhvr>
                                      <p:tavLst>
                                        <p:tav tm="0">
                                          <p:val>
                                            <p:strVal val="#ppt_y"/>
                                          </p:val>
                                        </p:tav>
                                        <p:tav tm="100000">
                                          <p:val>
                                            <p:strVal val="#ppt_y"/>
                                          </p:val>
                                        </p:tav>
                                      </p:tavLst>
                                    </p:anim>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ppt_x</p:attrName>
                                        </p:attrNameLst>
                                      </p:cBhvr>
                                      <p:tavLst>
                                        <p:tav tm="0">
                                          <p:val>
                                            <p:strVal val="#ppt_x-#ppt_w/2"/>
                                          </p:val>
                                        </p:tav>
                                        <p:tav tm="100000">
                                          <p:val>
                                            <p:strVal val="#ppt_x"/>
                                          </p:val>
                                        </p:tav>
                                      </p:tavLst>
                                    </p:anim>
                                    <p:anim calcmode="lin" valueType="num">
                                      <p:cBhvr>
                                        <p:cTn id="22" dur="500" fill="hold"/>
                                        <p:tgtEl>
                                          <p:spTgt spid="10"/>
                                        </p:tgtEl>
                                        <p:attrNameLst>
                                          <p:attrName>ppt_y</p:attrName>
                                        </p:attrNameLst>
                                      </p:cBhvr>
                                      <p:tavLst>
                                        <p:tav tm="0">
                                          <p:val>
                                            <p:strVal val="#ppt_y"/>
                                          </p:val>
                                        </p:tav>
                                        <p:tav tm="100000">
                                          <p:val>
                                            <p:strVal val="#ppt_y"/>
                                          </p:val>
                                        </p:tav>
                                      </p:tavLst>
                                    </p:anim>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5123" name="Content Placeholder 2"/>
          <p:cNvSpPr>
            <a:spLocks noGrp="1"/>
          </p:cNvSpPr>
          <p:nvPr>
            <p:ph idx="1"/>
          </p:nvPr>
        </p:nvSpPr>
        <p:spPr>
          <a:xfrm>
            <a:off x="1231391" y="2866894"/>
            <a:ext cx="11125201" cy="5557837"/>
          </a:xfrm>
        </p:spPr>
        <p:txBody>
          <a:bodyPr anchor="t"/>
          <a:lstStyle/>
          <a:p>
            <a:pPr marL="0" indent="0" defTabSz="974725" eaLnBrk="1" hangingPunct="1">
              <a:spcBef>
                <a:spcPts val="0"/>
              </a:spcBef>
              <a:spcAft>
                <a:spcPts val="1200"/>
              </a:spcAft>
              <a:buFontTx/>
              <a:buNone/>
            </a:pPr>
            <a:r>
              <a:rPr lang="tr-TR" altLang="en-US" sz="2800" b="1" dirty="0">
                <a:solidFill>
                  <a:srgbClr val="002060"/>
                </a:solidFill>
                <a:latin typeface="Garamond" panose="02020404030301010803" pitchFamily="18" charset="0"/>
              </a:rPr>
              <a:t>HEDEF EO-6.1. Toplumsal cinsiyet eşitsizliği ve sonuçlarına dair öğrencilerde farkındalık yaratılır.</a:t>
            </a:r>
          </a:p>
          <a:p>
            <a:pPr marL="0" indent="0" defTabSz="974725" eaLnBrk="1" hangingPunct="1">
              <a:spcBef>
                <a:spcPts val="0"/>
              </a:spcBef>
              <a:spcAft>
                <a:spcPts val="1200"/>
              </a:spcAft>
              <a:buFontTx/>
              <a:buNone/>
            </a:pPr>
            <a:r>
              <a:rPr lang="tr-TR" altLang="en-US" sz="2800" b="1" dirty="0">
                <a:solidFill>
                  <a:srgbClr val="002060"/>
                </a:solidFill>
                <a:latin typeface="Garamond" panose="02020404030301010803" pitchFamily="18" charset="0"/>
              </a:rPr>
              <a:t>HEDEF EO-6.2. Kız ve erkek öğrenciler arasında olumlu davranış geliştirmek için kullanılan yöntemler cinsiyete dayalı olarak ayrıştırılmaz.</a:t>
            </a:r>
          </a:p>
          <a:p>
            <a:pPr marL="0" indent="0" defTabSz="974725" eaLnBrk="1" hangingPunct="1">
              <a:spcBef>
                <a:spcPts val="0"/>
              </a:spcBef>
              <a:spcAft>
                <a:spcPts val="1200"/>
              </a:spcAft>
              <a:buFontTx/>
              <a:buNone/>
            </a:pPr>
            <a:r>
              <a:rPr lang="tr-TR" altLang="en-US" sz="2800" b="1" dirty="0">
                <a:solidFill>
                  <a:srgbClr val="002060"/>
                </a:solidFill>
                <a:latin typeface="Garamond" panose="02020404030301010803" pitchFamily="18" charset="0"/>
              </a:rPr>
              <a:t>HEDEF EO-6.3. Öğrencilerin eşitlikçi davranışları öğretmenler tarafından teşvik edilir.</a:t>
            </a:r>
          </a:p>
          <a:p>
            <a:pPr marL="0" indent="0" defTabSz="974725" eaLnBrk="1" hangingPunct="1">
              <a:spcBef>
                <a:spcPts val="0"/>
              </a:spcBef>
              <a:spcAft>
                <a:spcPts val="1200"/>
              </a:spcAft>
              <a:buFontTx/>
              <a:buNone/>
            </a:pPr>
            <a:r>
              <a:rPr lang="tr-TR" altLang="en-US" sz="2800" b="1" dirty="0">
                <a:solidFill>
                  <a:srgbClr val="002060"/>
                </a:solidFill>
                <a:latin typeface="Garamond" panose="02020404030301010803" pitchFamily="18" charset="0"/>
              </a:rPr>
              <a:t>HEDEF EO-6.4. Kız ve erkek öğrencilere eşit davranılır, öğrencilerin cinsiyetlerinden dolayı kendilerine farklı davranıldığına dair algı oluşturacak tutum ve davranışlardan kaçınılır.</a:t>
            </a:r>
          </a:p>
          <a:p>
            <a:pPr marL="0" indent="0" defTabSz="974725" eaLnBrk="1" hangingPunct="1">
              <a:spcBef>
                <a:spcPts val="0"/>
              </a:spcBef>
              <a:spcAft>
                <a:spcPts val="1200"/>
              </a:spcAft>
              <a:buFontTx/>
              <a:buNone/>
            </a:pPr>
            <a:r>
              <a:rPr lang="tr-TR" altLang="en-US" sz="2800" b="1" dirty="0">
                <a:solidFill>
                  <a:srgbClr val="002060"/>
                </a:solidFill>
                <a:latin typeface="Garamond" panose="02020404030301010803" pitchFamily="18" charset="0"/>
              </a:rPr>
              <a:t>HEDEF EO-6.5. Öğrenme ortamında toplumsal cinsiyet rolleri ile ilgili arkadaş baskısını ve dışlanmayı önlemeye yönelik tedbirler alınır.</a:t>
            </a:r>
            <a:endParaRPr lang="tr-TR" altLang="en-US" b="1" dirty="0">
              <a:solidFill>
                <a:srgbClr val="002060"/>
              </a:solidFill>
              <a:latin typeface="Garamond" panose="02020404030301010803" pitchFamily="18" charset="0"/>
            </a:endParaRPr>
          </a:p>
        </p:txBody>
      </p:sp>
      <p:pic>
        <p:nvPicPr>
          <p:cNvPr id="11"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997" y="3929097"/>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5126" name="Title 1"/>
          <p:cNvSpPr>
            <a:spLocks noGrp="1"/>
          </p:cNvSpPr>
          <p:nvPr>
            <p:ph type="title"/>
          </p:nvPr>
        </p:nvSpPr>
        <p:spPr>
          <a:xfrm>
            <a:off x="1320800" y="1197895"/>
            <a:ext cx="10150475" cy="1281113"/>
          </a:xfrm>
        </p:spPr>
        <p:txBody>
          <a:bodyPr/>
          <a:lstStyle/>
          <a:p>
            <a:pPr eaLnBrk="1" hangingPunct="1"/>
            <a:r>
              <a:rPr lang="tr-TR" altLang="en-US" sz="3200" b="1" dirty="0">
                <a:solidFill>
                  <a:srgbClr val="002060"/>
                </a:solidFill>
                <a:latin typeface="Garamond" panose="02020404030301010803" pitchFamily="18" charset="0"/>
              </a:rPr>
              <a:t>EĞİTİM ORTAMLARI</a:t>
            </a:r>
            <a:br>
              <a:rPr lang="tr-TR" altLang="en-US" sz="3200" b="1" dirty="0">
                <a:solidFill>
                  <a:srgbClr val="FF0000"/>
                </a:solidFill>
                <a:latin typeface="Garamond" panose="02020404030301010803" pitchFamily="18" charset="0"/>
              </a:rPr>
            </a:br>
            <a:r>
              <a:rPr lang="tr-TR" altLang="en-US" sz="3200" b="1" dirty="0">
                <a:solidFill>
                  <a:srgbClr val="FF0000"/>
                </a:solidFill>
                <a:latin typeface="Garamond" panose="02020404030301010803" pitchFamily="18" charset="0"/>
              </a:rPr>
              <a:t>STANDART EO-6. Öğretmenler tutum ve davranışlarında toplumsal cinsiyet eşitliğine duyarlıdır.</a:t>
            </a:r>
            <a:endParaRPr lang="en-US" altLang="en-US" sz="3200" b="1" dirty="0">
              <a:solidFill>
                <a:srgbClr val="FF0000"/>
              </a:solidFill>
              <a:latin typeface="Garamond" panose="02020404030301010803" pitchFamily="18" charset="0"/>
            </a:endParaRPr>
          </a:p>
        </p:txBody>
      </p:sp>
      <p:pic>
        <p:nvPicPr>
          <p:cNvPr id="7"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730" y="4935156"/>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8"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729" y="7364383"/>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0"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998" y="2927003"/>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3"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730" y="5934329"/>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4"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19</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702811911"/>
      </p:ext>
    </p:extLst>
  </p:cSld>
  <p:clrMapOvr>
    <a:masterClrMapping/>
  </p:clrMapOvr>
  <p:transition spd="med" advTm="4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1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600"/>
                            </p:stCondLst>
                            <p:childTnLst>
                              <p:par>
                                <p:cTn id="12" presetID="17" presetClass="entr" presetSubtype="8" fill="hold" nodeType="afterEffect">
                                  <p:stCondLst>
                                    <p:cond delay="10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ppt_x</p:attrName>
                                        </p:attrNameLst>
                                      </p:cBhvr>
                                      <p:tavLst>
                                        <p:tav tm="0">
                                          <p:val>
                                            <p:strVal val="#ppt_x-#ppt_w/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ppt_x</p:attrName>
                                        </p:attrNameLst>
                                      </p:cBhvr>
                                      <p:tavLst>
                                        <p:tav tm="0">
                                          <p:val>
                                            <p:strVal val="#ppt_x-#ppt_w/2"/>
                                          </p:val>
                                        </p:tav>
                                        <p:tav tm="100000">
                                          <p:val>
                                            <p:strVal val="#ppt_x"/>
                                          </p:val>
                                        </p:tav>
                                      </p:tavLst>
                                    </p:anim>
                                    <p:anim calcmode="lin" valueType="num">
                                      <p:cBhvr>
                                        <p:cTn id="22" dur="500" fill="hold"/>
                                        <p:tgtEl>
                                          <p:spTgt spid="8"/>
                                        </p:tgtEl>
                                        <p:attrNameLst>
                                          <p:attrName>ppt_y</p:attrName>
                                        </p:attrNameLst>
                                      </p:cBhvr>
                                      <p:tavLst>
                                        <p:tav tm="0">
                                          <p:val>
                                            <p:strVal val="#ppt_y"/>
                                          </p:val>
                                        </p:tav>
                                        <p:tav tm="100000">
                                          <p:val>
                                            <p:strVal val="#ppt_y"/>
                                          </p:val>
                                        </p:tav>
                                      </p:tavLst>
                                    </p:anim>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strVal val="#ppt_h"/>
                                          </p:val>
                                        </p:tav>
                                        <p:tav tm="100000">
                                          <p:val>
                                            <p:strVal val="#ppt_h"/>
                                          </p:val>
                                        </p:tav>
                                      </p:tavLst>
                                    </p:anim>
                                  </p:childTnLst>
                                </p:cTn>
                              </p:par>
                            </p:childTnLst>
                          </p:cTn>
                        </p:par>
                        <p:par>
                          <p:cTn id="25" fill="hold">
                            <p:stCondLst>
                              <p:cond delay="1800"/>
                            </p:stCondLst>
                            <p:childTnLst>
                              <p:par>
                                <p:cTn id="26" presetID="17" presetClass="entr" presetSubtype="8" fill="hold" nodeType="afterEffect">
                                  <p:stCondLst>
                                    <p:cond delay="1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ppt_x</p:attrName>
                                        </p:attrNameLst>
                                      </p:cBhvr>
                                      <p:tavLst>
                                        <p:tav tm="0">
                                          <p:val>
                                            <p:strVal val="#ppt_x-#ppt_w/2"/>
                                          </p:val>
                                        </p:tav>
                                        <p:tav tm="100000">
                                          <p:val>
                                            <p:strVal val="#ppt_x"/>
                                          </p:val>
                                        </p:tav>
                                      </p:tavLst>
                                    </p:anim>
                                    <p:anim calcmode="lin" valueType="num">
                                      <p:cBhvr>
                                        <p:cTn id="29" dur="500" fill="hold"/>
                                        <p:tgtEl>
                                          <p:spTgt spid="10"/>
                                        </p:tgtEl>
                                        <p:attrNameLst>
                                          <p:attrName>ppt_y</p:attrName>
                                        </p:attrNameLst>
                                      </p:cBhvr>
                                      <p:tavLst>
                                        <p:tav tm="0">
                                          <p:val>
                                            <p:strVal val="#ppt_y"/>
                                          </p:val>
                                        </p:tav>
                                        <p:tav tm="100000">
                                          <p:val>
                                            <p:strVal val="#ppt_y"/>
                                          </p:val>
                                        </p:tav>
                                      </p:tavLst>
                                    </p:anim>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strVal val="#ppt_h"/>
                                          </p:val>
                                        </p:tav>
                                        <p:tav tm="100000">
                                          <p:val>
                                            <p:strVal val="#ppt_h"/>
                                          </p:val>
                                        </p:tav>
                                      </p:tavLst>
                                    </p:anim>
                                  </p:childTnLst>
                                </p:cTn>
                              </p:par>
                            </p:childTnLst>
                          </p:cTn>
                        </p:par>
                        <p:par>
                          <p:cTn id="32" fill="hold">
                            <p:stCondLst>
                              <p:cond delay="2400"/>
                            </p:stCondLst>
                            <p:childTnLst>
                              <p:par>
                                <p:cTn id="33" presetID="17" presetClass="entr" presetSubtype="8" fill="hold" nodeType="afterEffect">
                                  <p:stCondLst>
                                    <p:cond delay="1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ppt_x</p:attrName>
                                        </p:attrNameLst>
                                      </p:cBhvr>
                                      <p:tavLst>
                                        <p:tav tm="0">
                                          <p:val>
                                            <p:strVal val="#ppt_x-#ppt_w/2"/>
                                          </p:val>
                                        </p:tav>
                                        <p:tav tm="100000">
                                          <p:val>
                                            <p:strVal val="#ppt_x"/>
                                          </p:val>
                                        </p:tav>
                                      </p:tavLst>
                                    </p:anim>
                                    <p:anim calcmode="lin" valueType="num">
                                      <p:cBhvr>
                                        <p:cTn id="36" dur="500" fill="hold"/>
                                        <p:tgtEl>
                                          <p:spTgt spid="13"/>
                                        </p:tgtEl>
                                        <p:attrNameLst>
                                          <p:attrName>ppt_y</p:attrName>
                                        </p:attrNameLst>
                                      </p:cBhvr>
                                      <p:tavLst>
                                        <p:tav tm="0">
                                          <p:val>
                                            <p:strVal val="#ppt_y"/>
                                          </p:val>
                                        </p:tav>
                                        <p:tav tm="100000">
                                          <p:val>
                                            <p:strVal val="#ppt_y"/>
                                          </p:val>
                                        </p:tav>
                                      </p:tavLst>
                                    </p:anim>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695325" y="1742122"/>
            <a:ext cx="11217275" cy="2057400"/>
          </a:xfrm>
        </p:spPr>
        <p:txBody>
          <a:bodyPr anchor="t"/>
          <a:lstStyle/>
          <a:p>
            <a:pPr algn="l" eaLnBrk="1" hangingPunct="1"/>
            <a:r>
              <a:rPr lang="tr-TR" altLang="en-US" sz="3200" b="1" dirty="0">
                <a:solidFill>
                  <a:srgbClr val="FF0000"/>
                </a:solidFill>
                <a:latin typeface="Garamond" panose="02020404030301010803" pitchFamily="18" charset="0"/>
              </a:rPr>
              <a:t>STANDART EO-6. Öğretmenler tutum ve davranışlarında toplumsal cinsiyet eşitliğine duyarlıdır.</a:t>
            </a:r>
            <a:br>
              <a:rPr lang="tr-TR" altLang="en-US" sz="3200" b="1" dirty="0">
                <a:solidFill>
                  <a:srgbClr val="FF0000"/>
                </a:solidFill>
                <a:latin typeface="Garamond" panose="02020404030301010803" pitchFamily="18" charset="0"/>
              </a:rPr>
            </a:br>
            <a:r>
              <a:rPr lang="tr-TR" altLang="en-US" sz="3200" b="1" dirty="0">
                <a:solidFill>
                  <a:srgbClr val="002060"/>
                </a:solidFill>
                <a:latin typeface="Garamond" panose="02020404030301010803" pitchFamily="18" charset="0"/>
              </a:rPr>
              <a:t>HEDEF EO-6.1. Toplumsal cinsiyet eşitsizliği ve sonuçlarına dair öğrencilerde farkındalık yaratılır.</a:t>
            </a:r>
          </a:p>
        </p:txBody>
      </p:sp>
      <p:pic>
        <p:nvPicPr>
          <p:cNvPr id="5"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2" name="TextBox 1"/>
          <p:cNvSpPr txBox="1"/>
          <p:nvPr/>
        </p:nvSpPr>
        <p:spPr>
          <a:xfrm>
            <a:off x="695325" y="4114800"/>
            <a:ext cx="11217275" cy="3108543"/>
          </a:xfrm>
          <a:prstGeom prst="rect">
            <a:avLst/>
          </a:prstGeom>
          <a:noFill/>
        </p:spPr>
        <p:txBody>
          <a:bodyPr wrap="square" rtlCol="0">
            <a:spAutoFit/>
          </a:bodyPr>
          <a:lstStyle/>
          <a:p>
            <a:pPr lvl="0"/>
            <a:r>
              <a:rPr lang="tr-TR" sz="2800" dirty="0">
                <a:solidFill>
                  <a:srgbClr val="002060"/>
                </a:solidFill>
                <a:latin typeface="Garamond" panose="02020404030301010803" pitchFamily="18" charset="0"/>
              </a:rPr>
              <a:t>Kadınların bilim ve teknoloji alanında “yetenekli olmadıkları” önyargısını içselleştiren kız öğrenciler hiç denemeden bilim ve teknoloji alanlarından uzak durabilirler, bu konuda erkek üstünlüğünü sorgusuz kabullenebilirler. </a:t>
            </a:r>
          </a:p>
          <a:p>
            <a:pPr lvl="0"/>
            <a:endParaRPr lang="tr-TR" sz="2800" dirty="0">
              <a:solidFill>
                <a:srgbClr val="002060"/>
              </a:solidFill>
              <a:latin typeface="Garamond" panose="02020404030301010803" pitchFamily="18" charset="0"/>
            </a:endParaRPr>
          </a:p>
          <a:p>
            <a:pPr lvl="0"/>
            <a:r>
              <a:rPr lang="tr-TR" sz="2800" dirty="0">
                <a:solidFill>
                  <a:srgbClr val="002060"/>
                </a:solidFill>
                <a:latin typeface="Garamond" panose="02020404030301010803" pitchFamily="18" charset="0"/>
              </a:rPr>
              <a:t>Özellikle toplumsal cinsiyet eşitsizliği sonucunda oluşacak dezavantajlar konusunda öğrencilerle çalışmalar yapmalı, kız ve erkeklerin birbirinden farklı ancak eşit derecede değerli olduklarının altını çizmelidir. </a:t>
            </a:r>
          </a:p>
        </p:txBody>
      </p:sp>
      <p:sp>
        <p:nvSpPr>
          <p:cNvPr id="7"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20</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2971521892"/>
      </p:ext>
    </p:extLst>
  </p:cSld>
  <p:clrMapOvr>
    <a:masterClrMapping/>
  </p:clrMapOvr>
  <p:transition spd="med" advTm="4000">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1329531" y="2209800"/>
            <a:ext cx="10871200" cy="5029200"/>
          </a:xfrm>
        </p:spPr>
        <p:txBody>
          <a:bodyPr anchor="t"/>
          <a:lstStyle/>
          <a:p>
            <a:pPr marL="0" indent="0" defTabSz="974725" eaLnBrk="1" hangingPunct="1">
              <a:lnSpc>
                <a:spcPct val="90000"/>
              </a:lnSpc>
              <a:spcBef>
                <a:spcPts val="0"/>
              </a:spcBef>
              <a:buFontTx/>
              <a:buNone/>
            </a:pPr>
            <a:endParaRPr lang="tr-TR" altLang="en-US" sz="2800"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b="1" dirty="0">
                <a:solidFill>
                  <a:srgbClr val="39508A"/>
                </a:solidFill>
                <a:latin typeface="Garamond" panose="02020404030301010803" pitchFamily="18" charset="0"/>
              </a:rPr>
              <a:t>Dersler için seçilen görseller yardımıyla toplumsal cinsiyet rollerinin toplumsal temelleri üzerinde tartışır mısınız?</a:t>
            </a:r>
          </a:p>
          <a:p>
            <a:pPr marL="0" indent="0" defTabSz="974725" eaLnBrk="1" hangingPunct="1">
              <a:lnSpc>
                <a:spcPct val="90000"/>
              </a:lnSpc>
              <a:spcBef>
                <a:spcPts val="0"/>
              </a:spcBef>
              <a:buFontTx/>
              <a:buNone/>
            </a:pPr>
            <a:endParaRPr lang="tr-TR" altLang="en-US" sz="2800" b="1"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b="1" dirty="0">
                <a:solidFill>
                  <a:srgbClr val="39508A"/>
                </a:solidFill>
                <a:latin typeface="Garamond" panose="02020404030301010803" pitchFamily="18" charset="0"/>
              </a:rPr>
              <a:t>Önerilen kitap, film, müze gezileri gibi etkinliklerde toplumsal cinsiyete duyarlı konulara da yer verilmesini sağlar mısınız? (Örneğin, toplumsal cinsiyet rollerine karşı durarak erkek egemen bir mesleğe giriş yapmaya çalışan kadınların hikâyesini anlatan kitap ve filmler önerir misiniz?)</a:t>
            </a:r>
          </a:p>
          <a:p>
            <a:pPr marL="0" indent="0" defTabSz="974725" eaLnBrk="1" hangingPunct="1">
              <a:lnSpc>
                <a:spcPct val="90000"/>
              </a:lnSpc>
              <a:spcBef>
                <a:spcPts val="0"/>
              </a:spcBef>
              <a:buFontTx/>
              <a:buNone/>
            </a:pPr>
            <a:endParaRPr lang="tr-TR" altLang="en-US" sz="2800" b="1"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b="1" dirty="0">
                <a:solidFill>
                  <a:srgbClr val="39508A"/>
                </a:solidFill>
                <a:latin typeface="Garamond" panose="02020404030301010803" pitchFamily="18" charset="0"/>
              </a:rPr>
              <a:t>Uygun derslerde cinsiyet, toplumsal cinsiyet, cinsiyet rolleri, kalıpyargılar gibi konuların işlenmesine önem verir misiniz? (Örneğin, Türkçe okuma parçalarının seçiminde bu konuların işlendiği okuma parçaları seçer ve bu konularda öğrencilerin tartışmalarını sağlar mısınız?)</a:t>
            </a:r>
          </a:p>
          <a:p>
            <a:pPr marL="0" indent="0" defTabSz="974725" eaLnBrk="1" hangingPunct="1">
              <a:lnSpc>
                <a:spcPct val="90000"/>
              </a:lnSpc>
              <a:spcBef>
                <a:spcPts val="0"/>
              </a:spcBef>
              <a:buFontTx/>
              <a:buNone/>
            </a:pPr>
            <a:endParaRPr lang="tr-TR" altLang="en-US" sz="2800" dirty="0">
              <a:solidFill>
                <a:srgbClr val="39508A"/>
              </a:solidFill>
              <a:latin typeface="Garamond" panose="02020404030301010803" pitchFamily="18" charset="0"/>
            </a:endParaRPr>
          </a:p>
        </p:txBody>
      </p:sp>
      <p:pic>
        <p:nvPicPr>
          <p:cNvPr id="8"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338" y="3682697"/>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9"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338" y="563880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4"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6"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338" y="2602630"/>
            <a:ext cx="466725" cy="45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1"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21</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117056560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ppt_x</p:attrName>
                                        </p:attrNameLst>
                                      </p:cBhvr>
                                      <p:tavLst>
                                        <p:tav tm="0">
                                          <p:val>
                                            <p:strVal val="#ppt_x-#ppt_w/2"/>
                                          </p:val>
                                        </p:tav>
                                        <p:tav tm="100000">
                                          <p:val>
                                            <p:strVal val="#ppt_x"/>
                                          </p:val>
                                        </p:tav>
                                      </p:tavLst>
                                    </p:anim>
                                    <p:anim calcmode="lin" valueType="num">
                                      <p:cBhvr>
                                        <p:cTn id="15" dur="500" fill="hold"/>
                                        <p:tgtEl>
                                          <p:spTgt spid="9"/>
                                        </p:tgtEl>
                                        <p:attrNameLst>
                                          <p:attrName>ppt_y</p:attrName>
                                        </p:attrNameLst>
                                      </p:cBhvr>
                                      <p:tavLst>
                                        <p:tav tm="0">
                                          <p:val>
                                            <p:strVal val="#ppt_y"/>
                                          </p:val>
                                        </p:tav>
                                        <p:tav tm="100000">
                                          <p:val>
                                            <p:strVal val="#ppt_y"/>
                                          </p:val>
                                        </p:tav>
                                      </p:tavLst>
                                    </p:anim>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ppt_x</p:attrName>
                                        </p:attrNameLst>
                                      </p:cBhvr>
                                      <p:tavLst>
                                        <p:tav tm="0">
                                          <p:val>
                                            <p:strVal val="#ppt_x-#ppt_w/2"/>
                                          </p:val>
                                        </p:tav>
                                        <p:tav tm="100000">
                                          <p:val>
                                            <p:strVal val="#ppt_x"/>
                                          </p:val>
                                        </p:tav>
                                      </p:tavLst>
                                    </p:anim>
                                    <p:anim calcmode="lin" valueType="num">
                                      <p:cBhvr>
                                        <p:cTn id="22" dur="500" fill="hold"/>
                                        <p:tgtEl>
                                          <p:spTgt spid="16"/>
                                        </p:tgtEl>
                                        <p:attrNameLst>
                                          <p:attrName>ppt_y</p:attrName>
                                        </p:attrNameLst>
                                      </p:cBhvr>
                                      <p:tavLst>
                                        <p:tav tm="0">
                                          <p:val>
                                            <p:strVal val="#ppt_y"/>
                                          </p:val>
                                        </p:tav>
                                        <p:tav tm="100000">
                                          <p:val>
                                            <p:strVal val="#ppt_y"/>
                                          </p:val>
                                        </p:tav>
                                      </p:tavLst>
                                    </p:anim>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1092200" y="1676400"/>
            <a:ext cx="11217275" cy="2438400"/>
          </a:xfrm>
        </p:spPr>
        <p:txBody>
          <a:bodyPr anchor="t"/>
          <a:lstStyle/>
          <a:p>
            <a:pPr algn="l" eaLnBrk="1" hangingPunct="1"/>
            <a:r>
              <a:rPr lang="tr-TR" altLang="en-US" sz="3200" b="1" dirty="0">
                <a:solidFill>
                  <a:srgbClr val="FF0000"/>
                </a:solidFill>
                <a:latin typeface="Garamond" panose="02020404030301010803" pitchFamily="18" charset="0"/>
              </a:rPr>
              <a:t>STANDART EO-6. Öğretmenler tutum ve davranışlarında toplumsal cinsiyet eşitliğine duyarlıdır.</a:t>
            </a:r>
            <a:br>
              <a:rPr lang="tr-TR" altLang="en-US" sz="3200" b="1" dirty="0">
                <a:solidFill>
                  <a:srgbClr val="FF0000"/>
                </a:solidFill>
                <a:latin typeface="Garamond" panose="02020404030301010803" pitchFamily="18" charset="0"/>
              </a:rPr>
            </a:br>
            <a:r>
              <a:rPr lang="tr-TR" altLang="en-US" sz="3200" b="1" dirty="0">
                <a:solidFill>
                  <a:srgbClr val="002060"/>
                </a:solidFill>
                <a:latin typeface="Garamond" panose="02020404030301010803" pitchFamily="18" charset="0"/>
              </a:rPr>
              <a:t>HEDEF EO-6.2. Kız ve erkek öğrenciler arasında olumlu davranış geliştirmek için kullanılan yöntemler cinsiyete dayalı olarak ayrıştırılmaz.</a:t>
            </a:r>
          </a:p>
        </p:txBody>
      </p:sp>
      <p:pic>
        <p:nvPicPr>
          <p:cNvPr id="5"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2" name="TextBox 1"/>
          <p:cNvSpPr txBox="1"/>
          <p:nvPr/>
        </p:nvSpPr>
        <p:spPr>
          <a:xfrm>
            <a:off x="711200" y="4800600"/>
            <a:ext cx="11217275" cy="3108543"/>
          </a:xfrm>
          <a:prstGeom prst="rect">
            <a:avLst/>
          </a:prstGeom>
          <a:noFill/>
        </p:spPr>
        <p:txBody>
          <a:bodyPr wrap="square" rtlCol="0">
            <a:spAutoFit/>
          </a:bodyPr>
          <a:lstStyle/>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Öğretmenlerin kız ve erkek öğrencilere yeni davranışlar kazandırma konusunda kullandıkları yöntemler öğrencilerin cinsiyete göre farklılaşmamalıdır. </a:t>
            </a:r>
          </a:p>
          <a:p>
            <a:pPr marL="457200" lvl="0" indent="-457200">
              <a:buFont typeface="Wingdings" panose="05000000000000000000" pitchFamily="2" charset="2"/>
              <a:buChar char="ü"/>
            </a:pPr>
            <a:endParaRPr lang="tr-TR" sz="2800"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Öğretmenin öğrencilere yönelik davranışları, kullandığı ödül ve cezalar onların kendi aralarındaki ilişkilere de yansımaktadır (örneğin daha çok kabul görme ya da dışlanma şeklinde). </a:t>
            </a:r>
          </a:p>
        </p:txBody>
      </p:sp>
      <p:sp>
        <p:nvSpPr>
          <p:cNvPr id="7"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22</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829335854"/>
      </p:ext>
    </p:extLst>
  </p:cSld>
  <p:clrMapOvr>
    <a:masterClrMapping/>
  </p:clrMapOvr>
  <p:transition spd="med" advTm="4000">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695325" y="1905000"/>
            <a:ext cx="11217275" cy="1066800"/>
          </a:xfrm>
        </p:spPr>
        <p:txBody>
          <a:bodyPr anchor="t"/>
          <a:lstStyle/>
          <a:p>
            <a:pPr algn="l" eaLnBrk="1" hangingPunct="1"/>
            <a:r>
              <a:rPr lang="tr-TR" altLang="en-US" sz="3200" b="1" dirty="0">
                <a:solidFill>
                  <a:srgbClr val="FF0000"/>
                </a:solidFill>
                <a:latin typeface="Garamond" panose="02020404030301010803" pitchFamily="18" charset="0"/>
              </a:rPr>
              <a:t>HEDEF EO-6.2. Kız ve erkek öğrenciler arasında olumlu davranış geliştirmek için kullanılan yöntemler cinsiyete dayalı olarak ayrıştırılmaz.</a:t>
            </a:r>
          </a:p>
        </p:txBody>
      </p:sp>
      <p:pic>
        <p:nvPicPr>
          <p:cNvPr id="5"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2" name="TextBox 1"/>
          <p:cNvSpPr txBox="1"/>
          <p:nvPr/>
        </p:nvSpPr>
        <p:spPr>
          <a:xfrm>
            <a:off x="695325" y="3419475"/>
            <a:ext cx="11217275" cy="3970318"/>
          </a:xfrm>
          <a:prstGeom prst="rect">
            <a:avLst/>
          </a:prstGeom>
          <a:noFill/>
        </p:spPr>
        <p:txBody>
          <a:bodyPr wrap="square" rtlCol="0">
            <a:spAutoFit/>
          </a:bodyPr>
          <a:lstStyle/>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Kız ve erkek öğrencilerde istendik davranışlar kazandırmak için farklı yollara başvurulduğu görülmektedir. Özellikle, ceza kullanımı cinsiyete göre farklılaşmaktadır. </a:t>
            </a:r>
          </a:p>
          <a:p>
            <a:pPr lvl="0"/>
            <a:endParaRPr lang="tr-TR" sz="2800"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Kız ve erkek öğrencilerin hangi eylemin ödüllendirileceği ya da iyi karşılanmayacağı konusunda bilgi sahibi olmaları önemlidir. </a:t>
            </a:r>
          </a:p>
          <a:p>
            <a:pPr marL="457200" lvl="0" indent="-457200">
              <a:buFont typeface="Wingdings" panose="05000000000000000000" pitchFamily="2" charset="2"/>
              <a:buChar char="ü"/>
            </a:pPr>
            <a:endParaRPr lang="tr-TR" sz="2800"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Öğrenci davranışlarına verilecek olan tepkilerde tutarlı olunması ve bu tepkilerin öğrencilerin cinsiyetlerine göre farklılaşmaması gerekmektedir.</a:t>
            </a:r>
          </a:p>
        </p:txBody>
      </p:sp>
      <p:sp>
        <p:nvSpPr>
          <p:cNvPr id="7"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23</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3216329992"/>
      </p:ext>
    </p:extLst>
  </p:cSld>
  <p:clrMapOvr>
    <a:masterClrMapping/>
  </p:clrMapOvr>
  <p:transition spd="med" advTm="4000">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1244600" y="2514600"/>
            <a:ext cx="10871200" cy="3352800"/>
          </a:xfrm>
        </p:spPr>
        <p:txBody>
          <a:bodyPr anchor="t"/>
          <a:lstStyle/>
          <a:p>
            <a:pPr marL="0" indent="0" defTabSz="974725" eaLnBrk="1" hangingPunct="1">
              <a:lnSpc>
                <a:spcPct val="90000"/>
              </a:lnSpc>
              <a:spcBef>
                <a:spcPts val="0"/>
              </a:spcBef>
              <a:buFontTx/>
              <a:buNone/>
            </a:pPr>
            <a:r>
              <a:rPr lang="tr-TR" altLang="en-US" sz="2800" dirty="0">
                <a:solidFill>
                  <a:srgbClr val="39508A"/>
                </a:solidFill>
                <a:latin typeface="Garamond" panose="02020404030301010803" pitchFamily="18" charset="0"/>
              </a:rPr>
              <a:t>Sınıfta kız ve erkek öğrencilerin benzer davranışlarına benzer tepkiler verir misiniz?</a:t>
            </a:r>
          </a:p>
          <a:p>
            <a:pPr marL="0" indent="0" defTabSz="974725" eaLnBrk="1" hangingPunct="1">
              <a:lnSpc>
                <a:spcPct val="90000"/>
              </a:lnSpc>
              <a:spcBef>
                <a:spcPts val="0"/>
              </a:spcBef>
              <a:buFontTx/>
              <a:buNone/>
            </a:pPr>
            <a:endParaRPr lang="tr-TR" altLang="en-US" sz="2800"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dirty="0">
                <a:solidFill>
                  <a:srgbClr val="39508A"/>
                </a:solidFill>
                <a:latin typeface="Garamond" panose="02020404030301010803" pitchFamily="18" charset="0"/>
              </a:rPr>
              <a:t>Öğrencileri hangi eylemlerin ödüllendirileceği hangi eylemlerin hoş karşılanmayacağı konusunda bilgilendirir misiniz?</a:t>
            </a:r>
          </a:p>
          <a:p>
            <a:pPr marL="0" indent="0" defTabSz="974725" eaLnBrk="1" hangingPunct="1">
              <a:lnSpc>
                <a:spcPct val="90000"/>
              </a:lnSpc>
              <a:spcBef>
                <a:spcPts val="0"/>
              </a:spcBef>
              <a:buFontTx/>
              <a:buNone/>
            </a:pPr>
            <a:endParaRPr lang="tr-TR" altLang="en-US" sz="2800"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dirty="0">
                <a:solidFill>
                  <a:srgbClr val="39508A"/>
                </a:solidFill>
                <a:latin typeface="Garamond" panose="02020404030301010803" pitchFamily="18" charset="0"/>
              </a:rPr>
              <a:t>Kız ve erkek öğrenciler arasında ödül ve ceza vermede ayrım gözetmemeye özen gösterir misiniz?</a:t>
            </a:r>
          </a:p>
        </p:txBody>
      </p:sp>
      <p:pic>
        <p:nvPicPr>
          <p:cNvPr id="8"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4999" y="373380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9"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4999" y="480060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4" name="Picture 4" descr="logo 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6"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4999" y="2590800"/>
            <a:ext cx="466725" cy="45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0"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24</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34893489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ppt_x</p:attrName>
                                        </p:attrNameLst>
                                      </p:cBhvr>
                                      <p:tavLst>
                                        <p:tav tm="0">
                                          <p:val>
                                            <p:strVal val="#ppt_x-#ppt_w/2"/>
                                          </p:val>
                                        </p:tav>
                                        <p:tav tm="100000">
                                          <p:val>
                                            <p:strVal val="#ppt_x"/>
                                          </p:val>
                                        </p:tav>
                                      </p:tavLst>
                                    </p:anim>
                                    <p:anim calcmode="lin" valueType="num">
                                      <p:cBhvr>
                                        <p:cTn id="15" dur="500" fill="hold"/>
                                        <p:tgtEl>
                                          <p:spTgt spid="9"/>
                                        </p:tgtEl>
                                        <p:attrNameLst>
                                          <p:attrName>ppt_y</p:attrName>
                                        </p:attrNameLst>
                                      </p:cBhvr>
                                      <p:tavLst>
                                        <p:tav tm="0">
                                          <p:val>
                                            <p:strVal val="#ppt_y"/>
                                          </p:val>
                                        </p:tav>
                                        <p:tav tm="100000">
                                          <p:val>
                                            <p:strVal val="#ppt_y"/>
                                          </p:val>
                                        </p:tav>
                                      </p:tavLst>
                                    </p:anim>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ppt_x</p:attrName>
                                        </p:attrNameLst>
                                      </p:cBhvr>
                                      <p:tavLst>
                                        <p:tav tm="0">
                                          <p:val>
                                            <p:strVal val="#ppt_x-#ppt_w/2"/>
                                          </p:val>
                                        </p:tav>
                                        <p:tav tm="100000">
                                          <p:val>
                                            <p:strVal val="#ppt_x"/>
                                          </p:val>
                                        </p:tav>
                                      </p:tavLst>
                                    </p:anim>
                                    <p:anim calcmode="lin" valueType="num">
                                      <p:cBhvr>
                                        <p:cTn id="22" dur="500" fill="hold"/>
                                        <p:tgtEl>
                                          <p:spTgt spid="16"/>
                                        </p:tgtEl>
                                        <p:attrNameLst>
                                          <p:attrName>ppt_y</p:attrName>
                                        </p:attrNameLst>
                                      </p:cBhvr>
                                      <p:tavLst>
                                        <p:tav tm="0">
                                          <p:val>
                                            <p:strVal val="#ppt_y"/>
                                          </p:val>
                                        </p:tav>
                                        <p:tav tm="100000">
                                          <p:val>
                                            <p:strVal val="#ppt_y"/>
                                          </p:val>
                                        </p:tav>
                                      </p:tavLst>
                                    </p:anim>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863600" y="1662768"/>
            <a:ext cx="11217275" cy="1905000"/>
          </a:xfrm>
        </p:spPr>
        <p:txBody>
          <a:bodyPr anchor="t"/>
          <a:lstStyle/>
          <a:p>
            <a:pPr algn="l" eaLnBrk="1" hangingPunct="1"/>
            <a:r>
              <a:rPr lang="tr-TR" altLang="en-US" sz="3200" b="1" dirty="0">
                <a:solidFill>
                  <a:srgbClr val="FF0000"/>
                </a:solidFill>
                <a:latin typeface="Garamond" panose="02020404030301010803" pitchFamily="18" charset="0"/>
              </a:rPr>
              <a:t>STANDART EO-6. Öğretmenler tutum ve davranışlarında toplumsal cinsiyet eşitliğine duyarlıdır.</a:t>
            </a:r>
            <a:br>
              <a:rPr lang="tr-TR" altLang="en-US" sz="3200" b="1" dirty="0">
                <a:solidFill>
                  <a:srgbClr val="FF0000"/>
                </a:solidFill>
                <a:latin typeface="Garamond" panose="02020404030301010803" pitchFamily="18" charset="0"/>
              </a:rPr>
            </a:br>
            <a:r>
              <a:rPr lang="tr-TR" altLang="en-US" sz="3200" b="1" dirty="0">
                <a:solidFill>
                  <a:srgbClr val="002060"/>
                </a:solidFill>
                <a:latin typeface="Garamond" panose="02020404030301010803" pitchFamily="18" charset="0"/>
              </a:rPr>
              <a:t>HEDEF EO-6.3. Öğrencilerin eşitlikçi davranışları öğretmenler tarafından teşvik edilir.</a:t>
            </a:r>
          </a:p>
        </p:txBody>
      </p:sp>
      <p:pic>
        <p:nvPicPr>
          <p:cNvPr id="5"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2" name="TextBox 1"/>
          <p:cNvSpPr txBox="1"/>
          <p:nvPr/>
        </p:nvSpPr>
        <p:spPr>
          <a:xfrm>
            <a:off x="695325" y="4038600"/>
            <a:ext cx="11217275" cy="4401205"/>
          </a:xfrm>
          <a:prstGeom prst="rect">
            <a:avLst/>
          </a:prstGeom>
          <a:noFill/>
        </p:spPr>
        <p:txBody>
          <a:bodyPr wrap="square" rtlCol="0">
            <a:spAutoFit/>
          </a:bodyPr>
          <a:lstStyle/>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Öğrenciler çevrelerinden ve öğretmenlerinden kendilerine dair sürekli geri bildirimler alır. </a:t>
            </a:r>
          </a:p>
          <a:p>
            <a:pPr marL="457200" lvl="0" indent="-457200">
              <a:buFont typeface="Wingdings" panose="05000000000000000000" pitchFamily="2" charset="2"/>
              <a:buChar char="ü"/>
            </a:pPr>
            <a:endParaRPr lang="tr-TR" sz="2800"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Öğrencilerin toplumsal cinsiyete dayalı rol ve beklentilere ilişkin şemaları da bu geri bildirimler sayesinde oluşmaya başlar ve sonrasında da şekillenmeye devam eder. </a:t>
            </a:r>
          </a:p>
          <a:p>
            <a:pPr marL="457200" lvl="0" indent="-457200">
              <a:buFont typeface="Wingdings" panose="05000000000000000000" pitchFamily="2" charset="2"/>
              <a:buChar char="ü"/>
            </a:pPr>
            <a:endParaRPr lang="tr-TR" sz="2800"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Toplumsal cinsiyet eşitliğine inanan ve buna göre davranan bireyler yetiştirmenin en önemli yollarından birisi öğrencilerin eşitlikçi davranışlarının fark edilerek ödüllendirilmesidir. </a:t>
            </a:r>
          </a:p>
        </p:txBody>
      </p:sp>
      <p:sp>
        <p:nvSpPr>
          <p:cNvPr id="7"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25</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1700428788"/>
      </p:ext>
    </p:extLst>
  </p:cSld>
  <p:clrMapOvr>
    <a:masterClrMapping/>
  </p:clrMapOvr>
  <p:transition spd="med" advTm="4000">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1244600" y="2514600"/>
            <a:ext cx="10871200" cy="2971800"/>
          </a:xfrm>
        </p:spPr>
        <p:txBody>
          <a:bodyPr anchor="t"/>
          <a:lstStyle/>
          <a:p>
            <a:pPr marL="0" indent="0" defTabSz="974725" eaLnBrk="1" hangingPunct="1">
              <a:lnSpc>
                <a:spcPct val="90000"/>
              </a:lnSpc>
              <a:spcBef>
                <a:spcPts val="0"/>
              </a:spcBef>
              <a:buFontTx/>
              <a:buNone/>
            </a:pPr>
            <a:r>
              <a:rPr lang="tr-TR" altLang="en-US" sz="2800" dirty="0">
                <a:solidFill>
                  <a:srgbClr val="39508A"/>
                </a:solidFill>
                <a:latin typeface="Garamond" panose="02020404030301010803" pitchFamily="18" charset="0"/>
              </a:rPr>
              <a:t>Öğrencilerin birbirleriyle olan etkileşimlerini toplumsal cinsiyet açısından da gözlemler misiniz?</a:t>
            </a:r>
          </a:p>
          <a:p>
            <a:pPr marL="0" indent="0" defTabSz="974725" eaLnBrk="1" hangingPunct="1">
              <a:lnSpc>
                <a:spcPct val="90000"/>
              </a:lnSpc>
              <a:spcBef>
                <a:spcPts val="0"/>
              </a:spcBef>
              <a:buFontTx/>
              <a:buNone/>
            </a:pPr>
            <a:endParaRPr lang="tr-TR" altLang="en-US" sz="2800"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dirty="0">
                <a:solidFill>
                  <a:srgbClr val="39508A"/>
                </a:solidFill>
                <a:latin typeface="Garamond" panose="02020404030301010803" pitchFamily="18" charset="0"/>
              </a:rPr>
              <a:t>Öğrencilerin eşitlikçi davranışlarını fark edip gereken geri bildirimi verir misiniz?</a:t>
            </a:r>
          </a:p>
          <a:p>
            <a:pPr marL="0" indent="0" defTabSz="974725" eaLnBrk="1" hangingPunct="1">
              <a:lnSpc>
                <a:spcPct val="90000"/>
              </a:lnSpc>
              <a:spcBef>
                <a:spcPts val="0"/>
              </a:spcBef>
              <a:buFontTx/>
              <a:buNone/>
            </a:pPr>
            <a:endParaRPr lang="tr-TR" altLang="en-US" sz="2800"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dirty="0">
                <a:solidFill>
                  <a:srgbClr val="39508A"/>
                </a:solidFill>
                <a:latin typeface="Garamond" panose="02020404030301010803" pitchFamily="18" charset="0"/>
              </a:rPr>
              <a:t>Kız ve erkek öğrencilerin eşitlikçi davranışlarını teşvik eder misiniz?</a:t>
            </a:r>
          </a:p>
        </p:txBody>
      </p:sp>
      <p:pic>
        <p:nvPicPr>
          <p:cNvPr id="8"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9" y="365760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9"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8" y="4735232"/>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4"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6"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9" y="2590800"/>
            <a:ext cx="466725" cy="45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0"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26</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25991955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ppt_x</p:attrName>
                                        </p:attrNameLst>
                                      </p:cBhvr>
                                      <p:tavLst>
                                        <p:tav tm="0">
                                          <p:val>
                                            <p:strVal val="#ppt_x-#ppt_w/2"/>
                                          </p:val>
                                        </p:tav>
                                        <p:tav tm="100000">
                                          <p:val>
                                            <p:strVal val="#ppt_x"/>
                                          </p:val>
                                        </p:tav>
                                      </p:tavLst>
                                    </p:anim>
                                    <p:anim calcmode="lin" valueType="num">
                                      <p:cBhvr>
                                        <p:cTn id="15" dur="500" fill="hold"/>
                                        <p:tgtEl>
                                          <p:spTgt spid="9"/>
                                        </p:tgtEl>
                                        <p:attrNameLst>
                                          <p:attrName>ppt_y</p:attrName>
                                        </p:attrNameLst>
                                      </p:cBhvr>
                                      <p:tavLst>
                                        <p:tav tm="0">
                                          <p:val>
                                            <p:strVal val="#ppt_y"/>
                                          </p:val>
                                        </p:tav>
                                        <p:tav tm="100000">
                                          <p:val>
                                            <p:strVal val="#ppt_y"/>
                                          </p:val>
                                        </p:tav>
                                      </p:tavLst>
                                    </p:anim>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ppt_x</p:attrName>
                                        </p:attrNameLst>
                                      </p:cBhvr>
                                      <p:tavLst>
                                        <p:tav tm="0">
                                          <p:val>
                                            <p:strVal val="#ppt_x-#ppt_w/2"/>
                                          </p:val>
                                        </p:tav>
                                        <p:tav tm="100000">
                                          <p:val>
                                            <p:strVal val="#ppt_x"/>
                                          </p:val>
                                        </p:tav>
                                      </p:tavLst>
                                    </p:anim>
                                    <p:anim calcmode="lin" valueType="num">
                                      <p:cBhvr>
                                        <p:cTn id="22" dur="500" fill="hold"/>
                                        <p:tgtEl>
                                          <p:spTgt spid="16"/>
                                        </p:tgtEl>
                                        <p:attrNameLst>
                                          <p:attrName>ppt_y</p:attrName>
                                        </p:attrNameLst>
                                      </p:cBhvr>
                                      <p:tavLst>
                                        <p:tav tm="0">
                                          <p:val>
                                            <p:strVal val="#ppt_y"/>
                                          </p:val>
                                        </p:tav>
                                        <p:tav tm="100000">
                                          <p:val>
                                            <p:strVal val="#ppt_y"/>
                                          </p:val>
                                        </p:tav>
                                      </p:tavLst>
                                    </p:anim>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723773" y="1609344"/>
            <a:ext cx="11865102" cy="2500277"/>
          </a:xfrm>
        </p:spPr>
        <p:txBody>
          <a:bodyPr anchor="t"/>
          <a:lstStyle/>
          <a:p>
            <a:pPr algn="l" eaLnBrk="1" hangingPunct="1"/>
            <a:r>
              <a:rPr lang="tr-TR" altLang="en-US" sz="3200" b="1" dirty="0">
                <a:solidFill>
                  <a:srgbClr val="FF0000"/>
                </a:solidFill>
                <a:latin typeface="Garamond" panose="02020404030301010803" pitchFamily="18" charset="0"/>
              </a:rPr>
              <a:t>STANDART EO-6. Öğretmenler tutum ve davranışlarında toplumsal cinsiyet eşitliğine duyarlıdır.</a:t>
            </a:r>
            <a:br>
              <a:rPr lang="tr-TR" altLang="en-US" sz="3200" b="1" dirty="0">
                <a:solidFill>
                  <a:srgbClr val="FF0000"/>
                </a:solidFill>
                <a:latin typeface="Garamond" panose="02020404030301010803" pitchFamily="18" charset="0"/>
              </a:rPr>
            </a:br>
            <a:r>
              <a:rPr lang="tr-TR" altLang="en-US" sz="3200" b="1" dirty="0">
                <a:solidFill>
                  <a:srgbClr val="002060"/>
                </a:solidFill>
                <a:latin typeface="Garamond" panose="02020404030301010803" pitchFamily="18" charset="0"/>
              </a:rPr>
              <a:t>HEDEF EO-6.4. Kız ve erkek öğrencilere eşit davranılır, öğrencilerin cinsiyetlerinden dolayı kendilerine farklı davranıldığına dair algı oluşturacak tutum ve davranışlardan kaçınılır.</a:t>
            </a:r>
          </a:p>
        </p:txBody>
      </p:sp>
      <p:pic>
        <p:nvPicPr>
          <p:cNvPr id="5"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2" name="TextBox 1"/>
          <p:cNvSpPr txBox="1"/>
          <p:nvPr/>
        </p:nvSpPr>
        <p:spPr>
          <a:xfrm>
            <a:off x="706501" y="4261640"/>
            <a:ext cx="11217275" cy="5262979"/>
          </a:xfrm>
          <a:prstGeom prst="rect">
            <a:avLst/>
          </a:prstGeom>
          <a:noFill/>
        </p:spPr>
        <p:txBody>
          <a:bodyPr wrap="square" rtlCol="0">
            <a:spAutoFit/>
          </a:bodyPr>
          <a:lstStyle/>
          <a:p>
            <a:pPr lvl="0"/>
            <a:r>
              <a:rPr lang="tr-TR" sz="2800" dirty="0">
                <a:solidFill>
                  <a:srgbClr val="002060"/>
                </a:solidFill>
                <a:latin typeface="Garamond" panose="02020404030301010803" pitchFamily="18" charset="0"/>
              </a:rPr>
              <a:t>Öğretmenlerin sınıf içerisinde kız ve erkek öğrencilere farklı ilişkiler kurduğuna dair yapılan çalışma sonuçları şunları gösterir:</a:t>
            </a:r>
          </a:p>
          <a:p>
            <a:pPr lvl="0"/>
            <a:endParaRPr lang="tr-TR" sz="2800"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Erkek öğrencilerle daha fazla soru sorulur ve onların sorularına daha uzun açıklamalar getirir.</a:t>
            </a: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Erkek öğrenciler ders içi tartışmalara katılmaları için daha fazla cesaretlendirilirler.</a:t>
            </a: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Erkek öğrencilere daha fazla ve daha özellikli geri bildirim verilir </a:t>
            </a: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Farklı tür derslerde kız ve erkek öğrencilere farklı etkileşimler kurulur. </a:t>
            </a: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Erkek öğrencilerle daha fazla göz kontağı kurulur.</a:t>
            </a: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Görev dağılımında öğrencilerin ilgi, yetenek ve becerilerinden ziyade cinsiyetleri göz önünde bulundurulur.</a:t>
            </a:r>
          </a:p>
        </p:txBody>
      </p:sp>
      <p:sp>
        <p:nvSpPr>
          <p:cNvPr id="7"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27</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4244677777"/>
      </p:ext>
    </p:extLst>
  </p:cSld>
  <p:clrMapOvr>
    <a:masterClrMapping/>
  </p:clrMapOvr>
  <p:transition spd="med" advTm="4000">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863600" y="1676400"/>
            <a:ext cx="11887200" cy="2895600"/>
          </a:xfrm>
        </p:spPr>
        <p:txBody>
          <a:bodyPr anchor="t"/>
          <a:lstStyle/>
          <a:p>
            <a:pPr algn="l" eaLnBrk="1" hangingPunct="1"/>
            <a:r>
              <a:rPr lang="tr-TR" altLang="en-US" sz="3200" b="1" dirty="0">
                <a:solidFill>
                  <a:srgbClr val="FF0000"/>
                </a:solidFill>
                <a:latin typeface="Garamond" panose="02020404030301010803" pitchFamily="18" charset="0"/>
              </a:rPr>
              <a:t>STANDART EO-6. Öğretmenler tutum ve davranışlarında toplumsal cinsiyet eşitliğine duyarlıdır.</a:t>
            </a:r>
            <a:br>
              <a:rPr lang="tr-TR" altLang="en-US" sz="3200" b="1" dirty="0">
                <a:solidFill>
                  <a:srgbClr val="FF0000"/>
                </a:solidFill>
                <a:latin typeface="Garamond" panose="02020404030301010803" pitchFamily="18" charset="0"/>
              </a:rPr>
            </a:br>
            <a:r>
              <a:rPr lang="tr-TR" altLang="en-US" sz="3200" b="1" dirty="0">
                <a:solidFill>
                  <a:srgbClr val="002060"/>
                </a:solidFill>
                <a:latin typeface="Garamond" panose="02020404030301010803" pitchFamily="18" charset="0"/>
              </a:rPr>
              <a:t>HEDEF EO6.4. Kız ve erkek öğrencilere eşit davranılır, öğrencilerin cinsiyetlerinden dolayı kendilerine farklı davranıldığına dair algı oluşturacak tutum ve davranışlardan kaçınılır.</a:t>
            </a:r>
          </a:p>
        </p:txBody>
      </p:sp>
      <p:pic>
        <p:nvPicPr>
          <p:cNvPr id="5"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2" name="TextBox 1"/>
          <p:cNvSpPr txBox="1"/>
          <p:nvPr/>
        </p:nvSpPr>
        <p:spPr>
          <a:xfrm>
            <a:off x="635000" y="4791075"/>
            <a:ext cx="11217275" cy="3539430"/>
          </a:xfrm>
          <a:prstGeom prst="rect">
            <a:avLst/>
          </a:prstGeom>
          <a:noFill/>
        </p:spPr>
        <p:txBody>
          <a:bodyPr wrap="square" rtlCol="0">
            <a:spAutoFit/>
          </a:bodyPr>
          <a:lstStyle/>
          <a:p>
            <a:pPr lvl="0"/>
            <a:r>
              <a:rPr lang="tr-TR" sz="2800" dirty="0">
                <a:solidFill>
                  <a:srgbClr val="002060"/>
                </a:solidFill>
                <a:latin typeface="Garamond" panose="02020404030301010803" pitchFamily="18" charset="0"/>
              </a:rPr>
              <a:t>Öğretmenlerin sergiledikleri tutum ve davranışlarda kız ve erkek öğrencilerle salt cinsiyetlerinden dolayı farklı davranıldığı algısı yaratmamaya özen göstermeleri gerekir. </a:t>
            </a:r>
          </a:p>
          <a:p>
            <a:pPr lvl="0"/>
            <a:endParaRPr lang="tr-TR" sz="2800" dirty="0">
              <a:solidFill>
                <a:srgbClr val="002060"/>
              </a:solidFill>
              <a:latin typeface="Garamond" panose="02020404030301010803" pitchFamily="18" charset="0"/>
            </a:endParaRPr>
          </a:p>
          <a:p>
            <a:pPr lvl="0"/>
            <a:r>
              <a:rPr lang="tr-TR" sz="2800" dirty="0">
                <a:solidFill>
                  <a:srgbClr val="002060"/>
                </a:solidFill>
                <a:latin typeface="Garamond" panose="02020404030301010803" pitchFamily="18" charset="0"/>
              </a:rPr>
              <a:t>Öğretmenlerin her öğrenciye aynı davranmaları da beklenemez. Ancak, bu farklı davranışlar öğrencilerin bireysel özelliklerine, ilgi ve becerilerine ve en çok da ihtiyaçlarına dayalı olmalı, toplumsal cinsiyet kalıpyargılarını pekiştirmemeli ve cinsiyet eşitsizliği yaratmamalıdır. </a:t>
            </a:r>
          </a:p>
        </p:txBody>
      </p:sp>
      <p:sp>
        <p:nvSpPr>
          <p:cNvPr id="7"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28</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4184206450"/>
      </p:ext>
    </p:extLst>
  </p:cSld>
  <p:clrMapOvr>
    <a:masterClrMapping/>
  </p:clrMapOvr>
  <p:transition spd="med" advTm="4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5123" name="Content Placeholder 2"/>
          <p:cNvSpPr>
            <a:spLocks noGrp="1"/>
          </p:cNvSpPr>
          <p:nvPr>
            <p:ph idx="1"/>
          </p:nvPr>
        </p:nvSpPr>
        <p:spPr>
          <a:xfrm>
            <a:off x="1168399" y="2973054"/>
            <a:ext cx="10896601" cy="5557837"/>
          </a:xfrm>
        </p:spPr>
        <p:txBody>
          <a:bodyPr anchor="t"/>
          <a:lstStyle/>
          <a:p>
            <a:pPr marL="0" indent="0" defTabSz="974725" eaLnBrk="1" hangingPunct="1">
              <a:spcBef>
                <a:spcPts val="0"/>
              </a:spcBef>
              <a:spcAft>
                <a:spcPts val="1200"/>
              </a:spcAft>
              <a:buFontTx/>
              <a:buNone/>
            </a:pPr>
            <a:r>
              <a:rPr lang="tr-TR" altLang="en-US" sz="2800" b="1" dirty="0">
                <a:solidFill>
                  <a:srgbClr val="002060"/>
                </a:solidFill>
                <a:latin typeface="Garamond" panose="02020404030301010803" pitchFamily="18" charset="0"/>
              </a:rPr>
              <a:t>HEDEF EO-5.1. Okulda kullanılan dil toplumsal cinsiyet eşitliğini destekler.</a:t>
            </a:r>
          </a:p>
          <a:p>
            <a:pPr marL="0" indent="0" defTabSz="974725" eaLnBrk="1" hangingPunct="1">
              <a:spcBef>
                <a:spcPts val="0"/>
              </a:spcBef>
              <a:spcAft>
                <a:spcPts val="1200"/>
              </a:spcAft>
              <a:buFontTx/>
              <a:buNone/>
            </a:pPr>
            <a:r>
              <a:rPr lang="tr-TR" altLang="en-US" sz="2800" b="1" dirty="0">
                <a:solidFill>
                  <a:srgbClr val="002060"/>
                </a:solidFill>
                <a:latin typeface="Garamond" panose="02020404030301010803" pitchFamily="18" charset="0"/>
              </a:rPr>
              <a:t>HEDEF EO-5.2. Öğrenciler cinsiyetçi tutum ve davranışlarla karşılaştıklarında öğretmenleriyle veya okul yöneticileriyle paylaşıp yardım isteyebilir.</a:t>
            </a:r>
          </a:p>
          <a:p>
            <a:pPr marL="0" indent="0" defTabSz="974725" eaLnBrk="1" hangingPunct="1">
              <a:spcBef>
                <a:spcPts val="0"/>
              </a:spcBef>
              <a:spcAft>
                <a:spcPts val="1200"/>
              </a:spcAft>
              <a:buFontTx/>
              <a:buNone/>
            </a:pPr>
            <a:r>
              <a:rPr lang="tr-TR" altLang="en-US" sz="2800" b="1" dirty="0">
                <a:solidFill>
                  <a:srgbClr val="002060"/>
                </a:solidFill>
                <a:latin typeface="Garamond" panose="02020404030301010803" pitchFamily="18" charset="0"/>
              </a:rPr>
              <a:t>HEDEF EO-5.3. Kız ve erkek öğrencilerin sözleri ve fikirleri eşit derecede dikkate alınır.</a:t>
            </a:r>
          </a:p>
          <a:p>
            <a:pPr marL="0" indent="0" defTabSz="974725" eaLnBrk="1" hangingPunct="1">
              <a:spcBef>
                <a:spcPts val="0"/>
              </a:spcBef>
              <a:spcAft>
                <a:spcPts val="1200"/>
              </a:spcAft>
              <a:buFontTx/>
              <a:buNone/>
            </a:pPr>
            <a:r>
              <a:rPr lang="tr-TR" altLang="en-US" sz="2800" b="1" dirty="0">
                <a:solidFill>
                  <a:srgbClr val="002060"/>
                </a:solidFill>
                <a:latin typeface="Garamond" panose="02020404030301010803" pitchFamily="18" charset="0"/>
              </a:rPr>
              <a:t>HEDEF EO-5.4. Ayrımcı atasözlerin ve deyimlerin toplumsal cinsiyet eşitsizliğini nasıl ürettiklerine dikkat çekilir.</a:t>
            </a:r>
            <a:endParaRPr lang="tr-TR" altLang="en-US" b="1" dirty="0">
              <a:solidFill>
                <a:srgbClr val="002060"/>
              </a:solidFill>
              <a:latin typeface="Garamond" panose="02020404030301010803" pitchFamily="18" charset="0"/>
            </a:endParaRPr>
          </a:p>
        </p:txBody>
      </p:sp>
      <p:pic>
        <p:nvPicPr>
          <p:cNvPr id="11"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9330" y="3985387"/>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5126" name="Title 1"/>
          <p:cNvSpPr>
            <a:spLocks noGrp="1"/>
          </p:cNvSpPr>
          <p:nvPr>
            <p:ph type="title"/>
          </p:nvPr>
        </p:nvSpPr>
        <p:spPr>
          <a:xfrm>
            <a:off x="1320800" y="1197895"/>
            <a:ext cx="10150475" cy="1281113"/>
          </a:xfrm>
        </p:spPr>
        <p:txBody>
          <a:bodyPr/>
          <a:lstStyle/>
          <a:p>
            <a:pPr eaLnBrk="1" hangingPunct="1"/>
            <a:r>
              <a:rPr lang="tr-TR" altLang="en-US" sz="3200" b="1" dirty="0">
                <a:solidFill>
                  <a:srgbClr val="002060"/>
                </a:solidFill>
                <a:latin typeface="Garamond" panose="02020404030301010803" pitchFamily="18" charset="0"/>
              </a:rPr>
              <a:t>EĞİTİM ORTAMLARI VE SÜREÇLERİ</a:t>
            </a:r>
            <a:br>
              <a:rPr lang="tr-TR" altLang="en-US" sz="3200" b="1" dirty="0">
                <a:solidFill>
                  <a:srgbClr val="FF0000"/>
                </a:solidFill>
                <a:latin typeface="Garamond" panose="02020404030301010803" pitchFamily="18" charset="0"/>
              </a:rPr>
            </a:br>
            <a:r>
              <a:rPr lang="tr-TR" altLang="en-US" sz="3200" b="1" dirty="0">
                <a:solidFill>
                  <a:srgbClr val="FF0000"/>
                </a:solidFill>
                <a:latin typeface="Garamond" panose="02020404030301010803" pitchFamily="18" charset="0"/>
              </a:rPr>
              <a:t>STANDART EO-5. Eğitim ortamında toplumsal cinsiyet eşitliğine duyarlı bir iletişim vardır.</a:t>
            </a:r>
            <a:endParaRPr lang="en-US" altLang="en-US" sz="3200" b="1" dirty="0">
              <a:solidFill>
                <a:srgbClr val="FF0000"/>
              </a:solidFill>
              <a:latin typeface="Garamond" panose="02020404030301010803" pitchFamily="18" charset="0"/>
            </a:endParaRPr>
          </a:p>
        </p:txBody>
      </p:sp>
      <p:pic>
        <p:nvPicPr>
          <p:cNvPr id="7"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9330" y="5414038"/>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8"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9330" y="640080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0"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9331" y="2997137"/>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4" name="TextBox 3"/>
          <p:cNvSpPr txBox="1"/>
          <p:nvPr/>
        </p:nvSpPr>
        <p:spPr>
          <a:xfrm>
            <a:off x="8940800" y="9172575"/>
            <a:ext cx="3790950" cy="461665"/>
          </a:xfrm>
          <a:prstGeom prst="rect">
            <a:avLst/>
          </a:prstGeom>
          <a:noFill/>
          <a:ln w="3175">
            <a:solidFill>
              <a:schemeClr val="accent1">
                <a:lumMod val="20000"/>
                <a:lumOff val="80000"/>
              </a:schemeClr>
            </a:solidFill>
          </a:ln>
        </p:spPr>
        <p:txBody>
          <a:bodyPr>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a:t>
            </a:r>
            <a:r>
              <a:rPr lang="tr-TR" altLang="tr-TR" sz="2400" dirty="0">
                <a:solidFill>
                  <a:srgbClr val="002060"/>
                </a:solidFill>
                <a:latin typeface="Garamond" panose="02020404030301010803" pitchFamily="18" charset="0"/>
              </a:rPr>
              <a:t> 2</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cSld>
  <p:clrMapOvr>
    <a:masterClrMapping/>
  </p:clrMapOvr>
  <p:transition spd="med" advTm="4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1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600"/>
                            </p:stCondLst>
                            <p:childTnLst>
                              <p:par>
                                <p:cTn id="12" presetID="17" presetClass="entr" presetSubtype="8" fill="hold" nodeType="afterEffect">
                                  <p:stCondLst>
                                    <p:cond delay="10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ppt_x</p:attrName>
                                        </p:attrNameLst>
                                      </p:cBhvr>
                                      <p:tavLst>
                                        <p:tav tm="0">
                                          <p:val>
                                            <p:strVal val="#ppt_x-#ppt_w/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ppt_x</p:attrName>
                                        </p:attrNameLst>
                                      </p:cBhvr>
                                      <p:tavLst>
                                        <p:tav tm="0">
                                          <p:val>
                                            <p:strVal val="#ppt_x-#ppt_w/2"/>
                                          </p:val>
                                        </p:tav>
                                        <p:tav tm="100000">
                                          <p:val>
                                            <p:strVal val="#ppt_x"/>
                                          </p:val>
                                        </p:tav>
                                      </p:tavLst>
                                    </p:anim>
                                    <p:anim calcmode="lin" valueType="num">
                                      <p:cBhvr>
                                        <p:cTn id="22" dur="500" fill="hold"/>
                                        <p:tgtEl>
                                          <p:spTgt spid="8"/>
                                        </p:tgtEl>
                                        <p:attrNameLst>
                                          <p:attrName>ppt_y</p:attrName>
                                        </p:attrNameLst>
                                      </p:cBhvr>
                                      <p:tavLst>
                                        <p:tav tm="0">
                                          <p:val>
                                            <p:strVal val="#ppt_y"/>
                                          </p:val>
                                        </p:tav>
                                        <p:tav tm="100000">
                                          <p:val>
                                            <p:strVal val="#ppt_y"/>
                                          </p:val>
                                        </p:tav>
                                      </p:tavLst>
                                    </p:anim>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strVal val="#ppt_h"/>
                                          </p:val>
                                        </p:tav>
                                        <p:tav tm="100000">
                                          <p:val>
                                            <p:strVal val="#ppt_h"/>
                                          </p:val>
                                        </p:tav>
                                      </p:tavLst>
                                    </p:anim>
                                  </p:childTnLst>
                                </p:cTn>
                              </p:par>
                            </p:childTnLst>
                          </p:cTn>
                        </p:par>
                        <p:par>
                          <p:cTn id="25" fill="hold">
                            <p:stCondLst>
                              <p:cond delay="1800"/>
                            </p:stCondLst>
                            <p:childTnLst>
                              <p:par>
                                <p:cTn id="26" presetID="17" presetClass="entr" presetSubtype="8" fill="hold" nodeType="afterEffect">
                                  <p:stCondLst>
                                    <p:cond delay="1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ppt_x</p:attrName>
                                        </p:attrNameLst>
                                      </p:cBhvr>
                                      <p:tavLst>
                                        <p:tav tm="0">
                                          <p:val>
                                            <p:strVal val="#ppt_x-#ppt_w/2"/>
                                          </p:val>
                                        </p:tav>
                                        <p:tav tm="100000">
                                          <p:val>
                                            <p:strVal val="#ppt_x"/>
                                          </p:val>
                                        </p:tav>
                                      </p:tavLst>
                                    </p:anim>
                                    <p:anim calcmode="lin" valueType="num">
                                      <p:cBhvr>
                                        <p:cTn id="29" dur="500" fill="hold"/>
                                        <p:tgtEl>
                                          <p:spTgt spid="10"/>
                                        </p:tgtEl>
                                        <p:attrNameLst>
                                          <p:attrName>ppt_y</p:attrName>
                                        </p:attrNameLst>
                                      </p:cBhvr>
                                      <p:tavLst>
                                        <p:tav tm="0">
                                          <p:val>
                                            <p:strVal val="#ppt_y"/>
                                          </p:val>
                                        </p:tav>
                                        <p:tav tm="100000">
                                          <p:val>
                                            <p:strVal val="#ppt_y"/>
                                          </p:val>
                                        </p:tav>
                                      </p:tavLst>
                                    </p:anim>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1329531" y="1905626"/>
            <a:ext cx="10871200" cy="3206750"/>
          </a:xfrm>
        </p:spPr>
        <p:txBody>
          <a:bodyPr anchor="t"/>
          <a:lstStyle/>
          <a:p>
            <a:pPr marL="0" indent="0" defTabSz="974725" eaLnBrk="1" hangingPunct="1">
              <a:lnSpc>
                <a:spcPct val="90000"/>
              </a:lnSpc>
              <a:spcBef>
                <a:spcPts val="0"/>
              </a:spcBef>
              <a:buFontTx/>
              <a:buNone/>
            </a:pPr>
            <a:endParaRPr lang="tr-TR" altLang="en-US" sz="3200"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3200" dirty="0">
                <a:solidFill>
                  <a:srgbClr val="39508A"/>
                </a:solidFill>
                <a:latin typeface="Garamond" panose="02020404030301010803" pitchFamily="18" charset="0"/>
              </a:rPr>
              <a:t>Öğrencileri, derse daha çok katılmaları için cinsiyetlerine göre ayrım yapmadan cesaretlendirir misiniz?</a:t>
            </a:r>
          </a:p>
          <a:p>
            <a:pPr marL="0" indent="0" defTabSz="974725" eaLnBrk="1" hangingPunct="1">
              <a:lnSpc>
                <a:spcPct val="90000"/>
              </a:lnSpc>
              <a:spcBef>
                <a:spcPts val="0"/>
              </a:spcBef>
              <a:buFontTx/>
              <a:buNone/>
            </a:pPr>
            <a:endParaRPr lang="tr-TR" altLang="en-US" sz="3200"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3200" dirty="0">
                <a:solidFill>
                  <a:srgbClr val="39508A"/>
                </a:solidFill>
                <a:latin typeface="Garamond" panose="02020404030301010803" pitchFamily="18" charset="0"/>
              </a:rPr>
              <a:t>Sınıfta kız ve erkek öğrencilere eşit söz hakkı verir misiniz?</a:t>
            </a:r>
          </a:p>
          <a:p>
            <a:pPr marL="0" indent="0" defTabSz="974725" eaLnBrk="1" hangingPunct="1">
              <a:lnSpc>
                <a:spcPct val="90000"/>
              </a:lnSpc>
              <a:spcBef>
                <a:spcPts val="0"/>
              </a:spcBef>
              <a:buFontTx/>
              <a:buNone/>
            </a:pPr>
            <a:endParaRPr lang="tr-TR" altLang="en-US" sz="3200"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3200" dirty="0">
                <a:solidFill>
                  <a:srgbClr val="39508A"/>
                </a:solidFill>
                <a:latin typeface="Garamond" panose="02020404030301010803" pitchFamily="18" charset="0"/>
              </a:rPr>
              <a:t>Kız ve erkek öğrencilere yapılan geri bildirimlerde (ödül, düzeltme, eleştiri/görüş bildirme vb.) ayrım gözetmemeye çalışır mısınız?</a:t>
            </a:r>
          </a:p>
          <a:p>
            <a:pPr marL="0" indent="0" defTabSz="974725" eaLnBrk="1" hangingPunct="1">
              <a:lnSpc>
                <a:spcPct val="90000"/>
              </a:lnSpc>
              <a:spcBef>
                <a:spcPts val="0"/>
              </a:spcBef>
              <a:buFontTx/>
              <a:buNone/>
            </a:pPr>
            <a:endParaRPr lang="tr-TR" altLang="en-US" sz="3200" dirty="0">
              <a:solidFill>
                <a:srgbClr val="39508A"/>
              </a:solidFill>
              <a:latin typeface="Garamond" panose="02020404030301010803" pitchFamily="18" charset="0"/>
            </a:endParaRPr>
          </a:p>
        </p:txBody>
      </p:sp>
      <p:pic>
        <p:nvPicPr>
          <p:cNvPr id="8"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8486" y="370261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4"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6"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8486" y="2398712"/>
            <a:ext cx="466725" cy="45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7" name="Picture 6"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8486" y="455379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9"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29</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23384148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ppt_x</p:attrName>
                                        </p:attrNameLst>
                                      </p:cBhvr>
                                      <p:tavLst>
                                        <p:tav tm="0">
                                          <p:val>
                                            <p:strVal val="#ppt_x-#ppt_w/2"/>
                                          </p:val>
                                        </p:tav>
                                        <p:tav tm="100000">
                                          <p:val>
                                            <p:strVal val="#ppt_x"/>
                                          </p:val>
                                        </p:tav>
                                      </p:tavLst>
                                    </p:anim>
                                    <p:anim calcmode="lin" valueType="num">
                                      <p:cBhvr>
                                        <p:cTn id="15" dur="500" fill="hold"/>
                                        <p:tgtEl>
                                          <p:spTgt spid="16"/>
                                        </p:tgtEl>
                                        <p:attrNameLst>
                                          <p:attrName>ppt_y</p:attrName>
                                        </p:attrNameLst>
                                      </p:cBhvr>
                                      <p:tavLst>
                                        <p:tav tm="0">
                                          <p:val>
                                            <p:strVal val="#ppt_y"/>
                                          </p:val>
                                        </p:tav>
                                        <p:tav tm="100000">
                                          <p:val>
                                            <p:strVal val="#ppt_y"/>
                                          </p:val>
                                        </p:tav>
                                      </p:tavLst>
                                    </p:anim>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ppt_x</p:attrName>
                                        </p:attrNameLst>
                                      </p:cBhvr>
                                      <p:tavLst>
                                        <p:tav tm="0">
                                          <p:val>
                                            <p:strVal val="#ppt_x-#ppt_w/2"/>
                                          </p:val>
                                        </p:tav>
                                        <p:tav tm="100000">
                                          <p:val>
                                            <p:strVal val="#ppt_x"/>
                                          </p:val>
                                        </p:tav>
                                      </p:tavLst>
                                    </p:anim>
                                    <p:anim calcmode="lin" valueType="num">
                                      <p:cBhvr>
                                        <p:cTn id="22" dur="500" fill="hold"/>
                                        <p:tgtEl>
                                          <p:spTgt spid="7"/>
                                        </p:tgtEl>
                                        <p:attrNameLst>
                                          <p:attrName>ppt_y</p:attrName>
                                        </p:attrNameLst>
                                      </p:cBhvr>
                                      <p:tavLst>
                                        <p:tav tm="0">
                                          <p:val>
                                            <p:strVal val="#ppt_y"/>
                                          </p:val>
                                        </p:tav>
                                        <p:tav tm="100000">
                                          <p:val>
                                            <p:strVal val="#ppt_y"/>
                                          </p:val>
                                        </p:tav>
                                      </p:tavLst>
                                    </p:anim>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1168400" y="1566217"/>
            <a:ext cx="11217275" cy="2604432"/>
          </a:xfrm>
        </p:spPr>
        <p:txBody>
          <a:bodyPr anchor="t"/>
          <a:lstStyle/>
          <a:p>
            <a:pPr algn="l" eaLnBrk="1" hangingPunct="1"/>
            <a:r>
              <a:rPr lang="tr-TR" altLang="en-US" sz="3200" b="1" dirty="0">
                <a:solidFill>
                  <a:srgbClr val="FF0000"/>
                </a:solidFill>
                <a:latin typeface="Garamond" panose="02020404030301010803" pitchFamily="18" charset="0"/>
              </a:rPr>
              <a:t>STANDART EO-6. Öğretmenler tutum ve davranışlarında toplumsal cinsiyet eşitliğine duyarlıdır.</a:t>
            </a:r>
            <a:br>
              <a:rPr lang="tr-TR" altLang="en-US" sz="3200" b="1" dirty="0">
                <a:solidFill>
                  <a:srgbClr val="FF0000"/>
                </a:solidFill>
                <a:latin typeface="Garamond" panose="02020404030301010803" pitchFamily="18" charset="0"/>
              </a:rPr>
            </a:br>
            <a:r>
              <a:rPr lang="tr-TR" altLang="en-US" sz="3200" b="1" dirty="0">
                <a:solidFill>
                  <a:srgbClr val="002060"/>
                </a:solidFill>
                <a:latin typeface="Garamond" panose="02020404030301010803" pitchFamily="18" charset="0"/>
              </a:rPr>
              <a:t>HEDEF EO-6.5. Öğrenme ortamında toplumsal cinsiyet rolleri ile ilgili arkadaş baskısını ve dışlanmayı önlemeye yönelik tedbirler alınır.</a:t>
            </a:r>
          </a:p>
        </p:txBody>
      </p:sp>
      <p:sp>
        <p:nvSpPr>
          <p:cNvPr id="2" name="TextBox 1"/>
          <p:cNvSpPr txBox="1"/>
          <p:nvPr/>
        </p:nvSpPr>
        <p:spPr>
          <a:xfrm>
            <a:off x="744093" y="4351708"/>
            <a:ext cx="11217275" cy="4401205"/>
          </a:xfrm>
          <a:prstGeom prst="rect">
            <a:avLst/>
          </a:prstGeom>
          <a:noFill/>
        </p:spPr>
        <p:txBody>
          <a:bodyPr wrap="square" rtlCol="0">
            <a:spAutoFit/>
          </a:bodyPr>
          <a:lstStyle/>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Toplumsal cinsiyet eşitliğini sağlamada öğretmen öğrenci etkileşimi kadar öğrencilerin kendi aralarında kurdukları etkileşimler de önemlidir. </a:t>
            </a:r>
          </a:p>
          <a:p>
            <a:pPr marL="457200" lvl="0" indent="-457200">
              <a:buFont typeface="Wingdings" panose="05000000000000000000" pitchFamily="2" charset="2"/>
              <a:buChar char="ü"/>
            </a:pPr>
            <a:endParaRPr lang="tr-TR" sz="2800"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Cinsiyet eşitliğine duyarlı öğrenci davranışlarının teşvik edilmesi ne kadar önemliyse, toplumsal cinsiyet rollerine dair baskıcı ve dışlayıcı davranışları söndürmek de bir o kadar önemlidir. </a:t>
            </a:r>
          </a:p>
          <a:p>
            <a:pPr marL="457200" lvl="0" indent="-457200">
              <a:buFont typeface="Wingdings" panose="05000000000000000000" pitchFamily="2" charset="2"/>
              <a:buChar char="ü"/>
            </a:pPr>
            <a:endParaRPr lang="tr-TR" sz="2800"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Sınıf içi ve dışında bu tür davranışlara maruz kalan öğrencileri güçlendirici önlemler alınırken bir yandan da bu tür zorbaca davranışlara yönelen öğrencileri caydırıcı önlemler alınmalıdır.</a:t>
            </a:r>
          </a:p>
        </p:txBody>
      </p:sp>
      <p:pic>
        <p:nvPicPr>
          <p:cNvPr id="6"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7"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30</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2435640301"/>
      </p:ext>
    </p:extLst>
  </p:cSld>
  <p:clrMapOvr>
    <a:masterClrMapping/>
  </p:clrMapOvr>
  <p:transition spd="med" advTm="4000">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1244600" y="2514600"/>
            <a:ext cx="10871200" cy="4495800"/>
          </a:xfrm>
        </p:spPr>
        <p:txBody>
          <a:bodyPr anchor="t"/>
          <a:lstStyle/>
          <a:p>
            <a:pPr marL="0" indent="0" defTabSz="974725" eaLnBrk="1" hangingPunct="1">
              <a:lnSpc>
                <a:spcPct val="90000"/>
              </a:lnSpc>
              <a:spcBef>
                <a:spcPts val="0"/>
              </a:spcBef>
              <a:buFontTx/>
              <a:buNone/>
            </a:pPr>
            <a:r>
              <a:rPr lang="tr-TR" altLang="en-US" sz="2800" dirty="0">
                <a:solidFill>
                  <a:srgbClr val="39508A"/>
                </a:solidFill>
                <a:latin typeface="Garamond" panose="02020404030301010803" pitchFamily="18" charset="0"/>
              </a:rPr>
              <a:t>Öğrencilere toplumsal cinsiyet rolleri ve buna dayalı farklılıklar konusunda bilgiler verir misiniz?</a:t>
            </a:r>
          </a:p>
          <a:p>
            <a:pPr marL="0" indent="0" defTabSz="974725" eaLnBrk="1" hangingPunct="1">
              <a:lnSpc>
                <a:spcPct val="90000"/>
              </a:lnSpc>
              <a:spcBef>
                <a:spcPts val="0"/>
              </a:spcBef>
              <a:buFontTx/>
              <a:buNone/>
            </a:pPr>
            <a:endParaRPr lang="tr-TR" altLang="en-US" sz="2800"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dirty="0">
                <a:solidFill>
                  <a:srgbClr val="39508A"/>
                </a:solidFill>
                <a:latin typeface="Garamond" panose="02020404030301010803" pitchFamily="18" charset="0"/>
              </a:rPr>
              <a:t>Toplumsal cinsiyete dayalı ayrımcı ve dışlayıcı tutum ve davranışlar konusunda sınıf içi tartışmalar yaptırır mısınız?</a:t>
            </a:r>
          </a:p>
          <a:p>
            <a:pPr marL="0" indent="0" defTabSz="974725" eaLnBrk="1" hangingPunct="1">
              <a:lnSpc>
                <a:spcPct val="90000"/>
              </a:lnSpc>
              <a:spcBef>
                <a:spcPts val="0"/>
              </a:spcBef>
              <a:buFontTx/>
              <a:buNone/>
            </a:pPr>
            <a:endParaRPr lang="tr-TR" altLang="en-US" sz="2800"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dirty="0">
                <a:solidFill>
                  <a:srgbClr val="39508A"/>
                </a:solidFill>
                <a:latin typeface="Garamond" panose="02020404030301010803" pitchFamily="18" charset="0"/>
              </a:rPr>
              <a:t>Öğrenme ortamında toplumsal cinsiyet rolleri ile ilgili arkadaş baskısını ve dışlanmayı önlemeye yönelik tedbirler alır mısınız?</a:t>
            </a:r>
          </a:p>
          <a:p>
            <a:pPr marL="0" indent="0" defTabSz="974725" eaLnBrk="1" hangingPunct="1">
              <a:lnSpc>
                <a:spcPct val="90000"/>
              </a:lnSpc>
              <a:spcBef>
                <a:spcPts val="0"/>
              </a:spcBef>
              <a:buFontTx/>
              <a:buNone/>
            </a:pPr>
            <a:endParaRPr lang="tr-TR" altLang="en-US" sz="2800"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dirty="0">
                <a:solidFill>
                  <a:srgbClr val="39508A"/>
                </a:solidFill>
                <a:latin typeface="Garamond" panose="02020404030301010803" pitchFamily="18" charset="0"/>
              </a:rPr>
              <a:t>Öğrencileri ayrımcı ve dışlayıcı davranışlara dair alınmış tedbirler hakkında bilgilendirir misiniz?</a:t>
            </a:r>
          </a:p>
        </p:txBody>
      </p:sp>
      <p:pic>
        <p:nvPicPr>
          <p:cNvPr id="8"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8" y="3713443"/>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4"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6"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9" y="2590800"/>
            <a:ext cx="466725" cy="45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6"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8" y="5922359"/>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7"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8" y="4846918"/>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0"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31</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336833133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ppt_x</p:attrName>
                                        </p:attrNameLst>
                                      </p:cBhvr>
                                      <p:tavLst>
                                        <p:tav tm="0">
                                          <p:val>
                                            <p:strVal val="#ppt_x-#ppt_w/2"/>
                                          </p:val>
                                        </p:tav>
                                        <p:tav tm="100000">
                                          <p:val>
                                            <p:strVal val="#ppt_x"/>
                                          </p:val>
                                        </p:tav>
                                      </p:tavLst>
                                    </p:anim>
                                    <p:anim calcmode="lin" valueType="num">
                                      <p:cBhvr>
                                        <p:cTn id="15" dur="500" fill="hold"/>
                                        <p:tgtEl>
                                          <p:spTgt spid="16"/>
                                        </p:tgtEl>
                                        <p:attrNameLst>
                                          <p:attrName>ppt_y</p:attrName>
                                        </p:attrNameLst>
                                      </p:cBhvr>
                                      <p:tavLst>
                                        <p:tav tm="0">
                                          <p:val>
                                            <p:strVal val="#ppt_y"/>
                                          </p:val>
                                        </p:tav>
                                        <p:tav tm="100000">
                                          <p:val>
                                            <p:strVal val="#ppt_y"/>
                                          </p:val>
                                        </p:tav>
                                      </p:tavLst>
                                    </p:anim>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ppt_w/2"/>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strVal val="#ppt_h"/>
                                          </p:val>
                                        </p:tav>
                                        <p:tav tm="100000">
                                          <p:val>
                                            <p:strVal val="#ppt_h"/>
                                          </p:val>
                                        </p:tav>
                                      </p:tavLst>
                                    </p:anim>
                                  </p:childTnLst>
                                </p:cTn>
                              </p:par>
                            </p:childTnLst>
                          </p:cTn>
                        </p:par>
                        <p:par>
                          <p:cTn id="25" fill="hold">
                            <p:stCondLst>
                              <p:cond delay="1800"/>
                            </p:stCondLst>
                            <p:childTnLst>
                              <p:par>
                                <p:cTn id="26" presetID="17" presetClass="entr" presetSubtype="8" fill="hold" nodeType="afterEffect">
                                  <p:stCondLst>
                                    <p:cond delay="10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ppt_x</p:attrName>
                                        </p:attrNameLst>
                                      </p:cBhvr>
                                      <p:tavLst>
                                        <p:tav tm="0">
                                          <p:val>
                                            <p:strVal val="#ppt_x-#ppt_w/2"/>
                                          </p:val>
                                        </p:tav>
                                        <p:tav tm="100000">
                                          <p:val>
                                            <p:strVal val="#ppt_x"/>
                                          </p:val>
                                        </p:tav>
                                      </p:tavLst>
                                    </p:anim>
                                    <p:anim calcmode="lin" valueType="num">
                                      <p:cBhvr>
                                        <p:cTn id="29" dur="500" fill="hold"/>
                                        <p:tgtEl>
                                          <p:spTgt spid="7"/>
                                        </p:tgtEl>
                                        <p:attrNameLst>
                                          <p:attrName>ppt_y</p:attrName>
                                        </p:attrNameLst>
                                      </p:cBhvr>
                                      <p:tavLst>
                                        <p:tav tm="0">
                                          <p:val>
                                            <p:strVal val="#ppt_y"/>
                                          </p:val>
                                        </p:tav>
                                        <p:tav tm="100000">
                                          <p:val>
                                            <p:strVal val="#ppt_y"/>
                                          </p:val>
                                        </p:tav>
                                      </p:tavLst>
                                    </p:anim>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5126" name="Title 1"/>
          <p:cNvSpPr>
            <a:spLocks noGrp="1"/>
          </p:cNvSpPr>
          <p:nvPr>
            <p:ph type="title"/>
          </p:nvPr>
        </p:nvSpPr>
        <p:spPr>
          <a:xfrm>
            <a:off x="1001715" y="1828800"/>
            <a:ext cx="11217275" cy="1281113"/>
          </a:xfrm>
        </p:spPr>
        <p:txBody>
          <a:bodyPr/>
          <a:lstStyle/>
          <a:p>
            <a:pPr eaLnBrk="1" hangingPunct="1"/>
            <a:r>
              <a:rPr lang="tr-TR" altLang="en-US" sz="3200" b="1" dirty="0">
                <a:solidFill>
                  <a:srgbClr val="002060"/>
                </a:solidFill>
                <a:latin typeface="Garamond" panose="02020404030301010803" pitchFamily="18" charset="0"/>
              </a:rPr>
              <a:t>EĞİTİM ORTAMLARI VE SÜREÇLERİ</a:t>
            </a:r>
            <a:br>
              <a:rPr lang="tr-TR" altLang="en-US" sz="3200" b="1" dirty="0">
                <a:solidFill>
                  <a:srgbClr val="FF0000"/>
                </a:solidFill>
                <a:latin typeface="Garamond" panose="02020404030301010803" pitchFamily="18" charset="0"/>
              </a:rPr>
            </a:br>
            <a:r>
              <a:rPr lang="tr-TR" altLang="en-US" sz="3200" b="1" dirty="0">
                <a:solidFill>
                  <a:srgbClr val="FF0000"/>
                </a:solidFill>
                <a:latin typeface="Garamond" panose="02020404030301010803" pitchFamily="18" charset="0"/>
              </a:rPr>
              <a:t>STANDART EO-7. Veli ile olan ilişkilerde toplumsal cinsiyet eşitliğine duyarlı yaklaşılır.</a:t>
            </a:r>
            <a:endParaRPr lang="en-US" altLang="en-US" sz="3200" b="1" dirty="0">
              <a:solidFill>
                <a:srgbClr val="FF0000"/>
              </a:solidFill>
              <a:latin typeface="Garamond" panose="02020404030301010803" pitchFamily="18" charset="0"/>
            </a:endParaRPr>
          </a:p>
        </p:txBody>
      </p:sp>
      <p:graphicFrame>
        <p:nvGraphicFramePr>
          <p:cNvPr id="5" name="Tablo 4"/>
          <p:cNvGraphicFramePr>
            <a:graphicFrameLocks noGrp="1"/>
          </p:cNvGraphicFramePr>
          <p:nvPr>
            <p:extLst>
              <p:ext uri="{D42A27DB-BD31-4B8C-83A1-F6EECF244321}">
                <p14:modId xmlns:p14="http://schemas.microsoft.com/office/powerpoint/2010/main" val="2220491069"/>
              </p:ext>
            </p:extLst>
          </p:nvPr>
        </p:nvGraphicFramePr>
        <p:xfrm>
          <a:off x="439738" y="3962400"/>
          <a:ext cx="12082462" cy="5008502"/>
        </p:xfrm>
        <a:graphic>
          <a:graphicData uri="http://schemas.openxmlformats.org/drawingml/2006/table">
            <a:tbl>
              <a:tblPr firstRow="1" firstCol="1" bandRow="1"/>
              <a:tblGrid>
                <a:gridCol w="12082462">
                  <a:extLst>
                    <a:ext uri="{9D8B030D-6E8A-4147-A177-3AD203B41FA5}">
                      <a16:colId xmlns:a16="http://schemas.microsoft.com/office/drawing/2014/main" val="20000"/>
                    </a:ext>
                  </a:extLst>
                </a:gridCol>
              </a:tblGrid>
              <a:tr h="5008502">
                <a:tc>
                  <a:txBody>
                    <a:bodyPr/>
                    <a:lstStyle/>
                    <a:p>
                      <a:pPr>
                        <a:lnSpc>
                          <a:spcPct val="107000"/>
                        </a:lnSpc>
                        <a:spcAft>
                          <a:spcPts val="0"/>
                        </a:spcAft>
                      </a:pPr>
                      <a:r>
                        <a:rPr lang="tr-TR" sz="1100" dirty="0">
                          <a:effectLst/>
                          <a:latin typeface="Calibri" panose="020F0502020204030204" pitchFamily="34" charset="0"/>
                          <a:ea typeface="Calibri" panose="020F0502020204030204" pitchFamily="34" charset="0"/>
                          <a:cs typeface="Arial"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026" name="Resim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3962400"/>
            <a:ext cx="11880850" cy="48768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32</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358274611"/>
      </p:ext>
    </p:extLst>
  </p:cSld>
  <p:clrMapOvr>
    <a:masterClrMapping/>
  </p:clrMapOvr>
  <p:transition spd="med" advTm="4000">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5123" name="Content Placeholder 2"/>
          <p:cNvSpPr>
            <a:spLocks noGrp="1"/>
          </p:cNvSpPr>
          <p:nvPr>
            <p:ph idx="1"/>
          </p:nvPr>
        </p:nvSpPr>
        <p:spPr>
          <a:xfrm>
            <a:off x="1549400" y="2133600"/>
            <a:ext cx="10528300" cy="5105400"/>
          </a:xfrm>
        </p:spPr>
        <p:txBody>
          <a:bodyPr anchor="t"/>
          <a:lstStyle/>
          <a:p>
            <a:pPr marL="0" indent="0" defTabSz="974725" eaLnBrk="1" hangingPunct="1">
              <a:spcBef>
                <a:spcPts val="0"/>
              </a:spcBef>
              <a:spcAft>
                <a:spcPts val="1200"/>
              </a:spcAft>
              <a:buFontTx/>
              <a:buNone/>
            </a:pPr>
            <a:r>
              <a:rPr lang="en-US" altLang="en-US" sz="2800" b="1" dirty="0" err="1">
                <a:solidFill>
                  <a:srgbClr val="002060"/>
                </a:solidFill>
                <a:latin typeface="Garamond" panose="02020404030301010803" pitchFamily="18" charset="0"/>
              </a:rPr>
              <a:t>Ancak</a:t>
            </a:r>
            <a:r>
              <a:rPr lang="en-US" altLang="en-US" sz="2800" b="1" dirty="0">
                <a:solidFill>
                  <a:srgbClr val="002060"/>
                </a:solidFill>
                <a:latin typeface="Garamond" panose="02020404030301010803" pitchFamily="18" charset="0"/>
              </a:rPr>
              <a:t> </a:t>
            </a:r>
            <a:r>
              <a:rPr lang="en-US" altLang="en-US" sz="2800" b="1" dirty="0" err="1">
                <a:solidFill>
                  <a:srgbClr val="002060"/>
                </a:solidFill>
                <a:latin typeface="Garamond" panose="02020404030301010803" pitchFamily="18" charset="0"/>
              </a:rPr>
              <a:t>velilerle</a:t>
            </a:r>
            <a:r>
              <a:rPr lang="en-US" altLang="en-US" sz="2800" b="1" dirty="0">
                <a:solidFill>
                  <a:srgbClr val="002060"/>
                </a:solidFill>
                <a:latin typeface="Garamond" panose="02020404030301010803" pitchFamily="18" charset="0"/>
              </a:rPr>
              <a:t> </a:t>
            </a:r>
            <a:r>
              <a:rPr lang="en-US" altLang="en-US" sz="2800" b="1" dirty="0" err="1">
                <a:solidFill>
                  <a:srgbClr val="002060"/>
                </a:solidFill>
                <a:latin typeface="Garamond" panose="02020404030301010803" pitchFamily="18" charset="0"/>
              </a:rPr>
              <a:t>kurulan</a:t>
            </a:r>
            <a:r>
              <a:rPr lang="en-US" altLang="en-US" sz="2800" b="1" dirty="0">
                <a:solidFill>
                  <a:srgbClr val="002060"/>
                </a:solidFill>
                <a:latin typeface="Garamond" panose="02020404030301010803" pitchFamily="18" charset="0"/>
              </a:rPr>
              <a:t> </a:t>
            </a:r>
            <a:r>
              <a:rPr lang="en-US" altLang="en-US" sz="2800" b="1" dirty="0" err="1">
                <a:solidFill>
                  <a:srgbClr val="002060"/>
                </a:solidFill>
                <a:latin typeface="Garamond" panose="02020404030301010803" pitchFamily="18" charset="0"/>
              </a:rPr>
              <a:t>sağlıklı</a:t>
            </a:r>
            <a:r>
              <a:rPr lang="en-US" altLang="en-US" sz="2800" b="1" dirty="0">
                <a:solidFill>
                  <a:srgbClr val="002060"/>
                </a:solidFill>
                <a:latin typeface="Garamond" panose="02020404030301010803" pitchFamily="18" charset="0"/>
              </a:rPr>
              <a:t> </a:t>
            </a:r>
            <a:r>
              <a:rPr lang="en-US" altLang="en-US" sz="2800" b="1" dirty="0" err="1">
                <a:solidFill>
                  <a:srgbClr val="002060"/>
                </a:solidFill>
                <a:latin typeface="Garamond" panose="02020404030301010803" pitchFamily="18" charset="0"/>
              </a:rPr>
              <a:t>ilişkiler</a:t>
            </a:r>
            <a:r>
              <a:rPr lang="en-US" altLang="en-US" sz="2800" b="1" dirty="0">
                <a:solidFill>
                  <a:srgbClr val="002060"/>
                </a:solidFill>
                <a:latin typeface="Garamond" panose="02020404030301010803" pitchFamily="18" charset="0"/>
              </a:rPr>
              <a:t> </a:t>
            </a:r>
            <a:r>
              <a:rPr lang="en-US" altLang="en-US" sz="2800" b="1" dirty="0" err="1">
                <a:solidFill>
                  <a:srgbClr val="002060"/>
                </a:solidFill>
                <a:latin typeface="Garamond" panose="02020404030301010803" pitchFamily="18" charset="0"/>
              </a:rPr>
              <a:t>sayesinde</a:t>
            </a:r>
            <a:endParaRPr lang="en-US" altLang="en-US" sz="2800" b="1" dirty="0">
              <a:solidFill>
                <a:srgbClr val="002060"/>
              </a:solidFill>
              <a:latin typeface="Garamond" panose="02020404030301010803" pitchFamily="18" charset="0"/>
            </a:endParaRPr>
          </a:p>
          <a:p>
            <a:pPr defTabSz="974725" eaLnBrk="1" hangingPunct="1">
              <a:spcBef>
                <a:spcPts val="0"/>
              </a:spcBef>
              <a:spcAft>
                <a:spcPts val="1200"/>
              </a:spcAft>
              <a:buFont typeface="Wingdings" panose="05000000000000000000" pitchFamily="2" charset="2"/>
              <a:buChar char="Ø"/>
            </a:pPr>
            <a:r>
              <a:rPr lang="en-US" altLang="en-US" sz="2800" b="1" dirty="0">
                <a:solidFill>
                  <a:srgbClr val="002060"/>
                </a:solidFill>
                <a:latin typeface="Garamond" panose="02020404030301010803" pitchFamily="18" charset="0"/>
              </a:rPr>
              <a:t>ö</a:t>
            </a:r>
            <a:r>
              <a:rPr lang="tr-TR" altLang="en-US" sz="2800" b="1" dirty="0" err="1">
                <a:solidFill>
                  <a:srgbClr val="002060"/>
                </a:solidFill>
                <a:latin typeface="Garamond" panose="02020404030301010803" pitchFamily="18" charset="0"/>
              </a:rPr>
              <a:t>ğrencilerin</a:t>
            </a:r>
            <a:r>
              <a:rPr lang="tr-TR" altLang="en-US" sz="2800" b="1" dirty="0">
                <a:solidFill>
                  <a:srgbClr val="002060"/>
                </a:solidFill>
                <a:latin typeface="Garamond" panose="02020404030301010803" pitchFamily="18" charset="0"/>
              </a:rPr>
              <a:t> her yönden sağlıklı gelişimleri </a:t>
            </a:r>
            <a:r>
              <a:rPr lang="en-US" altLang="en-US" sz="2800" b="1" dirty="0" err="1">
                <a:solidFill>
                  <a:srgbClr val="002060"/>
                </a:solidFill>
                <a:latin typeface="Garamond" panose="02020404030301010803" pitchFamily="18" charset="0"/>
              </a:rPr>
              <a:t>ve</a:t>
            </a:r>
            <a:r>
              <a:rPr lang="en-US" altLang="en-US" sz="2800" b="1" dirty="0">
                <a:solidFill>
                  <a:srgbClr val="002060"/>
                </a:solidFill>
                <a:latin typeface="Garamond" panose="02020404030301010803" pitchFamily="18" charset="0"/>
              </a:rPr>
              <a:t> </a:t>
            </a:r>
            <a:r>
              <a:rPr lang="en-US" altLang="en-US" sz="2800" b="1" dirty="0" err="1">
                <a:solidFill>
                  <a:srgbClr val="002060"/>
                </a:solidFill>
                <a:latin typeface="Garamond" panose="02020404030301010803" pitchFamily="18" charset="0"/>
              </a:rPr>
              <a:t>uzun</a:t>
            </a:r>
            <a:r>
              <a:rPr lang="en-US" altLang="en-US" sz="2800" b="1" dirty="0">
                <a:solidFill>
                  <a:srgbClr val="002060"/>
                </a:solidFill>
                <a:latin typeface="Garamond" panose="02020404030301010803" pitchFamily="18" charset="0"/>
              </a:rPr>
              <a:t> </a:t>
            </a:r>
            <a:r>
              <a:rPr lang="tr-TR" altLang="en-US" sz="2800" b="1" dirty="0">
                <a:solidFill>
                  <a:srgbClr val="002060"/>
                </a:solidFill>
                <a:latin typeface="Garamond" panose="02020404030301010803" pitchFamily="18" charset="0"/>
              </a:rPr>
              <a:t>okullaşma süreci</a:t>
            </a:r>
            <a:endParaRPr lang="en-US" altLang="en-US" sz="2800" b="1" dirty="0">
              <a:solidFill>
                <a:srgbClr val="002060"/>
              </a:solidFill>
              <a:latin typeface="Garamond" panose="02020404030301010803" pitchFamily="18" charset="0"/>
            </a:endParaRPr>
          </a:p>
          <a:p>
            <a:pPr defTabSz="974725" eaLnBrk="1" hangingPunct="1">
              <a:spcBef>
                <a:spcPts val="0"/>
              </a:spcBef>
              <a:spcAft>
                <a:spcPts val="1200"/>
              </a:spcAft>
              <a:buFont typeface="Wingdings" panose="05000000000000000000" pitchFamily="2" charset="2"/>
              <a:buChar char="Ø"/>
            </a:pPr>
            <a:r>
              <a:rPr lang="en-US" altLang="en-US" sz="2800" b="1" dirty="0" err="1">
                <a:solidFill>
                  <a:srgbClr val="002060"/>
                </a:solidFill>
                <a:latin typeface="Garamond" panose="02020404030301010803" pitchFamily="18" charset="0"/>
              </a:rPr>
              <a:t>kı</a:t>
            </a:r>
            <a:r>
              <a:rPr lang="tr-TR" altLang="en-US" sz="2800" b="1" dirty="0">
                <a:solidFill>
                  <a:srgbClr val="002060"/>
                </a:solidFill>
                <a:latin typeface="Garamond" panose="02020404030301010803" pitchFamily="18" charset="0"/>
              </a:rPr>
              <a:t>z ve erkek çocuklara eşit imkanların tanınması, </a:t>
            </a:r>
            <a:endParaRPr lang="en-US" altLang="en-US" sz="2800" b="1" dirty="0">
              <a:solidFill>
                <a:srgbClr val="002060"/>
              </a:solidFill>
              <a:latin typeface="Garamond" panose="02020404030301010803" pitchFamily="18" charset="0"/>
            </a:endParaRPr>
          </a:p>
          <a:p>
            <a:pPr defTabSz="974725" eaLnBrk="1" hangingPunct="1">
              <a:spcBef>
                <a:spcPts val="0"/>
              </a:spcBef>
              <a:spcAft>
                <a:spcPts val="1200"/>
              </a:spcAft>
              <a:buFont typeface="Wingdings" panose="05000000000000000000" pitchFamily="2" charset="2"/>
              <a:buChar char="Ø"/>
            </a:pPr>
            <a:r>
              <a:rPr lang="en-US" altLang="en-US" sz="2800" b="1" dirty="0">
                <a:solidFill>
                  <a:srgbClr val="002060"/>
                </a:solidFill>
                <a:latin typeface="Garamond" panose="02020404030301010803" pitchFamily="18" charset="0"/>
              </a:rPr>
              <a:t>t</a:t>
            </a:r>
            <a:r>
              <a:rPr lang="tr-TR" altLang="en-US" sz="2800" b="1" dirty="0" err="1">
                <a:solidFill>
                  <a:srgbClr val="002060"/>
                </a:solidFill>
                <a:latin typeface="Garamond" panose="02020404030301010803" pitchFamily="18" charset="0"/>
              </a:rPr>
              <a:t>oplumsal</a:t>
            </a:r>
            <a:r>
              <a:rPr lang="tr-TR" altLang="en-US" sz="2800" b="1" dirty="0">
                <a:solidFill>
                  <a:srgbClr val="002060"/>
                </a:solidFill>
                <a:latin typeface="Garamond" panose="02020404030301010803" pitchFamily="18" charset="0"/>
              </a:rPr>
              <a:t> cinsiyete yönelik önyargıların yıkılması</a:t>
            </a:r>
            <a:r>
              <a:rPr lang="en-US" altLang="en-US" sz="2800" b="1" dirty="0">
                <a:solidFill>
                  <a:srgbClr val="002060"/>
                </a:solidFill>
                <a:latin typeface="Garamond" panose="02020404030301010803" pitchFamily="18" charset="0"/>
              </a:rPr>
              <a:t> </a:t>
            </a:r>
            <a:r>
              <a:rPr lang="en-US" altLang="en-US" sz="2800" b="1" dirty="0" err="1">
                <a:solidFill>
                  <a:srgbClr val="002060"/>
                </a:solidFill>
                <a:latin typeface="Garamond" panose="02020404030301010803" pitchFamily="18" charset="0"/>
              </a:rPr>
              <a:t>sağlanabilir</a:t>
            </a:r>
            <a:r>
              <a:rPr lang="tr-TR" altLang="en-US" sz="2800" b="1" dirty="0">
                <a:solidFill>
                  <a:srgbClr val="002060"/>
                </a:solidFill>
                <a:latin typeface="Garamond" panose="02020404030301010803" pitchFamily="18" charset="0"/>
              </a:rPr>
              <a:t>.</a:t>
            </a:r>
            <a:endParaRPr lang="en-US" altLang="en-US" sz="2800" b="1" dirty="0">
              <a:solidFill>
                <a:srgbClr val="002060"/>
              </a:solidFill>
              <a:latin typeface="Garamond" panose="02020404030301010803" pitchFamily="18" charset="0"/>
            </a:endParaRPr>
          </a:p>
          <a:p>
            <a:pPr marL="0" indent="0" defTabSz="974725" eaLnBrk="1" hangingPunct="1">
              <a:spcBef>
                <a:spcPts val="0"/>
              </a:spcBef>
              <a:spcAft>
                <a:spcPts val="1200"/>
              </a:spcAft>
              <a:buFontTx/>
              <a:buNone/>
            </a:pPr>
            <a:endParaRPr lang="en-US" altLang="en-US" sz="2800" b="1" dirty="0">
              <a:solidFill>
                <a:srgbClr val="002060"/>
              </a:solidFill>
              <a:latin typeface="Garamond" panose="02020404030301010803" pitchFamily="18" charset="0"/>
            </a:endParaRPr>
          </a:p>
          <a:p>
            <a:pPr marL="0" indent="0" defTabSz="974725" eaLnBrk="1" hangingPunct="1">
              <a:spcBef>
                <a:spcPts val="0"/>
              </a:spcBef>
              <a:spcAft>
                <a:spcPts val="1200"/>
              </a:spcAft>
              <a:buFontTx/>
              <a:buNone/>
            </a:pPr>
            <a:r>
              <a:rPr lang="tr-TR" altLang="en-US" sz="2800" b="1" dirty="0">
                <a:solidFill>
                  <a:srgbClr val="002060"/>
                </a:solidFill>
                <a:latin typeface="Garamond" panose="02020404030301010803" pitchFamily="18" charset="0"/>
              </a:rPr>
              <a:t>Oysa, halihazırdaki durumda, ailelerle iyi ilişkilerin kurulamaması, ailelerin desteklenmemesi ve cinsiyet eşitliğinin sağlanması için katkılarının alınmaması önemli eksiklikler olarak karşımıza çıkmaktadır. </a:t>
            </a:r>
            <a:endParaRPr lang="tr-TR" altLang="en-US" b="1" dirty="0">
              <a:solidFill>
                <a:srgbClr val="002060"/>
              </a:solidFill>
              <a:latin typeface="Garamond" panose="02020404030301010803" pitchFamily="18" charset="0"/>
            </a:endParaRPr>
          </a:p>
        </p:txBody>
      </p:sp>
      <p:pic>
        <p:nvPicPr>
          <p:cNvPr id="11"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2740" y="556260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0"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2740" y="2164207"/>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2"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33</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2020496029"/>
      </p:ext>
    </p:extLst>
  </p:cSld>
  <p:clrMapOvr>
    <a:masterClrMapping/>
  </p:clrMapOvr>
  <p:transition spd="med" advTm="4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1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ppt_x</p:attrName>
                                        </p:attrNameLst>
                                      </p:cBhvr>
                                      <p:tavLst>
                                        <p:tav tm="0">
                                          <p:val>
                                            <p:strVal val="#ppt_x-#ppt_w/2"/>
                                          </p:val>
                                        </p:tav>
                                        <p:tav tm="100000">
                                          <p:val>
                                            <p:strVal val="#ppt_x"/>
                                          </p:val>
                                        </p:tav>
                                      </p:tavLst>
                                    </p:anim>
                                    <p:anim calcmode="lin" valueType="num">
                                      <p:cBhvr>
                                        <p:cTn id="15" dur="500" fill="hold"/>
                                        <p:tgtEl>
                                          <p:spTgt spid="10"/>
                                        </p:tgtEl>
                                        <p:attrNameLst>
                                          <p:attrName>ppt_y</p:attrName>
                                        </p:attrNameLst>
                                      </p:cBhvr>
                                      <p:tavLst>
                                        <p:tav tm="0">
                                          <p:val>
                                            <p:strVal val="#ppt_y"/>
                                          </p:val>
                                        </p:tav>
                                        <p:tav tm="100000">
                                          <p:val>
                                            <p:strVal val="#ppt_y"/>
                                          </p:val>
                                        </p:tav>
                                      </p:tavLst>
                                    </p:anim>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5123" name="Content Placeholder 2"/>
          <p:cNvSpPr>
            <a:spLocks noGrp="1"/>
          </p:cNvSpPr>
          <p:nvPr>
            <p:ph idx="1"/>
          </p:nvPr>
        </p:nvSpPr>
        <p:spPr>
          <a:xfrm>
            <a:off x="1329531" y="3897082"/>
            <a:ext cx="10896601" cy="5557837"/>
          </a:xfrm>
        </p:spPr>
        <p:txBody>
          <a:bodyPr anchor="t"/>
          <a:lstStyle/>
          <a:p>
            <a:pPr marL="0" indent="0" defTabSz="974725" eaLnBrk="1" hangingPunct="1">
              <a:spcBef>
                <a:spcPts val="0"/>
              </a:spcBef>
              <a:spcAft>
                <a:spcPts val="1200"/>
              </a:spcAft>
              <a:buFontTx/>
              <a:buNone/>
            </a:pPr>
            <a:r>
              <a:rPr lang="tr-TR" altLang="en-US" sz="2800" b="1" dirty="0">
                <a:solidFill>
                  <a:srgbClr val="002060"/>
                </a:solidFill>
                <a:latin typeface="Garamond" panose="02020404030301010803" pitchFamily="18" charset="0"/>
              </a:rPr>
              <a:t>HEDEF EO-7.1. Okulda toplumsal cinsiyet eşitliğini geliştirmeye yönelik çalışmalarda velilerle işbirliği yapılır.</a:t>
            </a:r>
          </a:p>
          <a:p>
            <a:pPr marL="0" indent="0" defTabSz="974725" eaLnBrk="1" hangingPunct="1">
              <a:spcBef>
                <a:spcPts val="0"/>
              </a:spcBef>
              <a:spcAft>
                <a:spcPts val="1200"/>
              </a:spcAft>
              <a:buFontTx/>
              <a:buNone/>
            </a:pPr>
            <a:r>
              <a:rPr lang="tr-TR" altLang="en-US" sz="2800" b="1" dirty="0">
                <a:solidFill>
                  <a:srgbClr val="002060"/>
                </a:solidFill>
                <a:latin typeface="Garamond" panose="02020404030301010803" pitchFamily="18" charset="0"/>
              </a:rPr>
              <a:t>HEDEF EO-7.2. Çocukların eğitimlerine katkı vermeleri için erkek ve kadın veliler eşit derecede desteklenir ve güçlendirilir.</a:t>
            </a:r>
          </a:p>
          <a:p>
            <a:pPr marL="0" indent="0" defTabSz="974725" eaLnBrk="1" hangingPunct="1">
              <a:spcBef>
                <a:spcPts val="0"/>
              </a:spcBef>
              <a:spcAft>
                <a:spcPts val="1200"/>
              </a:spcAft>
              <a:buFontTx/>
              <a:buNone/>
            </a:pPr>
            <a:r>
              <a:rPr lang="tr-TR" altLang="en-US" sz="2800" b="1" dirty="0">
                <a:solidFill>
                  <a:srgbClr val="002060"/>
                </a:solidFill>
                <a:latin typeface="Garamond" panose="02020404030301010803" pitchFamily="18" charset="0"/>
              </a:rPr>
              <a:t>HEDEF EO-7.3. Tek başına çocuk büyüten veliler çocuklarının eğitimlerine katkı vermeleri için özellikle desteklenir.</a:t>
            </a:r>
          </a:p>
        </p:txBody>
      </p:sp>
      <p:pic>
        <p:nvPicPr>
          <p:cNvPr id="11"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1892" y="4934263"/>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5126" name="Title 1"/>
          <p:cNvSpPr>
            <a:spLocks noGrp="1"/>
          </p:cNvSpPr>
          <p:nvPr>
            <p:ph type="title"/>
          </p:nvPr>
        </p:nvSpPr>
        <p:spPr>
          <a:xfrm>
            <a:off x="438529" y="1846709"/>
            <a:ext cx="11217275" cy="1281113"/>
          </a:xfrm>
        </p:spPr>
        <p:txBody>
          <a:bodyPr/>
          <a:lstStyle/>
          <a:p>
            <a:pPr eaLnBrk="1" hangingPunct="1"/>
            <a:r>
              <a:rPr lang="tr-TR" altLang="en-US" sz="3200" b="1" dirty="0">
                <a:solidFill>
                  <a:srgbClr val="002060"/>
                </a:solidFill>
                <a:latin typeface="Garamond" panose="02020404030301010803" pitchFamily="18" charset="0"/>
              </a:rPr>
              <a:t>EĞİTİM ORTAMLARI</a:t>
            </a:r>
            <a:br>
              <a:rPr lang="tr-TR" altLang="en-US" sz="3200" b="1" dirty="0">
                <a:solidFill>
                  <a:srgbClr val="FF0000"/>
                </a:solidFill>
                <a:latin typeface="Garamond" panose="02020404030301010803" pitchFamily="18" charset="0"/>
              </a:rPr>
            </a:br>
            <a:r>
              <a:rPr lang="tr-TR" altLang="en-US" sz="3200" b="1" dirty="0">
                <a:solidFill>
                  <a:srgbClr val="FF0000"/>
                </a:solidFill>
                <a:latin typeface="Garamond" panose="02020404030301010803" pitchFamily="18" charset="0"/>
              </a:rPr>
              <a:t>STANDART EO-7. Veli ile olan ilişkilerde toplumsal cinsiyet eşitliğine duyarlı yaklaşılır.</a:t>
            </a:r>
            <a:endParaRPr lang="en-US" altLang="en-US" sz="3200" b="1" dirty="0">
              <a:solidFill>
                <a:srgbClr val="FF0000"/>
              </a:solidFill>
              <a:latin typeface="Garamond" panose="02020404030301010803" pitchFamily="18" charset="0"/>
            </a:endParaRPr>
          </a:p>
        </p:txBody>
      </p:sp>
      <p:pic>
        <p:nvPicPr>
          <p:cNvPr id="7"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3425" y="594310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0" name="Picture 8" descr="logo kelebe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1892" y="3925426"/>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9"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34</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2939928665"/>
      </p:ext>
    </p:extLst>
  </p:cSld>
  <p:clrMapOvr>
    <a:masterClrMapping/>
  </p:clrMapOvr>
  <p:transition spd="med" advTm="4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1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600"/>
                            </p:stCondLst>
                            <p:childTnLst>
                              <p:par>
                                <p:cTn id="12" presetID="17" presetClass="entr" presetSubtype="8" fill="hold" nodeType="afterEffect">
                                  <p:stCondLst>
                                    <p:cond delay="10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ppt_x</p:attrName>
                                        </p:attrNameLst>
                                      </p:cBhvr>
                                      <p:tavLst>
                                        <p:tav tm="0">
                                          <p:val>
                                            <p:strVal val="#ppt_x-#ppt_w/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ppt_x</p:attrName>
                                        </p:attrNameLst>
                                      </p:cBhvr>
                                      <p:tavLst>
                                        <p:tav tm="0">
                                          <p:val>
                                            <p:strVal val="#ppt_x-#ppt_w/2"/>
                                          </p:val>
                                        </p:tav>
                                        <p:tav tm="100000">
                                          <p:val>
                                            <p:strVal val="#ppt_x"/>
                                          </p:val>
                                        </p:tav>
                                      </p:tavLst>
                                    </p:anim>
                                    <p:anim calcmode="lin" valueType="num">
                                      <p:cBhvr>
                                        <p:cTn id="22" dur="500" fill="hold"/>
                                        <p:tgtEl>
                                          <p:spTgt spid="10"/>
                                        </p:tgtEl>
                                        <p:attrNameLst>
                                          <p:attrName>ppt_y</p:attrName>
                                        </p:attrNameLst>
                                      </p:cBhvr>
                                      <p:tavLst>
                                        <p:tav tm="0">
                                          <p:val>
                                            <p:strVal val="#ppt_y"/>
                                          </p:val>
                                        </p:tav>
                                        <p:tav tm="100000">
                                          <p:val>
                                            <p:strVal val="#ppt_y"/>
                                          </p:val>
                                        </p:tav>
                                      </p:tavLst>
                                    </p:anim>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863600" y="1775430"/>
            <a:ext cx="11217275" cy="1958370"/>
          </a:xfrm>
        </p:spPr>
        <p:txBody>
          <a:bodyPr anchor="t"/>
          <a:lstStyle/>
          <a:p>
            <a:pPr algn="l" eaLnBrk="1" hangingPunct="1"/>
            <a:r>
              <a:rPr lang="tr-TR" altLang="en-US" sz="3200" b="1" dirty="0">
                <a:solidFill>
                  <a:srgbClr val="FF0000"/>
                </a:solidFill>
                <a:latin typeface="Garamond" panose="02020404030301010803" pitchFamily="18" charset="0"/>
              </a:rPr>
              <a:t>STANDART EO-7. Veli ile olan ilişkilerde toplumsal cinsiyet eşitliğine duyarlı yaklaşılır.</a:t>
            </a:r>
            <a:br>
              <a:rPr lang="tr-TR" altLang="en-US" sz="3200" b="1" dirty="0">
                <a:solidFill>
                  <a:srgbClr val="FF0000"/>
                </a:solidFill>
                <a:latin typeface="Garamond" panose="02020404030301010803" pitchFamily="18" charset="0"/>
              </a:rPr>
            </a:br>
            <a:r>
              <a:rPr lang="tr-TR" altLang="en-US" sz="3200" b="1" dirty="0">
                <a:solidFill>
                  <a:srgbClr val="002060"/>
                </a:solidFill>
                <a:latin typeface="Garamond" panose="02020404030301010803" pitchFamily="18" charset="0"/>
              </a:rPr>
              <a:t>HEDEF EO-7.1. Okulda toplumsal cinsiyet eşitliğini geliştirmeye yönelik çalışmalarda velilerle işbirliği yapılır.</a:t>
            </a:r>
          </a:p>
        </p:txBody>
      </p:sp>
      <p:pic>
        <p:nvPicPr>
          <p:cNvPr id="5"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2" name="TextBox 1"/>
          <p:cNvSpPr txBox="1"/>
          <p:nvPr/>
        </p:nvSpPr>
        <p:spPr>
          <a:xfrm>
            <a:off x="635000" y="4121616"/>
            <a:ext cx="11217275" cy="4401205"/>
          </a:xfrm>
          <a:prstGeom prst="rect">
            <a:avLst/>
          </a:prstGeom>
          <a:noFill/>
        </p:spPr>
        <p:txBody>
          <a:bodyPr wrap="square" rtlCol="0">
            <a:spAutoFit/>
          </a:bodyPr>
          <a:lstStyle/>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Toplumsal cinsiyete dayalı rol, tutum ve davranış kalıplarının kazandırılmasında aile birincil öneme sahiptir. </a:t>
            </a:r>
          </a:p>
          <a:p>
            <a:pPr marL="457200" lvl="0" indent="-457200">
              <a:buFont typeface="Wingdings" panose="05000000000000000000" pitchFamily="2" charset="2"/>
              <a:buChar char="ü"/>
            </a:pPr>
            <a:endParaRPr lang="tr-TR" sz="2800"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Okulda toplumsal cinsiyet eşitliğinin sağlanmasına yönelik çalışmalar ailelerce desteklenmezse başarılı olamaz.</a:t>
            </a:r>
          </a:p>
          <a:p>
            <a:pPr lvl="0"/>
            <a:r>
              <a:rPr lang="tr-TR" sz="2800" dirty="0">
                <a:solidFill>
                  <a:srgbClr val="002060"/>
                </a:solidFill>
                <a:latin typeface="Garamond" panose="02020404030301010803" pitchFamily="18" charset="0"/>
              </a:rPr>
              <a:t> </a:t>
            </a: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Ailede pekiştirilmeyen beceriler, roller ve tutumlar uzun vadede kalıcı olmaz.</a:t>
            </a:r>
          </a:p>
          <a:p>
            <a:pPr lvl="0"/>
            <a:r>
              <a:rPr lang="tr-TR" sz="2800" dirty="0">
                <a:solidFill>
                  <a:srgbClr val="002060"/>
                </a:solidFill>
                <a:latin typeface="Garamond" panose="02020404030301010803" pitchFamily="18" charset="0"/>
              </a:rPr>
              <a:t> </a:t>
            </a: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Kısa vadede ise öğrencilerde kafa karışıklığına ve rol çatışmalarına neden olur. </a:t>
            </a:r>
          </a:p>
        </p:txBody>
      </p:sp>
      <p:sp>
        <p:nvSpPr>
          <p:cNvPr id="9"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35</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1208841768"/>
      </p:ext>
    </p:extLst>
  </p:cSld>
  <p:clrMapOvr>
    <a:masterClrMapping/>
  </p:clrMapOvr>
  <p:transition spd="med" advTm="4000">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1244600" y="2514600"/>
            <a:ext cx="10871200" cy="3581400"/>
          </a:xfrm>
        </p:spPr>
        <p:txBody>
          <a:bodyPr anchor="t"/>
          <a:lstStyle/>
          <a:p>
            <a:pPr marL="0" indent="0" defTabSz="974725" eaLnBrk="1" hangingPunct="1">
              <a:lnSpc>
                <a:spcPct val="90000"/>
              </a:lnSpc>
              <a:spcBef>
                <a:spcPts val="0"/>
              </a:spcBef>
              <a:buFontTx/>
              <a:buNone/>
            </a:pPr>
            <a:r>
              <a:rPr lang="tr-TR" altLang="en-US" sz="2800" dirty="0">
                <a:solidFill>
                  <a:srgbClr val="39508A"/>
                </a:solidFill>
                <a:latin typeface="Garamond" panose="02020404030301010803" pitchFamily="18" charset="0"/>
              </a:rPr>
              <a:t>Her yaş grubu çocukların gelişim özellikleri ve cinsiyet rollerinin kazanım süreçlerine dair eğitimlere velilerin katılımını teşvik eder misiniz?</a:t>
            </a:r>
          </a:p>
          <a:p>
            <a:pPr marL="0" indent="0" defTabSz="974725" eaLnBrk="1" hangingPunct="1">
              <a:lnSpc>
                <a:spcPct val="90000"/>
              </a:lnSpc>
              <a:spcBef>
                <a:spcPts val="0"/>
              </a:spcBef>
              <a:buFontTx/>
              <a:buNone/>
            </a:pPr>
            <a:endParaRPr lang="tr-TR" altLang="en-US" sz="2800"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dirty="0">
                <a:solidFill>
                  <a:srgbClr val="39508A"/>
                </a:solidFill>
                <a:latin typeface="Garamond" panose="02020404030301010803" pitchFamily="18" charset="0"/>
              </a:rPr>
              <a:t>Toplumsal cinsiyet eşitliğine yönelik etkinlikler düzenlenirken velilerle işbirliği yapar mısınız?</a:t>
            </a:r>
          </a:p>
          <a:p>
            <a:pPr marL="0" indent="0" defTabSz="974725" eaLnBrk="1" hangingPunct="1">
              <a:lnSpc>
                <a:spcPct val="90000"/>
              </a:lnSpc>
              <a:spcBef>
                <a:spcPts val="0"/>
              </a:spcBef>
              <a:buFontTx/>
              <a:buNone/>
            </a:pPr>
            <a:endParaRPr lang="tr-TR" altLang="en-US" sz="2800"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dirty="0">
                <a:solidFill>
                  <a:srgbClr val="39508A"/>
                </a:solidFill>
                <a:latin typeface="Garamond" panose="02020404030301010803" pitchFamily="18" charset="0"/>
              </a:rPr>
              <a:t>Aileleri spor gibi daha çok erkek öğrencilerin teşvik edildiği etkinliklerin kız öğrencilerin de gelişimlerine olumlu katkı yapacağı konusunda bilgilendirir misiniz?</a:t>
            </a:r>
          </a:p>
        </p:txBody>
      </p:sp>
      <p:pic>
        <p:nvPicPr>
          <p:cNvPr id="8"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9" y="373380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9"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9" y="487680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4"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6"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9" y="2590800"/>
            <a:ext cx="466725" cy="45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2"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36</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40602346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ppt_x</p:attrName>
                                        </p:attrNameLst>
                                      </p:cBhvr>
                                      <p:tavLst>
                                        <p:tav tm="0">
                                          <p:val>
                                            <p:strVal val="#ppt_x-#ppt_w/2"/>
                                          </p:val>
                                        </p:tav>
                                        <p:tav tm="100000">
                                          <p:val>
                                            <p:strVal val="#ppt_x"/>
                                          </p:val>
                                        </p:tav>
                                      </p:tavLst>
                                    </p:anim>
                                    <p:anim calcmode="lin" valueType="num">
                                      <p:cBhvr>
                                        <p:cTn id="15" dur="500" fill="hold"/>
                                        <p:tgtEl>
                                          <p:spTgt spid="9"/>
                                        </p:tgtEl>
                                        <p:attrNameLst>
                                          <p:attrName>ppt_y</p:attrName>
                                        </p:attrNameLst>
                                      </p:cBhvr>
                                      <p:tavLst>
                                        <p:tav tm="0">
                                          <p:val>
                                            <p:strVal val="#ppt_y"/>
                                          </p:val>
                                        </p:tav>
                                        <p:tav tm="100000">
                                          <p:val>
                                            <p:strVal val="#ppt_y"/>
                                          </p:val>
                                        </p:tav>
                                      </p:tavLst>
                                    </p:anim>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ppt_x</p:attrName>
                                        </p:attrNameLst>
                                      </p:cBhvr>
                                      <p:tavLst>
                                        <p:tav tm="0">
                                          <p:val>
                                            <p:strVal val="#ppt_x-#ppt_w/2"/>
                                          </p:val>
                                        </p:tav>
                                        <p:tav tm="100000">
                                          <p:val>
                                            <p:strVal val="#ppt_x"/>
                                          </p:val>
                                        </p:tav>
                                      </p:tavLst>
                                    </p:anim>
                                    <p:anim calcmode="lin" valueType="num">
                                      <p:cBhvr>
                                        <p:cTn id="22" dur="500" fill="hold"/>
                                        <p:tgtEl>
                                          <p:spTgt spid="16"/>
                                        </p:tgtEl>
                                        <p:attrNameLst>
                                          <p:attrName>ppt_y</p:attrName>
                                        </p:attrNameLst>
                                      </p:cBhvr>
                                      <p:tavLst>
                                        <p:tav tm="0">
                                          <p:val>
                                            <p:strVal val="#ppt_y"/>
                                          </p:val>
                                        </p:tav>
                                        <p:tav tm="100000">
                                          <p:val>
                                            <p:strVal val="#ppt_y"/>
                                          </p:val>
                                        </p:tav>
                                      </p:tavLst>
                                    </p:anim>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1016000" y="1676400"/>
            <a:ext cx="11217275" cy="2015460"/>
          </a:xfrm>
        </p:spPr>
        <p:txBody>
          <a:bodyPr anchor="t"/>
          <a:lstStyle/>
          <a:p>
            <a:pPr algn="l" eaLnBrk="1" hangingPunct="1"/>
            <a:r>
              <a:rPr lang="tr-TR" altLang="en-US" sz="3200" b="1" dirty="0">
                <a:solidFill>
                  <a:srgbClr val="FF0000"/>
                </a:solidFill>
                <a:latin typeface="Garamond" panose="02020404030301010803" pitchFamily="18" charset="0"/>
              </a:rPr>
              <a:t>STANDART EO-7. Veli ile olan ilişkilerde toplumsal cinsiyet eşitliğine duyarlı yaklaşılır.</a:t>
            </a:r>
            <a:br>
              <a:rPr lang="tr-TR" altLang="en-US" sz="3200" b="1" dirty="0">
                <a:solidFill>
                  <a:srgbClr val="FF0000"/>
                </a:solidFill>
                <a:latin typeface="Garamond" panose="02020404030301010803" pitchFamily="18" charset="0"/>
              </a:rPr>
            </a:br>
            <a:r>
              <a:rPr lang="tr-TR" altLang="en-US" sz="3200" b="1" dirty="0">
                <a:solidFill>
                  <a:srgbClr val="002060"/>
                </a:solidFill>
                <a:latin typeface="Garamond" panose="02020404030301010803" pitchFamily="18" charset="0"/>
              </a:rPr>
              <a:t>HEDEF EO-7.2. Çocukların eğitimlerine katkı vermeleri için erkek ve kadın veliler eşit derecede desteklenir ve güçlendirilir.</a:t>
            </a:r>
          </a:p>
        </p:txBody>
      </p:sp>
      <p:pic>
        <p:nvPicPr>
          <p:cNvPr id="5"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2" name="TextBox 1"/>
          <p:cNvSpPr txBox="1"/>
          <p:nvPr/>
        </p:nvSpPr>
        <p:spPr>
          <a:xfrm>
            <a:off x="711200" y="3926175"/>
            <a:ext cx="11217275" cy="4832092"/>
          </a:xfrm>
          <a:prstGeom prst="rect">
            <a:avLst/>
          </a:prstGeom>
          <a:noFill/>
        </p:spPr>
        <p:txBody>
          <a:bodyPr wrap="square" rtlCol="0">
            <a:spAutoFit/>
          </a:bodyPr>
          <a:lstStyle/>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Toplumsal gelişmeler aile yapısında da değişimlere neden olmuş ve babaların da çocuk yetiştirme konusunda sorumluluk almalarını gerektirmiştir. </a:t>
            </a:r>
          </a:p>
          <a:p>
            <a:pPr marL="457200" lvl="0" indent="-457200">
              <a:buFont typeface="Wingdings" panose="05000000000000000000" pitchFamily="2" charset="2"/>
              <a:buChar char="ü"/>
            </a:pPr>
            <a:endParaRPr lang="tr-TR" sz="2800"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Babaların çocuklarla etkileşiminin çocukların kişilik gelişimine olumlu katkısı olduğu gözlenmektedir. </a:t>
            </a:r>
          </a:p>
          <a:p>
            <a:pPr marL="457200" lvl="0" indent="-457200">
              <a:buFont typeface="Wingdings" panose="05000000000000000000" pitchFamily="2" charset="2"/>
              <a:buChar char="ü"/>
            </a:pPr>
            <a:endParaRPr lang="tr-TR" sz="2800"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Aynı zamanda babalar çocukları için önemli rol modelleridir. </a:t>
            </a:r>
          </a:p>
          <a:p>
            <a:pPr marL="457200" lvl="0" indent="-457200">
              <a:buFont typeface="Wingdings" panose="05000000000000000000" pitchFamily="2" charset="2"/>
              <a:buChar char="ü"/>
            </a:pPr>
            <a:endParaRPr lang="tr-TR" sz="2800" dirty="0">
              <a:solidFill>
                <a:srgbClr val="002060"/>
              </a:solidFill>
              <a:latin typeface="Garamond" panose="02020404030301010803" pitchFamily="18" charset="0"/>
            </a:endParaRP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Kadın velilerle birlikte erkek velilerin de desteği alınmalı ve eşitlikçi toplumsal cinsiyet rolleri hakkında daha duyarlı olmalarına katkıda bulunulmalıdır. </a:t>
            </a:r>
          </a:p>
        </p:txBody>
      </p:sp>
      <p:sp>
        <p:nvSpPr>
          <p:cNvPr id="7"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37</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1203264397"/>
      </p:ext>
    </p:extLst>
  </p:cSld>
  <p:clrMapOvr>
    <a:masterClrMapping/>
  </p:clrMapOvr>
  <p:transition spd="med" advTm="4000">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1244600" y="2514600"/>
            <a:ext cx="10871200" cy="4343400"/>
          </a:xfrm>
        </p:spPr>
        <p:txBody>
          <a:bodyPr anchor="t"/>
          <a:lstStyle/>
          <a:p>
            <a:pPr marL="0" indent="0" defTabSz="974725" eaLnBrk="1" hangingPunct="1">
              <a:lnSpc>
                <a:spcPct val="90000"/>
              </a:lnSpc>
              <a:spcBef>
                <a:spcPts val="0"/>
              </a:spcBef>
              <a:buFontTx/>
              <a:buNone/>
            </a:pPr>
            <a:r>
              <a:rPr lang="tr-TR" altLang="en-US" sz="2800" dirty="0">
                <a:solidFill>
                  <a:srgbClr val="39508A"/>
                </a:solidFill>
                <a:latin typeface="Garamond" panose="02020404030301010803" pitchFamily="18" charset="0"/>
              </a:rPr>
              <a:t>Cinsiyet, toplumsal cinsiyet ve eşitlikçi cinsiyet rolleri ve kalıpyargılar hakkında aileler için düzenlenen seminerlere anne ve babaların birlikte katılımlarını teşvik eder misiniz?</a:t>
            </a:r>
          </a:p>
          <a:p>
            <a:pPr marL="0" indent="0" defTabSz="974725" eaLnBrk="1" hangingPunct="1">
              <a:lnSpc>
                <a:spcPct val="90000"/>
              </a:lnSpc>
              <a:spcBef>
                <a:spcPts val="0"/>
              </a:spcBef>
              <a:buFontTx/>
              <a:buNone/>
            </a:pPr>
            <a:endParaRPr lang="tr-TR" altLang="en-US" sz="2800"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dirty="0">
                <a:solidFill>
                  <a:srgbClr val="39508A"/>
                </a:solidFill>
                <a:latin typeface="Garamond" panose="02020404030301010803" pitchFamily="18" charset="0"/>
              </a:rPr>
              <a:t>Aileler için toplumsal cinsiyet rollerine dair kalıpyargıların toplumda nasıl yeniden üretildiği (Örneğin, filmler, reklamlar, internet, haber programları vb.) konularında bilgilendirici etkinlikler düzenlenirken velinin kadın veya erkek olabileceği düşünülerek hazırlık yapar mısınız?</a:t>
            </a:r>
          </a:p>
          <a:p>
            <a:pPr marL="0" indent="0" defTabSz="974725" eaLnBrk="1" hangingPunct="1">
              <a:lnSpc>
                <a:spcPct val="90000"/>
              </a:lnSpc>
              <a:spcBef>
                <a:spcPts val="0"/>
              </a:spcBef>
              <a:buFontTx/>
              <a:buNone/>
            </a:pPr>
            <a:endParaRPr lang="tr-TR" altLang="en-US" sz="2800" dirty="0">
              <a:solidFill>
                <a:srgbClr val="39508A"/>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dirty="0">
                <a:solidFill>
                  <a:srgbClr val="39508A"/>
                </a:solidFill>
                <a:latin typeface="Garamond" panose="02020404030301010803" pitchFamily="18" charset="0"/>
              </a:rPr>
              <a:t>Erkek velilerin okul etkinliklerine katkılarını sağlamak üzere teşvik mekanizmaları oluşturur musunuz?</a:t>
            </a:r>
          </a:p>
        </p:txBody>
      </p:sp>
      <p:pic>
        <p:nvPicPr>
          <p:cNvPr id="8"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9" y="4119409"/>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9"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9" y="5943600"/>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4"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6"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9" y="2590800"/>
            <a:ext cx="466725" cy="45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0"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38</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1937217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ppt_x</p:attrName>
                                        </p:attrNameLst>
                                      </p:cBhvr>
                                      <p:tavLst>
                                        <p:tav tm="0">
                                          <p:val>
                                            <p:strVal val="#ppt_x-#ppt_w/2"/>
                                          </p:val>
                                        </p:tav>
                                        <p:tav tm="100000">
                                          <p:val>
                                            <p:strVal val="#ppt_x"/>
                                          </p:val>
                                        </p:tav>
                                      </p:tavLst>
                                    </p:anim>
                                    <p:anim calcmode="lin" valueType="num">
                                      <p:cBhvr>
                                        <p:cTn id="15" dur="500" fill="hold"/>
                                        <p:tgtEl>
                                          <p:spTgt spid="9"/>
                                        </p:tgtEl>
                                        <p:attrNameLst>
                                          <p:attrName>ppt_y</p:attrName>
                                        </p:attrNameLst>
                                      </p:cBhvr>
                                      <p:tavLst>
                                        <p:tav tm="0">
                                          <p:val>
                                            <p:strVal val="#ppt_y"/>
                                          </p:val>
                                        </p:tav>
                                        <p:tav tm="100000">
                                          <p:val>
                                            <p:strVal val="#ppt_y"/>
                                          </p:val>
                                        </p:tav>
                                      </p:tavLst>
                                    </p:anim>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ppt_x</p:attrName>
                                        </p:attrNameLst>
                                      </p:cBhvr>
                                      <p:tavLst>
                                        <p:tav tm="0">
                                          <p:val>
                                            <p:strVal val="#ppt_x-#ppt_w/2"/>
                                          </p:val>
                                        </p:tav>
                                        <p:tav tm="100000">
                                          <p:val>
                                            <p:strVal val="#ppt_x"/>
                                          </p:val>
                                        </p:tav>
                                      </p:tavLst>
                                    </p:anim>
                                    <p:anim calcmode="lin" valueType="num">
                                      <p:cBhvr>
                                        <p:cTn id="22" dur="500" fill="hold"/>
                                        <p:tgtEl>
                                          <p:spTgt spid="16"/>
                                        </p:tgtEl>
                                        <p:attrNameLst>
                                          <p:attrName>ppt_y</p:attrName>
                                        </p:attrNameLst>
                                      </p:cBhvr>
                                      <p:tavLst>
                                        <p:tav tm="0">
                                          <p:val>
                                            <p:strVal val="#ppt_y"/>
                                          </p:val>
                                        </p:tav>
                                        <p:tav tm="100000">
                                          <p:val>
                                            <p:strVal val="#ppt_y"/>
                                          </p:val>
                                        </p:tav>
                                      </p:tavLst>
                                    </p:anim>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1016000" y="1752600"/>
            <a:ext cx="11217275" cy="1981200"/>
          </a:xfrm>
        </p:spPr>
        <p:txBody>
          <a:bodyPr anchor="t"/>
          <a:lstStyle/>
          <a:p>
            <a:pPr algn="l" eaLnBrk="1" hangingPunct="1"/>
            <a:r>
              <a:rPr lang="tr-TR" altLang="en-US" sz="3200" b="1" dirty="0">
                <a:solidFill>
                  <a:srgbClr val="FF0000"/>
                </a:solidFill>
                <a:latin typeface="Garamond" panose="02020404030301010803" pitchFamily="18" charset="0"/>
              </a:rPr>
              <a:t>STANDART EO-5. Eğitim ortamında toplumsal cinsiyet eşitliğine duyarlı bir iletişim vardır.</a:t>
            </a:r>
            <a:br>
              <a:rPr lang="tr-TR" altLang="en-US" sz="3200" b="1" dirty="0">
                <a:solidFill>
                  <a:srgbClr val="FF0000"/>
                </a:solidFill>
                <a:latin typeface="Garamond" panose="02020404030301010803" pitchFamily="18" charset="0"/>
              </a:rPr>
            </a:br>
            <a:r>
              <a:rPr lang="tr-TR" altLang="en-US" sz="3200" b="1" dirty="0">
                <a:solidFill>
                  <a:srgbClr val="002060"/>
                </a:solidFill>
                <a:latin typeface="Garamond" panose="02020404030301010803" pitchFamily="18" charset="0"/>
              </a:rPr>
              <a:t>HEDEF EO-5.1. Okulda kullanılan dil toplumsal cinsiyet eşitliğini destekler.</a:t>
            </a:r>
            <a:br>
              <a:rPr lang="tr-TR" altLang="en-US" sz="3200" b="1" dirty="0">
                <a:solidFill>
                  <a:srgbClr val="002060"/>
                </a:solidFill>
                <a:latin typeface="Garamond" panose="02020404030301010803" pitchFamily="18" charset="0"/>
              </a:rPr>
            </a:br>
            <a:r>
              <a:rPr lang="tr-TR" altLang="en-US" sz="3200" b="1" dirty="0">
                <a:solidFill>
                  <a:srgbClr val="002060"/>
                </a:solidFill>
                <a:latin typeface="Garamond" panose="02020404030301010803" pitchFamily="18" charset="0"/>
              </a:rPr>
              <a:t>HEDEF EO-5.4. Ayrımcı atasözlerin ve deyimlerin toplumsal cinsiyet eşitsizliğini nasıl ürettiklerine dikkat çekilir.</a:t>
            </a:r>
          </a:p>
        </p:txBody>
      </p:sp>
      <p:pic>
        <p:nvPicPr>
          <p:cNvPr id="5"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600" y="4993706"/>
            <a:ext cx="5562600" cy="4178869"/>
          </a:xfrm>
          <a:prstGeom prst="rect">
            <a:avLst/>
          </a:prstGeom>
        </p:spPr>
      </p:pic>
      <p:sp>
        <p:nvSpPr>
          <p:cNvPr id="11" name="TextBox 3"/>
          <p:cNvSpPr txBox="1"/>
          <p:nvPr/>
        </p:nvSpPr>
        <p:spPr>
          <a:xfrm>
            <a:off x="8940800" y="9172575"/>
            <a:ext cx="3790950" cy="461665"/>
          </a:xfrm>
          <a:prstGeom prst="rect">
            <a:avLst/>
          </a:prstGeom>
          <a:noFill/>
          <a:ln w="3175">
            <a:solidFill>
              <a:schemeClr val="accent1">
                <a:lumMod val="20000"/>
                <a:lumOff val="80000"/>
              </a:schemeClr>
            </a:solidFill>
          </a:ln>
        </p:spPr>
        <p:txBody>
          <a:bodyPr>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3</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cSld>
  <p:clrMapOvr>
    <a:masterClrMapping/>
  </p:clrMapOvr>
  <p:transition spd="med" advTm="4000">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a:xfrm>
            <a:off x="863600" y="1676400"/>
            <a:ext cx="11217275" cy="2057400"/>
          </a:xfrm>
        </p:spPr>
        <p:txBody>
          <a:bodyPr anchor="t"/>
          <a:lstStyle/>
          <a:p>
            <a:pPr algn="l" eaLnBrk="1" hangingPunct="1"/>
            <a:r>
              <a:rPr lang="tr-TR" altLang="en-US" sz="3200" b="1" dirty="0">
                <a:solidFill>
                  <a:srgbClr val="FF0000"/>
                </a:solidFill>
                <a:latin typeface="Garamond" panose="02020404030301010803" pitchFamily="18" charset="0"/>
              </a:rPr>
              <a:t>STANDART EO-7. Veli ile olan ilişkilerde toplumsal cinsiyet eşitliğine duyarlı yaklaşılır.</a:t>
            </a:r>
            <a:br>
              <a:rPr lang="tr-TR" altLang="en-US" sz="3200" b="1" dirty="0">
                <a:solidFill>
                  <a:srgbClr val="FF0000"/>
                </a:solidFill>
                <a:latin typeface="Garamond" panose="02020404030301010803" pitchFamily="18" charset="0"/>
              </a:rPr>
            </a:br>
            <a:r>
              <a:rPr lang="tr-TR" altLang="en-US" sz="3200" b="1" dirty="0">
                <a:solidFill>
                  <a:srgbClr val="002060"/>
                </a:solidFill>
                <a:latin typeface="Garamond" panose="02020404030301010803" pitchFamily="18" charset="0"/>
              </a:rPr>
              <a:t>HEDEF EO-7.3. Tek başına çocuk büyüten veliler çocuklarının eğitimlerine katkı vermeleri için özellikle desteklenir.</a:t>
            </a:r>
          </a:p>
        </p:txBody>
      </p:sp>
      <p:pic>
        <p:nvPicPr>
          <p:cNvPr id="5"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2" name="TextBox 1"/>
          <p:cNvSpPr txBox="1"/>
          <p:nvPr/>
        </p:nvSpPr>
        <p:spPr>
          <a:xfrm>
            <a:off x="635000" y="3906172"/>
            <a:ext cx="11217275" cy="4832092"/>
          </a:xfrm>
          <a:prstGeom prst="rect">
            <a:avLst/>
          </a:prstGeom>
          <a:noFill/>
        </p:spPr>
        <p:txBody>
          <a:bodyPr wrap="square" rtlCol="0">
            <a:spAutoFit/>
          </a:bodyPr>
          <a:lstStyle/>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Geleneksel toplumsal cinsiyet rollerinin en az belirgin olduğu aileler tek başına çocuk yetiştirilen ailelerdir. </a:t>
            </a: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Tek başına çocuk büyüten veliler, hem kadın hem de erkeğe atfedilen rol ve sorumlulukları yerine getirir. </a:t>
            </a: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Tek başına çocuk büyüten velilerin ve onların çocuklarının kendilerine özgü sorunları ve farklı desteklere gereksinimleri olabilir. </a:t>
            </a: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Öğretmenlerin tek başına yaşayan velilerin çocuklarının eğitimlerine daha az zaman ayıracaklarına dair önyargıları olabilir ve bu önyargılar velilerle iletişimlerini etkileyebilir. </a:t>
            </a:r>
          </a:p>
          <a:p>
            <a:pPr marL="457200" lvl="0" indent="-457200">
              <a:buFont typeface="Wingdings" panose="05000000000000000000" pitchFamily="2" charset="2"/>
              <a:buChar char="ü"/>
            </a:pPr>
            <a:r>
              <a:rPr lang="tr-TR" sz="2800" dirty="0">
                <a:solidFill>
                  <a:srgbClr val="002060"/>
                </a:solidFill>
                <a:latin typeface="Garamond" panose="02020404030301010803" pitchFamily="18" charset="0"/>
              </a:rPr>
              <a:t>Tek başına yaşayan veliler için gereken destek sisteminin oluşturulması konusunda özellikle okul rehberlik servisleri güçlendirilmelidir. </a:t>
            </a:r>
          </a:p>
        </p:txBody>
      </p:sp>
      <p:sp>
        <p:nvSpPr>
          <p:cNvPr id="7"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39</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3140469603"/>
      </p:ext>
    </p:extLst>
  </p:cSld>
  <p:clrMapOvr>
    <a:masterClrMapping/>
  </p:clrMapOvr>
  <p:transition spd="med" advTm="4000">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1244600" y="2514600"/>
            <a:ext cx="10871200" cy="2895600"/>
          </a:xfrm>
        </p:spPr>
        <p:txBody>
          <a:bodyPr anchor="t"/>
          <a:lstStyle/>
          <a:p>
            <a:pPr marL="0" indent="0" defTabSz="974725" eaLnBrk="1" hangingPunct="1">
              <a:lnSpc>
                <a:spcPct val="90000"/>
              </a:lnSpc>
              <a:spcBef>
                <a:spcPts val="0"/>
              </a:spcBef>
              <a:buFontTx/>
              <a:buNone/>
            </a:pPr>
            <a:r>
              <a:rPr lang="tr-TR" altLang="en-US" sz="2800" dirty="0">
                <a:solidFill>
                  <a:srgbClr val="002060"/>
                </a:solidFill>
                <a:latin typeface="Garamond" panose="02020404030301010803" pitchFamily="18" charset="0"/>
              </a:rPr>
              <a:t>Rehberlik servisi velilere yönelik etkinlikleri planlarken farklı veli ihtiyaçlarını göz önünde bulunduruyor mu?</a:t>
            </a:r>
          </a:p>
          <a:p>
            <a:pPr marL="0" indent="0" defTabSz="974725" eaLnBrk="1" hangingPunct="1">
              <a:lnSpc>
                <a:spcPct val="90000"/>
              </a:lnSpc>
              <a:spcBef>
                <a:spcPts val="0"/>
              </a:spcBef>
              <a:buFontTx/>
              <a:buNone/>
            </a:pPr>
            <a:endParaRPr lang="tr-TR" altLang="en-US" sz="2800" dirty="0">
              <a:solidFill>
                <a:srgbClr val="002060"/>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dirty="0">
                <a:solidFill>
                  <a:srgbClr val="002060"/>
                </a:solidFill>
                <a:latin typeface="Garamond" panose="02020404030301010803" pitchFamily="18" charset="0"/>
              </a:rPr>
              <a:t>Okulunuzda tek başına çocuk büyüten velilerin sorunlarını belirlemek ve çözümlemek için neler yapabilirsiniz?</a:t>
            </a:r>
          </a:p>
          <a:p>
            <a:pPr marL="0" indent="0" defTabSz="974725" eaLnBrk="1" hangingPunct="1">
              <a:lnSpc>
                <a:spcPct val="90000"/>
              </a:lnSpc>
              <a:spcBef>
                <a:spcPts val="0"/>
              </a:spcBef>
              <a:buFontTx/>
              <a:buNone/>
            </a:pPr>
            <a:endParaRPr lang="tr-TR" altLang="en-US" sz="2800" dirty="0">
              <a:solidFill>
                <a:srgbClr val="002060"/>
              </a:solidFill>
              <a:latin typeface="Garamond" panose="02020404030301010803" pitchFamily="18" charset="0"/>
            </a:endParaRPr>
          </a:p>
          <a:p>
            <a:pPr marL="0" indent="0" defTabSz="974725" eaLnBrk="1" hangingPunct="1">
              <a:lnSpc>
                <a:spcPct val="90000"/>
              </a:lnSpc>
              <a:spcBef>
                <a:spcPts val="0"/>
              </a:spcBef>
              <a:buFontTx/>
              <a:buNone/>
            </a:pPr>
            <a:r>
              <a:rPr lang="tr-TR" altLang="en-US" sz="2800" dirty="0">
                <a:solidFill>
                  <a:srgbClr val="002060"/>
                </a:solidFill>
                <a:latin typeface="Garamond" panose="02020404030301010803" pitchFamily="18" charset="0"/>
              </a:rPr>
              <a:t>Okulunuzda tek başına çocuk yetiştiren veliler için bir destek sistemi var mı?</a:t>
            </a:r>
          </a:p>
        </p:txBody>
      </p:sp>
      <p:pic>
        <p:nvPicPr>
          <p:cNvPr id="8"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8" y="3730625"/>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9"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8" y="4777068"/>
            <a:ext cx="46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4" name="Picture 4" descr="logo 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6" name="Picture 8" descr="logo kelebe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999" y="2514600"/>
            <a:ext cx="466725" cy="45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0" name="TextBox 3"/>
          <p:cNvSpPr txBox="1"/>
          <p:nvPr/>
        </p:nvSpPr>
        <p:spPr>
          <a:xfrm>
            <a:off x="8940800" y="9172575"/>
            <a:ext cx="4064000" cy="461665"/>
          </a:xfrm>
          <a:prstGeom prst="rect">
            <a:avLst/>
          </a:prstGeom>
          <a:noFill/>
          <a:ln w="3175">
            <a:solidFill>
              <a:schemeClr val="accent1">
                <a:lumMod val="20000"/>
                <a:lumOff val="80000"/>
              </a:schemeClr>
            </a:solidFill>
          </a:ln>
        </p:spPr>
        <p:txBody>
          <a:bodyPr wrap="square">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40</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Tree>
    <p:extLst>
      <p:ext uri="{BB962C8B-B14F-4D97-AF65-F5344CB8AC3E}">
        <p14:creationId xmlns:p14="http://schemas.microsoft.com/office/powerpoint/2010/main" val="42510719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1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par>
                          <p:cTn id="11" fill="hold">
                            <p:stCondLst>
                              <p:cond delay="600"/>
                            </p:stCondLst>
                            <p:childTnLst>
                              <p:par>
                                <p:cTn id="12" presetID="17" presetClass="entr" presetSubtype="8" fill="hold" nodeType="afterEffect">
                                  <p:stCondLst>
                                    <p:cond delay="10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ppt_x</p:attrName>
                                        </p:attrNameLst>
                                      </p:cBhvr>
                                      <p:tavLst>
                                        <p:tav tm="0">
                                          <p:val>
                                            <p:strVal val="#ppt_x-#ppt_w/2"/>
                                          </p:val>
                                        </p:tav>
                                        <p:tav tm="100000">
                                          <p:val>
                                            <p:strVal val="#ppt_x"/>
                                          </p:val>
                                        </p:tav>
                                      </p:tavLst>
                                    </p:anim>
                                    <p:anim calcmode="lin" valueType="num">
                                      <p:cBhvr>
                                        <p:cTn id="15" dur="500" fill="hold"/>
                                        <p:tgtEl>
                                          <p:spTgt spid="9"/>
                                        </p:tgtEl>
                                        <p:attrNameLst>
                                          <p:attrName>ppt_y</p:attrName>
                                        </p:attrNameLst>
                                      </p:cBhvr>
                                      <p:tavLst>
                                        <p:tav tm="0">
                                          <p:val>
                                            <p:strVal val="#ppt_y"/>
                                          </p:val>
                                        </p:tav>
                                        <p:tav tm="100000">
                                          <p:val>
                                            <p:strVal val="#ppt_y"/>
                                          </p:val>
                                        </p:tav>
                                      </p:tavLst>
                                    </p:anim>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strVal val="#ppt_h"/>
                                          </p:val>
                                        </p:tav>
                                        <p:tav tm="100000">
                                          <p:val>
                                            <p:strVal val="#ppt_h"/>
                                          </p:val>
                                        </p:tav>
                                      </p:tavLst>
                                    </p:anim>
                                  </p:childTnLst>
                                </p:cTn>
                              </p:par>
                            </p:childTnLst>
                          </p:cTn>
                        </p:par>
                        <p:par>
                          <p:cTn id="18" fill="hold">
                            <p:stCondLst>
                              <p:cond delay="1200"/>
                            </p:stCondLst>
                            <p:childTnLst>
                              <p:par>
                                <p:cTn id="19" presetID="17" presetClass="entr" presetSubtype="8" fill="hold" nodeType="afterEffect">
                                  <p:stCondLst>
                                    <p:cond delay="1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ppt_x</p:attrName>
                                        </p:attrNameLst>
                                      </p:cBhvr>
                                      <p:tavLst>
                                        <p:tav tm="0">
                                          <p:val>
                                            <p:strVal val="#ppt_x-#ppt_w/2"/>
                                          </p:val>
                                        </p:tav>
                                        <p:tav tm="100000">
                                          <p:val>
                                            <p:strVal val="#ppt_x"/>
                                          </p:val>
                                        </p:tav>
                                      </p:tavLst>
                                    </p:anim>
                                    <p:anim calcmode="lin" valueType="num">
                                      <p:cBhvr>
                                        <p:cTn id="22" dur="500" fill="hold"/>
                                        <p:tgtEl>
                                          <p:spTgt spid="16"/>
                                        </p:tgtEl>
                                        <p:attrNameLst>
                                          <p:attrName>ppt_y</p:attrName>
                                        </p:attrNameLst>
                                      </p:cBhvr>
                                      <p:tavLst>
                                        <p:tav tm="0">
                                          <p:val>
                                            <p:strVal val="#ppt_y"/>
                                          </p:val>
                                        </p:tav>
                                        <p:tav tm="100000">
                                          <p:val>
                                            <p:strVal val="#ppt_y"/>
                                          </p:val>
                                        </p:tav>
                                      </p:tavLst>
                                    </p:anim>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25971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024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1400" y="3429000"/>
            <a:ext cx="859948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12 Başlık"/>
          <p:cNvSpPr>
            <a:spLocks noGrp="1"/>
          </p:cNvSpPr>
          <p:nvPr>
            <p:ph type="title"/>
          </p:nvPr>
        </p:nvSpPr>
        <p:spPr>
          <a:xfrm>
            <a:off x="952500" y="2362200"/>
            <a:ext cx="11099800" cy="1295400"/>
          </a:xfrm>
        </p:spPr>
        <p:txBody>
          <a:bodyPr/>
          <a:lstStyle/>
          <a:p>
            <a:r>
              <a:rPr lang="tr-TR" altLang="en-US" sz="4400" b="1">
                <a:solidFill>
                  <a:srgbClr val="FF0000"/>
                </a:solidFill>
                <a:latin typeface="Garamond" panose="02020404030301010803" pitchFamily="18" charset="0"/>
              </a:rPr>
              <a:t>Teşekkürler!</a:t>
            </a:r>
            <a:endParaRPr lang="en-US" altLang="en-US" sz="4400" b="1">
              <a:solidFill>
                <a:srgbClr val="FF0000"/>
              </a:solidFill>
              <a:latin typeface="Garamond" panose="02020404030301010803" pitchFamily="18" charset="0"/>
            </a:endParaRPr>
          </a:p>
        </p:txBody>
      </p:sp>
    </p:spTree>
    <p:extLst>
      <p:ext uri="{BB962C8B-B14F-4D97-AF65-F5344CB8AC3E}">
        <p14:creationId xmlns:p14="http://schemas.microsoft.com/office/powerpoint/2010/main" val="3450600356"/>
      </p:ext>
    </p:extLst>
  </p:cSld>
  <p:clrMapOvr>
    <a:masterClrMapping/>
  </p:clrMapOvr>
  <p:transition spd="med" advTm="40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3" name="Title 1"/>
          <p:cNvSpPr>
            <a:spLocks noGrp="1"/>
          </p:cNvSpPr>
          <p:nvPr>
            <p:ph type="title"/>
          </p:nvPr>
        </p:nvSpPr>
        <p:spPr>
          <a:xfrm>
            <a:off x="1335881" y="2133600"/>
            <a:ext cx="10137777" cy="2162176"/>
          </a:xfrm>
        </p:spPr>
        <p:txBody>
          <a:bodyPr anchor="t"/>
          <a:lstStyle/>
          <a:p>
            <a:pPr algn="l" eaLnBrk="1" hangingPunct="1"/>
            <a:r>
              <a:rPr lang="tr-TR" altLang="en-US" sz="3200" b="1" dirty="0">
                <a:solidFill>
                  <a:srgbClr val="002060"/>
                </a:solidFill>
                <a:latin typeface="Garamond" panose="02020404030301010803" pitchFamily="18" charset="0"/>
              </a:rPr>
              <a:t>ÖNERİ 1: Bazı mesleklerin, kelimelerin, ifadelerin sadece erkeklere özgü olduğu varsayımından hareketle, bu tür sözcüklerin önüne gereksiz biçimde “kadın” vurgusu yaparak kadını ötekileştiren ifadelerden kaçının!</a:t>
            </a:r>
          </a:p>
        </p:txBody>
      </p:sp>
      <p:sp>
        <p:nvSpPr>
          <p:cNvPr id="19" name="TextBox 3"/>
          <p:cNvSpPr txBox="1"/>
          <p:nvPr/>
        </p:nvSpPr>
        <p:spPr>
          <a:xfrm>
            <a:off x="8940800" y="9172575"/>
            <a:ext cx="3790950" cy="461665"/>
          </a:xfrm>
          <a:prstGeom prst="rect">
            <a:avLst/>
          </a:prstGeom>
          <a:noFill/>
          <a:ln w="3175">
            <a:solidFill>
              <a:schemeClr val="accent1">
                <a:lumMod val="20000"/>
                <a:lumOff val="80000"/>
              </a:schemeClr>
            </a:solidFill>
          </a:ln>
        </p:spPr>
        <p:txBody>
          <a:bodyPr>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4</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
        <p:nvSpPr>
          <p:cNvPr id="5" name="Dikdörtgen 4"/>
          <p:cNvSpPr/>
          <p:nvPr/>
        </p:nvSpPr>
        <p:spPr>
          <a:xfrm>
            <a:off x="3806825" y="4656684"/>
            <a:ext cx="6502400" cy="2862322"/>
          </a:xfrm>
          <a:prstGeom prst="rect">
            <a:avLst/>
          </a:prstGeom>
        </p:spPr>
        <p:txBody>
          <a:bodyPr>
            <a:spAutoFit/>
          </a:bodyPr>
          <a:lstStyle/>
          <a:p>
            <a:pPr marL="571500" indent="-571500">
              <a:buFont typeface="Wingdings" panose="05000000000000000000" pitchFamily="2" charset="2"/>
              <a:buChar char="Ø"/>
            </a:pPr>
            <a:r>
              <a:rPr lang="tr-TR" b="1" dirty="0">
                <a:solidFill>
                  <a:srgbClr val="0070C0"/>
                </a:solidFill>
                <a:latin typeface="Garamond" panose="02020404030301010803" pitchFamily="18" charset="0"/>
              </a:rPr>
              <a:t>Kadın başbakan</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Kadın yönetici</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Kadın milletvekili</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Kadın yazar</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Kadın gazeteci</a:t>
            </a:r>
          </a:p>
        </p:txBody>
      </p:sp>
      <p:sp>
        <p:nvSpPr>
          <p:cNvPr id="2" name="Dikdörtgen 1"/>
          <p:cNvSpPr/>
          <p:nvPr/>
        </p:nvSpPr>
        <p:spPr>
          <a:xfrm>
            <a:off x="0" y="8526244"/>
            <a:ext cx="7613650" cy="646331"/>
          </a:xfrm>
          <a:prstGeom prst="rect">
            <a:avLst/>
          </a:prstGeom>
        </p:spPr>
        <p:txBody>
          <a:bodyPr wrap="square">
            <a:spAutoFit/>
          </a:bodyPr>
          <a:lstStyle/>
          <a:p>
            <a:r>
              <a:rPr lang="tr-TR" sz="1800" dirty="0">
                <a:solidFill>
                  <a:srgbClr val="002060"/>
                </a:solidFill>
                <a:latin typeface="Garamond" panose="02020404030301010803" pitchFamily="18" charset="0"/>
              </a:rPr>
              <a:t>“Toplumsal Cinsiyete Duyarlı Bir Yazım Rehberi”</a:t>
            </a:r>
          </a:p>
          <a:p>
            <a:r>
              <a:rPr lang="tr-TR" sz="1800" dirty="0">
                <a:solidFill>
                  <a:srgbClr val="002060"/>
                </a:solidFill>
                <a:latin typeface="Garamond" panose="02020404030301010803" pitchFamily="18" charset="0"/>
              </a:rPr>
              <a:t>Kadir Has Üniversitesi Toplumsal Cinsiyet ve Kadın Çalışmaları Araştırma Merkezi’ </a:t>
            </a:r>
          </a:p>
        </p:txBody>
      </p:sp>
    </p:spTree>
    <p:extLst>
      <p:ext uri="{BB962C8B-B14F-4D97-AF65-F5344CB8AC3E}">
        <p14:creationId xmlns:p14="http://schemas.microsoft.com/office/powerpoint/2010/main" val="269377087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3" name="Title 1"/>
          <p:cNvSpPr>
            <a:spLocks noGrp="1"/>
          </p:cNvSpPr>
          <p:nvPr>
            <p:ph type="title"/>
          </p:nvPr>
        </p:nvSpPr>
        <p:spPr>
          <a:xfrm>
            <a:off x="1335881" y="2040018"/>
            <a:ext cx="10137777" cy="2162176"/>
          </a:xfrm>
        </p:spPr>
        <p:txBody>
          <a:bodyPr anchor="t"/>
          <a:lstStyle/>
          <a:p>
            <a:pPr algn="l" eaLnBrk="1" hangingPunct="1"/>
            <a:r>
              <a:rPr lang="tr-TR" altLang="en-US" sz="3200" b="1" dirty="0">
                <a:solidFill>
                  <a:srgbClr val="002060"/>
                </a:solidFill>
                <a:latin typeface="Garamond" panose="02020404030301010803" pitchFamily="18" charset="0"/>
              </a:rPr>
              <a:t>ÖNERİ 2: Örtük olarak “erkek olmayı”, “insan/adam” olmayla özdeşleştiren ve “herkesi” kapsama iddiasıyla</a:t>
            </a:r>
            <a:br>
              <a:rPr lang="tr-TR" altLang="en-US" sz="3200" b="1" dirty="0">
                <a:solidFill>
                  <a:srgbClr val="002060"/>
                </a:solidFill>
                <a:latin typeface="Garamond" panose="02020404030301010803" pitchFamily="18" charset="0"/>
              </a:rPr>
            </a:br>
            <a:r>
              <a:rPr lang="tr-TR" altLang="en-US" sz="3200" b="1" dirty="0">
                <a:solidFill>
                  <a:srgbClr val="002060"/>
                </a:solidFill>
                <a:latin typeface="Garamond" panose="02020404030301010803" pitchFamily="18" charset="0"/>
              </a:rPr>
              <a:t>kadını görünmez kılan ifadelerden kaçının!</a:t>
            </a:r>
          </a:p>
        </p:txBody>
      </p:sp>
      <p:sp>
        <p:nvSpPr>
          <p:cNvPr id="19" name="TextBox 3"/>
          <p:cNvSpPr txBox="1"/>
          <p:nvPr/>
        </p:nvSpPr>
        <p:spPr>
          <a:xfrm>
            <a:off x="8940800" y="9172575"/>
            <a:ext cx="3790950" cy="461665"/>
          </a:xfrm>
          <a:prstGeom prst="rect">
            <a:avLst/>
          </a:prstGeom>
          <a:noFill/>
          <a:ln w="3175">
            <a:solidFill>
              <a:schemeClr val="accent1">
                <a:lumMod val="20000"/>
                <a:lumOff val="80000"/>
              </a:schemeClr>
            </a:solidFill>
          </a:ln>
        </p:spPr>
        <p:txBody>
          <a:bodyPr>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5</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
        <p:nvSpPr>
          <p:cNvPr id="5" name="Dikdörtgen 4"/>
          <p:cNvSpPr/>
          <p:nvPr/>
        </p:nvSpPr>
        <p:spPr>
          <a:xfrm>
            <a:off x="635000" y="4018776"/>
            <a:ext cx="6725841" cy="5078313"/>
          </a:xfrm>
          <a:prstGeom prst="rect">
            <a:avLst/>
          </a:prstGeom>
        </p:spPr>
        <p:txBody>
          <a:bodyPr wrap="square">
            <a:spAutoFit/>
          </a:bodyPr>
          <a:lstStyle/>
          <a:p>
            <a:pPr marL="571500" indent="-571500">
              <a:buFont typeface="Wingdings" panose="05000000000000000000" pitchFamily="2" charset="2"/>
              <a:buChar char="Ø"/>
            </a:pPr>
            <a:r>
              <a:rPr lang="tr-TR" b="1" dirty="0">
                <a:solidFill>
                  <a:srgbClr val="0070C0"/>
                </a:solidFill>
                <a:latin typeface="Garamond" panose="02020404030301010803" pitchFamily="18" charset="0"/>
              </a:rPr>
              <a:t>Adam olmak</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Adam gibi</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Adamakıllı</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Adam yerine koymak/konmak</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Adamdan saymak/saymamak</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Adam etmek</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Adamına göre davranmak</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Adamına düşmek</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Bilim adamı</a:t>
            </a:r>
          </a:p>
        </p:txBody>
      </p:sp>
      <p:sp>
        <p:nvSpPr>
          <p:cNvPr id="6" name="Dikdörtgen 5"/>
          <p:cNvSpPr/>
          <p:nvPr/>
        </p:nvSpPr>
        <p:spPr>
          <a:xfrm>
            <a:off x="7569200" y="4018776"/>
            <a:ext cx="4876800" cy="4524315"/>
          </a:xfrm>
          <a:prstGeom prst="rect">
            <a:avLst/>
          </a:prstGeom>
        </p:spPr>
        <p:txBody>
          <a:bodyPr wrap="square">
            <a:spAutoFit/>
          </a:bodyPr>
          <a:lstStyle/>
          <a:p>
            <a:pPr marL="571500" indent="-571500">
              <a:buFont typeface="Wingdings" panose="05000000000000000000" pitchFamily="2" charset="2"/>
              <a:buChar char="Ø"/>
            </a:pPr>
            <a:r>
              <a:rPr lang="tr-TR" b="1" dirty="0">
                <a:solidFill>
                  <a:srgbClr val="0070C0"/>
                </a:solidFill>
                <a:latin typeface="Garamond" panose="02020404030301010803" pitchFamily="18" charset="0"/>
              </a:rPr>
              <a:t>Devlet adamı</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Halk adamı</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İş adamı</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İnsanoğlu</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Ademoğlu</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Hin oğlu hin</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Görmemişin oğlu</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Eloğlu vb.</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3" name="Title 1"/>
          <p:cNvSpPr>
            <a:spLocks noGrp="1"/>
          </p:cNvSpPr>
          <p:nvPr>
            <p:ph type="title"/>
          </p:nvPr>
        </p:nvSpPr>
        <p:spPr>
          <a:xfrm>
            <a:off x="1335881" y="1976378"/>
            <a:ext cx="10137777" cy="2438400"/>
          </a:xfrm>
        </p:spPr>
        <p:txBody>
          <a:bodyPr anchor="t"/>
          <a:lstStyle/>
          <a:p>
            <a:pPr algn="l" eaLnBrk="1" hangingPunct="1"/>
            <a:r>
              <a:rPr lang="tr-TR" altLang="en-US" sz="3200" b="1" dirty="0">
                <a:solidFill>
                  <a:srgbClr val="002060"/>
                </a:solidFill>
                <a:latin typeface="Garamond" panose="02020404030301010803" pitchFamily="18" charset="0"/>
              </a:rPr>
              <a:t>ÖNERİ 3: “Kadın” yerine daha “kibar” “edepli” olduğunu düşünerek “bayan”, “hanım”, “hanımefendi”, “kız”, “bacı” vb. kullanmayın. “Erkek” ifadesini kullanacağınız yerlerde </a:t>
            </a:r>
            <a:r>
              <a:rPr lang="tr-TR" altLang="en-US" sz="3200" b="1" dirty="0" err="1">
                <a:solidFill>
                  <a:srgbClr val="002060"/>
                </a:solidFill>
                <a:latin typeface="Garamond" panose="02020404030301010803" pitchFamily="18" charset="0"/>
              </a:rPr>
              <a:t>kadın”ı</a:t>
            </a:r>
            <a:r>
              <a:rPr lang="tr-TR" altLang="en-US" sz="3200" b="1" dirty="0">
                <a:solidFill>
                  <a:srgbClr val="002060"/>
                </a:solidFill>
                <a:latin typeface="Garamond" panose="02020404030301010803" pitchFamily="18" charset="0"/>
              </a:rPr>
              <a:t>, “bay” ifadesini kullanacağınız yerlerde de </a:t>
            </a:r>
            <a:r>
              <a:rPr lang="tr-TR" altLang="en-US" sz="3200" b="1" dirty="0" err="1">
                <a:solidFill>
                  <a:srgbClr val="002060"/>
                </a:solidFill>
                <a:latin typeface="Garamond" panose="02020404030301010803" pitchFamily="18" charset="0"/>
              </a:rPr>
              <a:t>bayan”ı</a:t>
            </a:r>
            <a:r>
              <a:rPr lang="tr-TR" altLang="en-US" sz="3200" b="1" dirty="0">
                <a:solidFill>
                  <a:srgbClr val="002060"/>
                </a:solidFill>
                <a:latin typeface="Garamond" panose="02020404030301010803" pitchFamily="18" charset="0"/>
              </a:rPr>
              <a:t> tercih edin.</a:t>
            </a:r>
          </a:p>
        </p:txBody>
      </p:sp>
      <p:sp>
        <p:nvSpPr>
          <p:cNvPr id="19" name="TextBox 3"/>
          <p:cNvSpPr txBox="1"/>
          <p:nvPr/>
        </p:nvSpPr>
        <p:spPr>
          <a:xfrm>
            <a:off x="8940800" y="9172575"/>
            <a:ext cx="3790950" cy="461665"/>
          </a:xfrm>
          <a:prstGeom prst="rect">
            <a:avLst/>
          </a:prstGeom>
          <a:noFill/>
          <a:ln w="3175">
            <a:solidFill>
              <a:schemeClr val="accent1">
                <a:lumMod val="20000"/>
                <a:lumOff val="80000"/>
              </a:schemeClr>
            </a:solidFill>
          </a:ln>
        </p:spPr>
        <p:txBody>
          <a:bodyPr>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6</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
        <p:nvSpPr>
          <p:cNvPr id="5" name="Dikdörtgen 4"/>
          <p:cNvSpPr/>
          <p:nvPr/>
        </p:nvSpPr>
        <p:spPr>
          <a:xfrm>
            <a:off x="2278858" y="4724400"/>
            <a:ext cx="9709942" cy="2862322"/>
          </a:xfrm>
          <a:prstGeom prst="rect">
            <a:avLst/>
          </a:prstGeom>
        </p:spPr>
        <p:txBody>
          <a:bodyPr wrap="square">
            <a:spAutoFit/>
          </a:bodyPr>
          <a:lstStyle/>
          <a:p>
            <a:pPr marL="571500" indent="-571500">
              <a:buFont typeface="Wingdings" panose="05000000000000000000" pitchFamily="2" charset="2"/>
              <a:buChar char="Ø"/>
            </a:pPr>
            <a:r>
              <a:rPr lang="tr-TR" b="1" dirty="0">
                <a:solidFill>
                  <a:srgbClr val="0070C0"/>
                </a:solidFill>
                <a:latin typeface="Garamond" panose="02020404030301010803" pitchFamily="18" charset="0"/>
              </a:rPr>
              <a:t>Erkek tuvaleti / Bayan tuvaleti</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Erkek yüzücü / Bayan yüzücü</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Erkek öğretmen / Bayan öğretmen</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Erkek arkadaş / Bayan arkadaş</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Erkek yanı / Bayan yanı (Toplu taşımacılıkta)</a:t>
            </a:r>
          </a:p>
        </p:txBody>
      </p:sp>
    </p:spTree>
    <p:extLst>
      <p:ext uri="{BB962C8B-B14F-4D97-AF65-F5344CB8AC3E}">
        <p14:creationId xmlns:p14="http://schemas.microsoft.com/office/powerpoint/2010/main" val="370109090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3" name="Title 1"/>
          <p:cNvSpPr>
            <a:spLocks noGrp="1"/>
          </p:cNvSpPr>
          <p:nvPr>
            <p:ph type="title"/>
          </p:nvPr>
        </p:nvSpPr>
        <p:spPr>
          <a:xfrm>
            <a:off x="1778000" y="2168545"/>
            <a:ext cx="10137777" cy="2438400"/>
          </a:xfrm>
        </p:spPr>
        <p:txBody>
          <a:bodyPr anchor="t"/>
          <a:lstStyle/>
          <a:p>
            <a:pPr algn="l" eaLnBrk="1" hangingPunct="1"/>
            <a:r>
              <a:rPr lang="tr-TR" altLang="en-US" sz="3200" b="1" dirty="0">
                <a:solidFill>
                  <a:srgbClr val="002060"/>
                </a:solidFill>
                <a:latin typeface="Garamond" panose="02020404030301010803" pitchFamily="18" charset="0"/>
              </a:rPr>
              <a:t>ÖNERİ 4: “Kız” kelimesinin “cinselliği çağrıştıran bir ifade” olarak ve bazı durumlar için olumsuz kullanımından kaçının!</a:t>
            </a:r>
          </a:p>
        </p:txBody>
      </p:sp>
      <p:sp>
        <p:nvSpPr>
          <p:cNvPr id="19" name="TextBox 3"/>
          <p:cNvSpPr txBox="1"/>
          <p:nvPr/>
        </p:nvSpPr>
        <p:spPr>
          <a:xfrm>
            <a:off x="8940800" y="9172575"/>
            <a:ext cx="3790950" cy="461665"/>
          </a:xfrm>
          <a:prstGeom prst="rect">
            <a:avLst/>
          </a:prstGeom>
          <a:noFill/>
          <a:ln w="3175">
            <a:solidFill>
              <a:schemeClr val="accent1">
                <a:lumMod val="20000"/>
                <a:lumOff val="80000"/>
              </a:schemeClr>
            </a:solidFill>
          </a:ln>
        </p:spPr>
        <p:txBody>
          <a:bodyPr>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7</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
        <p:nvSpPr>
          <p:cNvPr id="5" name="Dikdörtgen 4"/>
          <p:cNvSpPr/>
          <p:nvPr/>
        </p:nvSpPr>
        <p:spPr>
          <a:xfrm>
            <a:off x="3511550" y="4164003"/>
            <a:ext cx="9220200" cy="2308324"/>
          </a:xfrm>
          <a:prstGeom prst="rect">
            <a:avLst/>
          </a:prstGeom>
        </p:spPr>
        <p:txBody>
          <a:bodyPr wrap="square">
            <a:spAutoFit/>
          </a:bodyPr>
          <a:lstStyle/>
          <a:p>
            <a:pPr marL="571500" indent="-571500">
              <a:buFont typeface="Wingdings" panose="05000000000000000000" pitchFamily="2" charset="2"/>
              <a:buChar char="Ø"/>
            </a:pPr>
            <a:r>
              <a:rPr lang="tr-TR" b="1" dirty="0">
                <a:solidFill>
                  <a:srgbClr val="0070C0"/>
                </a:solidFill>
                <a:latin typeface="Garamond" panose="02020404030301010803" pitchFamily="18" charset="0"/>
              </a:rPr>
              <a:t>Kızlık soyadı</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Kız oğlan kız</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Kız gibi gülmek /yürümek</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Kız gibi kırıtmak</a:t>
            </a:r>
          </a:p>
        </p:txBody>
      </p:sp>
    </p:spTree>
    <p:extLst>
      <p:ext uri="{BB962C8B-B14F-4D97-AF65-F5344CB8AC3E}">
        <p14:creationId xmlns:p14="http://schemas.microsoft.com/office/powerpoint/2010/main" val="181869417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logo 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738" y="642938"/>
            <a:ext cx="1779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
        <p:nvSpPr>
          <p:cNvPr id="13" name="Title 1"/>
          <p:cNvSpPr>
            <a:spLocks noGrp="1"/>
          </p:cNvSpPr>
          <p:nvPr>
            <p:ph type="title"/>
          </p:nvPr>
        </p:nvSpPr>
        <p:spPr>
          <a:xfrm>
            <a:off x="1335881" y="2040018"/>
            <a:ext cx="10137777" cy="1617582"/>
          </a:xfrm>
        </p:spPr>
        <p:txBody>
          <a:bodyPr anchor="t"/>
          <a:lstStyle/>
          <a:p>
            <a:pPr algn="l" eaLnBrk="1" hangingPunct="1"/>
            <a:r>
              <a:rPr lang="tr-TR" altLang="en-US" sz="3200" b="1" dirty="0">
                <a:solidFill>
                  <a:srgbClr val="002060"/>
                </a:solidFill>
                <a:latin typeface="Garamond" panose="02020404030301010803" pitchFamily="18" charset="0"/>
              </a:rPr>
              <a:t>ÖNERİ 5: “Er”, “baba” “oğlan” kelimelerinin, örtük olarak kadını dışlayan ve kapsayıcı olduğu düşünülen ifadelerinden kaçının!</a:t>
            </a:r>
          </a:p>
        </p:txBody>
      </p:sp>
      <p:sp>
        <p:nvSpPr>
          <p:cNvPr id="19" name="TextBox 3"/>
          <p:cNvSpPr txBox="1"/>
          <p:nvPr/>
        </p:nvSpPr>
        <p:spPr>
          <a:xfrm>
            <a:off x="8940800" y="9172575"/>
            <a:ext cx="3790950" cy="461665"/>
          </a:xfrm>
          <a:prstGeom prst="rect">
            <a:avLst/>
          </a:prstGeom>
          <a:noFill/>
          <a:ln w="3175">
            <a:solidFill>
              <a:schemeClr val="accent1">
                <a:lumMod val="20000"/>
                <a:lumOff val="80000"/>
              </a:schemeClr>
            </a:solidFill>
          </a:ln>
        </p:spPr>
        <p:txBody>
          <a:bodyPr>
            <a:spAutoFit/>
          </a:bodyPr>
          <a:lstStyle/>
          <a:p>
            <a:r>
              <a:rPr lang="tr-TR" altLang="tr-TR" sz="2400" dirty="0">
                <a:solidFill>
                  <a:srgbClr val="002060"/>
                </a:solidFill>
                <a:latin typeface="Garamond" panose="02020404030301010803" pitchFamily="18" charset="0"/>
              </a:rPr>
              <a:t>3-1. Oturum</a:t>
            </a:r>
            <a:r>
              <a:rPr lang="en-US" altLang="tr-TR" sz="2400" dirty="0">
                <a:solidFill>
                  <a:srgbClr val="002060"/>
                </a:solidFill>
                <a:latin typeface="Garamond" panose="02020404030301010803" pitchFamily="18" charset="0"/>
              </a:rPr>
              <a:t>–</a:t>
            </a:r>
            <a:r>
              <a:rPr lang="en-US" altLang="tr-TR" sz="2400" dirty="0" err="1">
                <a:solidFill>
                  <a:srgbClr val="002060"/>
                </a:solidFill>
                <a:latin typeface="Garamond" panose="02020404030301010803" pitchFamily="18" charset="0"/>
              </a:rPr>
              <a:t>Yansı</a:t>
            </a:r>
            <a:r>
              <a:rPr lang="en-US" altLang="tr-TR" sz="2400" dirty="0">
                <a:solidFill>
                  <a:srgbClr val="002060"/>
                </a:solidFill>
                <a:latin typeface="Garamond" panose="02020404030301010803" pitchFamily="18" charset="0"/>
              </a:rPr>
              <a:t> No: </a:t>
            </a:r>
            <a:r>
              <a:rPr lang="tr-TR" altLang="tr-TR" sz="2400" dirty="0">
                <a:solidFill>
                  <a:srgbClr val="002060"/>
                </a:solidFill>
                <a:latin typeface="Garamond" panose="02020404030301010803" pitchFamily="18" charset="0"/>
              </a:rPr>
              <a:t>8</a:t>
            </a:r>
            <a:r>
              <a:rPr lang="en-US" altLang="tr-TR" sz="2400" dirty="0">
                <a:solidFill>
                  <a:srgbClr val="002060"/>
                </a:solidFill>
                <a:latin typeface="Garamond" panose="02020404030301010803" pitchFamily="18" charset="0"/>
              </a:rPr>
              <a:t>/</a:t>
            </a:r>
            <a:r>
              <a:rPr lang="tr-TR" altLang="tr-TR" sz="2400" dirty="0">
                <a:solidFill>
                  <a:srgbClr val="002060"/>
                </a:solidFill>
                <a:latin typeface="Garamond" panose="02020404030301010803" pitchFamily="18" charset="0"/>
              </a:rPr>
              <a:t>40</a:t>
            </a:r>
          </a:p>
        </p:txBody>
      </p:sp>
      <p:sp>
        <p:nvSpPr>
          <p:cNvPr id="5" name="Dikdörtgen 4"/>
          <p:cNvSpPr/>
          <p:nvPr/>
        </p:nvSpPr>
        <p:spPr>
          <a:xfrm>
            <a:off x="1701800" y="3978354"/>
            <a:ext cx="4196159" cy="3416320"/>
          </a:xfrm>
          <a:prstGeom prst="rect">
            <a:avLst/>
          </a:prstGeom>
        </p:spPr>
        <p:txBody>
          <a:bodyPr wrap="square">
            <a:spAutoFit/>
          </a:bodyPr>
          <a:lstStyle/>
          <a:p>
            <a:pPr marL="571500" indent="-571500">
              <a:buFont typeface="Wingdings" panose="05000000000000000000" pitchFamily="2" charset="2"/>
              <a:buChar char="Ø"/>
            </a:pPr>
            <a:r>
              <a:rPr lang="tr-TR" b="1" dirty="0">
                <a:solidFill>
                  <a:srgbClr val="0070C0"/>
                </a:solidFill>
                <a:latin typeface="Garamond" panose="02020404030301010803" pitchFamily="18" charset="0"/>
              </a:rPr>
              <a:t>İnsanoğlu</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Ademoğlu</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İşinin eri</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Sözünün eri</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Er sözü</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Bilim erleri</a:t>
            </a:r>
          </a:p>
        </p:txBody>
      </p:sp>
      <p:sp>
        <p:nvSpPr>
          <p:cNvPr id="6" name="Dikdörtgen 5"/>
          <p:cNvSpPr/>
          <p:nvPr/>
        </p:nvSpPr>
        <p:spPr>
          <a:xfrm>
            <a:off x="6596858" y="3978354"/>
            <a:ext cx="4876800" cy="2862322"/>
          </a:xfrm>
          <a:prstGeom prst="rect">
            <a:avLst/>
          </a:prstGeom>
        </p:spPr>
        <p:txBody>
          <a:bodyPr wrap="square">
            <a:spAutoFit/>
          </a:bodyPr>
          <a:lstStyle/>
          <a:p>
            <a:pPr marL="571500" indent="-571500">
              <a:buFont typeface="Wingdings" panose="05000000000000000000" pitchFamily="2" charset="2"/>
              <a:buChar char="Ø"/>
            </a:pPr>
            <a:r>
              <a:rPr lang="tr-TR" b="1" dirty="0">
                <a:solidFill>
                  <a:srgbClr val="0070C0"/>
                </a:solidFill>
                <a:latin typeface="Garamond" panose="02020404030301010803" pitchFamily="18" charset="0"/>
              </a:rPr>
              <a:t>Babalanmak</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Baba parası</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Allah baba</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Babalar gibi</a:t>
            </a:r>
          </a:p>
          <a:p>
            <a:pPr marL="571500" indent="-571500">
              <a:buFont typeface="Wingdings" panose="05000000000000000000" pitchFamily="2" charset="2"/>
              <a:buChar char="Ø"/>
            </a:pPr>
            <a:r>
              <a:rPr lang="tr-TR" b="1" dirty="0">
                <a:solidFill>
                  <a:srgbClr val="0070C0"/>
                </a:solidFill>
                <a:latin typeface="Garamond" panose="02020404030301010803" pitchFamily="18" charset="0"/>
              </a:rPr>
              <a:t>Baba evi</a:t>
            </a:r>
          </a:p>
        </p:txBody>
      </p:sp>
    </p:spTree>
    <p:extLst>
      <p:ext uri="{BB962C8B-B14F-4D97-AF65-F5344CB8AC3E}">
        <p14:creationId xmlns:p14="http://schemas.microsoft.com/office/powerpoint/2010/main" val="856450183"/>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en-US" altLang="en-US" sz="36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0"/>
          <a:headEnd type="none" w="med" len="med"/>
          <a:tailEnd type="none" w="med" len="med"/>
        </a:ln>
        <a:effectLst>
          <a:outerShdw blurRad="38100" dist="25400" dir="5400000" algn="ctr" rotWithShape="0">
            <a:srgbClr val="000000">
              <a:alpha val="50000"/>
            </a:srgbClr>
          </a:outerShdw>
        </a:effectLst>
      </a:spPr>
      <a:bodyPr vert="horz" wrap="square" lIns="50800" tIns="50800" rIns="50800" bIns="50800" numCol="1" anchor="ctr" anchorCtr="0" compatLnSpc="1">
        <a:prstTxWarp prst="textNoShape">
          <a:avLst/>
        </a:prstTxWarp>
        <a:spAutoFit/>
      </a:bodyPr>
      <a:lstStyle>
        <a:defPPr marL="0" marR="0" indent="0" algn="ctr" defTabSz="584200" rtl="0" eaLnBrk="1" fontAlgn="base" latinLnBrk="0" hangingPunct="0">
          <a:lnSpc>
            <a:spcPct val="100000"/>
          </a:lnSpc>
          <a:spcBef>
            <a:spcPct val="0"/>
          </a:spcBef>
          <a:spcAft>
            <a:spcPct val="0"/>
          </a:spcAft>
          <a:buClrTx/>
          <a:buSzTx/>
          <a:buFontTx/>
          <a:buNone/>
          <a:tabLst/>
          <a:defRPr kumimoji="0" lang="en-US" altLang="en-US" sz="36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2374</TotalTime>
  <Words>2669</Words>
  <Application>Microsoft Office PowerPoint</Application>
  <PresentationFormat>Özel</PresentationFormat>
  <Paragraphs>293</Paragraphs>
  <Slides>42</Slides>
  <Notes>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42</vt:i4>
      </vt:variant>
    </vt:vector>
  </HeadingPairs>
  <TitlesOfParts>
    <vt:vector size="50" baseType="lpstr">
      <vt:lpstr>Arial</vt:lpstr>
      <vt:lpstr>Bodoni SvtyTwo OS ITC TT-Bold</vt:lpstr>
      <vt:lpstr>Calibri</vt:lpstr>
      <vt:lpstr>Garamond</vt:lpstr>
      <vt:lpstr>Helvetica Light</vt:lpstr>
      <vt:lpstr>Helvetica Neue</vt:lpstr>
      <vt:lpstr>Wingdings</vt:lpstr>
      <vt:lpstr>White</vt:lpstr>
      <vt:lpstr>PowerPoint Sunusu</vt:lpstr>
      <vt:lpstr>PowerPoint Sunusu</vt:lpstr>
      <vt:lpstr>EĞİTİM ORTAMLARI VE SÜREÇLERİ STANDART EO-5. Eğitim ortamında toplumsal cinsiyet eşitliğine duyarlı bir iletişim vardır.</vt:lpstr>
      <vt:lpstr>STANDART EO-5. Eğitim ortamında toplumsal cinsiyet eşitliğine duyarlı bir iletişim vardır. HEDEF EO-5.1. Okulda kullanılan dil toplumsal cinsiyet eşitliğini destekler. HEDEF EO-5.4. Ayrımcı atasözlerin ve deyimlerin toplumsal cinsiyet eşitsizliğini nasıl ürettiklerine dikkat çekilir.</vt:lpstr>
      <vt:lpstr>ÖNERİ 1: Bazı mesleklerin, kelimelerin, ifadelerin sadece erkeklere özgü olduğu varsayımından hareketle, bu tür sözcüklerin önüne gereksiz biçimde “kadın” vurgusu yaparak kadını ötekileştiren ifadelerden kaçının!</vt:lpstr>
      <vt:lpstr>ÖNERİ 2: Örtük olarak “erkek olmayı”, “insan/adam” olmayla özdeşleştiren ve “herkesi” kapsama iddiasıyla kadını görünmez kılan ifadelerden kaçının!</vt:lpstr>
      <vt:lpstr>ÖNERİ 3: “Kadın” yerine daha “kibar” “edepli” olduğunu düşünerek “bayan”, “hanım”, “hanımefendi”, “kız”, “bacı” vb. kullanmayın. “Erkek” ifadesini kullanacağınız yerlerde kadın”ı, “bay” ifadesini kullanacağınız yerlerde de bayan”ı tercih edin.</vt:lpstr>
      <vt:lpstr>ÖNERİ 4: “Kız” kelimesinin “cinselliği çağrıştıran bir ifade” olarak ve bazı durumlar için olumsuz kullanımından kaçının!</vt:lpstr>
      <vt:lpstr>ÖNERİ 5: “Er”, “baba” “oğlan” kelimelerinin, örtük olarak kadını dışlayan ve kapsayıcı olduğu düşünülen ifadelerinden kaçının!</vt:lpstr>
      <vt:lpstr>ÖNERİ 6: Bazı deyim, atasözü, klişe cümleler ve ifadelerde cinsiyetçi kullanımlardan kaçının!</vt:lpstr>
      <vt:lpstr>STANDART EO-5. Eğitim ortamında toplumsal cinsiyet eşitliğine duyarlı bir iletişim vardır. HEDEF EO-5.2. Öğrenciler cinsiyetçi tutum ve davranışlarla karşılaştıklarında öğretmenleriyle veya okul yöneticileriyle paylaşıp yardım isteyebilir.</vt:lpstr>
      <vt:lpstr>PowerPoint Sunusu</vt:lpstr>
      <vt:lpstr>PowerPoint Sunusu</vt:lpstr>
      <vt:lpstr>STANDART EO-5. Eğitim ortamında toplumsal cinsiyet eşitliğine duyarlı bir iletişim vardır. HEDEF EO-5.3. Kız ve erkek öğrencilerin sözleri ve fikirleri eşit derecede dikkate alınır.</vt:lpstr>
      <vt:lpstr>PowerPoint Sunusu</vt:lpstr>
      <vt:lpstr>PowerPoint Sunusu</vt:lpstr>
      <vt:lpstr>EĞİTİM ORTAMLARI VE SÜREÇLERİ STANDART EO-6. Öğretmenler tutum ve davranışlarında toplumsal cinsiyet eşitliğine duyarlıdır.</vt:lpstr>
      <vt:lpstr>PowerPoint Sunusu</vt:lpstr>
      <vt:lpstr>PowerPoint Sunusu</vt:lpstr>
      <vt:lpstr>EĞİTİM ORTAMLARI STANDART EO-6. Öğretmenler tutum ve davranışlarında toplumsal cinsiyet eşitliğine duyarlıdır.</vt:lpstr>
      <vt:lpstr>STANDART EO-6. Öğretmenler tutum ve davranışlarında toplumsal cinsiyet eşitliğine duyarlıdır. HEDEF EO-6.1. Toplumsal cinsiyet eşitsizliği ve sonuçlarına dair öğrencilerde farkındalık yaratılır.</vt:lpstr>
      <vt:lpstr>PowerPoint Sunusu</vt:lpstr>
      <vt:lpstr>STANDART EO-6. Öğretmenler tutum ve davranışlarında toplumsal cinsiyet eşitliğine duyarlıdır. HEDEF EO-6.2. Kız ve erkek öğrenciler arasında olumlu davranış geliştirmek için kullanılan yöntemler cinsiyete dayalı olarak ayrıştırılmaz.</vt:lpstr>
      <vt:lpstr>HEDEF EO-6.2. Kız ve erkek öğrenciler arasında olumlu davranış geliştirmek için kullanılan yöntemler cinsiyete dayalı olarak ayrıştırılmaz.</vt:lpstr>
      <vt:lpstr>PowerPoint Sunusu</vt:lpstr>
      <vt:lpstr>STANDART EO-6. Öğretmenler tutum ve davranışlarında toplumsal cinsiyet eşitliğine duyarlıdır. HEDEF EO-6.3. Öğrencilerin eşitlikçi davranışları öğretmenler tarafından teşvik edilir.</vt:lpstr>
      <vt:lpstr>PowerPoint Sunusu</vt:lpstr>
      <vt:lpstr>STANDART EO-6. Öğretmenler tutum ve davranışlarında toplumsal cinsiyet eşitliğine duyarlıdır. HEDEF EO-6.4. Kız ve erkek öğrencilere eşit davranılır, öğrencilerin cinsiyetlerinden dolayı kendilerine farklı davranıldığına dair algı oluşturacak tutum ve davranışlardan kaçınılır.</vt:lpstr>
      <vt:lpstr>STANDART EO-6. Öğretmenler tutum ve davranışlarında toplumsal cinsiyet eşitliğine duyarlıdır. HEDEF EO6.4. Kız ve erkek öğrencilere eşit davranılır, öğrencilerin cinsiyetlerinden dolayı kendilerine farklı davranıldığına dair algı oluşturacak tutum ve davranışlardan kaçınılır.</vt:lpstr>
      <vt:lpstr>PowerPoint Sunusu</vt:lpstr>
      <vt:lpstr>STANDART EO-6. Öğretmenler tutum ve davranışlarında toplumsal cinsiyet eşitliğine duyarlıdır. HEDEF EO-6.5. Öğrenme ortamında toplumsal cinsiyet rolleri ile ilgili arkadaş baskısını ve dışlanmayı önlemeye yönelik tedbirler alınır.</vt:lpstr>
      <vt:lpstr>PowerPoint Sunusu</vt:lpstr>
      <vt:lpstr>EĞİTİM ORTAMLARI VE SÜREÇLERİ STANDART EO-7. Veli ile olan ilişkilerde toplumsal cinsiyet eşitliğine duyarlı yaklaşılır.</vt:lpstr>
      <vt:lpstr>PowerPoint Sunusu</vt:lpstr>
      <vt:lpstr>EĞİTİM ORTAMLARI STANDART EO-7. Veli ile olan ilişkilerde toplumsal cinsiyet eşitliğine duyarlı yaklaşılır.</vt:lpstr>
      <vt:lpstr>STANDART EO-7. Veli ile olan ilişkilerde toplumsal cinsiyet eşitliğine duyarlı yaklaşılır. HEDEF EO-7.1. Okulda toplumsal cinsiyet eşitliğini geliştirmeye yönelik çalışmalarda velilerle işbirliği yapılır.</vt:lpstr>
      <vt:lpstr>PowerPoint Sunusu</vt:lpstr>
      <vt:lpstr>STANDART EO-7. Veli ile olan ilişkilerde toplumsal cinsiyet eşitliğine duyarlı yaklaşılır. HEDEF EO-7.2. Çocukların eğitimlerine katkı vermeleri için erkek ve kadın veliler eşit derecede desteklenir ve güçlendirilir.</vt:lpstr>
      <vt:lpstr>PowerPoint Sunusu</vt:lpstr>
      <vt:lpstr>STANDART EO-7. Veli ile olan ilişkilerde toplumsal cinsiyet eşitliğine duyarlı yaklaşılır. HEDEF EO-7.3. Tek başına çocuk büyüten veliler çocuklarının eğitimlerine katkı vermeleri için özellikle desteklenir.</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BCUSER</dc:creator>
  <cp:lastModifiedBy>eda tüzemen</cp:lastModifiedBy>
  <cp:revision>289</cp:revision>
  <dcterms:modified xsi:type="dcterms:W3CDTF">2016-08-31T10:29:59Z</dcterms:modified>
</cp:coreProperties>
</file>