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8"/>
  </p:notesMasterIdLst>
  <p:sldIdLst>
    <p:sldId id="395" r:id="rId2"/>
    <p:sldId id="388" r:id="rId3"/>
    <p:sldId id="389" r:id="rId4"/>
    <p:sldId id="390" r:id="rId5"/>
    <p:sldId id="387" r:id="rId6"/>
    <p:sldId id="346" r:id="rId7"/>
  </p:sldIdLst>
  <p:sldSz cx="13004800" cy="9753600"/>
  <p:notesSz cx="6858000" cy="9144000"/>
  <p:defaultTextStyle>
    <a:defPPr>
      <a:defRPr lang="en-US"/>
    </a:defPPr>
    <a:lvl1pPr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marL="457200" indent="-2286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marL="914400" indent="-4572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marL="1371600" indent="-6858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marL="1828800" indent="-9144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Orta Stil 3 - Vurgu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Orta Stil 4 - Vurgu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85441" autoAdjust="0"/>
  </p:normalViewPr>
  <p:slideViewPr>
    <p:cSldViewPr>
      <p:cViewPr varScale="1">
        <p:scale>
          <a:sx n="43" d="100"/>
          <a:sy n="43" d="100"/>
        </p:scale>
        <p:origin x="1662" y="4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noProof="0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noProof="0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noProof="0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noProof="0" smtClean="0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2225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813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4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350" y="444500"/>
            <a:ext cx="2774950" cy="8445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2500" y="444500"/>
            <a:ext cx="8172450" cy="8445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500" y="2603500"/>
            <a:ext cx="5473700" cy="628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603500"/>
            <a:ext cx="5473700" cy="628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952500" y="444500"/>
            <a:ext cx="11099800" cy="21590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Light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/>
          </p:cNvSpPr>
          <p:nvPr>
            <p:ph type="body" idx="1"/>
          </p:nvPr>
        </p:nvSpPr>
        <p:spPr bwMode="auto">
          <a:xfrm>
            <a:off x="952500" y="2603500"/>
            <a:ext cx="11099800" cy="62865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Light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Light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Light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Light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0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444500" indent="-44450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889000" indent="-44450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333500" indent="-44450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1778000" indent="-44450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222500" indent="-44450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logo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642938"/>
            <a:ext cx="25971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3075" name="İçerik Yer Tutucusu 1"/>
          <p:cNvSpPr>
            <a:spLocks noGrp="1"/>
          </p:cNvSpPr>
          <p:nvPr>
            <p:ph idx="1"/>
          </p:nvPr>
        </p:nvSpPr>
        <p:spPr>
          <a:xfrm>
            <a:off x="952500" y="2438400"/>
            <a:ext cx="11099800" cy="4495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tr-TR" altLang="tr-TR" sz="4000" b="1" dirty="0" smtClean="0">
                <a:solidFill>
                  <a:srgbClr val="024C90"/>
                </a:solidFill>
                <a:latin typeface="Garamond" panose="02020404030301010803" pitchFamily="18" charset="0"/>
              </a:rPr>
              <a:t>EĞİTİMDE TOPLUMSAL CİNSİYET EŞİTLİĞİ</a:t>
            </a:r>
          </a:p>
          <a:p>
            <a:pPr marL="0" indent="0" algn="ctr">
              <a:buFontTx/>
              <a:buNone/>
            </a:pPr>
            <a:r>
              <a:rPr lang="tr-TR" altLang="tr-TR" sz="4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TOPLUMSAL CİNSİYET EŞİTLİĞİ KONUSUNDA FARKINDALIK </a:t>
            </a:r>
            <a:r>
              <a:rPr lang="tr-TR" altLang="tr-TR" sz="40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YARATMA-2</a:t>
            </a:r>
            <a:endParaRPr lang="tr-TR" altLang="tr-TR" sz="4000" b="1" dirty="0" smtClean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4178300" y="8077200"/>
            <a:ext cx="4648200" cy="13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r>
              <a:rPr lang="en-US" altLang="en-US" sz="2800" b="1" dirty="0" err="1">
                <a:solidFill>
                  <a:srgbClr val="0AB6CC"/>
                </a:solidFill>
                <a:latin typeface="Garamond" panose="02020404030301010803" pitchFamily="18" charset="0"/>
                <a:ea typeface="Bodoni SvtyTwo OS ITC TT-Bold" charset="0"/>
                <a:cs typeface="Bodoni SvtyTwo OS ITC TT-Bold" charset="0"/>
                <a:sym typeface="Bodoni SvtyTwo OS ITC TT-Bold" charset="0"/>
              </a:rPr>
              <a:t>Eğitimde</a:t>
            </a:r>
            <a:r>
              <a:rPr lang="en-US" altLang="en-US" sz="2800" b="1" dirty="0">
                <a:solidFill>
                  <a:srgbClr val="0AB6CC"/>
                </a:solidFill>
                <a:latin typeface="Garamond" panose="02020404030301010803" pitchFamily="18" charset="0"/>
                <a:ea typeface="Bodoni SvtyTwo OS ITC TT-Bold" charset="0"/>
                <a:cs typeface="Bodoni SvtyTwo OS ITC TT-Bold" charset="0"/>
                <a:sym typeface="Bodoni SvtyTwo OS ITC TT-Bold" charset="0"/>
              </a:rPr>
              <a:t> </a:t>
            </a:r>
            <a:r>
              <a:rPr lang="en-US" altLang="en-US" sz="2800" b="1" dirty="0" err="1">
                <a:solidFill>
                  <a:srgbClr val="0AB6CC"/>
                </a:solidFill>
                <a:latin typeface="Garamond" panose="02020404030301010803" pitchFamily="18" charset="0"/>
                <a:ea typeface="Bodoni SvtyTwo OS ITC TT-Bold" charset="0"/>
                <a:cs typeface="Bodoni SvtyTwo OS ITC TT-Bold" charset="0"/>
                <a:sym typeface="Bodoni SvtyTwo OS ITC TT-Bold" charset="0"/>
              </a:rPr>
              <a:t>Toplumsal</a:t>
            </a:r>
            <a:r>
              <a:rPr lang="en-US" altLang="en-US" sz="2800" b="1" dirty="0">
                <a:solidFill>
                  <a:srgbClr val="0AB6CC"/>
                </a:solidFill>
                <a:latin typeface="Garamond" panose="02020404030301010803" pitchFamily="18" charset="0"/>
                <a:ea typeface="Bodoni SvtyTwo OS ITC TT-Bold" charset="0"/>
                <a:cs typeface="Bodoni SvtyTwo OS ITC TT-Bold" charset="0"/>
                <a:sym typeface="Bodoni SvtyTwo OS ITC TT-Bold" charset="0"/>
              </a:rPr>
              <a:t> </a:t>
            </a:r>
            <a:r>
              <a:rPr lang="en-US" altLang="en-US" sz="2800" b="1" dirty="0" err="1">
                <a:solidFill>
                  <a:srgbClr val="0AB6CC"/>
                </a:solidFill>
                <a:latin typeface="Garamond" panose="02020404030301010803" pitchFamily="18" charset="0"/>
                <a:ea typeface="Bodoni SvtyTwo OS ITC TT-Bold" charset="0"/>
                <a:cs typeface="Bodoni SvtyTwo OS ITC TT-Bold" charset="0"/>
                <a:sym typeface="Bodoni SvtyTwo OS ITC TT-Bold" charset="0"/>
              </a:rPr>
              <a:t>Cinsiyet</a:t>
            </a:r>
            <a:r>
              <a:rPr lang="en-US" altLang="en-US" sz="2800" b="1" dirty="0">
                <a:solidFill>
                  <a:srgbClr val="0AB6CC"/>
                </a:solidFill>
                <a:latin typeface="Garamond" panose="02020404030301010803" pitchFamily="18" charset="0"/>
                <a:ea typeface="Bodoni SvtyTwo OS ITC TT-Bold" charset="0"/>
                <a:cs typeface="Bodoni SvtyTwo OS ITC TT-Bold" charset="0"/>
                <a:sym typeface="Bodoni SvtyTwo OS ITC TT-Bold" charset="0"/>
              </a:rPr>
              <a:t> </a:t>
            </a:r>
          </a:p>
          <a:p>
            <a:pPr algn="ctr" eaLnBrk="1"/>
            <a:r>
              <a:rPr lang="en-US" altLang="en-US" sz="2800" b="1" dirty="0" err="1">
                <a:solidFill>
                  <a:srgbClr val="0AB6CC"/>
                </a:solidFill>
                <a:latin typeface="Garamond" panose="02020404030301010803" pitchFamily="18" charset="0"/>
                <a:ea typeface="Bodoni SvtyTwo OS ITC TT-Bold" charset="0"/>
                <a:cs typeface="Bodoni SvtyTwo OS ITC TT-Bold" charset="0"/>
                <a:sym typeface="Bodoni SvtyTwo OS ITC TT-Bold" charset="0"/>
              </a:rPr>
              <a:t>Eşitliğinin</a:t>
            </a:r>
            <a:r>
              <a:rPr lang="en-US" altLang="en-US" sz="2800" b="1" dirty="0">
                <a:solidFill>
                  <a:srgbClr val="0AB6CC"/>
                </a:solidFill>
                <a:latin typeface="Garamond" panose="02020404030301010803" pitchFamily="18" charset="0"/>
                <a:ea typeface="Bodoni SvtyTwo OS ITC TT-Bold" charset="0"/>
                <a:cs typeface="Bodoni SvtyTwo OS ITC TT-Bold" charset="0"/>
                <a:sym typeface="Bodoni SvtyTwo OS ITC TT-Bold" charset="0"/>
              </a:rPr>
              <a:t> </a:t>
            </a:r>
            <a:r>
              <a:rPr lang="en-US" altLang="en-US" sz="2800" b="1" dirty="0" err="1">
                <a:solidFill>
                  <a:srgbClr val="0AB6CC"/>
                </a:solidFill>
                <a:latin typeface="Garamond" panose="02020404030301010803" pitchFamily="18" charset="0"/>
                <a:ea typeface="Bodoni SvtyTwo OS ITC TT-Bold" charset="0"/>
                <a:cs typeface="Bodoni SvtyTwo OS ITC TT-Bold" charset="0"/>
                <a:sym typeface="Bodoni SvtyTwo OS ITC TT-Bold" charset="0"/>
              </a:rPr>
              <a:t>Geliştirilmesi</a:t>
            </a:r>
            <a:endParaRPr lang="en-US" altLang="en-US" sz="2800" b="1" dirty="0">
              <a:solidFill>
                <a:srgbClr val="0AB6CC"/>
              </a:solidFill>
              <a:latin typeface="Garamond" panose="02020404030301010803" pitchFamily="18" charset="0"/>
              <a:ea typeface="Bodoni SvtyTwo OS ITC TT-Bold" charset="0"/>
              <a:cs typeface="Bodoni SvtyTwo OS ITC TT-Bold" charset="0"/>
              <a:sym typeface="Bodoni SvtyTwo OS ITC TT-Bold" charset="0"/>
            </a:endParaRPr>
          </a:p>
          <a:p>
            <a:pPr algn="ctr" eaLnBrk="1"/>
            <a:r>
              <a:rPr lang="en-US" altLang="en-US" sz="2800" b="1" dirty="0" err="1">
                <a:solidFill>
                  <a:srgbClr val="0AB6CC"/>
                </a:solidFill>
                <a:latin typeface="Garamond" panose="02020404030301010803" pitchFamily="18" charset="0"/>
                <a:ea typeface="Bodoni SvtyTwo OS ITC TT-Bold" charset="0"/>
                <a:cs typeface="Bodoni SvtyTwo OS ITC TT-Bold" charset="0"/>
                <a:sym typeface="Bodoni SvtyTwo OS ITC TT-Bold" charset="0"/>
              </a:rPr>
              <a:t>Teknik</a:t>
            </a:r>
            <a:r>
              <a:rPr lang="en-US" altLang="en-US" sz="2800" b="1" dirty="0">
                <a:solidFill>
                  <a:srgbClr val="0AB6CC"/>
                </a:solidFill>
                <a:latin typeface="Garamond" panose="02020404030301010803" pitchFamily="18" charset="0"/>
                <a:ea typeface="Bodoni SvtyTwo OS ITC TT-Bold" charset="0"/>
                <a:cs typeface="Bodoni SvtyTwo OS ITC TT-Bold" charset="0"/>
                <a:sym typeface="Bodoni SvtyTwo OS ITC TT-Bold" charset="0"/>
              </a:rPr>
              <a:t> </a:t>
            </a:r>
            <a:r>
              <a:rPr lang="en-US" altLang="en-US" sz="2800" b="1" dirty="0" err="1">
                <a:solidFill>
                  <a:srgbClr val="0AB6CC"/>
                </a:solidFill>
                <a:latin typeface="Garamond" panose="02020404030301010803" pitchFamily="18" charset="0"/>
                <a:ea typeface="Bodoni SvtyTwo OS ITC TT-Bold" charset="0"/>
                <a:cs typeface="Bodoni SvtyTwo OS ITC TT-Bold" charset="0"/>
                <a:sym typeface="Bodoni SvtyTwo OS ITC TT-Bold" charset="0"/>
              </a:rPr>
              <a:t>Destek</a:t>
            </a:r>
            <a:r>
              <a:rPr lang="en-US" altLang="en-US" sz="2800" b="1" dirty="0">
                <a:solidFill>
                  <a:srgbClr val="0AB6CC"/>
                </a:solidFill>
                <a:latin typeface="Garamond" panose="02020404030301010803" pitchFamily="18" charset="0"/>
                <a:ea typeface="Bodoni SvtyTwo OS ITC TT-Bold" charset="0"/>
                <a:cs typeface="Bodoni SvtyTwo OS ITC TT-Bold" charset="0"/>
                <a:sym typeface="Bodoni SvtyTwo OS ITC TT-Bold" charset="0"/>
              </a:rPr>
              <a:t> </a:t>
            </a:r>
            <a:r>
              <a:rPr lang="en-US" altLang="en-US" sz="2800" b="1" dirty="0" err="1">
                <a:solidFill>
                  <a:srgbClr val="0AB6CC"/>
                </a:solidFill>
                <a:latin typeface="Garamond" panose="02020404030301010803" pitchFamily="18" charset="0"/>
                <a:ea typeface="Bodoni SvtyTwo OS ITC TT-Bold" charset="0"/>
                <a:cs typeface="Bodoni SvtyTwo OS ITC TT-Bold" charset="0"/>
                <a:sym typeface="Bodoni SvtyTwo OS ITC TT-Bold" charset="0"/>
              </a:rPr>
              <a:t>Projesi</a:t>
            </a:r>
            <a:endParaRPr lang="en-US" altLang="en-US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668486"/>
      </p:ext>
    </p:extLst>
  </p:cSld>
  <p:clrMapOvr>
    <a:masterClrMapping/>
  </p:clrMapOvr>
  <p:transition spd="med" advTm="4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87400" y="50800"/>
            <a:ext cx="11099800" cy="2159000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Faaliyet Örnekleri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640301" y="1828800"/>
            <a:ext cx="10594561" cy="6286500"/>
          </a:xfrm>
        </p:spPr>
        <p:txBody>
          <a:bodyPr anchor="t"/>
          <a:lstStyle/>
          <a:p>
            <a:pPr marL="0" indent="0">
              <a:spcBef>
                <a:spcPts val="1800"/>
              </a:spcBef>
              <a:buNone/>
            </a:pPr>
            <a:r>
              <a:rPr lang="tr-TR" dirty="0" smtClean="0">
                <a:solidFill>
                  <a:srgbClr val="002060"/>
                </a:solidFill>
              </a:rPr>
              <a:t>Eğitimler, seminerler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tr-TR" dirty="0" smtClean="0">
                <a:solidFill>
                  <a:srgbClr val="002060"/>
                </a:solidFill>
              </a:rPr>
              <a:t>Görsel malzemeler : Logo, Poster, Broşür ve El İlanı, Fotoğraf, Bez afiş, İllüstrasyon; Kısa filmler, 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tr-TR" dirty="0" smtClean="0">
                <a:solidFill>
                  <a:srgbClr val="002060"/>
                </a:solidFill>
              </a:rPr>
              <a:t>Sosyal Medya: Facebook, </a:t>
            </a:r>
            <a:r>
              <a:rPr lang="tr-TR" dirty="0" err="1" smtClean="0">
                <a:solidFill>
                  <a:srgbClr val="002060"/>
                </a:solidFill>
              </a:rPr>
              <a:t>Twitter</a:t>
            </a:r>
            <a:r>
              <a:rPr lang="tr-TR" dirty="0" smtClean="0">
                <a:solidFill>
                  <a:srgbClr val="002060"/>
                </a:solidFill>
              </a:rPr>
              <a:t>, </a:t>
            </a:r>
            <a:r>
              <a:rPr lang="tr-TR" dirty="0" err="1" smtClean="0">
                <a:solidFill>
                  <a:srgbClr val="002060"/>
                </a:solidFill>
              </a:rPr>
              <a:t>Instagram</a:t>
            </a:r>
            <a:r>
              <a:rPr lang="tr-TR" dirty="0" smtClean="0">
                <a:solidFill>
                  <a:srgbClr val="002060"/>
                </a:solidFill>
              </a:rPr>
              <a:t>, Web sitesi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tr-TR" dirty="0" smtClean="0">
                <a:solidFill>
                  <a:srgbClr val="002060"/>
                </a:solidFill>
              </a:rPr>
              <a:t>Anketler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tr-TR" dirty="0" smtClean="0">
                <a:solidFill>
                  <a:srgbClr val="002060"/>
                </a:solidFill>
              </a:rPr>
              <a:t>Öğrenci Etkinlikleri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tr-TR" dirty="0" smtClean="0">
                <a:solidFill>
                  <a:srgbClr val="002060"/>
                </a:solidFill>
              </a:rPr>
              <a:t>Sokak Etkinlikleri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tr-TR" b="1" i="1" dirty="0" smtClean="0">
                <a:solidFill>
                  <a:srgbClr val="002060"/>
                </a:solidFill>
              </a:rPr>
              <a:t>Bir kampanya bütün faaliyetleri bünyesinde bulundurabileceği gibi, bunların yalnızca bir ya da bir kaç tanesinden de oluşabilir. </a:t>
            </a:r>
            <a:endParaRPr lang="tr-TR" dirty="0"/>
          </a:p>
        </p:txBody>
      </p:sp>
      <p:pic>
        <p:nvPicPr>
          <p:cNvPr id="4" name="Picture 4" descr="logo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642938"/>
            <a:ext cx="17795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pic>
        <p:nvPicPr>
          <p:cNvPr id="6" name="Picture 8" descr="logo kelebe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1536" y="6164068"/>
            <a:ext cx="466725" cy="46355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</p:pic>
      <p:pic>
        <p:nvPicPr>
          <p:cNvPr id="7" name="Picture 8" descr="logo kelebe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1536" y="5386194"/>
            <a:ext cx="466725" cy="46355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</p:pic>
      <p:pic>
        <p:nvPicPr>
          <p:cNvPr id="8" name="Picture 8" descr="logo kelebe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5223" y="4000353"/>
            <a:ext cx="466725" cy="46355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</p:pic>
      <p:pic>
        <p:nvPicPr>
          <p:cNvPr id="9" name="Picture 8" descr="logo kelebe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5223" y="2699161"/>
            <a:ext cx="466725" cy="46355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</p:pic>
      <p:pic>
        <p:nvPicPr>
          <p:cNvPr id="10" name="Picture 8" descr="logo kelebe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1536" y="1912760"/>
            <a:ext cx="466725" cy="46355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</p:pic>
      <p:pic>
        <p:nvPicPr>
          <p:cNvPr id="11" name="Picture 8" descr="logo kelebe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6964" y="6880540"/>
            <a:ext cx="466725" cy="46355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</p:pic>
      <p:sp>
        <p:nvSpPr>
          <p:cNvPr id="14" name="TextBox 3"/>
          <p:cNvSpPr txBox="1"/>
          <p:nvPr/>
        </p:nvSpPr>
        <p:spPr>
          <a:xfrm>
            <a:off x="8940800" y="9172575"/>
            <a:ext cx="3790950" cy="461963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r>
              <a:rPr lang="tr-TR" altLang="tr-TR" sz="24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5-4. </a:t>
            </a:r>
            <a:r>
              <a:rPr lang="tr-TR" altLang="tr-TR" sz="2400" dirty="0">
                <a:solidFill>
                  <a:srgbClr val="002060"/>
                </a:solidFill>
                <a:latin typeface="Garamond" panose="02020404030301010803" pitchFamily="18" charset="0"/>
              </a:rPr>
              <a:t>Oturum</a:t>
            </a:r>
            <a:r>
              <a:rPr lang="en-US" altLang="tr-TR" sz="2400" dirty="0">
                <a:solidFill>
                  <a:srgbClr val="002060"/>
                </a:solidFill>
                <a:latin typeface="Garamond" panose="02020404030301010803" pitchFamily="18" charset="0"/>
              </a:rPr>
              <a:t>–</a:t>
            </a:r>
            <a:r>
              <a:rPr lang="en-US" altLang="tr-TR" sz="2400" dirty="0" err="1">
                <a:solidFill>
                  <a:srgbClr val="002060"/>
                </a:solidFill>
                <a:latin typeface="Garamond" panose="02020404030301010803" pitchFamily="18" charset="0"/>
              </a:rPr>
              <a:t>Yansı</a:t>
            </a:r>
            <a:r>
              <a:rPr lang="en-US" altLang="tr-TR" sz="2400" dirty="0">
                <a:solidFill>
                  <a:srgbClr val="002060"/>
                </a:solidFill>
                <a:latin typeface="Garamond" panose="02020404030301010803" pitchFamily="18" charset="0"/>
              </a:rPr>
              <a:t> No: </a:t>
            </a:r>
            <a:r>
              <a:rPr lang="tr-TR" altLang="tr-TR" sz="2400" dirty="0">
                <a:solidFill>
                  <a:srgbClr val="002060"/>
                </a:solidFill>
                <a:latin typeface="Garamond" panose="02020404030301010803" pitchFamily="18" charset="0"/>
              </a:rPr>
              <a:t>1</a:t>
            </a:r>
            <a:r>
              <a:rPr lang="en-US" altLang="tr-TR" sz="24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/</a:t>
            </a:r>
            <a:r>
              <a:rPr lang="tr-TR" altLang="tr-TR" sz="24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4</a:t>
            </a:r>
            <a:endParaRPr lang="tr-TR" altLang="tr-TR" sz="2400" dirty="0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00"/>
                            </p:stCondLst>
                            <p:childTnLst>
                              <p:par>
                                <p:cTn id="33" presetID="17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7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Başarı Öyküleri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06400" y="2286000"/>
            <a:ext cx="12115800" cy="6324600"/>
          </a:xfrm>
        </p:spPr>
        <p:txBody>
          <a:bodyPr anchor="t"/>
          <a:lstStyle/>
          <a:p>
            <a:pPr>
              <a:buNone/>
            </a:pPr>
            <a:r>
              <a:rPr lang="tr-TR" b="1" dirty="0" smtClean="0">
                <a:solidFill>
                  <a:srgbClr val="FF0000"/>
                </a:solidFill>
              </a:rPr>
              <a:t>İZMİR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smtClean="0">
                <a:solidFill>
                  <a:srgbClr val="002060"/>
                </a:solidFill>
              </a:rPr>
              <a:t>TCE eğitimine katılmış iki öğretmen, İzmir ili, Konak ilçesindeki ilköğretim okullarındaki öğretmenlere toplumsal cinsiyet eğitimi vermiştir. </a:t>
            </a:r>
          </a:p>
          <a:p>
            <a:pPr>
              <a:buNone/>
            </a:pPr>
            <a:r>
              <a:rPr lang="tr-TR" dirty="0" smtClean="0">
                <a:solidFill>
                  <a:srgbClr val="002060"/>
                </a:solidFill>
              </a:rPr>
              <a:t>	Paydaşlar : Konak Belediyesi, Kadın Haklarını Koruma Derneği ve İzmir İl Milli Eğitim Müdürlüğü </a:t>
            </a:r>
          </a:p>
          <a:p>
            <a:pPr>
              <a:buNone/>
            </a:pPr>
            <a:r>
              <a:rPr lang="tr-TR" dirty="0" smtClean="0">
                <a:solidFill>
                  <a:srgbClr val="002060"/>
                </a:solidFill>
              </a:rPr>
              <a:t>	</a:t>
            </a:r>
            <a:r>
              <a:rPr lang="tr-TR" dirty="0" smtClean="0">
                <a:solidFill>
                  <a:srgbClr val="002060"/>
                </a:solidFill>
              </a:rPr>
              <a:t>2008–2009 </a:t>
            </a:r>
            <a:r>
              <a:rPr lang="tr-TR" dirty="0" smtClean="0">
                <a:solidFill>
                  <a:srgbClr val="002060"/>
                </a:solidFill>
              </a:rPr>
              <a:t>öğretim yılında 22 okulda toplam </a:t>
            </a:r>
            <a:r>
              <a:rPr lang="tr-TR" dirty="0" smtClean="0">
                <a:solidFill>
                  <a:srgbClr val="002060"/>
                </a:solidFill>
              </a:rPr>
              <a:t>1.000 </a:t>
            </a:r>
            <a:r>
              <a:rPr lang="tr-TR" dirty="0" smtClean="0">
                <a:solidFill>
                  <a:srgbClr val="002060"/>
                </a:solidFill>
              </a:rPr>
              <a:t>öğretmen bu faaliyete katıldı. </a:t>
            </a:r>
            <a:endParaRPr lang="tr-TR" dirty="0">
              <a:solidFill>
                <a:srgbClr val="002060"/>
              </a:solidFill>
            </a:endParaRPr>
          </a:p>
        </p:txBody>
      </p:sp>
      <p:pic>
        <p:nvPicPr>
          <p:cNvPr id="4" name="Picture 4" descr="logo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642938"/>
            <a:ext cx="17795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6" name="TextBox 3"/>
          <p:cNvSpPr txBox="1"/>
          <p:nvPr/>
        </p:nvSpPr>
        <p:spPr>
          <a:xfrm>
            <a:off x="8940800" y="9172575"/>
            <a:ext cx="3790950" cy="461963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r>
              <a:rPr lang="tr-TR" altLang="tr-TR" sz="24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5-4. </a:t>
            </a:r>
            <a:r>
              <a:rPr lang="tr-TR" altLang="tr-TR" sz="2400" dirty="0">
                <a:solidFill>
                  <a:srgbClr val="002060"/>
                </a:solidFill>
                <a:latin typeface="Garamond" panose="02020404030301010803" pitchFamily="18" charset="0"/>
              </a:rPr>
              <a:t>Oturum</a:t>
            </a:r>
            <a:r>
              <a:rPr lang="en-US" altLang="tr-TR" sz="2400" dirty="0">
                <a:solidFill>
                  <a:srgbClr val="002060"/>
                </a:solidFill>
                <a:latin typeface="Garamond" panose="02020404030301010803" pitchFamily="18" charset="0"/>
              </a:rPr>
              <a:t>–</a:t>
            </a:r>
            <a:r>
              <a:rPr lang="en-US" altLang="tr-TR" sz="2400" dirty="0" err="1">
                <a:solidFill>
                  <a:srgbClr val="002060"/>
                </a:solidFill>
                <a:latin typeface="Garamond" panose="02020404030301010803" pitchFamily="18" charset="0"/>
              </a:rPr>
              <a:t>Yansı</a:t>
            </a:r>
            <a:r>
              <a:rPr lang="en-US" altLang="tr-TR" sz="2400" dirty="0">
                <a:solidFill>
                  <a:srgbClr val="002060"/>
                </a:solidFill>
                <a:latin typeface="Garamond" panose="02020404030301010803" pitchFamily="18" charset="0"/>
              </a:rPr>
              <a:t> No: </a:t>
            </a:r>
            <a:r>
              <a:rPr lang="tr-TR" altLang="tr-TR" sz="24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2</a:t>
            </a:r>
            <a:r>
              <a:rPr lang="en-US" altLang="tr-TR" sz="24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/</a:t>
            </a:r>
            <a:r>
              <a:rPr lang="tr-TR" altLang="tr-TR" sz="24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4</a:t>
            </a:r>
            <a:endParaRPr lang="tr-TR" altLang="tr-TR" sz="2400" dirty="0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52500" y="1457325"/>
            <a:ext cx="11099800" cy="2159000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Başarı Öyküleri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952500" y="3810000"/>
            <a:ext cx="11099800" cy="2912269"/>
          </a:xfrm>
        </p:spPr>
        <p:txBody>
          <a:bodyPr anchor="t"/>
          <a:lstStyle/>
          <a:p>
            <a:pPr lvl="1">
              <a:buNone/>
            </a:pPr>
            <a:r>
              <a:rPr lang="tr-TR" b="1" dirty="0" smtClean="0">
                <a:solidFill>
                  <a:srgbClr val="FF0000"/>
                </a:solidFill>
              </a:rPr>
              <a:t>ERZİNCAN</a:t>
            </a:r>
          </a:p>
          <a:p>
            <a:pPr lvl="1">
              <a:buNone/>
            </a:pPr>
            <a:r>
              <a:rPr lang="tr-TR" dirty="0" smtClean="0"/>
              <a:t>	</a:t>
            </a:r>
            <a:r>
              <a:rPr lang="tr-TR" dirty="0" smtClean="0">
                <a:solidFill>
                  <a:srgbClr val="002060"/>
                </a:solidFill>
              </a:rPr>
              <a:t>TCE Eğitimi almış olan öğretmenler, Erzincan’da liselerde 	2014 -2015 öğretim yılında </a:t>
            </a:r>
            <a:r>
              <a:rPr lang="tr-TR" dirty="0" smtClean="0">
                <a:solidFill>
                  <a:srgbClr val="002060"/>
                </a:solidFill>
              </a:rPr>
              <a:t>“</a:t>
            </a:r>
            <a:r>
              <a:rPr lang="en-US" dirty="0" smtClean="0">
                <a:solidFill>
                  <a:srgbClr val="002060"/>
                </a:solidFill>
              </a:rPr>
              <a:t>M</a:t>
            </a:r>
            <a:r>
              <a:rPr lang="tr-TR" dirty="0" smtClean="0">
                <a:solidFill>
                  <a:srgbClr val="002060"/>
                </a:solidFill>
              </a:rPr>
              <a:t>esleklerde TCE </a:t>
            </a:r>
            <a:r>
              <a:rPr lang="tr-TR" dirty="0" smtClean="0">
                <a:solidFill>
                  <a:srgbClr val="002060"/>
                </a:solidFill>
              </a:rPr>
              <a:t>Farkındalığı</a:t>
            </a:r>
            <a:r>
              <a:rPr lang="tr-TR" dirty="0" smtClean="0">
                <a:solidFill>
                  <a:srgbClr val="002060"/>
                </a:solidFill>
              </a:rPr>
              <a:t>” çalışmaları düzenlediler. 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4" name="Picture 4" descr="logo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642938"/>
            <a:ext cx="17795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6" name="TextBox 3"/>
          <p:cNvSpPr txBox="1"/>
          <p:nvPr/>
        </p:nvSpPr>
        <p:spPr>
          <a:xfrm>
            <a:off x="8940800" y="9172575"/>
            <a:ext cx="3790950" cy="461963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r>
              <a:rPr lang="tr-TR" altLang="tr-TR" sz="24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5-4. </a:t>
            </a:r>
            <a:r>
              <a:rPr lang="tr-TR" altLang="tr-TR" sz="2400" dirty="0">
                <a:solidFill>
                  <a:srgbClr val="002060"/>
                </a:solidFill>
                <a:latin typeface="Garamond" panose="02020404030301010803" pitchFamily="18" charset="0"/>
              </a:rPr>
              <a:t>Oturum</a:t>
            </a:r>
            <a:r>
              <a:rPr lang="en-US" altLang="tr-TR" sz="2400" dirty="0">
                <a:solidFill>
                  <a:srgbClr val="002060"/>
                </a:solidFill>
                <a:latin typeface="Garamond" panose="02020404030301010803" pitchFamily="18" charset="0"/>
              </a:rPr>
              <a:t>–</a:t>
            </a:r>
            <a:r>
              <a:rPr lang="en-US" altLang="tr-TR" sz="2400" dirty="0" err="1">
                <a:solidFill>
                  <a:srgbClr val="002060"/>
                </a:solidFill>
                <a:latin typeface="Garamond" panose="02020404030301010803" pitchFamily="18" charset="0"/>
              </a:rPr>
              <a:t>Yansı</a:t>
            </a:r>
            <a:r>
              <a:rPr lang="en-US" altLang="tr-TR" sz="2400" dirty="0">
                <a:solidFill>
                  <a:srgbClr val="002060"/>
                </a:solidFill>
                <a:latin typeface="Garamond" panose="02020404030301010803" pitchFamily="18" charset="0"/>
              </a:rPr>
              <a:t> No: </a:t>
            </a:r>
            <a:r>
              <a:rPr lang="tr-TR" altLang="tr-TR" sz="2400" dirty="0">
                <a:solidFill>
                  <a:srgbClr val="002060"/>
                </a:solidFill>
                <a:latin typeface="Garamond" panose="02020404030301010803" pitchFamily="18" charset="0"/>
              </a:rPr>
              <a:t>3</a:t>
            </a:r>
            <a:r>
              <a:rPr lang="en-US" altLang="tr-TR" sz="24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/</a:t>
            </a:r>
            <a:r>
              <a:rPr lang="tr-TR" altLang="tr-TR" sz="24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4</a:t>
            </a:r>
            <a:endParaRPr lang="tr-TR" altLang="tr-TR" sz="2400" dirty="0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863600" y="1752600"/>
            <a:ext cx="11099800" cy="6286500"/>
          </a:xfrm>
        </p:spPr>
        <p:txBody>
          <a:bodyPr/>
          <a:lstStyle/>
          <a:p>
            <a:pPr algn="ctr">
              <a:buNone/>
            </a:pPr>
            <a:r>
              <a:rPr lang="tr-TR" sz="8000" b="1" dirty="0" smtClean="0">
                <a:solidFill>
                  <a:srgbClr val="FF0000"/>
                </a:solidFill>
              </a:rPr>
              <a:t>VAKA ÇALIŞMASI</a:t>
            </a:r>
          </a:p>
          <a:p>
            <a:pPr algn="ctr">
              <a:buNone/>
            </a:pPr>
            <a:r>
              <a:rPr lang="tr-TR" sz="8000" b="1" dirty="0" smtClean="0">
                <a:solidFill>
                  <a:srgbClr val="FF0000"/>
                </a:solidFill>
              </a:rPr>
              <a:t>SİZ OLSAYDINIZ NE </a:t>
            </a:r>
            <a:r>
              <a:rPr lang="tr-TR" sz="8000" b="1" dirty="0" smtClean="0">
                <a:solidFill>
                  <a:srgbClr val="FF0000"/>
                </a:solidFill>
              </a:rPr>
              <a:t>YAPARDINIZ?</a:t>
            </a:r>
            <a:endParaRPr lang="tr-TR" sz="8000" b="1" dirty="0">
              <a:solidFill>
                <a:srgbClr val="FF0000"/>
              </a:solidFill>
            </a:endParaRPr>
          </a:p>
        </p:txBody>
      </p:sp>
      <p:pic>
        <p:nvPicPr>
          <p:cNvPr id="4" name="Picture 4" descr="logo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642938"/>
            <a:ext cx="17795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6" name="TextBox 3"/>
          <p:cNvSpPr txBox="1"/>
          <p:nvPr/>
        </p:nvSpPr>
        <p:spPr>
          <a:xfrm>
            <a:off x="8940800" y="9172575"/>
            <a:ext cx="3790950" cy="461963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r>
              <a:rPr lang="tr-TR" altLang="tr-TR" sz="24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5-4. </a:t>
            </a:r>
            <a:r>
              <a:rPr lang="tr-TR" altLang="tr-TR" sz="2400" dirty="0">
                <a:solidFill>
                  <a:srgbClr val="002060"/>
                </a:solidFill>
                <a:latin typeface="Garamond" panose="02020404030301010803" pitchFamily="18" charset="0"/>
              </a:rPr>
              <a:t>Oturum</a:t>
            </a:r>
            <a:r>
              <a:rPr lang="en-US" altLang="tr-TR" sz="2400" dirty="0">
                <a:solidFill>
                  <a:srgbClr val="002060"/>
                </a:solidFill>
                <a:latin typeface="Garamond" panose="02020404030301010803" pitchFamily="18" charset="0"/>
              </a:rPr>
              <a:t>–</a:t>
            </a:r>
            <a:r>
              <a:rPr lang="en-US" altLang="tr-TR" sz="2400" dirty="0" err="1">
                <a:solidFill>
                  <a:srgbClr val="002060"/>
                </a:solidFill>
                <a:latin typeface="Garamond" panose="02020404030301010803" pitchFamily="18" charset="0"/>
              </a:rPr>
              <a:t>Yansı</a:t>
            </a:r>
            <a:r>
              <a:rPr lang="en-US" altLang="tr-TR" sz="2400" dirty="0">
                <a:solidFill>
                  <a:srgbClr val="002060"/>
                </a:solidFill>
                <a:latin typeface="Garamond" panose="02020404030301010803" pitchFamily="18" charset="0"/>
              </a:rPr>
              <a:t> No: </a:t>
            </a:r>
            <a:r>
              <a:rPr lang="tr-TR" altLang="tr-TR" sz="2400" dirty="0">
                <a:solidFill>
                  <a:srgbClr val="002060"/>
                </a:solidFill>
                <a:latin typeface="Garamond" panose="02020404030301010803" pitchFamily="18" charset="0"/>
              </a:rPr>
              <a:t>4</a:t>
            </a:r>
            <a:r>
              <a:rPr lang="en-US" altLang="tr-TR" sz="24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/</a:t>
            </a:r>
            <a:r>
              <a:rPr lang="tr-TR" altLang="tr-TR" sz="24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4</a:t>
            </a:r>
            <a:endParaRPr lang="tr-TR" altLang="tr-TR" sz="2400" dirty="0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logo 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738" y="642938"/>
            <a:ext cx="2597150" cy="118903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</p:pic>
      <p:pic>
        <p:nvPicPr>
          <p:cNvPr id="12291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1400" y="3429000"/>
            <a:ext cx="859948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12 Başlık"/>
          <p:cNvSpPr>
            <a:spLocks noGrp="1"/>
          </p:cNvSpPr>
          <p:nvPr>
            <p:ph type="title"/>
          </p:nvPr>
        </p:nvSpPr>
        <p:spPr>
          <a:xfrm>
            <a:off x="952500" y="2362200"/>
            <a:ext cx="11099800" cy="1295400"/>
          </a:xfrm>
        </p:spPr>
        <p:txBody>
          <a:bodyPr/>
          <a:lstStyle/>
          <a:p>
            <a:r>
              <a:rPr lang="tr-TR" altLang="en-US" sz="4400" b="1" smtClean="0">
                <a:solidFill>
                  <a:srgbClr val="FF0000"/>
                </a:solidFill>
                <a:latin typeface="Garamond" pitchFamily="18" charset="0"/>
              </a:rPr>
              <a:t>Teşekkürler!</a:t>
            </a:r>
            <a:endParaRPr lang="en-US" altLang="en-US" sz="4400" b="1" smtClean="0">
              <a:solidFill>
                <a:srgbClr val="FF00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ransition spd="med" advTm="4000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</TotalTime>
  <Words>131</Words>
  <Application>Microsoft Office PowerPoint</Application>
  <PresentationFormat>Özel</PresentationFormat>
  <Paragraphs>28</Paragraphs>
  <Slides>6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2" baseType="lpstr">
      <vt:lpstr>Arial</vt:lpstr>
      <vt:lpstr>Bodoni SvtyTwo OS ITC TT-Bold</vt:lpstr>
      <vt:lpstr>Garamond</vt:lpstr>
      <vt:lpstr>Helvetica Light</vt:lpstr>
      <vt:lpstr>Helvetica Neue</vt:lpstr>
      <vt:lpstr>White</vt:lpstr>
      <vt:lpstr>PowerPoint Sunusu</vt:lpstr>
      <vt:lpstr>Faaliyet Örnekleri</vt:lpstr>
      <vt:lpstr>Başarı Öyküleri</vt:lpstr>
      <vt:lpstr>Başarı Öyküleri</vt:lpstr>
      <vt:lpstr>PowerPoint Sunusu</vt:lpstr>
      <vt:lpstr>Teşekkürler!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BCUSER</dc:creator>
  <cp:lastModifiedBy>eda tüzemen</cp:lastModifiedBy>
  <cp:revision>314</cp:revision>
  <dcterms:modified xsi:type="dcterms:W3CDTF">2016-07-31T20:01:48Z</dcterms:modified>
</cp:coreProperties>
</file>