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24"/>
  </p:notesMasterIdLst>
  <p:handoutMasterIdLst>
    <p:handoutMasterId r:id="rId25"/>
  </p:handoutMasterIdLst>
  <p:sldIdLst>
    <p:sldId id="365" r:id="rId2"/>
    <p:sldId id="369" r:id="rId3"/>
    <p:sldId id="353" r:id="rId4"/>
    <p:sldId id="352" r:id="rId5"/>
    <p:sldId id="343" r:id="rId6"/>
    <p:sldId id="370" r:id="rId7"/>
    <p:sldId id="371" r:id="rId8"/>
    <p:sldId id="372" r:id="rId9"/>
    <p:sldId id="355" r:id="rId10"/>
    <p:sldId id="367" r:id="rId11"/>
    <p:sldId id="368" r:id="rId12"/>
    <p:sldId id="345" r:id="rId13"/>
    <p:sldId id="333" r:id="rId14"/>
    <p:sldId id="362" r:id="rId15"/>
    <p:sldId id="346" r:id="rId16"/>
    <p:sldId id="373" r:id="rId17"/>
    <p:sldId id="335" r:id="rId18"/>
    <p:sldId id="337" r:id="rId19"/>
    <p:sldId id="349" r:id="rId20"/>
    <p:sldId id="338" r:id="rId21"/>
    <p:sldId id="342" r:id="rId22"/>
    <p:sldId id="358"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67EA"/>
    <a:srgbClr val="F5F028"/>
    <a:srgbClr val="FF0000"/>
    <a:srgbClr val="CDFBA3"/>
    <a:srgbClr val="00AEEF"/>
    <a:srgbClr val="E7FF01"/>
    <a:srgbClr val="66FF33"/>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30" autoAdjust="0"/>
  </p:normalViewPr>
  <p:slideViewPr>
    <p:cSldViewPr>
      <p:cViewPr varScale="1">
        <p:scale>
          <a:sx n="63" d="100"/>
          <a:sy n="63" d="100"/>
        </p:scale>
        <p:origin x="-15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772"/>
    </p:cViewPr>
  </p:sorterViewPr>
  <p:notesViewPr>
    <p:cSldViewPr>
      <p:cViewPr>
        <p:scale>
          <a:sx n="75" d="100"/>
          <a:sy n="75" d="100"/>
        </p:scale>
        <p:origin x="-1404" y="7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DFF9B-BDC5-4F2F-A9B9-24E945056663}" type="doc">
      <dgm:prSet loTypeId="urn:microsoft.com/office/officeart/2005/8/layout/pyramid1" loCatId="pyramid" qsTypeId="urn:microsoft.com/office/officeart/2005/8/quickstyle/simple1" qsCatId="simple" csTypeId="urn:microsoft.com/office/officeart/2005/8/colors/accent1_2" csCatId="accent1" phldr="1"/>
      <dgm:spPr/>
    </dgm:pt>
    <dgm:pt modelId="{79775982-FA93-42D8-A695-F197A78F45CE}">
      <dgm:prSet custT="1"/>
      <dgm:spPr>
        <a:solidFill>
          <a:srgbClr val="F5F028"/>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700" b="1" i="0" u="none" strike="noStrike" cap="none" normalizeH="0" baseline="0" dirty="0" smtClean="0">
              <a:ln>
                <a:noFill/>
              </a:ln>
              <a:solidFill>
                <a:schemeClr val="tx1"/>
              </a:solidFill>
              <a:effectLst/>
              <a:latin typeface="Arial" charset="0"/>
              <a:cs typeface="Arial" charset="0"/>
            </a:rPr>
            <a:t>Kişiye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700" b="1" i="0" u="none" strike="noStrike" cap="none" normalizeH="0" baseline="0" dirty="0" smtClean="0">
              <a:ln>
                <a:noFill/>
              </a:ln>
              <a:solidFill>
                <a:schemeClr val="tx1"/>
              </a:solidFill>
              <a:effectLst/>
              <a:latin typeface="Arial" charset="0"/>
              <a:cs typeface="Arial" charset="0"/>
            </a:rPr>
            <a:t>Özel Hizmetler</a:t>
          </a:r>
          <a:endParaRPr kumimoji="0" lang="en-US" sz="1700" b="1" i="0" u="none" strike="noStrike" cap="none" normalizeH="0" baseline="0" dirty="0" smtClean="0">
            <a:ln>
              <a:noFill/>
            </a:ln>
            <a:solidFill>
              <a:schemeClr val="tx1"/>
            </a:solidFill>
            <a:effectLst/>
            <a:latin typeface="Arial" charset="0"/>
            <a:cs typeface="Arial" charset="0"/>
          </a:endParaRPr>
        </a:p>
      </dgm:t>
    </dgm:pt>
    <dgm:pt modelId="{307C655C-71DA-42CC-8693-5E0675EF9525}" type="parTrans" cxnId="{A6E875B4-A23E-4911-BE63-616F7BC32C48}">
      <dgm:prSet/>
      <dgm:spPr/>
      <dgm:t>
        <a:bodyPr/>
        <a:lstStyle/>
        <a:p>
          <a:endParaRPr lang="tr-TR"/>
        </a:p>
      </dgm:t>
    </dgm:pt>
    <dgm:pt modelId="{965B20DA-431B-4225-8684-2C9C563058B7}" type="sibTrans" cxnId="{A6E875B4-A23E-4911-BE63-616F7BC32C48}">
      <dgm:prSet/>
      <dgm:spPr/>
      <dgm:t>
        <a:bodyPr/>
        <a:lstStyle/>
        <a:p>
          <a:endParaRPr lang="tr-TR"/>
        </a:p>
      </dgm:t>
    </dgm:pt>
    <dgm:pt modelId="{A484C46E-0999-4610-89E5-5AE887359558}">
      <dgm:prSet custT="1"/>
      <dgm:spPr>
        <a:solidFill>
          <a:srgbClr val="F5F028"/>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dirty="0" smtClean="0">
              <a:ln>
                <a:noFill/>
              </a:ln>
              <a:solidFill>
                <a:schemeClr val="tx1"/>
              </a:solidFill>
              <a:effectLst/>
              <a:latin typeface="Arial" charset="0"/>
              <a:cs typeface="Arial" charset="0"/>
            </a:rPr>
            <a:t>Genel Hizmetler</a:t>
          </a:r>
          <a:endParaRPr kumimoji="0" lang="en-US" sz="2400" b="1" i="0" u="none" strike="noStrike" cap="none" normalizeH="0" baseline="0" dirty="0" smtClean="0">
            <a:ln>
              <a:noFill/>
            </a:ln>
            <a:solidFill>
              <a:schemeClr val="tx1"/>
            </a:solidFill>
            <a:effectLst/>
            <a:latin typeface="Arial" charset="0"/>
            <a:cs typeface="Arial" charset="0"/>
          </a:endParaRPr>
        </a:p>
      </dgm:t>
    </dgm:pt>
    <dgm:pt modelId="{023D33CE-3314-4405-9C7D-3CC10BA00325}" type="parTrans" cxnId="{921DE5F8-4139-4801-BC25-E7CA103DA8FD}">
      <dgm:prSet/>
      <dgm:spPr/>
      <dgm:t>
        <a:bodyPr/>
        <a:lstStyle/>
        <a:p>
          <a:endParaRPr lang="tr-TR"/>
        </a:p>
      </dgm:t>
    </dgm:pt>
    <dgm:pt modelId="{2FBBE8BA-B1B2-4CF9-B68B-4B0DED677767}" type="sibTrans" cxnId="{921DE5F8-4139-4801-BC25-E7CA103DA8FD}">
      <dgm:prSet/>
      <dgm:spPr/>
      <dgm:t>
        <a:bodyPr/>
        <a:lstStyle/>
        <a:p>
          <a:endParaRPr lang="tr-TR"/>
        </a:p>
      </dgm:t>
    </dgm:pt>
    <dgm:pt modelId="{3AEF6289-296B-4C74-A605-3BD4EB5AA045}">
      <dgm:prSet custT="1"/>
      <dgm:spPr>
        <a:solidFill>
          <a:srgbClr val="F5F028"/>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dirty="0" smtClean="0">
              <a:ln>
                <a:noFill/>
              </a:ln>
              <a:solidFill>
                <a:schemeClr val="tx1"/>
              </a:solidFill>
              <a:effectLst/>
              <a:latin typeface="Arial" charset="0"/>
              <a:cs typeface="Arial" charset="0"/>
            </a:rPr>
            <a:t>Toplum ve Aile Desteği</a:t>
          </a:r>
          <a:endParaRPr kumimoji="0" lang="en-US" sz="2400" b="1" i="0" u="none" strike="noStrike" cap="none" normalizeH="0" baseline="0" dirty="0" smtClean="0">
            <a:ln>
              <a:noFill/>
            </a:ln>
            <a:solidFill>
              <a:schemeClr val="tx1"/>
            </a:solidFill>
            <a:effectLst/>
            <a:latin typeface="Arial" charset="0"/>
            <a:cs typeface="Arial" charset="0"/>
          </a:endParaRPr>
        </a:p>
      </dgm:t>
    </dgm:pt>
    <dgm:pt modelId="{3C8CD595-7E5E-4729-8BF3-E751A930B4AA}" type="parTrans" cxnId="{88370ED1-803A-4C99-BF14-90D201F02492}">
      <dgm:prSet/>
      <dgm:spPr/>
      <dgm:t>
        <a:bodyPr/>
        <a:lstStyle/>
        <a:p>
          <a:endParaRPr lang="tr-TR"/>
        </a:p>
      </dgm:t>
    </dgm:pt>
    <dgm:pt modelId="{DFF4C75F-7D47-46AD-80A1-0933717C9A98}" type="sibTrans" cxnId="{88370ED1-803A-4C99-BF14-90D201F02492}">
      <dgm:prSet/>
      <dgm:spPr/>
      <dgm:t>
        <a:bodyPr/>
        <a:lstStyle/>
        <a:p>
          <a:endParaRPr lang="tr-TR"/>
        </a:p>
      </dgm:t>
    </dgm:pt>
    <dgm:pt modelId="{F0D43AB3-66F9-4E90-BDFC-1A9A90C1E81B}">
      <dgm:prSet custT="1"/>
      <dgm:spPr>
        <a:solidFill>
          <a:srgbClr val="F5F028"/>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dirty="0" smtClean="0">
              <a:ln>
                <a:noFill/>
              </a:ln>
              <a:solidFill>
                <a:schemeClr val="tx1"/>
              </a:solidFill>
              <a:effectLst/>
              <a:latin typeface="Arial" charset="0"/>
              <a:cs typeface="Arial" charset="0"/>
            </a:rPr>
            <a:t>Temel Hizmetler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cap="none" normalizeH="0" baseline="0" dirty="0" smtClean="0">
              <a:ln>
                <a:noFill/>
              </a:ln>
              <a:solidFill>
                <a:schemeClr val="tx1"/>
              </a:solidFill>
              <a:effectLst/>
              <a:latin typeface="Arial" charset="0"/>
              <a:cs typeface="Arial" charset="0"/>
            </a:rPr>
            <a:t>ve Güvenlik</a:t>
          </a:r>
          <a:endParaRPr kumimoji="0" lang="en-US" sz="2400" b="1" i="0" u="none" strike="noStrike" cap="none" normalizeH="0" baseline="0" dirty="0" smtClean="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900" b="1" i="0" u="none" strike="noStrike" cap="none" normalizeH="0" baseline="0" dirty="0" smtClean="0">
            <a:ln>
              <a:noFill/>
            </a:ln>
            <a:solidFill>
              <a:schemeClr val="tx1"/>
            </a:solidFill>
            <a:effectLst/>
            <a:latin typeface="Arial" charset="0"/>
            <a:cs typeface="Arial" charset="0"/>
          </a:endParaRPr>
        </a:p>
      </dgm:t>
    </dgm:pt>
    <dgm:pt modelId="{CE8CA26C-CBBF-46BA-877A-2B818C378B7C}" type="parTrans" cxnId="{631AC775-F252-4BDC-BABD-904FEBE61862}">
      <dgm:prSet/>
      <dgm:spPr/>
      <dgm:t>
        <a:bodyPr/>
        <a:lstStyle/>
        <a:p>
          <a:endParaRPr lang="tr-TR"/>
        </a:p>
      </dgm:t>
    </dgm:pt>
    <dgm:pt modelId="{F75DF7B7-77CA-4D37-BBCD-D553EC16B7C4}" type="sibTrans" cxnId="{631AC775-F252-4BDC-BABD-904FEBE61862}">
      <dgm:prSet/>
      <dgm:spPr/>
      <dgm:t>
        <a:bodyPr/>
        <a:lstStyle/>
        <a:p>
          <a:endParaRPr lang="tr-TR"/>
        </a:p>
      </dgm:t>
    </dgm:pt>
    <dgm:pt modelId="{D7798705-D817-4F21-A5F5-9A31ACFE9793}" type="pres">
      <dgm:prSet presAssocID="{733DFF9B-BDC5-4F2F-A9B9-24E945056663}" presName="Name0" presStyleCnt="0">
        <dgm:presLayoutVars>
          <dgm:dir/>
          <dgm:animLvl val="lvl"/>
          <dgm:resizeHandles val="exact"/>
        </dgm:presLayoutVars>
      </dgm:prSet>
      <dgm:spPr/>
    </dgm:pt>
    <dgm:pt modelId="{8A1A1689-0003-485F-B699-A6C40F7DC1C7}" type="pres">
      <dgm:prSet presAssocID="{79775982-FA93-42D8-A695-F197A78F45CE}" presName="Name8" presStyleCnt="0"/>
      <dgm:spPr/>
    </dgm:pt>
    <dgm:pt modelId="{31EB41F7-61A7-4393-B49C-83EBAA1AA8A4}" type="pres">
      <dgm:prSet presAssocID="{79775982-FA93-42D8-A695-F197A78F45CE}" presName="level" presStyleLbl="node1" presStyleIdx="0" presStyleCnt="4">
        <dgm:presLayoutVars>
          <dgm:chMax val="1"/>
          <dgm:bulletEnabled val="1"/>
        </dgm:presLayoutVars>
      </dgm:prSet>
      <dgm:spPr/>
      <dgm:t>
        <a:bodyPr/>
        <a:lstStyle/>
        <a:p>
          <a:endParaRPr lang="tr-TR"/>
        </a:p>
      </dgm:t>
    </dgm:pt>
    <dgm:pt modelId="{3BC6FA72-ADBC-4999-A972-EBF01F5458FA}" type="pres">
      <dgm:prSet presAssocID="{79775982-FA93-42D8-A695-F197A78F45CE}" presName="levelTx" presStyleLbl="revTx" presStyleIdx="0" presStyleCnt="0">
        <dgm:presLayoutVars>
          <dgm:chMax val="1"/>
          <dgm:bulletEnabled val="1"/>
        </dgm:presLayoutVars>
      </dgm:prSet>
      <dgm:spPr/>
      <dgm:t>
        <a:bodyPr/>
        <a:lstStyle/>
        <a:p>
          <a:endParaRPr lang="tr-TR"/>
        </a:p>
      </dgm:t>
    </dgm:pt>
    <dgm:pt modelId="{EB53D869-4D65-42D2-BF7F-8FDE74382422}" type="pres">
      <dgm:prSet presAssocID="{A484C46E-0999-4610-89E5-5AE887359558}" presName="Name8" presStyleCnt="0"/>
      <dgm:spPr/>
    </dgm:pt>
    <dgm:pt modelId="{78F8B720-1936-46D5-A6D1-D8FE9BC22438}" type="pres">
      <dgm:prSet presAssocID="{A484C46E-0999-4610-89E5-5AE887359558}" presName="level" presStyleLbl="node1" presStyleIdx="1" presStyleCnt="4">
        <dgm:presLayoutVars>
          <dgm:chMax val="1"/>
          <dgm:bulletEnabled val="1"/>
        </dgm:presLayoutVars>
      </dgm:prSet>
      <dgm:spPr/>
      <dgm:t>
        <a:bodyPr/>
        <a:lstStyle/>
        <a:p>
          <a:endParaRPr lang="tr-TR"/>
        </a:p>
      </dgm:t>
    </dgm:pt>
    <dgm:pt modelId="{000C3C17-024D-4FAB-8BC7-8836B445886E}" type="pres">
      <dgm:prSet presAssocID="{A484C46E-0999-4610-89E5-5AE887359558}" presName="levelTx" presStyleLbl="revTx" presStyleIdx="0" presStyleCnt="0">
        <dgm:presLayoutVars>
          <dgm:chMax val="1"/>
          <dgm:bulletEnabled val="1"/>
        </dgm:presLayoutVars>
      </dgm:prSet>
      <dgm:spPr/>
      <dgm:t>
        <a:bodyPr/>
        <a:lstStyle/>
        <a:p>
          <a:endParaRPr lang="tr-TR"/>
        </a:p>
      </dgm:t>
    </dgm:pt>
    <dgm:pt modelId="{B1B02DDB-2AAA-4F7D-B4A2-33A1954B21EC}" type="pres">
      <dgm:prSet presAssocID="{3AEF6289-296B-4C74-A605-3BD4EB5AA045}" presName="Name8" presStyleCnt="0"/>
      <dgm:spPr/>
    </dgm:pt>
    <dgm:pt modelId="{25C64E8E-FDD5-4492-A370-886B6AFC7706}" type="pres">
      <dgm:prSet presAssocID="{3AEF6289-296B-4C74-A605-3BD4EB5AA045}" presName="level" presStyleLbl="node1" presStyleIdx="2" presStyleCnt="4">
        <dgm:presLayoutVars>
          <dgm:chMax val="1"/>
          <dgm:bulletEnabled val="1"/>
        </dgm:presLayoutVars>
      </dgm:prSet>
      <dgm:spPr/>
      <dgm:t>
        <a:bodyPr/>
        <a:lstStyle/>
        <a:p>
          <a:endParaRPr lang="tr-TR"/>
        </a:p>
      </dgm:t>
    </dgm:pt>
    <dgm:pt modelId="{06050505-65A2-43D9-A26B-165DEE74B1D9}" type="pres">
      <dgm:prSet presAssocID="{3AEF6289-296B-4C74-A605-3BD4EB5AA045}" presName="levelTx" presStyleLbl="revTx" presStyleIdx="0" presStyleCnt="0">
        <dgm:presLayoutVars>
          <dgm:chMax val="1"/>
          <dgm:bulletEnabled val="1"/>
        </dgm:presLayoutVars>
      </dgm:prSet>
      <dgm:spPr/>
      <dgm:t>
        <a:bodyPr/>
        <a:lstStyle/>
        <a:p>
          <a:endParaRPr lang="tr-TR"/>
        </a:p>
      </dgm:t>
    </dgm:pt>
    <dgm:pt modelId="{80901FCD-780E-452C-824F-3FF1983E17A2}" type="pres">
      <dgm:prSet presAssocID="{F0D43AB3-66F9-4E90-BDFC-1A9A90C1E81B}" presName="Name8" presStyleCnt="0"/>
      <dgm:spPr/>
    </dgm:pt>
    <dgm:pt modelId="{D33386E7-7F93-491E-9BF2-01D86280BD58}" type="pres">
      <dgm:prSet presAssocID="{F0D43AB3-66F9-4E90-BDFC-1A9A90C1E81B}" presName="level" presStyleLbl="node1" presStyleIdx="3" presStyleCnt="4">
        <dgm:presLayoutVars>
          <dgm:chMax val="1"/>
          <dgm:bulletEnabled val="1"/>
        </dgm:presLayoutVars>
      </dgm:prSet>
      <dgm:spPr/>
      <dgm:t>
        <a:bodyPr/>
        <a:lstStyle/>
        <a:p>
          <a:endParaRPr lang="tr-TR"/>
        </a:p>
      </dgm:t>
    </dgm:pt>
    <dgm:pt modelId="{36BA2FA8-E4C0-433F-99FD-FFDFA952124B}" type="pres">
      <dgm:prSet presAssocID="{F0D43AB3-66F9-4E90-BDFC-1A9A90C1E81B}" presName="levelTx" presStyleLbl="revTx" presStyleIdx="0" presStyleCnt="0">
        <dgm:presLayoutVars>
          <dgm:chMax val="1"/>
          <dgm:bulletEnabled val="1"/>
        </dgm:presLayoutVars>
      </dgm:prSet>
      <dgm:spPr/>
      <dgm:t>
        <a:bodyPr/>
        <a:lstStyle/>
        <a:p>
          <a:endParaRPr lang="tr-TR"/>
        </a:p>
      </dgm:t>
    </dgm:pt>
  </dgm:ptLst>
  <dgm:cxnLst>
    <dgm:cxn modelId="{284044D3-95B8-4969-88CC-0C1E57BE3264}" type="presOf" srcId="{3AEF6289-296B-4C74-A605-3BD4EB5AA045}" destId="{25C64E8E-FDD5-4492-A370-886B6AFC7706}" srcOrd="0" destOrd="0" presId="urn:microsoft.com/office/officeart/2005/8/layout/pyramid1"/>
    <dgm:cxn modelId="{88370ED1-803A-4C99-BF14-90D201F02492}" srcId="{733DFF9B-BDC5-4F2F-A9B9-24E945056663}" destId="{3AEF6289-296B-4C74-A605-3BD4EB5AA045}" srcOrd="2" destOrd="0" parTransId="{3C8CD595-7E5E-4729-8BF3-E751A930B4AA}" sibTransId="{DFF4C75F-7D47-46AD-80A1-0933717C9A98}"/>
    <dgm:cxn modelId="{7E867287-64E0-4C94-8FB7-9B31C22EB523}" type="presOf" srcId="{F0D43AB3-66F9-4E90-BDFC-1A9A90C1E81B}" destId="{36BA2FA8-E4C0-433F-99FD-FFDFA952124B}" srcOrd="1" destOrd="0" presId="urn:microsoft.com/office/officeart/2005/8/layout/pyramid1"/>
    <dgm:cxn modelId="{7506505D-4E45-4042-BACA-DF17539BFAF2}" type="presOf" srcId="{79775982-FA93-42D8-A695-F197A78F45CE}" destId="{3BC6FA72-ADBC-4999-A972-EBF01F5458FA}" srcOrd="1" destOrd="0" presId="urn:microsoft.com/office/officeart/2005/8/layout/pyramid1"/>
    <dgm:cxn modelId="{B8B749D3-D606-411A-8B73-C7C741532281}" type="presOf" srcId="{733DFF9B-BDC5-4F2F-A9B9-24E945056663}" destId="{D7798705-D817-4F21-A5F5-9A31ACFE9793}" srcOrd="0" destOrd="0" presId="urn:microsoft.com/office/officeart/2005/8/layout/pyramid1"/>
    <dgm:cxn modelId="{921DE5F8-4139-4801-BC25-E7CA103DA8FD}" srcId="{733DFF9B-BDC5-4F2F-A9B9-24E945056663}" destId="{A484C46E-0999-4610-89E5-5AE887359558}" srcOrd="1" destOrd="0" parTransId="{023D33CE-3314-4405-9C7D-3CC10BA00325}" sibTransId="{2FBBE8BA-B1B2-4CF9-B68B-4B0DED677767}"/>
    <dgm:cxn modelId="{631AC775-F252-4BDC-BABD-904FEBE61862}" srcId="{733DFF9B-BDC5-4F2F-A9B9-24E945056663}" destId="{F0D43AB3-66F9-4E90-BDFC-1A9A90C1E81B}" srcOrd="3" destOrd="0" parTransId="{CE8CA26C-CBBF-46BA-877A-2B818C378B7C}" sibTransId="{F75DF7B7-77CA-4D37-BBCD-D553EC16B7C4}"/>
    <dgm:cxn modelId="{A204A41E-D501-4FE5-9EF7-D81B6E2414EC}" type="presOf" srcId="{A484C46E-0999-4610-89E5-5AE887359558}" destId="{78F8B720-1936-46D5-A6D1-D8FE9BC22438}" srcOrd="0" destOrd="0" presId="urn:microsoft.com/office/officeart/2005/8/layout/pyramid1"/>
    <dgm:cxn modelId="{0A15BE3F-92A4-4EAC-9C9E-24DE02F48695}" type="presOf" srcId="{3AEF6289-296B-4C74-A605-3BD4EB5AA045}" destId="{06050505-65A2-43D9-A26B-165DEE74B1D9}" srcOrd="1" destOrd="0" presId="urn:microsoft.com/office/officeart/2005/8/layout/pyramid1"/>
    <dgm:cxn modelId="{992D758C-B04C-4ECE-AFCE-2CE072B08DBD}" type="presOf" srcId="{A484C46E-0999-4610-89E5-5AE887359558}" destId="{000C3C17-024D-4FAB-8BC7-8836B445886E}" srcOrd="1" destOrd="0" presId="urn:microsoft.com/office/officeart/2005/8/layout/pyramid1"/>
    <dgm:cxn modelId="{A6E875B4-A23E-4911-BE63-616F7BC32C48}" srcId="{733DFF9B-BDC5-4F2F-A9B9-24E945056663}" destId="{79775982-FA93-42D8-A695-F197A78F45CE}" srcOrd="0" destOrd="0" parTransId="{307C655C-71DA-42CC-8693-5E0675EF9525}" sibTransId="{965B20DA-431B-4225-8684-2C9C563058B7}"/>
    <dgm:cxn modelId="{C521B237-AAAF-4355-B8A5-632711223F33}" type="presOf" srcId="{79775982-FA93-42D8-A695-F197A78F45CE}" destId="{31EB41F7-61A7-4393-B49C-83EBAA1AA8A4}" srcOrd="0" destOrd="0" presId="urn:microsoft.com/office/officeart/2005/8/layout/pyramid1"/>
    <dgm:cxn modelId="{64A51C04-C865-4C35-9F45-36FA2E403FF3}" type="presOf" srcId="{F0D43AB3-66F9-4E90-BDFC-1A9A90C1E81B}" destId="{D33386E7-7F93-491E-9BF2-01D86280BD58}" srcOrd="0" destOrd="0" presId="urn:microsoft.com/office/officeart/2005/8/layout/pyramid1"/>
    <dgm:cxn modelId="{872474F0-A3F5-4ACC-9893-14C56E904173}" type="presParOf" srcId="{D7798705-D817-4F21-A5F5-9A31ACFE9793}" destId="{8A1A1689-0003-485F-B699-A6C40F7DC1C7}" srcOrd="0" destOrd="0" presId="urn:microsoft.com/office/officeart/2005/8/layout/pyramid1"/>
    <dgm:cxn modelId="{D08EB6B4-E710-4FCF-BC93-D282180B7FEF}" type="presParOf" srcId="{8A1A1689-0003-485F-B699-A6C40F7DC1C7}" destId="{31EB41F7-61A7-4393-B49C-83EBAA1AA8A4}" srcOrd="0" destOrd="0" presId="urn:microsoft.com/office/officeart/2005/8/layout/pyramid1"/>
    <dgm:cxn modelId="{19D9096F-14B4-4F9B-8F63-A58DCBC220B5}" type="presParOf" srcId="{8A1A1689-0003-485F-B699-A6C40F7DC1C7}" destId="{3BC6FA72-ADBC-4999-A972-EBF01F5458FA}" srcOrd="1" destOrd="0" presId="urn:microsoft.com/office/officeart/2005/8/layout/pyramid1"/>
    <dgm:cxn modelId="{4EBDD1AE-299E-42AF-8CE7-94804CA3EE43}" type="presParOf" srcId="{D7798705-D817-4F21-A5F5-9A31ACFE9793}" destId="{EB53D869-4D65-42D2-BF7F-8FDE74382422}" srcOrd="1" destOrd="0" presId="urn:microsoft.com/office/officeart/2005/8/layout/pyramid1"/>
    <dgm:cxn modelId="{3F9E3202-68A2-4569-90E7-1A19FD86E409}" type="presParOf" srcId="{EB53D869-4D65-42D2-BF7F-8FDE74382422}" destId="{78F8B720-1936-46D5-A6D1-D8FE9BC22438}" srcOrd="0" destOrd="0" presId="urn:microsoft.com/office/officeart/2005/8/layout/pyramid1"/>
    <dgm:cxn modelId="{12CCCBA7-BDE1-4346-941B-96AB750E8C4B}" type="presParOf" srcId="{EB53D869-4D65-42D2-BF7F-8FDE74382422}" destId="{000C3C17-024D-4FAB-8BC7-8836B445886E}" srcOrd="1" destOrd="0" presId="urn:microsoft.com/office/officeart/2005/8/layout/pyramid1"/>
    <dgm:cxn modelId="{61EA977D-0611-4180-887A-5DD76292F7D0}" type="presParOf" srcId="{D7798705-D817-4F21-A5F5-9A31ACFE9793}" destId="{B1B02DDB-2AAA-4F7D-B4A2-33A1954B21EC}" srcOrd="2" destOrd="0" presId="urn:microsoft.com/office/officeart/2005/8/layout/pyramid1"/>
    <dgm:cxn modelId="{6651255E-65E9-4136-93AB-7DF0C5B7E99A}" type="presParOf" srcId="{B1B02DDB-2AAA-4F7D-B4A2-33A1954B21EC}" destId="{25C64E8E-FDD5-4492-A370-886B6AFC7706}" srcOrd="0" destOrd="0" presId="urn:microsoft.com/office/officeart/2005/8/layout/pyramid1"/>
    <dgm:cxn modelId="{9E27B301-17DD-4345-BE2B-6D49E01C2879}" type="presParOf" srcId="{B1B02DDB-2AAA-4F7D-B4A2-33A1954B21EC}" destId="{06050505-65A2-43D9-A26B-165DEE74B1D9}" srcOrd="1" destOrd="0" presId="urn:microsoft.com/office/officeart/2005/8/layout/pyramid1"/>
    <dgm:cxn modelId="{114C38CE-F3E5-4DA6-B39E-3C81CA928634}" type="presParOf" srcId="{D7798705-D817-4F21-A5F5-9A31ACFE9793}" destId="{80901FCD-780E-452C-824F-3FF1983E17A2}" srcOrd="3" destOrd="0" presId="urn:microsoft.com/office/officeart/2005/8/layout/pyramid1"/>
    <dgm:cxn modelId="{D7178D67-1B27-46F9-8476-549F038808F5}" type="presParOf" srcId="{80901FCD-780E-452C-824F-3FF1983E17A2}" destId="{D33386E7-7F93-491E-9BF2-01D86280BD58}" srcOrd="0" destOrd="0" presId="urn:microsoft.com/office/officeart/2005/8/layout/pyramid1"/>
    <dgm:cxn modelId="{4567A488-5FDF-404D-B362-AF1A6881E893}" type="presParOf" srcId="{80901FCD-780E-452C-824F-3FF1983E17A2}" destId="{36BA2FA8-E4C0-433F-99FD-FFDFA952124B}" srcOrd="1" destOrd="0" presId="urn:microsoft.com/office/officeart/2005/8/layout/pyramid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EB41F7-61A7-4393-B49C-83EBAA1AA8A4}">
      <dsp:nvSpPr>
        <dsp:cNvPr id="0" name=""/>
        <dsp:cNvSpPr/>
      </dsp:nvSpPr>
      <dsp:spPr>
        <a:xfrm>
          <a:off x="2486025" y="0"/>
          <a:ext cx="1657350" cy="1257299"/>
        </a:xfrm>
        <a:prstGeom prst="trapezoid">
          <a:avLst>
            <a:gd name="adj" fmla="val 65909"/>
          </a:avLst>
        </a:prstGeom>
        <a:solidFill>
          <a:srgbClr val="F5F0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kern="1200" cap="none" normalizeH="0" baseline="0" dirty="0" smtClean="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kern="1200" cap="none" normalizeH="0" baseline="0" dirty="0" smtClean="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700" b="1" i="0" u="none" strike="noStrike" kern="1200" cap="none" normalizeH="0" baseline="0" dirty="0" smtClean="0">
              <a:ln>
                <a:noFill/>
              </a:ln>
              <a:solidFill>
                <a:schemeClr val="tx1"/>
              </a:solidFill>
              <a:effectLst/>
              <a:latin typeface="Arial" charset="0"/>
              <a:cs typeface="Arial" charset="0"/>
            </a:rPr>
            <a:t>Kişiye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700" b="1" i="0" u="none" strike="noStrike" kern="1200" cap="none" normalizeH="0" baseline="0" dirty="0" smtClean="0">
              <a:ln>
                <a:noFill/>
              </a:ln>
              <a:solidFill>
                <a:schemeClr val="tx1"/>
              </a:solidFill>
              <a:effectLst/>
              <a:latin typeface="Arial" charset="0"/>
              <a:cs typeface="Arial" charset="0"/>
            </a:rPr>
            <a:t>Özel Hizmetler</a:t>
          </a:r>
          <a:endParaRPr kumimoji="0" lang="en-US" sz="1700" b="1" i="0" u="none" strike="noStrike" kern="1200" cap="none" normalizeH="0" baseline="0" dirty="0" smtClean="0">
            <a:ln>
              <a:noFill/>
            </a:ln>
            <a:solidFill>
              <a:schemeClr val="tx1"/>
            </a:solidFill>
            <a:effectLst/>
            <a:latin typeface="Arial" charset="0"/>
            <a:cs typeface="Arial" charset="0"/>
          </a:endParaRPr>
        </a:p>
      </dsp:txBody>
      <dsp:txXfrm>
        <a:off x="2486025" y="0"/>
        <a:ext cx="1657350" cy="1257299"/>
      </dsp:txXfrm>
    </dsp:sp>
    <dsp:sp modelId="{78F8B720-1936-46D5-A6D1-D8FE9BC22438}">
      <dsp:nvSpPr>
        <dsp:cNvPr id="0" name=""/>
        <dsp:cNvSpPr/>
      </dsp:nvSpPr>
      <dsp:spPr>
        <a:xfrm>
          <a:off x="1657350" y="1257299"/>
          <a:ext cx="3314700" cy="1257299"/>
        </a:xfrm>
        <a:prstGeom prst="trapezoid">
          <a:avLst>
            <a:gd name="adj" fmla="val 65909"/>
          </a:avLst>
        </a:prstGeom>
        <a:solidFill>
          <a:srgbClr val="F5F0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kern="1200" cap="none" normalizeH="0" baseline="0" dirty="0" smtClean="0">
              <a:ln>
                <a:noFill/>
              </a:ln>
              <a:solidFill>
                <a:schemeClr val="tx1"/>
              </a:solidFill>
              <a:effectLst/>
              <a:latin typeface="Arial" charset="0"/>
              <a:cs typeface="Arial" charset="0"/>
            </a:rPr>
            <a:t>Genel Hizmetler</a:t>
          </a:r>
          <a:endParaRPr kumimoji="0" lang="en-US" sz="2400" b="1" i="0" u="none" strike="noStrike" kern="1200" cap="none" normalizeH="0" baseline="0" dirty="0" smtClean="0">
            <a:ln>
              <a:noFill/>
            </a:ln>
            <a:solidFill>
              <a:schemeClr val="tx1"/>
            </a:solidFill>
            <a:effectLst/>
            <a:latin typeface="Arial" charset="0"/>
            <a:cs typeface="Arial" charset="0"/>
          </a:endParaRPr>
        </a:p>
      </dsp:txBody>
      <dsp:txXfrm>
        <a:off x="2237422" y="1257299"/>
        <a:ext cx="2154555" cy="1257299"/>
      </dsp:txXfrm>
    </dsp:sp>
    <dsp:sp modelId="{25C64E8E-FDD5-4492-A370-886B6AFC7706}">
      <dsp:nvSpPr>
        <dsp:cNvPr id="0" name=""/>
        <dsp:cNvSpPr/>
      </dsp:nvSpPr>
      <dsp:spPr>
        <a:xfrm>
          <a:off x="828674" y="2514599"/>
          <a:ext cx="4972050" cy="1257299"/>
        </a:xfrm>
        <a:prstGeom prst="trapezoid">
          <a:avLst>
            <a:gd name="adj" fmla="val 65909"/>
          </a:avLst>
        </a:prstGeom>
        <a:solidFill>
          <a:srgbClr val="F5F0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kern="1200" cap="none" normalizeH="0" baseline="0" dirty="0" smtClean="0">
              <a:ln>
                <a:noFill/>
              </a:ln>
              <a:solidFill>
                <a:schemeClr val="tx1"/>
              </a:solidFill>
              <a:effectLst/>
              <a:latin typeface="Arial" charset="0"/>
              <a:cs typeface="Arial" charset="0"/>
            </a:rPr>
            <a:t>Toplum ve Aile Desteği</a:t>
          </a:r>
          <a:endParaRPr kumimoji="0" lang="en-US" sz="2400" b="1" i="0" u="none" strike="noStrike" kern="1200" cap="none" normalizeH="0" baseline="0" dirty="0" smtClean="0">
            <a:ln>
              <a:noFill/>
            </a:ln>
            <a:solidFill>
              <a:schemeClr val="tx1"/>
            </a:solidFill>
            <a:effectLst/>
            <a:latin typeface="Arial" charset="0"/>
            <a:cs typeface="Arial" charset="0"/>
          </a:endParaRPr>
        </a:p>
      </dsp:txBody>
      <dsp:txXfrm>
        <a:off x="1698783" y="2514599"/>
        <a:ext cx="3231832" cy="1257299"/>
      </dsp:txXfrm>
    </dsp:sp>
    <dsp:sp modelId="{D33386E7-7F93-491E-9BF2-01D86280BD58}">
      <dsp:nvSpPr>
        <dsp:cNvPr id="0" name=""/>
        <dsp:cNvSpPr/>
      </dsp:nvSpPr>
      <dsp:spPr>
        <a:xfrm>
          <a:off x="0" y="3771899"/>
          <a:ext cx="6629400" cy="1257299"/>
        </a:xfrm>
        <a:prstGeom prst="trapezoid">
          <a:avLst>
            <a:gd name="adj" fmla="val 65909"/>
          </a:avLst>
        </a:prstGeom>
        <a:solidFill>
          <a:srgbClr val="F5F0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kern="1200" cap="none" normalizeH="0" baseline="0" dirty="0" smtClean="0">
              <a:ln>
                <a:noFill/>
              </a:ln>
              <a:solidFill>
                <a:schemeClr val="tx1"/>
              </a:solidFill>
              <a:effectLst/>
              <a:latin typeface="Arial" charset="0"/>
              <a:cs typeface="Arial" charset="0"/>
            </a:rPr>
            <a:t>Temel Hizmetler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2400" b="1" i="0" u="none" strike="noStrike" kern="1200" cap="none" normalizeH="0" baseline="0" dirty="0" smtClean="0">
              <a:ln>
                <a:noFill/>
              </a:ln>
              <a:solidFill>
                <a:schemeClr val="tx1"/>
              </a:solidFill>
              <a:effectLst/>
              <a:latin typeface="Arial" charset="0"/>
              <a:cs typeface="Arial" charset="0"/>
            </a:rPr>
            <a:t>ve Güvenlik</a:t>
          </a:r>
          <a:endParaRPr kumimoji="0" lang="en-US" sz="2400" b="1" i="0" u="none" strike="noStrike" kern="1200" cap="none" normalizeH="0" baseline="0" dirty="0" smtClean="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900" b="1" i="0" u="none" strike="noStrike" kern="1200" cap="none" normalizeH="0" baseline="0" dirty="0" smtClean="0">
            <a:ln>
              <a:noFill/>
            </a:ln>
            <a:solidFill>
              <a:schemeClr val="tx1"/>
            </a:solidFill>
            <a:effectLst/>
            <a:latin typeface="Arial" charset="0"/>
            <a:cs typeface="Arial" charset="0"/>
          </a:endParaRPr>
        </a:p>
      </dsp:txBody>
      <dsp:txXfrm>
        <a:off x="1160144" y="3771899"/>
        <a:ext cx="4309110" cy="125729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GB"/>
          </a:p>
        </p:txBody>
      </p:sp>
      <p:sp>
        <p:nvSpPr>
          <p:cNvPr id="33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GB"/>
          </a:p>
        </p:txBody>
      </p:sp>
      <p:sp>
        <p:nvSpPr>
          <p:cNvPr id="33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GB"/>
          </a:p>
        </p:txBody>
      </p:sp>
      <p:sp>
        <p:nvSpPr>
          <p:cNvPr id="33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8E42D922-7A02-41DE-AE5B-9F65B592B494}"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0653DD33-F127-49D6-807A-A55B0FB9C5D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110FE-7D2F-42ED-8C33-B7B0E796B8D3}" type="slidenum">
              <a:rPr lang="en-US"/>
              <a:pPr/>
              <a:t>1</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pPr marL="228600" indent="-228600">
              <a:lnSpc>
                <a:spcPct val="90000"/>
              </a:lnSpc>
              <a:buFontTx/>
              <a:buAutoNum type="arabicPeriod"/>
            </a:pPr>
            <a:r>
              <a:rPr lang="en-US" dirty="0"/>
              <a:t>Thanks for opportunity to present our overall approach to Child Protection. </a:t>
            </a:r>
          </a:p>
          <a:p>
            <a:pPr marL="228600" indent="-228600">
              <a:lnSpc>
                <a:spcPct val="90000"/>
              </a:lnSpc>
              <a:buFontTx/>
              <a:buAutoNum type="arabicPeriod"/>
            </a:pPr>
            <a:r>
              <a:rPr lang="en-US" dirty="0"/>
              <a:t>It is wonderful to see some familiar faces and exciting to meet new </a:t>
            </a:r>
          </a:p>
          <a:p>
            <a:pPr marL="228600" indent="-228600">
              <a:lnSpc>
                <a:spcPct val="90000"/>
              </a:lnSpc>
              <a:buFontTx/>
              <a:buAutoNum type="arabicPeriod"/>
            </a:pPr>
            <a:endParaRPr lang="en-US" dirty="0"/>
          </a:p>
          <a:p>
            <a:pPr marL="228600" indent="-228600">
              <a:lnSpc>
                <a:spcPct val="90000"/>
              </a:lnSpc>
              <a:buFontTx/>
              <a:buAutoNum type="arabicPeriod"/>
            </a:pPr>
            <a:r>
              <a:rPr lang="en-US" dirty="0"/>
              <a:t>I will provide an over view of the origins of our mandate in child protection, where we fit into the broader UN picture.</a:t>
            </a:r>
          </a:p>
          <a:p>
            <a:pPr marL="228600" indent="-228600">
              <a:lnSpc>
                <a:spcPct val="90000"/>
              </a:lnSpc>
              <a:buFontTx/>
              <a:buAutoNum type="arabicPeriod"/>
            </a:pPr>
            <a:r>
              <a:rPr lang="en-US" dirty="0"/>
              <a:t>I will review two specific UNICEF frameworks which guide our interventions, the protective environment and the Core Commitments for children. </a:t>
            </a:r>
          </a:p>
          <a:p>
            <a:pPr marL="228600" indent="-228600">
              <a:lnSpc>
                <a:spcPct val="90000"/>
              </a:lnSpc>
              <a:buFontTx/>
              <a:buAutoNum type="arabicPeriod"/>
            </a:pPr>
            <a:r>
              <a:rPr lang="en-US" dirty="0"/>
              <a:t>Some of the information about child protection may be old news to some but new to others. Though am sure some of you may already be familiar with some concepts of protection and child protection I have tried to focus on </a:t>
            </a:r>
            <a:r>
              <a:rPr lang="en-US" dirty="0" err="1"/>
              <a:t>unicef’s</a:t>
            </a:r>
            <a:r>
              <a:rPr lang="en-US" dirty="0"/>
              <a:t> tools an perspectives to be more </a:t>
            </a:r>
            <a:r>
              <a:rPr lang="en-US" dirty="0" err="1"/>
              <a:t>usefuul</a:t>
            </a:r>
            <a:r>
              <a:rPr lang="en-US" dirty="0"/>
              <a:t> if some of you should be deployed with </a:t>
            </a:r>
            <a:r>
              <a:rPr lang="en-US" dirty="0" err="1"/>
              <a:t>unicef</a:t>
            </a:r>
            <a:r>
              <a:rPr lang="en-US" dirty="0"/>
              <a:t>. </a:t>
            </a:r>
          </a:p>
          <a:p>
            <a:pPr marL="228600" indent="-228600">
              <a:lnSpc>
                <a:spcPct val="90000"/>
              </a:lnSpc>
              <a:buFontTx/>
              <a:buAutoNum type="arabicPeriod"/>
            </a:pPr>
            <a:endParaRPr lang="en-US" dirty="0"/>
          </a:p>
          <a:p>
            <a:pPr marL="228600" indent="-228600">
              <a:lnSpc>
                <a:spcPct val="90000"/>
              </a:lnSpc>
              <a:buFontTx/>
              <a:buAutoNum type="arabicPeriod"/>
            </a:pPr>
            <a:r>
              <a:rPr lang="en-US" dirty="0"/>
              <a:t>Much of our work in protection requires focusing on collective </a:t>
            </a:r>
            <a:r>
              <a:rPr lang="en-US" dirty="0" err="1"/>
              <a:t>behaviour</a:t>
            </a:r>
            <a:r>
              <a:rPr lang="en-US" dirty="0"/>
              <a:t> change as a big part of bringing about better protection of children.  This is also an area where UNICEF has regarded itself as a leader [“</a:t>
            </a:r>
            <a:r>
              <a:rPr lang="en-US" dirty="0" err="1"/>
              <a:t>programme</a:t>
            </a:r>
            <a:r>
              <a:rPr lang="en-US" dirty="0"/>
              <a:t> communication, social mobilization”].  </a:t>
            </a:r>
          </a:p>
          <a:p>
            <a:pPr marL="228600" indent="-228600">
              <a:lnSpc>
                <a:spcPct val="90000"/>
              </a:lnSpc>
              <a:buFontTx/>
              <a:buAutoNum type="arabicPeriod"/>
            </a:pPr>
            <a:endParaRPr lang="en-US" dirty="0"/>
          </a:p>
          <a:p>
            <a:pPr marL="228600" indent="-228600">
              <a:lnSpc>
                <a:spcPct val="90000"/>
              </a:lnSpc>
              <a:buFontTx/>
              <a:buAutoNum type="arabicPeriod"/>
            </a:pPr>
            <a:r>
              <a:rPr lang="en-US" dirty="0"/>
              <a:t>Welcome interruptions, contributions, questions.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647AF-A358-410B-A036-12191B5939A0}" type="slidenum">
              <a:rPr lang="en-US"/>
              <a:pPr/>
              <a:t>11</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r>
              <a:rPr lang="en-US"/>
              <a:t>Here is a very brief summary of the commitments as they relate specifically to child protection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665CD5-F655-4472-85F8-8B968766C1C0}" type="slidenum">
              <a:rPr lang="en-US"/>
              <a:pPr/>
              <a:t>12</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B0AAF8-7729-4079-AB04-02647DA7D804}" type="slidenum">
              <a:rPr lang="en-US"/>
              <a:pPr/>
              <a:t>13</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pPr marL="190500" indent="-190500"/>
            <a:r>
              <a:rPr lang="en-US" sz="1000" dirty="0"/>
              <a:t>What is a protective environment?</a:t>
            </a:r>
          </a:p>
          <a:p>
            <a:pPr marL="190500" indent="-190500"/>
            <a:endParaRPr lang="en-US" sz="1000" dirty="0"/>
          </a:p>
          <a:p>
            <a:pPr marL="190500" indent="-190500">
              <a:buFontTx/>
              <a:buAutoNum type="arabicPeriod"/>
            </a:pPr>
            <a:r>
              <a:rPr lang="en-US" sz="1000" dirty="0"/>
              <a:t>Part of the </a:t>
            </a:r>
            <a:r>
              <a:rPr lang="en-US" sz="1000" b="1" dirty="0"/>
              <a:t>complexity of child protection </a:t>
            </a:r>
            <a:r>
              <a:rPr lang="en-US" sz="1000" dirty="0"/>
              <a:t>is that it is nothing like immunization.  There is no single intervention that keeps children safe.  Moreover, there is </a:t>
            </a:r>
            <a:r>
              <a:rPr lang="en-US" sz="1000" b="1" dirty="0"/>
              <a:t>no single technical formula </a:t>
            </a:r>
            <a:r>
              <a:rPr lang="en-US" sz="1000" dirty="0"/>
              <a:t>(vaccine plus cold chain) that will work in every emergency setting from Liberia to Sudan to Colombia to Aceh.  </a:t>
            </a:r>
          </a:p>
          <a:p>
            <a:pPr marL="190500" indent="-190500">
              <a:buFontTx/>
              <a:buAutoNum type="arabicPeriod"/>
            </a:pPr>
            <a:endParaRPr lang="en-US" sz="1000" dirty="0"/>
          </a:p>
          <a:p>
            <a:pPr marL="190500" indent="-190500">
              <a:buFontTx/>
              <a:buAutoNum type="arabicPeriod"/>
            </a:pPr>
            <a:r>
              <a:rPr lang="en-US" sz="1000" dirty="0"/>
              <a:t>BUT, BUT, we are able to identify the elements of protection – </a:t>
            </a:r>
            <a:r>
              <a:rPr lang="en-US" sz="1000" b="1" dirty="0"/>
              <a:t>the elements that need to be in place for children to be protected against all forms of violence and exploitation, in any country</a:t>
            </a:r>
            <a:r>
              <a:rPr lang="en-US" sz="1000" dirty="0"/>
              <a:t>.  This illustration also helps us see those elements as a kind of safety net for children. Go through the elements.</a:t>
            </a:r>
          </a:p>
          <a:p>
            <a:pPr marL="190500" indent="-190500"/>
            <a:endParaRPr lang="en-US" sz="1000" dirty="0"/>
          </a:p>
          <a:p>
            <a:pPr marL="190500" indent="-190500"/>
            <a:r>
              <a:rPr lang="en-US" sz="1000" dirty="0"/>
              <a:t>3. Past:  UNICEF worked a great deal on services, and on legislation.  Still very important.  But not enough.</a:t>
            </a:r>
          </a:p>
          <a:p>
            <a:pPr marL="190500" indent="-190500"/>
            <a:r>
              <a:rPr lang="en-US" sz="1000" i="1" dirty="0"/>
              <a:t>So </a:t>
            </a:r>
            <a:r>
              <a:rPr lang="en-US" sz="1000" dirty="0"/>
              <a:t>the strategies at our disposal for working on CP are similar across the range of issues, which all represent protection failures.  Our response is to strengthen protection – both to prevent and to respond - in a </a:t>
            </a:r>
            <a:r>
              <a:rPr lang="en-GB" sz="1000" dirty="0">
                <a:effectLst>
                  <a:outerShdw blurRad="38100" dist="38100" dir="2700000" algn="tl">
                    <a:srgbClr val="C0C0C0"/>
                  </a:outerShdw>
                </a:effectLst>
              </a:rPr>
              <a:t>systemic and durable</a:t>
            </a:r>
            <a:r>
              <a:rPr lang="en-GB" sz="1000" dirty="0"/>
              <a:t> way.  </a:t>
            </a:r>
          </a:p>
          <a:p>
            <a:pPr marL="190500" indent="-190500"/>
            <a:endParaRPr lang="en-US" sz="1000" dirty="0"/>
          </a:p>
          <a:p>
            <a:pPr marL="190500" indent="-190500"/>
            <a:r>
              <a:rPr lang="en-US" sz="1000" dirty="0"/>
              <a:t>4. Guide to working out what gets in the way of child protection in any given situation.  </a:t>
            </a:r>
          </a:p>
          <a:p>
            <a:pPr marL="190500" indent="-190500"/>
            <a:endParaRPr lang="en-GB" sz="1000" dirty="0"/>
          </a:p>
          <a:p>
            <a:pPr marL="190500" indent="-190500"/>
            <a:r>
              <a:rPr lang="en-GB" sz="1000" dirty="0"/>
              <a:t>5. In emergencies, emphasis is on service provision and monitoring &amp; reporting. </a:t>
            </a:r>
          </a:p>
          <a:p>
            <a:pPr marL="190500" indent="-190500"/>
            <a:endParaRPr lang="en-US" sz="10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432D5-3F0F-4A5B-A23A-3291965493DF}" type="slidenum">
              <a:rPr lang="en-US"/>
              <a:pPr/>
              <a:t>14</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a:t>Note that the pneumonic code is my invention and not an official UNICEF code! A trick to remember the 8 elements.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D6D5F-C4EF-483B-BA23-3FC75C12D258}" type="slidenum">
              <a:rPr lang="en-US"/>
              <a:pPr/>
              <a:t>15</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en-US"/>
              <a:t>Can anyone provide very basic and practical examples of  an activity which corresponds to each element ? (go through each and reveal some basic examples). </a:t>
            </a:r>
          </a:p>
          <a:p>
            <a:endParaRPr lang="en-US"/>
          </a:p>
          <a:p>
            <a:r>
              <a:rPr lang="en-US"/>
              <a:t>The Stars noted here refer to the likelihood of the element taking a priority in an humanitarian setting. </a:t>
            </a:r>
          </a:p>
          <a:p>
            <a:endParaRPr lang="en-US"/>
          </a:p>
          <a:p>
            <a:endParaRPr lang="en-US"/>
          </a:p>
          <a:p>
            <a:r>
              <a:rPr lang="en-US"/>
              <a:t>(Clik on next slide down for the examples to be revealed).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D6D5F-C4EF-483B-BA23-3FC75C12D258}" type="slidenum">
              <a:rPr lang="en-US"/>
              <a:pPr/>
              <a:t>16</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en-US"/>
              <a:t>Can anyone provide very basic and practical examples of  an activity which corresponds to each element ? (go through each and reveal some basic examples). </a:t>
            </a:r>
          </a:p>
          <a:p>
            <a:endParaRPr lang="en-US"/>
          </a:p>
          <a:p>
            <a:r>
              <a:rPr lang="en-US"/>
              <a:t>The Stars noted here refer to the likelihood of the element taking a priority in an humanitarian setting. </a:t>
            </a:r>
          </a:p>
          <a:p>
            <a:endParaRPr lang="en-US"/>
          </a:p>
          <a:p>
            <a:endParaRPr lang="en-US"/>
          </a:p>
          <a:p>
            <a:r>
              <a:rPr lang="en-US"/>
              <a:t>(Clik on next slide down for the examples to be revealed).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6C2435-6E25-4690-8270-FE8CF0072598}" type="slidenum">
              <a:rPr lang="en-US"/>
              <a:pPr/>
              <a:t>17</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xfrm>
            <a:off x="685800" y="4343400"/>
            <a:ext cx="5486400" cy="4114800"/>
          </a:xfrm>
        </p:spPr>
        <p:txBody>
          <a:bodyPr/>
          <a:lstStyle/>
          <a:p>
            <a:pPr>
              <a:lnSpc>
                <a:spcPct val="80000"/>
              </a:lnSpc>
            </a:pPr>
            <a:endParaRPr lang="tr-TR" sz="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688867-61A1-4885-A06A-C4F185680510}" type="slidenum">
              <a:rPr lang="en-US"/>
              <a:pPr/>
              <a:t>18</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BF2B8-AAC8-4C93-B24B-7D083EB9EB40}" type="slidenum">
              <a:rPr lang="en-US"/>
              <a:pPr/>
              <a:t>19</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a:t>As psychosocial includes just about everything we touch in a humanitarian setting, there is some controversy around what exactly constitutes a PSS intervention. This diagram aims to de-mistify this situation. It is extracted from the recently endorsed IASC guidelines on mental health and PS well-being.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54829-3675-4DE6-B8CA-6F7AE6771A7B}" type="slidenum">
              <a:rPr lang="en-US"/>
              <a:pPr/>
              <a:t>20</a:t>
            </a:fld>
            <a:endParaRPr 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66F8D-9CD7-409C-9F64-5E59C44BFDB5}" type="slidenum">
              <a:rPr lang="en-US"/>
              <a:pPr/>
              <a:t>3</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xfrm>
            <a:off x="609600" y="4343400"/>
            <a:ext cx="5638800" cy="4114800"/>
          </a:xfrm>
        </p:spPr>
        <p:txBody>
          <a:bodyPr/>
          <a:lstStyle/>
          <a:p>
            <a:pPr marL="228600" indent="-228600">
              <a:lnSpc>
                <a:spcPct val="80000"/>
              </a:lnSpc>
              <a:buFontTx/>
              <a:buAutoNum type="arabicPeriod"/>
            </a:pPr>
            <a:r>
              <a:rPr lang="en-US" sz="1000" dirty="0"/>
              <a:t>The </a:t>
            </a:r>
            <a:r>
              <a:rPr lang="en-US" sz="1000" b="1" dirty="0"/>
              <a:t>millennium declaration</a:t>
            </a:r>
            <a:r>
              <a:rPr lang="en-US" sz="1000" dirty="0"/>
              <a:t> addresses child protection explicitly. A close look at the MDGs shows that not a single goal can be achieved unless the protection of children is an integral part of programming strategies and plans. Through the adoption of the declaration, the </a:t>
            </a:r>
            <a:r>
              <a:rPr lang="en-US" sz="1000" dirty="0" err="1"/>
              <a:t>worlds’s</a:t>
            </a:r>
            <a:r>
              <a:rPr lang="en-US" sz="1000" dirty="0"/>
              <a:t> countries resolved to:</a:t>
            </a:r>
          </a:p>
          <a:p>
            <a:pPr marL="685800" lvl="1" indent="-228600">
              <a:lnSpc>
                <a:spcPct val="80000"/>
              </a:lnSpc>
              <a:buFontTx/>
              <a:buAutoNum type="arabicPeriod"/>
            </a:pPr>
            <a:r>
              <a:rPr lang="en-US" sz="1000" dirty="0"/>
              <a:t>Strive for the full protection and promotion of civil, economic special and cultural rights for all. </a:t>
            </a:r>
          </a:p>
          <a:p>
            <a:pPr marL="685800" lvl="1" indent="-228600">
              <a:lnSpc>
                <a:spcPct val="80000"/>
              </a:lnSpc>
              <a:buFontTx/>
              <a:buAutoNum type="arabicPeriod"/>
            </a:pPr>
            <a:r>
              <a:rPr lang="en-US" sz="1000" dirty="0"/>
              <a:t>Combat all forms of violence against women and implement the convention on the elimination of all forms of discrimination against women. </a:t>
            </a:r>
          </a:p>
          <a:p>
            <a:pPr marL="685800" lvl="1" indent="-228600">
              <a:lnSpc>
                <a:spcPct val="80000"/>
              </a:lnSpc>
              <a:buFontTx/>
              <a:buAutoNum type="arabicPeriod"/>
            </a:pPr>
            <a:r>
              <a:rPr lang="en-US" sz="1000" dirty="0"/>
              <a:t>Encourage the ratification and full implementation of the convention on the rights of the child and its optional protocols on the involvement of children in armed conflict and the sale of children, child prostitution and child pornography. </a:t>
            </a:r>
          </a:p>
          <a:p>
            <a:pPr marL="228600" indent="-228600">
              <a:lnSpc>
                <a:spcPct val="80000"/>
              </a:lnSpc>
              <a:buFontTx/>
              <a:buAutoNum type="arabicPeriod"/>
            </a:pPr>
            <a:r>
              <a:rPr lang="en-US" sz="1000" dirty="0"/>
              <a:t>In the last few years the </a:t>
            </a:r>
            <a:r>
              <a:rPr lang="en-US" sz="1000" b="1" dirty="0"/>
              <a:t>general assembly</a:t>
            </a:r>
            <a:r>
              <a:rPr lang="en-US" sz="1000" dirty="0"/>
              <a:t> and the security council have placed the issues of children in armed conflict firmly on the agenda. Most notable achievement in this realm is the passing of resolution 1612 of 2005 and the associated establishment of the security council working on children in armed conflict. A measure of this achievement is the establishment of a monitoring and reporting mechanism in a number of countries including Burundi, DRC, Cote D’Ivoire, Sudan,  Sir Lanka, Nepal and soon Chad. </a:t>
            </a:r>
          </a:p>
          <a:p>
            <a:pPr marL="228600" indent="-228600">
              <a:lnSpc>
                <a:spcPct val="80000"/>
              </a:lnSpc>
              <a:buFontTx/>
              <a:buAutoNum type="arabicPeriod"/>
            </a:pPr>
            <a:r>
              <a:rPr lang="en-US" sz="1000" dirty="0"/>
              <a:t>Internally, UNICEF has 4 year plans, which outlines the </a:t>
            </a:r>
            <a:r>
              <a:rPr lang="en-US" sz="1000" dirty="0" err="1"/>
              <a:t>organisation’s</a:t>
            </a:r>
            <a:r>
              <a:rPr lang="en-US" sz="1000" dirty="0"/>
              <a:t> overarching strategic priorities and key result areas for the coming 4 years. Child protection has been established as a key priority since 2002, though UNICEF worked with groups of vulnerable children for over twenty years.  UNICEF initially </a:t>
            </a:r>
            <a:r>
              <a:rPr lang="en-US" sz="1000" dirty="0" err="1"/>
              <a:t>focussed</a:t>
            </a:r>
            <a:r>
              <a:rPr lang="en-US" sz="1000" dirty="0"/>
              <a:t> v much on street children and child </a:t>
            </a:r>
            <a:r>
              <a:rPr lang="en-US" sz="1000" dirty="0" err="1"/>
              <a:t>labourers</a:t>
            </a:r>
            <a:r>
              <a:rPr lang="en-US" sz="1000" dirty="0"/>
              <a:t>.  And the focus was on service provision.</a:t>
            </a:r>
          </a:p>
          <a:p>
            <a:pPr marL="228600" indent="-228600">
              <a:lnSpc>
                <a:spcPct val="80000"/>
              </a:lnSpc>
              <a:buFontTx/>
              <a:buAutoNum type="arabicPeriod"/>
            </a:pPr>
            <a:r>
              <a:rPr lang="en-US" sz="1000" dirty="0"/>
              <a:t>What’s changed today: Enormous amount of international law since 1990:  CRC, two optional protocols;  new IL on trafficking;  v strong IL on the worst forms of CL.  And, - the way we approach protecting children.</a:t>
            </a:r>
          </a:p>
          <a:p>
            <a:pPr marL="228600" indent="-228600">
              <a:lnSpc>
                <a:spcPct val="80000"/>
              </a:lnSpc>
              <a:buFontTx/>
              <a:buAutoNum type="arabicPeriod"/>
            </a:pPr>
            <a:r>
              <a:rPr lang="en-US" sz="1000" dirty="0"/>
              <a:t>In addition to the MSTP, in emergencies, UNICEF is also driven by its “Core Commitments for Children” = a set of minimum response for the outset of an emergency aimed at making UNICEF responses predictable and accountable. I shall be going into more depth on these commitments in a moment. </a:t>
            </a:r>
          </a:p>
          <a:p>
            <a:pPr marL="228600" indent="-228600">
              <a:lnSpc>
                <a:spcPct val="80000"/>
              </a:lnSpc>
              <a:buFontTx/>
              <a:buAutoNum type="arabicPeriod"/>
            </a:pPr>
            <a:r>
              <a:rPr lang="en-US" sz="1000" dirty="0"/>
              <a:t>Added to this brief framework explaining our mandate, UNICEF now also have a number of responsibilities under the humanitarian reform initiative launched in 2005 as the “the cluster” following the evaluation commissioned by donors.  </a:t>
            </a:r>
          </a:p>
          <a:p>
            <a:pPr marL="228600" indent="-228600">
              <a:lnSpc>
                <a:spcPct val="80000"/>
              </a:lnSpc>
              <a:buFontTx/>
              <a:buAutoNum type="arabicPeriod"/>
            </a:pPr>
            <a:endParaRPr lang="en-US" sz="10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E221EA-6EB8-4E20-9712-84674F98DDCC}" type="slidenum">
              <a:rPr lang="en-US"/>
              <a:pPr/>
              <a:t>21</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3D418-D4A4-4B6A-B0C7-235A4A1A64EC}" type="slidenum">
              <a:rPr lang="en-US"/>
              <a:pPr/>
              <a:t>22</a:t>
            </a:fld>
            <a:endParaRPr lang="en-US"/>
          </a:p>
        </p:txBody>
      </p:sp>
      <p:sp>
        <p:nvSpPr>
          <p:cNvPr id="211970" name="Rectangle 2"/>
          <p:cNvSpPr txBox="1">
            <a:spLocks noGrp="1" noRot="1" noChangeAspect="1" noChangeArrowheads="1" noTextEdit="1"/>
          </p:cNvSpPr>
          <p:nvPr>
            <p:ph type="sldImg"/>
          </p:nvPr>
        </p:nvSpPr>
        <p:spPr>
          <a:xfrm>
            <a:off x="1143000" y="685800"/>
            <a:ext cx="4570413" cy="3429000"/>
          </a:xfrm>
          <a:ln/>
        </p:spPr>
      </p:sp>
      <p:sp>
        <p:nvSpPr>
          <p:cNvPr id="211971" name="Rectangle 3"/>
          <p:cNvSpPr txBox="1">
            <a:spLocks noGrp="1" noChangeArrowheads="1"/>
          </p:cNvSpPr>
          <p:nvPr>
            <p:ph type="body" idx="1"/>
          </p:nvPr>
        </p:nvSpPr>
        <p:spPr>
          <a:xfrm>
            <a:off x="685800" y="4343400"/>
            <a:ext cx="5484813" cy="4024313"/>
          </a:xfrm>
          <a:ln/>
        </p:spPr>
        <p:txBody>
          <a:bodyPr wrap="none" anchor="ct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20AA1-6A0B-43F9-B041-ACF447EE3D1C}" type="slidenum">
              <a:rPr lang="en-US"/>
              <a:pPr/>
              <a:t>4</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70685-C3CB-44E6-BC65-70718C17FA64}" type="slidenum">
              <a:rPr lang="en-US"/>
              <a:pPr/>
              <a:t>5</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r>
              <a:rPr lang="en-US" sz="1000" dirty="0"/>
              <a:t>1. UNICEF uses ‘child protection’ to refer to protection from </a:t>
            </a:r>
            <a:r>
              <a:rPr lang="en-US" sz="1000" b="1" dirty="0"/>
              <a:t>violence, exploitation and abuse</a:t>
            </a:r>
            <a:r>
              <a:rPr lang="en-US" sz="1000" dirty="0"/>
              <a:t>.  Child Protection doesn’t refer to protecting all the rights of the child – that is something all of UNICEF is mandated to help address [in humanitarian contexts you’ll hear our partners use CP in this broader sense].  </a:t>
            </a:r>
          </a:p>
          <a:p>
            <a:endParaRPr lang="en-US" sz="1000" dirty="0"/>
          </a:p>
          <a:p>
            <a:r>
              <a:rPr lang="en-US" sz="1000" dirty="0"/>
              <a:t>2. Even so, hundreds of millions of children are current victims of violence, exploitation and abuse – or ‘protection failures’.  Many hundreds of millions do not have adequate protection – but fortunately have not, or not yet, been </a:t>
            </a:r>
            <a:r>
              <a:rPr lang="en-US" sz="1000" dirty="0" err="1"/>
              <a:t>victimised</a:t>
            </a:r>
            <a:r>
              <a:rPr lang="en-US" sz="1000" dirty="0"/>
              <a:t>.  The point is that ‘</a:t>
            </a:r>
            <a:r>
              <a:rPr lang="en-US" sz="1000" b="1" dirty="0"/>
              <a:t>protection’ isn’t just something we help provide after the fact</a:t>
            </a:r>
            <a:r>
              <a:rPr lang="en-US" sz="1000" dirty="0"/>
              <a:t>.  It should also be preventive.       </a:t>
            </a:r>
          </a:p>
          <a:p>
            <a:endParaRPr lang="en-US" sz="1000" dirty="0"/>
          </a:p>
          <a:p>
            <a:r>
              <a:rPr lang="en-US" sz="1000" dirty="0"/>
              <a:t>3. These issues of violence, exploitation and abuse are hard to quantify.  Much of the </a:t>
            </a:r>
            <a:r>
              <a:rPr lang="en-US" sz="1000" b="1" dirty="0"/>
              <a:t>abuse is hidden </a:t>
            </a:r>
            <a:r>
              <a:rPr lang="en-US" sz="1000" dirty="0"/>
              <a:t>– one of the barriers we have to address as part of our programming – not the case around malnutrition or sanitation or malaria.  It can be both </a:t>
            </a:r>
            <a:r>
              <a:rPr lang="en-US" sz="1000" b="1" dirty="0"/>
              <a:t>hidden and permitted </a:t>
            </a:r>
            <a:r>
              <a:rPr lang="en-US" sz="1000" dirty="0"/>
              <a:t>– or </a:t>
            </a:r>
            <a:r>
              <a:rPr lang="en-US" sz="1000" b="1" dirty="0"/>
              <a:t>hidden and illegal</a:t>
            </a:r>
            <a:r>
              <a:rPr lang="en-US" sz="1000" dirty="0"/>
              <a:t>.  It can also be </a:t>
            </a:r>
            <a:r>
              <a:rPr lang="en-US" sz="1000" b="1" dirty="0"/>
              <a:t>open and illegal </a:t>
            </a:r>
            <a:r>
              <a:rPr lang="en-US" sz="1000" dirty="0"/>
              <a:t>– surprisingly – much of child sexual exploitation is not particularly hidden.  The children exposed to these abuses can be </a:t>
            </a:r>
            <a:r>
              <a:rPr lang="en-US" sz="1000" dirty="0" err="1"/>
              <a:t>stigmatised</a:t>
            </a:r>
            <a:r>
              <a:rPr lang="en-US" sz="1000" dirty="0"/>
              <a:t> thereafter – or killed.  [</a:t>
            </a:r>
            <a:r>
              <a:rPr lang="en-US" sz="1000" dirty="0" err="1"/>
              <a:t>eg</a:t>
            </a:r>
            <a:r>
              <a:rPr lang="en-US" sz="1000" dirty="0"/>
              <a:t> – survivors of GBV in Darfur]  </a:t>
            </a:r>
          </a:p>
          <a:p>
            <a:endParaRPr lang="en-US" sz="1000" dirty="0"/>
          </a:p>
          <a:p>
            <a:r>
              <a:rPr lang="en-US" sz="1000" dirty="0"/>
              <a:t>4. So part of our strategy is to obtain </a:t>
            </a:r>
            <a:r>
              <a:rPr lang="en-US" sz="1000" b="1" dirty="0"/>
              <a:t>greater recognition of the scale </a:t>
            </a:r>
            <a:r>
              <a:rPr lang="en-US" sz="1000" dirty="0"/>
              <a:t>of these abuses, - and better information on them.  </a:t>
            </a:r>
          </a:p>
          <a:p>
            <a:endParaRPr lang="en-US" sz="1000" dirty="0"/>
          </a:p>
          <a:p>
            <a:r>
              <a:rPr lang="en-US" sz="1000" dirty="0"/>
              <a:t>5. We need to be a </a:t>
            </a:r>
            <a:r>
              <a:rPr lang="en-US" sz="1000" b="1" dirty="0"/>
              <a:t>strong advocate for these unpopular </a:t>
            </a:r>
            <a:r>
              <a:rPr lang="en-US" sz="1000" b="1" dirty="0" err="1"/>
              <a:t>issues.They</a:t>
            </a:r>
            <a:r>
              <a:rPr lang="en-US" sz="1000" b="1" dirty="0"/>
              <a:t> </a:t>
            </a:r>
            <a:r>
              <a:rPr lang="en-US" sz="1000" dirty="0"/>
              <a:t>ARE unpopular.  They are the most sensitive issues UNICEF deals with.  Governments are pretty consistently in denial – that things like sexual exploitation of children takes place, for example.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73386A38-08C9-43BD-95DA-46B9AFC86B85}" type="slidenum">
              <a:rPr lang="en-US" smtClean="0">
                <a:latin typeface="Arial" charset="0"/>
              </a:rPr>
              <a:pPr/>
              <a:t>6</a:t>
            </a:fld>
            <a:endParaRPr lang="en-US"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lnSpc>
                <a:spcPct val="90000"/>
              </a:lnSpc>
            </a:pPr>
            <a:endParaRPr lang="tr-TR"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5B44C0F7-6237-4DA5-922F-F4AE604DA722}" type="slidenum">
              <a:rPr lang="en-US" smtClean="0">
                <a:latin typeface="Arial" charset="0"/>
              </a:rPr>
              <a:pPr/>
              <a:t>7</a:t>
            </a:fld>
            <a:endParaRPr lang="en-US"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tr-TR"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11F7390D-9B0E-488B-B123-5B02E2B96EFB}" type="slidenum">
              <a:rPr lang="en-US" smtClean="0">
                <a:latin typeface="Arial" charset="0"/>
              </a:rPr>
              <a:pPr/>
              <a:t>8</a:t>
            </a:fld>
            <a:endParaRPr lang="en-US" smtClean="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tr-TR"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BF42A-DC3E-4E97-A38F-3C28CF491770}" type="slidenum">
              <a:rPr lang="en-US"/>
              <a:pPr/>
              <a:t>9</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C7A08-7614-4EB4-ABC9-7D9F60A676DB}" type="slidenum">
              <a:rPr lang="en-US"/>
              <a:pPr/>
              <a:t>10</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n-US"/>
              <a:t>As mentioned in my introduction, UNICEF’s key policy guide to intervention in humanitarian settings are the “core Commitments for children” formerly known as the “Core Corporate Commitments”. The CCCs”. </a:t>
            </a:r>
          </a:p>
          <a:p>
            <a:endParaRPr lang="en-US"/>
          </a:p>
          <a:p>
            <a:r>
              <a:rPr lang="en-US"/>
              <a:t>While the protective environment relates specifically to child protection the CCCs are relevant for every single staff member / position / function in UNICEF. I have provided a very brief outline here of the scope of their contents. </a:t>
            </a:r>
          </a:p>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bwMode="auto">
          <a:xfrm>
            <a:off x="914400" y="4114800"/>
            <a:ext cx="7924800" cy="12954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sz="6000" b="0">
                <a:solidFill>
                  <a:schemeClr val="bg1"/>
                </a:solidFill>
              </a:defRPr>
            </a:lvl1pPr>
          </a:lstStyle>
          <a:p>
            <a:r>
              <a:rPr lang="en-US"/>
              <a:t>CLICK TO EDIT MASTER TITLE STYLE</a:t>
            </a:r>
          </a:p>
        </p:txBody>
      </p:sp>
      <p:sp>
        <p:nvSpPr>
          <p:cNvPr id="150531" name="Rectangle 3"/>
          <p:cNvSpPr>
            <a:spLocks noGrp="1" noChangeArrowheads="1"/>
          </p:cNvSpPr>
          <p:nvPr>
            <p:ph type="subTitle" idx="1"/>
          </p:nvPr>
        </p:nvSpPr>
        <p:spPr>
          <a:xfrm>
            <a:off x="914400" y="2819400"/>
            <a:ext cx="7924800" cy="1066800"/>
          </a:xfrm>
        </p:spPr>
        <p:txBody>
          <a:bodyPr/>
          <a:lstStyle>
            <a:lvl1pPr marL="0" indent="0">
              <a:defRPr sz="3200" b="1">
                <a:solidFill>
                  <a:schemeClr val="bg1"/>
                </a:solidFill>
              </a:defRPr>
            </a:lvl1pPr>
          </a:lstStyle>
          <a:p>
            <a:r>
              <a:rPr lang="en-US"/>
              <a:t>CLICK TO EDIT MASTER SUBTITLE STYLE</a:t>
            </a:r>
          </a:p>
        </p:txBody>
      </p:sp>
      <p:pic>
        <p:nvPicPr>
          <p:cNvPr id="150532" name="Picture 4"/>
          <p:cNvPicPr>
            <a:picLocks noChangeAspect="1" noChangeArrowheads="1"/>
          </p:cNvPicPr>
          <p:nvPr/>
        </p:nvPicPr>
        <p:blipFill>
          <a:blip r:embed="rId2" cstate="print"/>
          <a:srcRect/>
          <a:stretch>
            <a:fillRect/>
          </a:stretch>
        </p:blipFill>
        <p:spPr bwMode="auto">
          <a:xfrm>
            <a:off x="6248400" y="5962650"/>
            <a:ext cx="2590800" cy="622300"/>
          </a:xfrm>
          <a:prstGeom prst="rect">
            <a:avLst/>
          </a:prstGeom>
          <a:noFill/>
        </p:spPr>
      </p:pic>
      <p:pic>
        <p:nvPicPr>
          <p:cNvPr id="150533" name="Picture 5"/>
          <p:cNvPicPr>
            <a:picLocks noChangeAspect="1" noChangeArrowheads="1"/>
          </p:cNvPicPr>
          <p:nvPr/>
        </p:nvPicPr>
        <p:blipFill>
          <a:blip r:embed="rId3" cstate="print"/>
          <a:srcRect/>
          <a:stretch>
            <a:fillRect/>
          </a:stretch>
        </p:blipFill>
        <p:spPr bwMode="auto">
          <a:xfrm>
            <a:off x="914400" y="5867400"/>
            <a:ext cx="3048000" cy="7731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592762"/>
          </a:xfrm>
          <a:prstGeom prst="rect">
            <a:avLst/>
          </a:prstGeo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59276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Başlık ve Diyagram veya Kuruluş Grafiği">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2 SmartArt Yer Tutucusu"/>
          <p:cNvSpPr>
            <a:spLocks noGrp="1"/>
          </p:cNvSpPr>
          <p:nvPr>
            <p:ph type="dgm" idx="1"/>
          </p:nvPr>
        </p:nvSpPr>
        <p:spPr>
          <a:xfrm>
            <a:off x="838200" y="1905000"/>
            <a:ext cx="7620000" cy="3962400"/>
          </a:xfrm>
        </p:spPr>
        <p:txBody>
          <a:bodyPr/>
          <a:lstStyle/>
          <a:p>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1905000"/>
            <a:ext cx="37338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24400" y="1905000"/>
            <a:ext cx="37338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a:prstGeom prst="rect">
            <a:avLst/>
          </a:prstGeo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a:prstGeom prst="rect">
            <a:avLst/>
          </a:prstGeo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a:prstGeom prst="rect">
            <a:avLst/>
          </a:prstGeo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bwMode="auto">
          <a:xfrm>
            <a:off x="838200" y="1905000"/>
            <a:ext cx="76200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en-US" smtClean="0"/>
          </a:p>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7" name="Rectangle 3"/>
          <p:cNvSpPr>
            <a:spLocks noChangeArrowheads="1"/>
          </p:cNvSpPr>
          <p:nvPr/>
        </p:nvSpPr>
        <p:spPr bwMode="auto">
          <a:xfrm>
            <a:off x="0" y="0"/>
            <a:ext cx="9144000" cy="1447800"/>
          </a:xfrm>
          <a:prstGeom prst="rect">
            <a:avLst/>
          </a:prstGeom>
          <a:solidFill>
            <a:srgbClr val="0099FF"/>
          </a:solidFill>
          <a:ln w="9525">
            <a:solidFill>
              <a:srgbClr val="5252D4"/>
            </a:solidFill>
            <a:miter lim="800000"/>
            <a:headEnd/>
            <a:tailEnd/>
          </a:ln>
          <a:effectLst/>
        </p:spPr>
        <p:txBody>
          <a:bodyPr wrap="none" anchor="ctr"/>
          <a:lstStyle/>
          <a:p>
            <a:pPr algn="ctr"/>
            <a:endParaRPr lang="en-GB" sz="2800">
              <a:latin typeface="Arial Black" pitchFamily="34" charset="0"/>
            </a:endParaRPr>
          </a:p>
        </p:txBody>
      </p:sp>
      <p:pic>
        <p:nvPicPr>
          <p:cNvPr id="149508" name="Picture 4"/>
          <p:cNvPicPr>
            <a:picLocks noChangeAspect="1" noChangeArrowheads="1"/>
          </p:cNvPicPr>
          <p:nvPr/>
        </p:nvPicPr>
        <p:blipFill>
          <a:blip r:embed="rId14" cstate="print"/>
          <a:srcRect/>
          <a:stretch>
            <a:fillRect/>
          </a:stretch>
        </p:blipFill>
        <p:spPr bwMode="auto">
          <a:xfrm>
            <a:off x="6934200" y="6248400"/>
            <a:ext cx="2208213" cy="565150"/>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rtl="0" fontAlgn="base">
        <a:spcBef>
          <a:spcPct val="0"/>
        </a:spcBef>
        <a:spcAft>
          <a:spcPct val="0"/>
        </a:spcAft>
        <a:defRPr sz="4400" b="1">
          <a:solidFill>
            <a:srgbClr val="0099FF"/>
          </a:solidFill>
          <a:latin typeface="+mj-lt"/>
          <a:ea typeface="+mj-ea"/>
          <a:cs typeface="+mj-cs"/>
        </a:defRPr>
      </a:lvl1pPr>
      <a:lvl2pPr algn="l" rtl="0" fontAlgn="base">
        <a:spcBef>
          <a:spcPct val="0"/>
        </a:spcBef>
        <a:spcAft>
          <a:spcPct val="0"/>
        </a:spcAft>
        <a:defRPr sz="4400" b="1">
          <a:solidFill>
            <a:srgbClr val="0099FF"/>
          </a:solidFill>
          <a:latin typeface="Arial" pitchFamily="34" charset="0"/>
        </a:defRPr>
      </a:lvl2pPr>
      <a:lvl3pPr algn="l" rtl="0" fontAlgn="base">
        <a:spcBef>
          <a:spcPct val="0"/>
        </a:spcBef>
        <a:spcAft>
          <a:spcPct val="0"/>
        </a:spcAft>
        <a:defRPr sz="4400" b="1">
          <a:solidFill>
            <a:srgbClr val="0099FF"/>
          </a:solidFill>
          <a:latin typeface="Arial" pitchFamily="34" charset="0"/>
        </a:defRPr>
      </a:lvl3pPr>
      <a:lvl4pPr algn="l" rtl="0" fontAlgn="base">
        <a:spcBef>
          <a:spcPct val="0"/>
        </a:spcBef>
        <a:spcAft>
          <a:spcPct val="0"/>
        </a:spcAft>
        <a:defRPr sz="4400" b="1">
          <a:solidFill>
            <a:srgbClr val="0099FF"/>
          </a:solidFill>
          <a:latin typeface="Arial" pitchFamily="34" charset="0"/>
        </a:defRPr>
      </a:lvl4pPr>
      <a:lvl5pPr algn="l" rtl="0" fontAlgn="base">
        <a:spcBef>
          <a:spcPct val="0"/>
        </a:spcBef>
        <a:spcAft>
          <a:spcPct val="0"/>
        </a:spcAft>
        <a:defRPr sz="4400" b="1">
          <a:solidFill>
            <a:srgbClr val="0099FF"/>
          </a:solidFill>
          <a:latin typeface="Arial" pitchFamily="34" charset="0"/>
        </a:defRPr>
      </a:lvl5pPr>
      <a:lvl6pPr marL="457200" algn="l" rtl="0" fontAlgn="base">
        <a:spcBef>
          <a:spcPct val="0"/>
        </a:spcBef>
        <a:spcAft>
          <a:spcPct val="0"/>
        </a:spcAft>
        <a:defRPr sz="4400" b="1">
          <a:solidFill>
            <a:srgbClr val="0099FF"/>
          </a:solidFill>
          <a:latin typeface="Arial" pitchFamily="34" charset="0"/>
        </a:defRPr>
      </a:lvl6pPr>
      <a:lvl7pPr marL="914400" algn="l" rtl="0" fontAlgn="base">
        <a:spcBef>
          <a:spcPct val="0"/>
        </a:spcBef>
        <a:spcAft>
          <a:spcPct val="0"/>
        </a:spcAft>
        <a:defRPr sz="4400" b="1">
          <a:solidFill>
            <a:srgbClr val="0099FF"/>
          </a:solidFill>
          <a:latin typeface="Arial" pitchFamily="34" charset="0"/>
        </a:defRPr>
      </a:lvl7pPr>
      <a:lvl8pPr marL="1371600" algn="l" rtl="0" fontAlgn="base">
        <a:spcBef>
          <a:spcPct val="0"/>
        </a:spcBef>
        <a:spcAft>
          <a:spcPct val="0"/>
        </a:spcAft>
        <a:defRPr sz="4400" b="1">
          <a:solidFill>
            <a:srgbClr val="0099FF"/>
          </a:solidFill>
          <a:latin typeface="Arial" pitchFamily="34" charset="0"/>
        </a:defRPr>
      </a:lvl8pPr>
      <a:lvl9pPr marL="1828800" algn="l" rtl="0" fontAlgn="base">
        <a:spcBef>
          <a:spcPct val="0"/>
        </a:spcBef>
        <a:spcAft>
          <a:spcPct val="0"/>
        </a:spcAft>
        <a:defRPr sz="4400" b="1">
          <a:solidFill>
            <a:srgbClr val="0099FF"/>
          </a:solidFill>
          <a:latin typeface="Arial" pitchFamily="34" charset="0"/>
        </a:defRPr>
      </a:lvl9pPr>
    </p:titleStyle>
    <p:bodyStyle>
      <a:lvl1pPr marL="177800" indent="-177800" algn="l" rtl="0" fontAlgn="base">
        <a:spcBef>
          <a:spcPct val="20000"/>
        </a:spcBef>
        <a:spcAft>
          <a:spcPct val="0"/>
        </a:spcAft>
        <a:defRPr sz="2400">
          <a:solidFill>
            <a:schemeClr val="tx1"/>
          </a:solidFill>
          <a:latin typeface="+mn-lt"/>
          <a:ea typeface="+mn-ea"/>
          <a:cs typeface="+mn-cs"/>
        </a:defRPr>
      </a:lvl1pPr>
      <a:lvl2pPr marL="635000" indent="-342900" algn="l" rtl="0" fontAlgn="base">
        <a:spcBef>
          <a:spcPct val="20000"/>
        </a:spcBef>
        <a:spcAft>
          <a:spcPct val="0"/>
        </a:spcAft>
        <a:defRPr sz="2000">
          <a:solidFill>
            <a:schemeClr val="tx1"/>
          </a:solidFill>
          <a:latin typeface="+mn-lt"/>
        </a:defRPr>
      </a:lvl2pPr>
      <a:lvl3pPr marL="1143000" indent="-228600" algn="l" rtl="0" fontAlgn="base">
        <a:spcBef>
          <a:spcPct val="20000"/>
        </a:spcBef>
        <a:spcAft>
          <a:spcPct val="0"/>
        </a:spcAft>
        <a:defRPr sz="2000">
          <a:solidFill>
            <a:schemeClr val="tx1"/>
          </a:solidFill>
          <a:latin typeface="+mn-lt"/>
        </a:defRPr>
      </a:lvl3pPr>
      <a:lvl4pPr marL="1600200" indent="-228600" algn="l" rtl="0" fontAlgn="base">
        <a:spcBef>
          <a:spcPct val="20000"/>
        </a:spcBef>
        <a:spcAft>
          <a:spcPct val="0"/>
        </a:spcAft>
        <a:defRPr sz="2000">
          <a:solidFill>
            <a:schemeClr val="tx1"/>
          </a:solidFill>
          <a:latin typeface="+mn-lt"/>
        </a:defRPr>
      </a:lvl4pPr>
      <a:lvl5pPr marL="2057400" indent="-228600" algn="l" rtl="0" fontAlgn="base">
        <a:spcBef>
          <a:spcPct val="20000"/>
        </a:spcBef>
        <a:spcAft>
          <a:spcPct val="0"/>
        </a:spcAft>
        <a:defRPr sz="2000">
          <a:solidFill>
            <a:schemeClr val="tx1"/>
          </a:solidFill>
          <a:latin typeface="+mn-lt"/>
        </a:defRPr>
      </a:lvl5pPr>
      <a:lvl6pPr marL="2514600" indent="-228600" algn="l" rtl="0" fontAlgn="base">
        <a:spcBef>
          <a:spcPct val="20000"/>
        </a:spcBef>
        <a:spcAft>
          <a:spcPct val="0"/>
        </a:spcAft>
        <a:defRPr sz="2000">
          <a:solidFill>
            <a:schemeClr val="tx1"/>
          </a:solidFill>
          <a:latin typeface="+mn-lt"/>
        </a:defRPr>
      </a:lvl6pPr>
      <a:lvl7pPr marL="2971800" indent="-228600" algn="l" rtl="0" fontAlgn="base">
        <a:spcBef>
          <a:spcPct val="20000"/>
        </a:spcBef>
        <a:spcAft>
          <a:spcPct val="0"/>
        </a:spcAft>
        <a:defRPr sz="2000">
          <a:solidFill>
            <a:schemeClr val="tx1"/>
          </a:solidFill>
          <a:latin typeface="+mn-lt"/>
        </a:defRPr>
      </a:lvl7pPr>
      <a:lvl8pPr marL="3429000" indent="-228600" algn="l" rtl="0" fontAlgn="base">
        <a:spcBef>
          <a:spcPct val="20000"/>
        </a:spcBef>
        <a:spcAft>
          <a:spcPct val="0"/>
        </a:spcAft>
        <a:defRPr sz="2000">
          <a:solidFill>
            <a:schemeClr val="tx1"/>
          </a:solidFill>
          <a:latin typeface="+mn-lt"/>
        </a:defRPr>
      </a:lvl8pPr>
      <a:lvl9pPr marL="3886200" indent="-228600" algn="l" rtl="0" fontAlgn="base">
        <a:spcBef>
          <a:spcPct val="20000"/>
        </a:spcBef>
        <a:spcAft>
          <a:spcPct val="0"/>
        </a:spcAft>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67EA"/>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ctrTitle"/>
          </p:nvPr>
        </p:nvSpPr>
        <p:spPr>
          <a:xfrm>
            <a:off x="838200" y="457200"/>
            <a:ext cx="7924800" cy="1828800"/>
          </a:xfrm>
        </p:spPr>
        <p:txBody>
          <a:bodyPr/>
          <a:lstStyle/>
          <a:p>
            <a:r>
              <a:rPr lang="en-US" sz="4400" b="1" dirty="0"/>
              <a:t/>
            </a:r>
            <a:br>
              <a:rPr lang="en-US" sz="4400" b="1" dirty="0"/>
            </a:br>
            <a:r>
              <a:rPr lang="tr-TR" sz="4400" b="1" dirty="0" smtClean="0"/>
              <a:t>Afet / Acil Durumlarda </a:t>
            </a:r>
            <a:br>
              <a:rPr lang="tr-TR" sz="4400" b="1" dirty="0" smtClean="0"/>
            </a:br>
            <a:r>
              <a:rPr lang="tr-TR" sz="4400" b="1" dirty="0" smtClean="0"/>
              <a:t>Çocuk Koruma</a:t>
            </a:r>
            <a:endParaRPr lang="en-US" sz="3200" b="1" dirty="0"/>
          </a:p>
        </p:txBody>
      </p:sp>
      <p:sp>
        <p:nvSpPr>
          <p:cNvPr id="5" name="4 Metin kutusu"/>
          <p:cNvSpPr txBox="1"/>
          <p:nvPr/>
        </p:nvSpPr>
        <p:spPr>
          <a:xfrm>
            <a:off x="609600" y="5842337"/>
            <a:ext cx="3505200" cy="1015663"/>
          </a:xfrm>
          <a:prstGeom prst="rect">
            <a:avLst/>
          </a:prstGeom>
          <a:solidFill>
            <a:srgbClr val="1667EA"/>
          </a:solidFill>
        </p:spPr>
        <p:txBody>
          <a:bodyPr wrap="square" rtlCol="0">
            <a:spAutoFit/>
          </a:bodyPr>
          <a:lstStyle/>
          <a:p>
            <a:r>
              <a:rPr lang="tr-TR" sz="1800" dirty="0" smtClean="0">
                <a:solidFill>
                  <a:schemeClr val="bg1"/>
                </a:solidFill>
                <a:latin typeface="Arial Rounded MT Bold" pitchFamily="34" charset="0"/>
              </a:rPr>
              <a:t>Her çocuk için</a:t>
            </a:r>
          </a:p>
          <a:p>
            <a:r>
              <a:rPr lang="tr-TR" sz="1800" dirty="0" smtClean="0">
                <a:solidFill>
                  <a:schemeClr val="bg1"/>
                </a:solidFill>
                <a:latin typeface="Arial Rounded MT Bold" pitchFamily="34" charset="0"/>
              </a:rPr>
              <a:t>Sağlık, Eğitim, Eşitlik, Koruma </a:t>
            </a:r>
          </a:p>
          <a:p>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bwMode="auto">
          <a:xfrm>
            <a:off x="533400" y="0"/>
            <a:ext cx="8229600" cy="1447800"/>
          </a:xfrm>
          <a:noFill/>
          <a:ln>
            <a:miter lim="800000"/>
            <a:headEnd/>
            <a:tailEnd/>
          </a:ln>
        </p:spPr>
        <p:txBody>
          <a:bodyPr vert="horz" wrap="square" lIns="91440" tIns="45720" rIns="91440" bIns="45720" numCol="1" anchor="t" anchorCtr="0" compatLnSpc="1">
            <a:prstTxWarp prst="textNoShape">
              <a:avLst/>
            </a:prstTxWarp>
          </a:bodyPr>
          <a:lstStyle/>
          <a:p>
            <a:pPr algn="ctr"/>
            <a:r>
              <a:rPr lang="tr-TR" sz="3400" dirty="0" smtClean="0">
                <a:solidFill>
                  <a:schemeClr val="bg1"/>
                </a:solidFill>
              </a:rPr>
              <a:t/>
            </a:r>
            <a:br>
              <a:rPr lang="tr-TR" sz="3400" dirty="0" smtClean="0">
                <a:solidFill>
                  <a:schemeClr val="bg1"/>
                </a:solidFill>
              </a:rPr>
            </a:br>
            <a:r>
              <a:rPr lang="tr-TR" sz="3400" dirty="0" smtClean="0">
                <a:solidFill>
                  <a:schemeClr val="bg1"/>
                </a:solidFill>
              </a:rPr>
              <a:t>Çocuklara Yönelik Temel Taahhütler </a:t>
            </a:r>
            <a:r>
              <a:rPr lang="tr-TR" sz="3400" dirty="0" smtClean="0">
                <a:solidFill>
                  <a:srgbClr val="FF0000"/>
                </a:solidFill>
              </a:rPr>
              <a:t/>
            </a:r>
            <a:br>
              <a:rPr lang="tr-TR" sz="3400" dirty="0" smtClean="0">
                <a:solidFill>
                  <a:srgbClr val="FF0000"/>
                </a:solidFill>
              </a:rPr>
            </a:br>
            <a:r>
              <a:rPr lang="en-US" sz="2200" dirty="0" smtClean="0">
                <a:solidFill>
                  <a:srgbClr val="FF0000"/>
                </a:solidFill>
              </a:rPr>
              <a:t>C</a:t>
            </a:r>
            <a:r>
              <a:rPr lang="en-US" sz="2200" dirty="0" smtClean="0">
                <a:solidFill>
                  <a:schemeClr val="tx1"/>
                </a:solidFill>
              </a:rPr>
              <a:t>ore </a:t>
            </a:r>
            <a:r>
              <a:rPr lang="en-US" sz="2200" dirty="0">
                <a:solidFill>
                  <a:srgbClr val="FF0000"/>
                </a:solidFill>
              </a:rPr>
              <a:t>C</a:t>
            </a:r>
            <a:r>
              <a:rPr lang="en-US" sz="2200" dirty="0">
                <a:solidFill>
                  <a:schemeClr val="tx1"/>
                </a:solidFill>
              </a:rPr>
              <a:t>ommitments for </a:t>
            </a:r>
            <a:r>
              <a:rPr lang="en-US" sz="2200" dirty="0" smtClean="0">
                <a:solidFill>
                  <a:srgbClr val="FF0000"/>
                </a:solidFill>
              </a:rPr>
              <a:t>C</a:t>
            </a:r>
            <a:r>
              <a:rPr lang="en-US" sz="2200" dirty="0" smtClean="0">
                <a:solidFill>
                  <a:schemeClr val="tx1"/>
                </a:solidFill>
              </a:rPr>
              <a:t>hildren</a:t>
            </a:r>
            <a:r>
              <a:rPr lang="tr-TR" sz="2200" dirty="0" smtClean="0">
                <a:solidFill>
                  <a:schemeClr val="tx1"/>
                </a:solidFill>
              </a:rPr>
              <a:t> </a:t>
            </a:r>
            <a:r>
              <a:rPr lang="en-US" sz="2200" dirty="0" smtClean="0">
                <a:solidFill>
                  <a:srgbClr val="FF0000"/>
                </a:solidFill>
              </a:rPr>
              <a:t>“CCC</a:t>
            </a:r>
            <a:r>
              <a:rPr lang="tr-TR" sz="2200" dirty="0" smtClean="0">
                <a:solidFill>
                  <a:srgbClr val="FF0000"/>
                </a:solidFill>
              </a:rPr>
              <a:t>s</a:t>
            </a:r>
            <a:r>
              <a:rPr lang="en-US" sz="2200" dirty="0" smtClean="0">
                <a:solidFill>
                  <a:srgbClr val="FF0000"/>
                </a:solidFill>
              </a:rPr>
              <a:t>”</a:t>
            </a:r>
            <a:endParaRPr lang="en-US" sz="2200" dirty="0">
              <a:solidFill>
                <a:srgbClr val="FF0000"/>
              </a:solidFill>
            </a:endParaRPr>
          </a:p>
        </p:txBody>
      </p:sp>
      <p:sp>
        <p:nvSpPr>
          <p:cNvPr id="237571" name="Rectangle 3"/>
          <p:cNvSpPr>
            <a:spLocks noGrp="1" noChangeArrowheads="1"/>
          </p:cNvSpPr>
          <p:nvPr>
            <p:ph type="body" idx="1"/>
          </p:nvPr>
        </p:nvSpPr>
        <p:spPr>
          <a:xfrm>
            <a:off x="381000" y="1905000"/>
            <a:ext cx="8077200" cy="4648200"/>
          </a:xfrm>
        </p:spPr>
        <p:txBody>
          <a:bodyPr/>
          <a:lstStyle/>
          <a:p>
            <a:pPr>
              <a:lnSpc>
                <a:spcPct val="80000"/>
              </a:lnSpc>
            </a:pPr>
            <a:r>
              <a:rPr lang="tr-TR" sz="2000" b="1" dirty="0" smtClean="0"/>
              <a:t>Değinilen Taahhütler </a:t>
            </a:r>
            <a:r>
              <a:rPr lang="en-US" sz="2000" b="1" dirty="0" smtClean="0"/>
              <a:t>: </a:t>
            </a:r>
            <a:endParaRPr lang="tr-TR" sz="2000" b="1" dirty="0" smtClean="0"/>
          </a:p>
          <a:p>
            <a:pPr>
              <a:lnSpc>
                <a:spcPct val="80000"/>
              </a:lnSpc>
            </a:pPr>
            <a:endParaRPr lang="en-US" sz="2000" b="1" dirty="0"/>
          </a:p>
          <a:p>
            <a:pPr>
              <a:lnSpc>
                <a:spcPct val="80000"/>
              </a:lnSpc>
            </a:pPr>
            <a:r>
              <a:rPr lang="en-US" sz="2000" b="1" dirty="0"/>
              <a:t>1. </a:t>
            </a:r>
            <a:r>
              <a:rPr lang="tr-TR" sz="2000" b="1" dirty="0" smtClean="0"/>
              <a:t>Rehber İlkeler</a:t>
            </a:r>
            <a:endParaRPr lang="en-US" sz="2000" b="1" dirty="0"/>
          </a:p>
          <a:p>
            <a:pPr>
              <a:lnSpc>
                <a:spcPct val="80000"/>
              </a:lnSpc>
            </a:pPr>
            <a:endParaRPr lang="en-US" sz="2000" b="1" dirty="0"/>
          </a:p>
          <a:p>
            <a:pPr>
              <a:lnSpc>
                <a:spcPct val="80000"/>
              </a:lnSpc>
            </a:pPr>
            <a:r>
              <a:rPr lang="en-US" sz="2000" b="1" dirty="0"/>
              <a:t>2. </a:t>
            </a:r>
            <a:r>
              <a:rPr lang="tr-TR" sz="2000" b="1" dirty="0" smtClean="0"/>
              <a:t>Program Taahhütleri Olan</a:t>
            </a:r>
            <a:endParaRPr lang="en-US" sz="2000" b="1" dirty="0"/>
          </a:p>
          <a:p>
            <a:pPr lvl="1">
              <a:lnSpc>
                <a:spcPct val="80000"/>
              </a:lnSpc>
              <a:buFontTx/>
              <a:buChar char="–"/>
            </a:pPr>
            <a:r>
              <a:rPr lang="tr-TR" dirty="0" smtClean="0"/>
              <a:t>Sağlık ve beslenme</a:t>
            </a:r>
            <a:endParaRPr lang="en-US" dirty="0"/>
          </a:p>
          <a:p>
            <a:pPr lvl="1">
              <a:lnSpc>
                <a:spcPct val="80000"/>
              </a:lnSpc>
              <a:buFontTx/>
              <a:buChar char="–"/>
            </a:pPr>
            <a:r>
              <a:rPr lang="tr-TR" dirty="0" smtClean="0"/>
              <a:t>Su sanitasyon ve hijyen</a:t>
            </a:r>
            <a:endParaRPr lang="en-US" dirty="0"/>
          </a:p>
          <a:p>
            <a:pPr lvl="1">
              <a:lnSpc>
                <a:spcPct val="80000"/>
              </a:lnSpc>
              <a:buFontTx/>
              <a:buChar char="–"/>
            </a:pPr>
            <a:r>
              <a:rPr lang="tr-TR" b="1" dirty="0" smtClean="0">
                <a:solidFill>
                  <a:srgbClr val="FF0000"/>
                </a:solidFill>
              </a:rPr>
              <a:t>Çocuk Koruma</a:t>
            </a:r>
            <a:endParaRPr lang="en-US" b="1" dirty="0">
              <a:solidFill>
                <a:srgbClr val="FF0000"/>
              </a:solidFill>
            </a:endParaRPr>
          </a:p>
          <a:p>
            <a:pPr lvl="1">
              <a:lnSpc>
                <a:spcPct val="80000"/>
              </a:lnSpc>
              <a:buFontTx/>
              <a:buChar char="–"/>
            </a:pPr>
            <a:r>
              <a:rPr lang="tr-TR" dirty="0" smtClean="0"/>
              <a:t>Eğitim</a:t>
            </a:r>
            <a:endParaRPr lang="en-US" dirty="0"/>
          </a:p>
          <a:p>
            <a:pPr lvl="1">
              <a:lnSpc>
                <a:spcPct val="80000"/>
              </a:lnSpc>
              <a:buFontTx/>
              <a:buChar char="–"/>
            </a:pPr>
            <a:r>
              <a:rPr lang="en-US" dirty="0" smtClean="0"/>
              <a:t>HIV-AID</a:t>
            </a:r>
            <a:endParaRPr lang="en-US" dirty="0"/>
          </a:p>
          <a:p>
            <a:pPr>
              <a:lnSpc>
                <a:spcPct val="80000"/>
              </a:lnSpc>
            </a:pPr>
            <a:endParaRPr lang="en-US" sz="2000" dirty="0"/>
          </a:p>
          <a:p>
            <a:pPr>
              <a:lnSpc>
                <a:spcPct val="80000"/>
              </a:lnSpc>
            </a:pPr>
            <a:r>
              <a:rPr lang="en-US" sz="2000" b="1" dirty="0"/>
              <a:t>3. </a:t>
            </a:r>
            <a:r>
              <a:rPr lang="tr-TR" sz="2000" b="1" dirty="0" smtClean="0"/>
              <a:t>Uygulama Taahhütleri</a:t>
            </a:r>
            <a:endParaRPr lang="en-US" sz="2000" b="1" dirty="0"/>
          </a:p>
          <a:p>
            <a:pPr>
              <a:lnSpc>
                <a:spcPct val="80000"/>
              </a:lnSpc>
            </a:pPr>
            <a:endParaRPr lang="en-US" sz="2000" b="1" dirty="0"/>
          </a:p>
          <a:p>
            <a:pPr>
              <a:lnSpc>
                <a:spcPct val="80000"/>
              </a:lnSpc>
            </a:pPr>
            <a:r>
              <a:rPr lang="en-US" sz="2000" b="1" dirty="0"/>
              <a:t>4. </a:t>
            </a:r>
            <a:r>
              <a:rPr lang="tr-TR" sz="2000" b="1" dirty="0" smtClean="0"/>
              <a:t>Örgütsel hazırlık ve destekle (Merkez ve bölge ofisleri)</a:t>
            </a:r>
          </a:p>
          <a:p>
            <a:pPr>
              <a:lnSpc>
                <a:spcPct val="80000"/>
              </a:lnSpc>
            </a:pPr>
            <a:r>
              <a:rPr lang="tr-TR" sz="2000" b="1" dirty="0" smtClean="0"/>
              <a:t>ile ilgilidir.</a:t>
            </a:r>
          </a:p>
          <a:p>
            <a:pPr>
              <a:lnSpc>
                <a:spcPct val="80000"/>
              </a:lnSpc>
            </a:pPr>
            <a:endParaRPr lang="en-US" sz="2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bwMode="auto">
          <a:xfrm>
            <a:off x="0" y="274638"/>
            <a:ext cx="9144000" cy="1143000"/>
          </a:xfrm>
          <a:noFill/>
          <a:ln>
            <a:miter lim="800000"/>
            <a:headEnd/>
            <a:tailEnd/>
          </a:ln>
        </p:spPr>
        <p:txBody>
          <a:bodyPr vert="horz" wrap="square" lIns="91440" tIns="45720" rIns="91440" bIns="45720" numCol="1" anchor="t" anchorCtr="0" compatLnSpc="1">
            <a:prstTxWarp prst="textNoShape">
              <a:avLst/>
            </a:prstTxWarp>
          </a:bodyPr>
          <a:lstStyle/>
          <a:p>
            <a:pPr algn="ctr"/>
            <a:r>
              <a:rPr lang="tr-TR" sz="3600" dirty="0" smtClean="0">
                <a:solidFill>
                  <a:schemeClr val="bg1"/>
                </a:solidFill>
              </a:rPr>
              <a:t>Çocuklara Yönelik Temel Taahhütler</a:t>
            </a:r>
            <a:endParaRPr lang="en-US" sz="3600" dirty="0">
              <a:solidFill>
                <a:schemeClr val="bg1"/>
              </a:solidFill>
            </a:endParaRPr>
          </a:p>
        </p:txBody>
      </p:sp>
      <p:sp>
        <p:nvSpPr>
          <p:cNvPr id="239619" name="Rectangle 3"/>
          <p:cNvSpPr>
            <a:spLocks noGrp="1" noChangeArrowheads="1"/>
          </p:cNvSpPr>
          <p:nvPr>
            <p:ph type="body" sz="half" idx="1"/>
          </p:nvPr>
        </p:nvSpPr>
        <p:spPr>
          <a:xfrm>
            <a:off x="304800" y="1447800"/>
            <a:ext cx="8305800" cy="5257800"/>
          </a:xfrm>
        </p:spPr>
        <p:txBody>
          <a:bodyPr/>
          <a:lstStyle/>
          <a:p>
            <a:pPr lvl="1">
              <a:lnSpc>
                <a:spcPct val="80000"/>
              </a:lnSpc>
              <a:buFont typeface="Wingdings" pitchFamily="2" charset="2"/>
              <a:buNone/>
            </a:pPr>
            <a:endParaRPr lang="en-US" sz="1000" b="1" i="1" dirty="0"/>
          </a:p>
          <a:p>
            <a:pPr lvl="1">
              <a:lnSpc>
                <a:spcPct val="80000"/>
              </a:lnSpc>
              <a:buFont typeface="Wingdings" pitchFamily="2" charset="2"/>
              <a:buChar char="ü"/>
            </a:pPr>
            <a:endParaRPr lang="en-US" sz="1000" b="1" dirty="0"/>
          </a:p>
          <a:p>
            <a:pPr lvl="1">
              <a:lnSpc>
                <a:spcPct val="80000"/>
              </a:lnSpc>
              <a:buFont typeface="Wingdings" pitchFamily="2" charset="2"/>
              <a:buAutoNum type="arabicPeriod"/>
            </a:pPr>
            <a:r>
              <a:rPr lang="tr-TR" sz="1800" b="1" dirty="0" smtClean="0">
                <a:solidFill>
                  <a:srgbClr val="FF0000"/>
                </a:solidFill>
              </a:rPr>
              <a:t>Hızlı Değerlendirme</a:t>
            </a:r>
            <a:endParaRPr lang="en-US" sz="1800" b="1" dirty="0">
              <a:solidFill>
                <a:srgbClr val="FF0000"/>
              </a:solidFill>
            </a:endParaRPr>
          </a:p>
          <a:p>
            <a:pPr lvl="1">
              <a:lnSpc>
                <a:spcPct val="80000"/>
              </a:lnSpc>
              <a:buFont typeface="Wingdings" pitchFamily="2" charset="2"/>
              <a:buChar char="è"/>
            </a:pPr>
            <a:r>
              <a:rPr lang="tr-TR" sz="1800" b="1" dirty="0" smtClean="0"/>
              <a:t>Gözlem</a:t>
            </a:r>
            <a:endParaRPr lang="en-US" sz="1800" dirty="0"/>
          </a:p>
          <a:p>
            <a:pPr lvl="1">
              <a:lnSpc>
                <a:spcPct val="80000"/>
              </a:lnSpc>
              <a:buFont typeface="Wingdings" pitchFamily="2" charset="2"/>
              <a:buChar char="è"/>
            </a:pPr>
            <a:r>
              <a:rPr lang="tr-TR" sz="1800" b="1" dirty="0" smtClean="0"/>
              <a:t>Savunuculuk</a:t>
            </a:r>
            <a:endParaRPr lang="en-US" sz="1800" b="1" dirty="0"/>
          </a:p>
          <a:p>
            <a:pPr lvl="1">
              <a:lnSpc>
                <a:spcPct val="80000"/>
              </a:lnSpc>
              <a:buFont typeface="Wingdings" pitchFamily="2" charset="2"/>
              <a:buChar char="è"/>
            </a:pPr>
            <a:endParaRPr lang="en-US" sz="1800" b="1" dirty="0"/>
          </a:p>
          <a:p>
            <a:pPr lvl="1">
              <a:lnSpc>
                <a:spcPct val="80000"/>
              </a:lnSpc>
              <a:buFont typeface="Wingdings" pitchFamily="2" charset="2"/>
              <a:buNone/>
            </a:pPr>
            <a:r>
              <a:rPr lang="en-US" sz="1800" b="1" dirty="0">
                <a:solidFill>
                  <a:srgbClr val="FF0000"/>
                </a:solidFill>
              </a:rPr>
              <a:t>2. </a:t>
            </a:r>
            <a:r>
              <a:rPr lang="tr-TR" sz="1800" b="1" dirty="0" smtClean="0">
                <a:solidFill>
                  <a:srgbClr val="FF0000"/>
                </a:solidFill>
              </a:rPr>
              <a:t>Ayrılığın Önlenmesi ve Müdahale</a:t>
            </a:r>
            <a:endParaRPr lang="en-US" sz="1800" b="1" dirty="0">
              <a:solidFill>
                <a:srgbClr val="FF0000"/>
              </a:solidFill>
            </a:endParaRPr>
          </a:p>
          <a:p>
            <a:pPr lvl="1">
              <a:lnSpc>
                <a:spcPct val="80000"/>
              </a:lnSpc>
              <a:buFont typeface="Wingdings" pitchFamily="2" charset="2"/>
              <a:buChar char="è"/>
            </a:pPr>
            <a:r>
              <a:rPr lang="tr-TR" sz="1800" b="1" dirty="0" smtClean="0"/>
              <a:t>Ailelerinden Ayrılan Çocukların Desteklenmesi</a:t>
            </a:r>
            <a:endParaRPr lang="en-US" sz="1800" b="1" dirty="0"/>
          </a:p>
          <a:p>
            <a:pPr lvl="1">
              <a:lnSpc>
                <a:spcPct val="80000"/>
              </a:lnSpc>
              <a:buFont typeface="Wingdings" pitchFamily="2" charset="2"/>
              <a:buChar char="è"/>
            </a:pPr>
            <a:r>
              <a:rPr lang="tr-TR" sz="1800" b="1" dirty="0" smtClean="0"/>
              <a:t>Ailelerin Aranması</a:t>
            </a:r>
            <a:endParaRPr lang="en-US" sz="1800" b="1" dirty="0"/>
          </a:p>
          <a:p>
            <a:pPr lvl="1">
              <a:lnSpc>
                <a:spcPct val="80000"/>
              </a:lnSpc>
              <a:buFont typeface="Wingdings" pitchFamily="2" charset="2"/>
              <a:buChar char="è"/>
            </a:pPr>
            <a:endParaRPr lang="en-US" sz="1800" b="1" dirty="0"/>
          </a:p>
          <a:p>
            <a:pPr lvl="1">
              <a:lnSpc>
                <a:spcPct val="80000"/>
              </a:lnSpc>
              <a:buFont typeface="Wingdings" pitchFamily="2" charset="2"/>
              <a:buNone/>
            </a:pPr>
            <a:r>
              <a:rPr lang="en-US" sz="1800" b="1" dirty="0">
                <a:solidFill>
                  <a:srgbClr val="FF0000"/>
                </a:solidFill>
              </a:rPr>
              <a:t>3. </a:t>
            </a:r>
            <a:r>
              <a:rPr lang="tr-TR" sz="1800" b="1" dirty="0" smtClean="0">
                <a:solidFill>
                  <a:srgbClr val="FF0000"/>
                </a:solidFill>
              </a:rPr>
              <a:t>Cinsiyete Dayalı Şiddetin </a:t>
            </a:r>
            <a:r>
              <a:rPr lang="tr-TR" sz="1800" b="1" dirty="0" smtClean="0"/>
              <a:t>(ve </a:t>
            </a:r>
            <a:r>
              <a:rPr lang="tr-TR" sz="1800" b="1" dirty="0" err="1" smtClean="0"/>
              <a:t>HIV’nin</a:t>
            </a:r>
            <a:r>
              <a:rPr lang="tr-TR" sz="1800" b="1" dirty="0" smtClean="0"/>
              <a:t>) </a:t>
            </a:r>
            <a:r>
              <a:rPr lang="tr-TR" sz="1800" b="1" dirty="0" smtClean="0">
                <a:solidFill>
                  <a:srgbClr val="FF0000"/>
                </a:solidFill>
              </a:rPr>
              <a:t>Önlenmesi ve Müdahale</a:t>
            </a:r>
          </a:p>
          <a:p>
            <a:pPr lvl="1">
              <a:lnSpc>
                <a:spcPct val="80000"/>
              </a:lnSpc>
              <a:buFont typeface="Wingdings" pitchFamily="2" charset="2"/>
              <a:buNone/>
            </a:pPr>
            <a:endParaRPr lang="en-US" sz="1800" b="1" dirty="0"/>
          </a:p>
          <a:p>
            <a:pPr lvl="1">
              <a:lnSpc>
                <a:spcPct val="80000"/>
              </a:lnSpc>
              <a:buFont typeface="Wingdings" pitchFamily="2" charset="2"/>
              <a:buChar char="è"/>
            </a:pPr>
            <a:r>
              <a:rPr lang="tr-TR" sz="1800" b="1" dirty="0" smtClean="0"/>
              <a:t>İnsani Yardım Alanındaki Risklerin En Aza İndirilmesi</a:t>
            </a:r>
            <a:endParaRPr lang="en-US" sz="1800" b="1" dirty="0"/>
          </a:p>
          <a:p>
            <a:pPr lvl="1">
              <a:lnSpc>
                <a:spcPct val="80000"/>
              </a:lnSpc>
              <a:buFont typeface="Wingdings" pitchFamily="2" charset="2"/>
              <a:buChar char="è"/>
            </a:pPr>
            <a:endParaRPr lang="en-US" sz="1800" b="1" dirty="0"/>
          </a:p>
          <a:p>
            <a:pPr lvl="1">
              <a:lnSpc>
                <a:spcPct val="80000"/>
              </a:lnSpc>
              <a:buFont typeface="Wingdings" pitchFamily="2" charset="2"/>
              <a:buNone/>
            </a:pPr>
            <a:r>
              <a:rPr lang="en-US" sz="1800" b="1" dirty="0"/>
              <a:t>4. </a:t>
            </a:r>
            <a:r>
              <a:rPr lang="tr-TR" sz="1800" b="1" dirty="0" smtClean="0"/>
              <a:t>Çocuklar İçin Güvenli Ortamların Oluşturulması</a:t>
            </a:r>
            <a:endParaRPr lang="en-US" sz="1800" b="1" dirty="0"/>
          </a:p>
          <a:p>
            <a:pPr lvl="1">
              <a:lnSpc>
                <a:spcPct val="80000"/>
              </a:lnSpc>
              <a:buFont typeface="Wingdings" pitchFamily="2" charset="2"/>
              <a:buChar char="è"/>
            </a:pPr>
            <a:r>
              <a:rPr lang="en-US" sz="1800" b="1" dirty="0" smtClean="0"/>
              <a:t>Ps</a:t>
            </a:r>
            <a:r>
              <a:rPr lang="tr-TR" sz="1800" b="1" dirty="0" err="1" smtClean="0"/>
              <a:t>ikososyal</a:t>
            </a:r>
            <a:r>
              <a:rPr lang="tr-TR" sz="1800" b="1" dirty="0" smtClean="0"/>
              <a:t> Destek</a:t>
            </a:r>
            <a:endParaRPr lang="en-US" sz="1800" b="1" dirty="0"/>
          </a:p>
          <a:p>
            <a:pPr lvl="1">
              <a:lnSpc>
                <a:spcPct val="80000"/>
              </a:lnSpc>
              <a:buFont typeface="Wingdings" pitchFamily="2" charset="2"/>
              <a:buChar char="è"/>
            </a:pPr>
            <a:endParaRPr lang="en-US" sz="1800" b="1" dirty="0"/>
          </a:p>
          <a:p>
            <a:pPr lvl="1">
              <a:lnSpc>
                <a:spcPct val="80000"/>
              </a:lnSpc>
              <a:buFont typeface="Wingdings" pitchFamily="2" charset="2"/>
              <a:buNone/>
            </a:pPr>
            <a:r>
              <a:rPr lang="en-US" sz="1800" b="1" dirty="0">
                <a:solidFill>
                  <a:srgbClr val="FF0000"/>
                </a:solidFill>
              </a:rPr>
              <a:t>5. </a:t>
            </a:r>
            <a:r>
              <a:rPr lang="tr-TR" sz="1800" b="1" dirty="0" smtClean="0">
                <a:solidFill>
                  <a:srgbClr val="FF0000"/>
                </a:solidFill>
              </a:rPr>
              <a:t>Çocuk İşçiliğinin Önlenmesi ve Müdahale</a:t>
            </a:r>
            <a:endParaRPr lang="en-US" sz="1800" b="1" dirty="0"/>
          </a:p>
          <a:p>
            <a:pPr lvl="1">
              <a:lnSpc>
                <a:spcPct val="80000"/>
              </a:lnSpc>
              <a:buFont typeface="Wingdings" pitchFamily="2" charset="2"/>
              <a:buChar char="è"/>
            </a:pPr>
            <a:endParaRPr lang="en-US" sz="1800" b="1" dirty="0"/>
          </a:p>
          <a:p>
            <a:pPr lvl="1">
              <a:lnSpc>
                <a:spcPct val="80000"/>
              </a:lnSpc>
              <a:buFont typeface="Wingdings" pitchFamily="2" charset="2"/>
              <a:buNone/>
            </a:pPr>
            <a:r>
              <a:rPr lang="en-US" sz="1800" b="1" dirty="0"/>
              <a:t>6. </a:t>
            </a:r>
            <a:r>
              <a:rPr lang="tr-TR" sz="1800" b="1" dirty="0" smtClean="0">
                <a:solidFill>
                  <a:srgbClr val="FF0000"/>
                </a:solidFill>
              </a:rPr>
              <a:t>Mayın Riski </a:t>
            </a:r>
            <a:r>
              <a:rPr lang="tr-TR" sz="1800" b="1" dirty="0" smtClean="0"/>
              <a:t>Eğitimlerinin Koordinasyonu</a:t>
            </a:r>
            <a:endParaRPr lang="en-US" sz="1800" b="1" dirty="0">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39618"/>
                                        </p:tgtEl>
                                        <p:attrNameLst>
                                          <p:attrName>style.visibility</p:attrName>
                                        </p:attrNameLst>
                                      </p:cBhvr>
                                      <p:to>
                                        <p:strVal val="visible"/>
                                      </p:to>
                                    </p:set>
                                    <p:anim calcmode="lin" valueType="num">
                                      <p:cBhvr>
                                        <p:cTn id="7" dur="1000" fill="hold"/>
                                        <p:tgtEl>
                                          <p:spTgt spid="239618"/>
                                        </p:tgtEl>
                                        <p:attrNameLst>
                                          <p:attrName>ppt_x</p:attrName>
                                        </p:attrNameLst>
                                      </p:cBhvr>
                                      <p:tavLst>
                                        <p:tav tm="0">
                                          <p:val>
                                            <p:strVal val="#ppt_x-.2"/>
                                          </p:val>
                                        </p:tav>
                                        <p:tav tm="100000">
                                          <p:val>
                                            <p:strVal val="#ppt_x"/>
                                          </p:val>
                                        </p:tav>
                                      </p:tavLst>
                                    </p:anim>
                                    <p:anim calcmode="lin" valueType="num">
                                      <p:cBhvr>
                                        <p:cTn id="8" dur="1000" fill="hold"/>
                                        <p:tgtEl>
                                          <p:spTgt spid="239618"/>
                                        </p:tgtEl>
                                        <p:attrNameLst>
                                          <p:attrName>ppt_y</p:attrName>
                                        </p:attrNameLst>
                                      </p:cBhvr>
                                      <p:tavLst>
                                        <p:tav tm="0">
                                          <p:val>
                                            <p:strVal val="#ppt_y"/>
                                          </p:val>
                                        </p:tav>
                                        <p:tav tm="100000">
                                          <p:val>
                                            <p:strVal val="#ppt_y"/>
                                          </p:val>
                                        </p:tav>
                                      </p:tavLst>
                                    </p:anim>
                                    <p:animEffect transition="in" filter="wipe(right)" prLst="gradientSize: 0.1">
                                      <p:cBhvr>
                                        <p:cTn id="9" dur="1000"/>
                                        <p:tgtEl>
                                          <p:spTgt spid="23961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39619">
                                            <p:txEl>
                                              <p:pRg st="2" end="2"/>
                                            </p:txEl>
                                          </p:spTgt>
                                        </p:tgtEl>
                                        <p:attrNameLst>
                                          <p:attrName>style.visibility</p:attrName>
                                        </p:attrNameLst>
                                      </p:cBhvr>
                                      <p:to>
                                        <p:strVal val="visible"/>
                                      </p:to>
                                    </p:set>
                                    <p:animEffect transition="in" filter="fade">
                                      <p:cBhvr>
                                        <p:cTn id="14" dur="500"/>
                                        <p:tgtEl>
                                          <p:spTgt spid="239619">
                                            <p:txEl>
                                              <p:pRg st="2" end="2"/>
                                            </p:txEl>
                                          </p:spTgt>
                                        </p:tgtEl>
                                      </p:cBhvr>
                                    </p:animEffect>
                                    <p:anim calcmode="lin" valueType="num">
                                      <p:cBhvr>
                                        <p:cTn id="15" dur="500" fill="hold"/>
                                        <p:tgtEl>
                                          <p:spTgt spid="239619">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239619">
                                            <p:txEl>
                                              <p:pRg st="2" end="2"/>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animEffect transition="in" filter="fade">
                                      <p:cBhvr>
                                        <p:cTn id="19" dur="500"/>
                                        <p:tgtEl>
                                          <p:spTgt spid="239619">
                                            <p:txEl>
                                              <p:pRg st="3" end="3"/>
                                            </p:txEl>
                                          </p:spTgt>
                                        </p:tgtEl>
                                      </p:cBhvr>
                                    </p:animEffect>
                                    <p:anim calcmode="lin" valueType="num">
                                      <p:cBhvr>
                                        <p:cTn id="20" dur="500" fill="hold"/>
                                        <p:tgtEl>
                                          <p:spTgt spid="239619">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239619">
                                            <p:txEl>
                                              <p:pRg st="3" end="3"/>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239619">
                                            <p:txEl>
                                              <p:pRg st="4" end="4"/>
                                            </p:txEl>
                                          </p:spTgt>
                                        </p:tgtEl>
                                        <p:attrNameLst>
                                          <p:attrName>style.visibility</p:attrName>
                                        </p:attrNameLst>
                                      </p:cBhvr>
                                      <p:to>
                                        <p:strVal val="visible"/>
                                      </p:to>
                                    </p:set>
                                    <p:animEffect transition="in" filter="fade">
                                      <p:cBhvr>
                                        <p:cTn id="24" dur="500"/>
                                        <p:tgtEl>
                                          <p:spTgt spid="239619">
                                            <p:txEl>
                                              <p:pRg st="4" end="4"/>
                                            </p:txEl>
                                          </p:spTgt>
                                        </p:tgtEl>
                                      </p:cBhvr>
                                    </p:animEffect>
                                    <p:anim calcmode="lin" valueType="num">
                                      <p:cBhvr>
                                        <p:cTn id="25" dur="500" fill="hold"/>
                                        <p:tgtEl>
                                          <p:spTgt spid="239619">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239619">
                                            <p:txEl>
                                              <p:pRg st="4" end="4"/>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1" fill="hold">
                                          <p:stCondLst>
                                            <p:cond delay="0"/>
                                          </p:stCondLst>
                                        </p:cTn>
                                        <p:tgtEl>
                                          <p:spTgt spid="239619">
                                            <p:txEl>
                                              <p:pRg st="6" end="6"/>
                                            </p:txEl>
                                          </p:spTgt>
                                        </p:tgtEl>
                                        <p:attrNameLst>
                                          <p:attrName>style.visibility</p:attrName>
                                        </p:attrNameLst>
                                      </p:cBhvr>
                                      <p:to>
                                        <p:strVal val="visible"/>
                                      </p:to>
                                    </p:set>
                                    <p:animEffect transition="in" filter="fade">
                                      <p:cBhvr>
                                        <p:cTn id="29" dur="500"/>
                                        <p:tgtEl>
                                          <p:spTgt spid="239619">
                                            <p:txEl>
                                              <p:pRg st="6" end="6"/>
                                            </p:txEl>
                                          </p:spTgt>
                                        </p:tgtEl>
                                      </p:cBhvr>
                                    </p:animEffect>
                                    <p:anim calcmode="lin" valueType="num">
                                      <p:cBhvr>
                                        <p:cTn id="30" dur="500" fill="hold"/>
                                        <p:tgtEl>
                                          <p:spTgt spid="239619">
                                            <p:txEl>
                                              <p:pRg st="6" end="6"/>
                                            </p:txEl>
                                          </p:spTgt>
                                        </p:tgtEl>
                                        <p:attrNameLst>
                                          <p:attrName>ppt_x</p:attrName>
                                        </p:attrNameLst>
                                      </p:cBhvr>
                                      <p:tavLst>
                                        <p:tav tm="0">
                                          <p:val>
                                            <p:strVal val="#ppt_x"/>
                                          </p:val>
                                        </p:tav>
                                        <p:tav tm="100000">
                                          <p:val>
                                            <p:strVal val="#ppt_x"/>
                                          </p:val>
                                        </p:tav>
                                      </p:tavLst>
                                    </p:anim>
                                    <p:anim calcmode="lin" valueType="num">
                                      <p:cBhvr>
                                        <p:cTn id="31" dur="500" fill="hold"/>
                                        <p:tgtEl>
                                          <p:spTgt spid="239619">
                                            <p:txEl>
                                              <p:pRg st="6" end="6"/>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1" fill="hold">
                                          <p:stCondLst>
                                            <p:cond delay="0"/>
                                          </p:stCondLst>
                                        </p:cTn>
                                        <p:tgtEl>
                                          <p:spTgt spid="239619">
                                            <p:txEl>
                                              <p:pRg st="7" end="7"/>
                                            </p:txEl>
                                          </p:spTgt>
                                        </p:tgtEl>
                                        <p:attrNameLst>
                                          <p:attrName>style.visibility</p:attrName>
                                        </p:attrNameLst>
                                      </p:cBhvr>
                                      <p:to>
                                        <p:strVal val="visible"/>
                                      </p:to>
                                    </p:set>
                                    <p:animEffect transition="in" filter="fade">
                                      <p:cBhvr>
                                        <p:cTn id="34" dur="500"/>
                                        <p:tgtEl>
                                          <p:spTgt spid="239619">
                                            <p:txEl>
                                              <p:pRg st="7" end="7"/>
                                            </p:txEl>
                                          </p:spTgt>
                                        </p:tgtEl>
                                      </p:cBhvr>
                                    </p:animEffect>
                                    <p:anim calcmode="lin" valueType="num">
                                      <p:cBhvr>
                                        <p:cTn id="35" dur="500" fill="hold"/>
                                        <p:tgtEl>
                                          <p:spTgt spid="239619">
                                            <p:txEl>
                                              <p:pRg st="7" end="7"/>
                                            </p:txEl>
                                          </p:spTgt>
                                        </p:tgtEl>
                                        <p:attrNameLst>
                                          <p:attrName>ppt_x</p:attrName>
                                        </p:attrNameLst>
                                      </p:cBhvr>
                                      <p:tavLst>
                                        <p:tav tm="0">
                                          <p:val>
                                            <p:strVal val="#ppt_x"/>
                                          </p:val>
                                        </p:tav>
                                        <p:tav tm="100000">
                                          <p:val>
                                            <p:strVal val="#ppt_x"/>
                                          </p:val>
                                        </p:tav>
                                      </p:tavLst>
                                    </p:anim>
                                    <p:anim calcmode="lin" valueType="num">
                                      <p:cBhvr>
                                        <p:cTn id="36" dur="500" fill="hold"/>
                                        <p:tgtEl>
                                          <p:spTgt spid="239619">
                                            <p:txEl>
                                              <p:pRg st="7" end="7"/>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39619">
                                            <p:txEl>
                                              <p:pRg st="8" end="8"/>
                                            </p:txEl>
                                          </p:spTgt>
                                        </p:tgtEl>
                                        <p:attrNameLst>
                                          <p:attrName>style.visibility</p:attrName>
                                        </p:attrNameLst>
                                      </p:cBhvr>
                                      <p:to>
                                        <p:strVal val="visible"/>
                                      </p:to>
                                    </p:set>
                                    <p:animEffect transition="in" filter="fade">
                                      <p:cBhvr>
                                        <p:cTn id="39" dur="500"/>
                                        <p:tgtEl>
                                          <p:spTgt spid="239619">
                                            <p:txEl>
                                              <p:pRg st="8" end="8"/>
                                            </p:txEl>
                                          </p:spTgt>
                                        </p:tgtEl>
                                      </p:cBhvr>
                                    </p:animEffect>
                                    <p:anim calcmode="lin" valueType="num">
                                      <p:cBhvr>
                                        <p:cTn id="40" dur="500" fill="hold"/>
                                        <p:tgtEl>
                                          <p:spTgt spid="239619">
                                            <p:txEl>
                                              <p:pRg st="8" end="8"/>
                                            </p:txEl>
                                          </p:spTgt>
                                        </p:tgtEl>
                                        <p:attrNameLst>
                                          <p:attrName>ppt_x</p:attrName>
                                        </p:attrNameLst>
                                      </p:cBhvr>
                                      <p:tavLst>
                                        <p:tav tm="0">
                                          <p:val>
                                            <p:strVal val="#ppt_x"/>
                                          </p:val>
                                        </p:tav>
                                        <p:tav tm="100000">
                                          <p:val>
                                            <p:strVal val="#ppt_x"/>
                                          </p:val>
                                        </p:tav>
                                      </p:tavLst>
                                    </p:anim>
                                    <p:anim calcmode="lin" valueType="num">
                                      <p:cBhvr>
                                        <p:cTn id="41" dur="500" fill="hold"/>
                                        <p:tgtEl>
                                          <p:spTgt spid="239619">
                                            <p:txEl>
                                              <p:pRg st="8" end="8"/>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39619">
                                            <p:txEl>
                                              <p:pRg st="10" end="10"/>
                                            </p:txEl>
                                          </p:spTgt>
                                        </p:tgtEl>
                                        <p:attrNameLst>
                                          <p:attrName>style.visibility</p:attrName>
                                        </p:attrNameLst>
                                      </p:cBhvr>
                                      <p:to>
                                        <p:strVal val="visible"/>
                                      </p:to>
                                    </p:set>
                                    <p:animEffect transition="in" filter="fade">
                                      <p:cBhvr>
                                        <p:cTn id="44" dur="500"/>
                                        <p:tgtEl>
                                          <p:spTgt spid="239619">
                                            <p:txEl>
                                              <p:pRg st="10" end="10"/>
                                            </p:txEl>
                                          </p:spTgt>
                                        </p:tgtEl>
                                      </p:cBhvr>
                                    </p:animEffect>
                                    <p:anim calcmode="lin" valueType="num">
                                      <p:cBhvr>
                                        <p:cTn id="45" dur="500" fill="hold"/>
                                        <p:tgtEl>
                                          <p:spTgt spid="239619">
                                            <p:txEl>
                                              <p:pRg st="10" end="10"/>
                                            </p:txEl>
                                          </p:spTgt>
                                        </p:tgtEl>
                                        <p:attrNameLst>
                                          <p:attrName>ppt_x</p:attrName>
                                        </p:attrNameLst>
                                      </p:cBhvr>
                                      <p:tavLst>
                                        <p:tav tm="0">
                                          <p:val>
                                            <p:strVal val="#ppt_x"/>
                                          </p:val>
                                        </p:tav>
                                        <p:tav tm="100000">
                                          <p:val>
                                            <p:strVal val="#ppt_x"/>
                                          </p:val>
                                        </p:tav>
                                      </p:tavLst>
                                    </p:anim>
                                    <p:anim calcmode="lin" valueType="num">
                                      <p:cBhvr>
                                        <p:cTn id="46" dur="500" fill="hold"/>
                                        <p:tgtEl>
                                          <p:spTgt spid="239619">
                                            <p:txEl>
                                              <p:pRg st="10" end="10"/>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39619">
                                            <p:txEl>
                                              <p:pRg st="12" end="12"/>
                                            </p:txEl>
                                          </p:spTgt>
                                        </p:tgtEl>
                                        <p:attrNameLst>
                                          <p:attrName>style.visibility</p:attrName>
                                        </p:attrNameLst>
                                      </p:cBhvr>
                                      <p:to>
                                        <p:strVal val="visible"/>
                                      </p:to>
                                    </p:set>
                                    <p:animEffect transition="in" filter="fade">
                                      <p:cBhvr>
                                        <p:cTn id="49" dur="500"/>
                                        <p:tgtEl>
                                          <p:spTgt spid="239619">
                                            <p:txEl>
                                              <p:pRg st="12" end="12"/>
                                            </p:txEl>
                                          </p:spTgt>
                                        </p:tgtEl>
                                      </p:cBhvr>
                                    </p:animEffect>
                                    <p:anim calcmode="lin" valueType="num">
                                      <p:cBhvr>
                                        <p:cTn id="50" dur="500" fill="hold"/>
                                        <p:tgtEl>
                                          <p:spTgt spid="239619">
                                            <p:txEl>
                                              <p:pRg st="12" end="12"/>
                                            </p:txEl>
                                          </p:spTgt>
                                        </p:tgtEl>
                                        <p:attrNameLst>
                                          <p:attrName>ppt_x</p:attrName>
                                        </p:attrNameLst>
                                      </p:cBhvr>
                                      <p:tavLst>
                                        <p:tav tm="0">
                                          <p:val>
                                            <p:strVal val="#ppt_x"/>
                                          </p:val>
                                        </p:tav>
                                        <p:tav tm="100000">
                                          <p:val>
                                            <p:strVal val="#ppt_x"/>
                                          </p:val>
                                        </p:tav>
                                      </p:tavLst>
                                    </p:anim>
                                    <p:anim calcmode="lin" valueType="num">
                                      <p:cBhvr>
                                        <p:cTn id="51" dur="500" fill="hold"/>
                                        <p:tgtEl>
                                          <p:spTgt spid="239619">
                                            <p:txEl>
                                              <p:pRg st="12" end="12"/>
                                            </p:txEl>
                                          </p:spTgt>
                                        </p:tgtEl>
                                        <p:attrNameLst>
                                          <p:attrName>ppt_y</p:attrName>
                                        </p:attrNameLst>
                                      </p:cBhvr>
                                      <p:tavLst>
                                        <p:tav tm="0">
                                          <p:val>
                                            <p:strVal val="#ppt_y+.05"/>
                                          </p:val>
                                        </p:tav>
                                        <p:tav tm="100000">
                                          <p:val>
                                            <p:strVal val="#ppt_y"/>
                                          </p:val>
                                        </p:tav>
                                      </p:tavLst>
                                    </p:anim>
                                  </p:childTnLst>
                                </p:cTn>
                              </p:par>
                              <p:par>
                                <p:cTn id="52" presetID="44" presetClass="entr" presetSubtype="0" fill="hold" grpId="0" nodeType="withEffect">
                                  <p:stCondLst>
                                    <p:cond delay="0"/>
                                  </p:stCondLst>
                                  <p:childTnLst>
                                    <p:set>
                                      <p:cBhvr>
                                        <p:cTn id="53" dur="1" fill="hold">
                                          <p:stCondLst>
                                            <p:cond delay="0"/>
                                          </p:stCondLst>
                                        </p:cTn>
                                        <p:tgtEl>
                                          <p:spTgt spid="239619">
                                            <p:txEl>
                                              <p:pRg st="14" end="14"/>
                                            </p:txEl>
                                          </p:spTgt>
                                        </p:tgtEl>
                                        <p:attrNameLst>
                                          <p:attrName>style.visibility</p:attrName>
                                        </p:attrNameLst>
                                      </p:cBhvr>
                                      <p:to>
                                        <p:strVal val="visible"/>
                                      </p:to>
                                    </p:set>
                                    <p:animEffect transition="in" filter="fade">
                                      <p:cBhvr>
                                        <p:cTn id="54" dur="500"/>
                                        <p:tgtEl>
                                          <p:spTgt spid="239619">
                                            <p:txEl>
                                              <p:pRg st="14" end="14"/>
                                            </p:txEl>
                                          </p:spTgt>
                                        </p:tgtEl>
                                      </p:cBhvr>
                                    </p:animEffect>
                                    <p:anim calcmode="lin" valueType="num">
                                      <p:cBhvr>
                                        <p:cTn id="55" dur="500" fill="hold"/>
                                        <p:tgtEl>
                                          <p:spTgt spid="239619">
                                            <p:txEl>
                                              <p:pRg st="14" end="14"/>
                                            </p:txEl>
                                          </p:spTgt>
                                        </p:tgtEl>
                                        <p:attrNameLst>
                                          <p:attrName>ppt_x</p:attrName>
                                        </p:attrNameLst>
                                      </p:cBhvr>
                                      <p:tavLst>
                                        <p:tav tm="0">
                                          <p:val>
                                            <p:strVal val="#ppt_x"/>
                                          </p:val>
                                        </p:tav>
                                        <p:tav tm="100000">
                                          <p:val>
                                            <p:strVal val="#ppt_x"/>
                                          </p:val>
                                        </p:tav>
                                      </p:tavLst>
                                    </p:anim>
                                    <p:anim calcmode="lin" valueType="num">
                                      <p:cBhvr>
                                        <p:cTn id="56" dur="500" fill="hold"/>
                                        <p:tgtEl>
                                          <p:spTgt spid="239619">
                                            <p:txEl>
                                              <p:pRg st="14" end="14"/>
                                            </p:txEl>
                                          </p:spTgt>
                                        </p:tgtEl>
                                        <p:attrNameLst>
                                          <p:attrName>ppt_y</p:attrName>
                                        </p:attrNameLst>
                                      </p:cBhvr>
                                      <p:tavLst>
                                        <p:tav tm="0">
                                          <p:val>
                                            <p:strVal val="#ppt_y+.05"/>
                                          </p:val>
                                        </p:tav>
                                        <p:tav tm="100000">
                                          <p:val>
                                            <p:strVal val="#ppt_y"/>
                                          </p:val>
                                        </p:tav>
                                      </p:tavLst>
                                    </p:anim>
                                  </p:childTnLst>
                                </p:cTn>
                              </p:par>
                              <p:par>
                                <p:cTn id="57" presetID="44" presetClass="entr" presetSubtype="0" fill="hold" grpId="0" nodeType="withEffect">
                                  <p:stCondLst>
                                    <p:cond delay="0"/>
                                  </p:stCondLst>
                                  <p:childTnLst>
                                    <p:set>
                                      <p:cBhvr>
                                        <p:cTn id="58" dur="1" fill="hold">
                                          <p:stCondLst>
                                            <p:cond delay="0"/>
                                          </p:stCondLst>
                                        </p:cTn>
                                        <p:tgtEl>
                                          <p:spTgt spid="239619">
                                            <p:txEl>
                                              <p:pRg st="15" end="15"/>
                                            </p:txEl>
                                          </p:spTgt>
                                        </p:tgtEl>
                                        <p:attrNameLst>
                                          <p:attrName>style.visibility</p:attrName>
                                        </p:attrNameLst>
                                      </p:cBhvr>
                                      <p:to>
                                        <p:strVal val="visible"/>
                                      </p:to>
                                    </p:set>
                                    <p:animEffect transition="in" filter="fade">
                                      <p:cBhvr>
                                        <p:cTn id="59" dur="500"/>
                                        <p:tgtEl>
                                          <p:spTgt spid="239619">
                                            <p:txEl>
                                              <p:pRg st="15" end="15"/>
                                            </p:txEl>
                                          </p:spTgt>
                                        </p:tgtEl>
                                      </p:cBhvr>
                                    </p:animEffect>
                                    <p:anim calcmode="lin" valueType="num">
                                      <p:cBhvr>
                                        <p:cTn id="60" dur="500" fill="hold"/>
                                        <p:tgtEl>
                                          <p:spTgt spid="239619">
                                            <p:txEl>
                                              <p:pRg st="15" end="15"/>
                                            </p:txEl>
                                          </p:spTgt>
                                        </p:tgtEl>
                                        <p:attrNameLst>
                                          <p:attrName>ppt_x</p:attrName>
                                        </p:attrNameLst>
                                      </p:cBhvr>
                                      <p:tavLst>
                                        <p:tav tm="0">
                                          <p:val>
                                            <p:strVal val="#ppt_x"/>
                                          </p:val>
                                        </p:tav>
                                        <p:tav tm="100000">
                                          <p:val>
                                            <p:strVal val="#ppt_x"/>
                                          </p:val>
                                        </p:tav>
                                      </p:tavLst>
                                    </p:anim>
                                    <p:anim calcmode="lin" valueType="num">
                                      <p:cBhvr>
                                        <p:cTn id="61" dur="500" fill="hold"/>
                                        <p:tgtEl>
                                          <p:spTgt spid="239619">
                                            <p:txEl>
                                              <p:pRg st="15" end="15"/>
                                            </p:txEl>
                                          </p:spTgt>
                                        </p:tgtEl>
                                        <p:attrNameLst>
                                          <p:attrName>ppt_y</p:attrName>
                                        </p:attrNameLst>
                                      </p:cBhvr>
                                      <p:tavLst>
                                        <p:tav tm="0">
                                          <p:val>
                                            <p:strVal val="#ppt_y+.05"/>
                                          </p:val>
                                        </p:tav>
                                        <p:tav tm="100000">
                                          <p:val>
                                            <p:strVal val="#ppt_y"/>
                                          </p:val>
                                        </p:tav>
                                      </p:tavLst>
                                    </p:anim>
                                  </p:childTnLst>
                                </p:cTn>
                              </p:par>
                              <p:par>
                                <p:cTn id="62" presetID="44" presetClass="entr" presetSubtype="0" fill="hold" grpId="0" nodeType="withEffect">
                                  <p:stCondLst>
                                    <p:cond delay="0"/>
                                  </p:stCondLst>
                                  <p:childTnLst>
                                    <p:set>
                                      <p:cBhvr>
                                        <p:cTn id="63" dur="1" fill="hold">
                                          <p:stCondLst>
                                            <p:cond delay="0"/>
                                          </p:stCondLst>
                                        </p:cTn>
                                        <p:tgtEl>
                                          <p:spTgt spid="239619">
                                            <p:txEl>
                                              <p:pRg st="17" end="17"/>
                                            </p:txEl>
                                          </p:spTgt>
                                        </p:tgtEl>
                                        <p:attrNameLst>
                                          <p:attrName>style.visibility</p:attrName>
                                        </p:attrNameLst>
                                      </p:cBhvr>
                                      <p:to>
                                        <p:strVal val="visible"/>
                                      </p:to>
                                    </p:set>
                                    <p:animEffect transition="in" filter="fade">
                                      <p:cBhvr>
                                        <p:cTn id="64" dur="500"/>
                                        <p:tgtEl>
                                          <p:spTgt spid="239619">
                                            <p:txEl>
                                              <p:pRg st="17" end="17"/>
                                            </p:txEl>
                                          </p:spTgt>
                                        </p:tgtEl>
                                      </p:cBhvr>
                                    </p:animEffect>
                                    <p:anim calcmode="lin" valueType="num">
                                      <p:cBhvr>
                                        <p:cTn id="65" dur="500" fill="hold"/>
                                        <p:tgtEl>
                                          <p:spTgt spid="239619">
                                            <p:txEl>
                                              <p:pRg st="17" end="17"/>
                                            </p:txEl>
                                          </p:spTgt>
                                        </p:tgtEl>
                                        <p:attrNameLst>
                                          <p:attrName>ppt_x</p:attrName>
                                        </p:attrNameLst>
                                      </p:cBhvr>
                                      <p:tavLst>
                                        <p:tav tm="0">
                                          <p:val>
                                            <p:strVal val="#ppt_x"/>
                                          </p:val>
                                        </p:tav>
                                        <p:tav tm="100000">
                                          <p:val>
                                            <p:strVal val="#ppt_x"/>
                                          </p:val>
                                        </p:tav>
                                      </p:tavLst>
                                    </p:anim>
                                    <p:anim calcmode="lin" valueType="num">
                                      <p:cBhvr>
                                        <p:cTn id="66" dur="500" fill="hold"/>
                                        <p:tgtEl>
                                          <p:spTgt spid="239619">
                                            <p:txEl>
                                              <p:pRg st="17" end="17"/>
                                            </p:txEl>
                                          </p:spTgt>
                                        </p:tgtEl>
                                        <p:attrNameLst>
                                          <p:attrName>ppt_y</p:attrName>
                                        </p:attrNameLst>
                                      </p:cBhvr>
                                      <p:tavLst>
                                        <p:tav tm="0">
                                          <p:val>
                                            <p:strVal val="#ppt_y+.05"/>
                                          </p:val>
                                        </p:tav>
                                        <p:tav tm="100000">
                                          <p:val>
                                            <p:strVal val="#ppt_y"/>
                                          </p:val>
                                        </p:tav>
                                      </p:tavLst>
                                    </p:anim>
                                  </p:childTnLst>
                                </p:cTn>
                              </p:par>
                              <p:par>
                                <p:cTn id="67" presetID="44" presetClass="entr" presetSubtype="0" fill="hold" grpId="0" nodeType="withEffect">
                                  <p:stCondLst>
                                    <p:cond delay="0"/>
                                  </p:stCondLst>
                                  <p:childTnLst>
                                    <p:set>
                                      <p:cBhvr>
                                        <p:cTn id="68" dur="1" fill="hold">
                                          <p:stCondLst>
                                            <p:cond delay="0"/>
                                          </p:stCondLst>
                                        </p:cTn>
                                        <p:tgtEl>
                                          <p:spTgt spid="239619">
                                            <p:txEl>
                                              <p:pRg st="19" end="19"/>
                                            </p:txEl>
                                          </p:spTgt>
                                        </p:tgtEl>
                                        <p:attrNameLst>
                                          <p:attrName>style.visibility</p:attrName>
                                        </p:attrNameLst>
                                      </p:cBhvr>
                                      <p:to>
                                        <p:strVal val="visible"/>
                                      </p:to>
                                    </p:set>
                                    <p:animEffect transition="in" filter="fade">
                                      <p:cBhvr>
                                        <p:cTn id="69" dur="500"/>
                                        <p:tgtEl>
                                          <p:spTgt spid="239619">
                                            <p:txEl>
                                              <p:pRg st="19" end="19"/>
                                            </p:txEl>
                                          </p:spTgt>
                                        </p:tgtEl>
                                      </p:cBhvr>
                                    </p:animEffect>
                                    <p:anim calcmode="lin" valueType="num">
                                      <p:cBhvr>
                                        <p:cTn id="70" dur="500" fill="hold"/>
                                        <p:tgtEl>
                                          <p:spTgt spid="239619">
                                            <p:txEl>
                                              <p:pRg st="19" end="19"/>
                                            </p:txEl>
                                          </p:spTgt>
                                        </p:tgtEl>
                                        <p:attrNameLst>
                                          <p:attrName>ppt_x</p:attrName>
                                        </p:attrNameLst>
                                      </p:cBhvr>
                                      <p:tavLst>
                                        <p:tav tm="0">
                                          <p:val>
                                            <p:strVal val="#ppt_x"/>
                                          </p:val>
                                        </p:tav>
                                        <p:tav tm="100000">
                                          <p:val>
                                            <p:strVal val="#ppt_x"/>
                                          </p:val>
                                        </p:tav>
                                      </p:tavLst>
                                    </p:anim>
                                    <p:anim calcmode="lin" valueType="num">
                                      <p:cBhvr>
                                        <p:cTn id="71" dur="500" fill="hold"/>
                                        <p:tgtEl>
                                          <p:spTgt spid="239619">
                                            <p:txEl>
                                              <p:pRg st="19" end="19"/>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p:bldP spid="2396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6" name="Picture 2"/>
          <p:cNvPicPr>
            <a:picLocks noChangeAspect="1" noChangeArrowheads="1"/>
          </p:cNvPicPr>
          <p:nvPr/>
        </p:nvPicPr>
        <p:blipFill>
          <a:blip r:embed="rId3" cstate="print"/>
          <a:srcRect/>
          <a:stretch>
            <a:fillRect/>
          </a:stretch>
        </p:blipFill>
        <p:spPr bwMode="auto">
          <a:xfrm>
            <a:off x="6929438" y="6248400"/>
            <a:ext cx="2208212" cy="565150"/>
          </a:xfrm>
          <a:prstGeom prst="rect">
            <a:avLst/>
          </a:prstGeom>
          <a:noFill/>
        </p:spPr>
      </p:pic>
      <p:sp>
        <p:nvSpPr>
          <p:cNvPr id="185347" name="Rectangle 3"/>
          <p:cNvSpPr>
            <a:spLocks noChangeArrowheads="1"/>
          </p:cNvSpPr>
          <p:nvPr/>
        </p:nvSpPr>
        <p:spPr bwMode="auto">
          <a:xfrm>
            <a:off x="0" y="0"/>
            <a:ext cx="9144000" cy="1447800"/>
          </a:xfrm>
          <a:prstGeom prst="rect">
            <a:avLst/>
          </a:prstGeom>
          <a:solidFill>
            <a:srgbClr val="0099FF"/>
          </a:solidFill>
          <a:ln w="9525">
            <a:solidFill>
              <a:srgbClr val="5252D4"/>
            </a:solidFill>
            <a:miter lim="800000"/>
            <a:headEnd/>
            <a:tailEnd/>
          </a:ln>
          <a:effectLst/>
        </p:spPr>
        <p:txBody>
          <a:bodyPr wrap="none" anchor="ctr"/>
          <a:lstStyle/>
          <a:p>
            <a:pPr algn="ctr"/>
            <a:endParaRPr lang="tr-TR" sz="2800">
              <a:latin typeface="Arial Black" pitchFamily="34" charset="0"/>
            </a:endParaRPr>
          </a:p>
        </p:txBody>
      </p:sp>
      <p:sp>
        <p:nvSpPr>
          <p:cNvPr id="185348" name="Text Box 4"/>
          <p:cNvSpPr txBox="1">
            <a:spLocks noChangeArrowheads="1"/>
          </p:cNvSpPr>
          <p:nvPr/>
        </p:nvSpPr>
        <p:spPr bwMode="auto">
          <a:xfrm>
            <a:off x="304800" y="0"/>
            <a:ext cx="8305800" cy="1200329"/>
          </a:xfrm>
          <a:prstGeom prst="rect">
            <a:avLst/>
          </a:prstGeom>
          <a:noFill/>
          <a:ln w="9525">
            <a:noFill/>
            <a:miter lim="800000"/>
            <a:headEnd/>
            <a:tailEnd/>
          </a:ln>
          <a:effectLst/>
        </p:spPr>
        <p:txBody>
          <a:bodyPr>
            <a:spAutoFit/>
          </a:bodyPr>
          <a:lstStyle/>
          <a:p>
            <a:pPr algn="ctr">
              <a:spcBef>
                <a:spcPct val="50000"/>
              </a:spcBef>
            </a:pPr>
            <a:r>
              <a:rPr lang="tr-TR" sz="3600" b="1" dirty="0" smtClean="0">
                <a:solidFill>
                  <a:schemeClr val="bg1"/>
                </a:solidFill>
                <a:latin typeface="Arial" pitchFamily="34" charset="0"/>
              </a:rPr>
              <a:t>Genel Görünüm: </a:t>
            </a:r>
            <a:r>
              <a:rPr lang="en-GB" sz="3600" b="1" dirty="0" smtClean="0">
                <a:solidFill>
                  <a:schemeClr val="bg1"/>
                </a:solidFill>
                <a:latin typeface="Arial" pitchFamily="34" charset="0"/>
              </a:rPr>
              <a:t>UNICEF’</a:t>
            </a:r>
            <a:r>
              <a:rPr lang="tr-TR" sz="3600" b="1" dirty="0" smtClean="0">
                <a:solidFill>
                  <a:schemeClr val="bg1"/>
                </a:solidFill>
                <a:latin typeface="Arial" pitchFamily="34" charset="0"/>
              </a:rPr>
              <a:t>in Koruyucu Çerçeve Anlayışı</a:t>
            </a:r>
            <a:endParaRPr lang="en-GB" sz="3600" dirty="0">
              <a:solidFill>
                <a:schemeClr val="bg1"/>
              </a:solidFill>
              <a:latin typeface="Times New Roman" pitchFamily="18" charset="0"/>
            </a:endParaRPr>
          </a:p>
        </p:txBody>
      </p:sp>
      <p:sp>
        <p:nvSpPr>
          <p:cNvPr id="185349" name="Rectangle 5"/>
          <p:cNvSpPr>
            <a:spLocks noGrp="1" noChangeArrowheads="1"/>
          </p:cNvSpPr>
          <p:nvPr>
            <p:ph type="body" idx="1"/>
          </p:nvPr>
        </p:nvSpPr>
        <p:spPr>
          <a:xfrm>
            <a:off x="685800" y="2057400"/>
            <a:ext cx="7772400" cy="4038600"/>
          </a:xfrm>
        </p:spPr>
        <p:txBody>
          <a:bodyPr/>
          <a:lstStyle/>
          <a:p>
            <a:pPr algn="ctr">
              <a:lnSpc>
                <a:spcPct val="80000"/>
              </a:lnSpc>
              <a:buFont typeface="Arial" pitchFamily="34" charset="0"/>
              <a:buChar char="•"/>
            </a:pPr>
            <a:r>
              <a:rPr lang="tr-TR" sz="2600" dirty="0" smtClean="0"/>
              <a:t>Korumayı bir </a:t>
            </a:r>
            <a:r>
              <a:rPr lang="tr-TR" sz="2600" b="1" dirty="0" smtClean="0"/>
              <a:t>olgu ve hak </a:t>
            </a:r>
            <a:r>
              <a:rPr lang="tr-TR" sz="2600" dirty="0" smtClean="0"/>
              <a:t>olarak belirler.</a:t>
            </a:r>
          </a:p>
          <a:p>
            <a:pPr algn="ctr">
              <a:lnSpc>
                <a:spcPct val="80000"/>
              </a:lnSpc>
              <a:buFont typeface="Arial" pitchFamily="34" charset="0"/>
              <a:buChar char="•"/>
            </a:pPr>
            <a:endParaRPr lang="tr-TR" sz="2600" dirty="0" smtClean="0"/>
          </a:p>
          <a:p>
            <a:pPr algn="ctr">
              <a:lnSpc>
                <a:spcPct val="80000"/>
              </a:lnSpc>
              <a:buFont typeface="Arial" pitchFamily="34" charset="0"/>
              <a:buChar char="•"/>
            </a:pPr>
            <a:r>
              <a:rPr lang="tr-TR" sz="2600" dirty="0" smtClean="0"/>
              <a:t>Korumayı etkileyen </a:t>
            </a:r>
            <a:r>
              <a:rPr lang="tr-TR" sz="2600" b="1" dirty="0" smtClean="0"/>
              <a:t>faktör ve aktörleri</a:t>
            </a:r>
            <a:r>
              <a:rPr lang="tr-TR" sz="2600" dirty="0" smtClean="0"/>
              <a:t> görünür kılar. </a:t>
            </a:r>
          </a:p>
          <a:p>
            <a:pPr algn="ctr">
              <a:lnSpc>
                <a:spcPct val="80000"/>
              </a:lnSpc>
            </a:pPr>
            <a:endParaRPr lang="en-GB" sz="2600" dirty="0"/>
          </a:p>
          <a:p>
            <a:pPr algn="ctr">
              <a:lnSpc>
                <a:spcPct val="80000"/>
              </a:lnSpc>
              <a:buFont typeface="Arial" pitchFamily="34" charset="0"/>
              <a:buChar char="•"/>
            </a:pPr>
            <a:r>
              <a:rPr lang="tr-TR" sz="2600" dirty="0" smtClean="0"/>
              <a:t>Çocuk korumanın önündeki engellerin anlaşılması için </a:t>
            </a:r>
            <a:r>
              <a:rPr lang="tr-TR" sz="2600" b="1" dirty="0" smtClean="0"/>
              <a:t>analitik bir araç </a:t>
            </a:r>
            <a:r>
              <a:rPr lang="tr-TR" sz="2600" dirty="0" smtClean="0"/>
              <a:t>işlevi görür.</a:t>
            </a:r>
          </a:p>
          <a:p>
            <a:pPr algn="ctr">
              <a:lnSpc>
                <a:spcPct val="80000"/>
              </a:lnSpc>
            </a:pPr>
            <a:r>
              <a:rPr lang="tr-TR" sz="2600" dirty="0" smtClean="0"/>
              <a:t> </a:t>
            </a:r>
            <a:endParaRPr lang="en-GB" sz="2600" dirty="0"/>
          </a:p>
          <a:p>
            <a:pPr algn="ctr">
              <a:lnSpc>
                <a:spcPct val="80000"/>
              </a:lnSpc>
              <a:buFont typeface="Arial" pitchFamily="34" charset="0"/>
              <a:buChar char="•"/>
            </a:pPr>
            <a:r>
              <a:rPr lang="tr-TR" sz="2600" dirty="0" smtClean="0"/>
              <a:t>Korumanın </a:t>
            </a:r>
            <a:r>
              <a:rPr lang="tr-TR" sz="2600" b="1" dirty="0" smtClean="0"/>
              <a:t>insan hakları yaklaşımı </a:t>
            </a:r>
            <a:r>
              <a:rPr lang="tr-TR" sz="2600" dirty="0" smtClean="0"/>
              <a:t>kapsamına yerleştirilmesine destek olur. </a:t>
            </a:r>
            <a:endParaRPr lang="en-GB" sz="2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ChangeArrowheads="1"/>
          </p:cNvSpPr>
          <p:nvPr/>
        </p:nvSpPr>
        <p:spPr bwMode="auto">
          <a:xfrm>
            <a:off x="1431925" y="1870075"/>
            <a:ext cx="3352800" cy="0"/>
          </a:xfrm>
          <a:prstGeom prst="rect">
            <a:avLst/>
          </a:prstGeom>
          <a:noFill/>
          <a:ln w="9525">
            <a:noFill/>
            <a:miter lim="800000"/>
            <a:headEnd/>
            <a:tailEnd/>
          </a:ln>
          <a:effectLst/>
        </p:spPr>
        <p:txBody>
          <a:bodyPr wrap="none">
            <a:spAutoFit/>
          </a:bodyPr>
          <a:lstStyle/>
          <a:p>
            <a:endParaRPr lang="tr-TR"/>
          </a:p>
        </p:txBody>
      </p:sp>
      <p:pic>
        <p:nvPicPr>
          <p:cNvPr id="160772" name="Picture 4"/>
          <p:cNvPicPr>
            <a:picLocks noChangeAspect="1" noChangeArrowheads="1"/>
          </p:cNvPicPr>
          <p:nvPr/>
        </p:nvPicPr>
        <p:blipFill>
          <a:blip r:embed="rId3" cstate="print"/>
          <a:srcRect l="6250" t="12068" r="8653" b="6897"/>
          <a:stretch>
            <a:fillRect/>
          </a:stretch>
        </p:blipFill>
        <p:spPr bwMode="auto">
          <a:xfrm>
            <a:off x="0" y="1339850"/>
            <a:ext cx="9144000" cy="4908550"/>
          </a:xfrm>
          <a:prstGeom prst="rect">
            <a:avLst/>
          </a:prstGeom>
          <a:noFill/>
        </p:spPr>
      </p:pic>
      <p:sp>
        <p:nvSpPr>
          <p:cNvPr id="160773" name="Rectangle 5"/>
          <p:cNvSpPr>
            <a:spLocks noChangeArrowheads="1"/>
          </p:cNvSpPr>
          <p:nvPr/>
        </p:nvSpPr>
        <p:spPr bwMode="auto">
          <a:xfrm>
            <a:off x="1066800" y="0"/>
            <a:ext cx="6721475" cy="1200329"/>
          </a:xfrm>
          <a:prstGeom prst="rect">
            <a:avLst/>
          </a:prstGeom>
          <a:noFill/>
          <a:ln w="9525">
            <a:noFill/>
            <a:miter lim="800000"/>
            <a:headEnd/>
            <a:tailEnd/>
          </a:ln>
          <a:effectLst/>
        </p:spPr>
        <p:txBody>
          <a:bodyPr wrap="square">
            <a:spAutoFit/>
          </a:bodyPr>
          <a:lstStyle/>
          <a:p>
            <a:pPr algn="ctr"/>
            <a:r>
              <a:rPr lang="tr-TR" sz="3600" b="1" dirty="0" smtClean="0">
                <a:solidFill>
                  <a:schemeClr val="bg1"/>
                </a:solidFill>
                <a:latin typeface="Arial" pitchFamily="34" charset="0"/>
              </a:rPr>
              <a:t>Koruyucu Çevre</a:t>
            </a:r>
            <a:r>
              <a:rPr lang="en-US" sz="3600" b="1" dirty="0" smtClean="0">
                <a:solidFill>
                  <a:schemeClr val="bg1"/>
                </a:solidFill>
                <a:latin typeface="Arial" pitchFamily="34" charset="0"/>
              </a:rPr>
              <a:t>:</a:t>
            </a:r>
            <a:endParaRPr lang="en-US" sz="3600" b="1" dirty="0">
              <a:solidFill>
                <a:schemeClr val="bg1"/>
              </a:solidFill>
              <a:latin typeface="Arial" pitchFamily="34" charset="0"/>
            </a:endParaRPr>
          </a:p>
          <a:p>
            <a:pPr algn="ctr"/>
            <a:r>
              <a:rPr lang="en-US" sz="3600" b="1" dirty="0">
                <a:solidFill>
                  <a:schemeClr val="bg1"/>
                </a:solidFill>
                <a:latin typeface="Arial" pitchFamily="34" charset="0"/>
              </a:rPr>
              <a:t>8 </a:t>
            </a:r>
            <a:r>
              <a:rPr lang="tr-TR" sz="3600" b="1" dirty="0" smtClean="0">
                <a:solidFill>
                  <a:schemeClr val="bg1"/>
                </a:solidFill>
                <a:latin typeface="Arial" pitchFamily="34" charset="0"/>
              </a:rPr>
              <a:t>unsur</a:t>
            </a:r>
            <a:endParaRPr lang="en-US" sz="3600" b="1" dirty="0">
              <a:solidFill>
                <a:schemeClr val="bg1"/>
              </a:solidFill>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bwMode="auto">
          <a:xfrm>
            <a:off x="4572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algn="ctr"/>
            <a:r>
              <a:rPr lang="tr-TR" sz="3600" dirty="0" smtClean="0">
                <a:solidFill>
                  <a:schemeClr val="bg1"/>
                </a:solidFill>
              </a:rPr>
              <a:t>Özet: Koruyucu Çevreyi Oluşturan</a:t>
            </a:r>
            <a:br>
              <a:rPr lang="tr-TR" sz="3600" dirty="0" smtClean="0">
                <a:solidFill>
                  <a:schemeClr val="bg1"/>
                </a:solidFill>
              </a:rPr>
            </a:br>
            <a:r>
              <a:rPr lang="tr-TR" sz="3600" dirty="0" smtClean="0">
                <a:solidFill>
                  <a:schemeClr val="bg1"/>
                </a:solidFill>
              </a:rPr>
              <a:t> 8 Unsur </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19139" name="Rectangle 3"/>
          <p:cNvSpPr>
            <a:spLocks noGrp="1" noChangeArrowheads="1"/>
          </p:cNvSpPr>
          <p:nvPr>
            <p:ph type="body" sz="half" idx="1"/>
          </p:nvPr>
        </p:nvSpPr>
        <p:spPr/>
        <p:txBody>
          <a:bodyPr/>
          <a:lstStyle/>
          <a:p>
            <a:pPr marL="0" indent="0"/>
            <a:endParaRPr lang="tr-TR" sz="2000"/>
          </a:p>
        </p:txBody>
      </p:sp>
      <p:sp>
        <p:nvSpPr>
          <p:cNvPr id="219140" name="Text Box 4"/>
          <p:cNvSpPr txBox="1">
            <a:spLocks noChangeArrowheads="1"/>
          </p:cNvSpPr>
          <p:nvPr/>
        </p:nvSpPr>
        <p:spPr bwMode="auto">
          <a:xfrm>
            <a:off x="0" y="1447800"/>
            <a:ext cx="9144000" cy="5410200"/>
          </a:xfrm>
          <a:prstGeom prst="rect">
            <a:avLst/>
          </a:prstGeom>
          <a:solidFill>
            <a:srgbClr val="E7FF01"/>
          </a:solidFill>
          <a:ln w="9525">
            <a:solidFill>
              <a:srgbClr val="000000"/>
            </a:solidFill>
            <a:miter lim="800000"/>
            <a:headEnd/>
            <a:tailEnd/>
          </a:ln>
          <a:effectLst/>
        </p:spPr>
        <p:txBody>
          <a:bodyPr/>
          <a:lstStyle/>
          <a:p>
            <a:pPr marL="457200" indent="-457200"/>
            <a:endParaRPr lang="en-US" sz="2800" b="1" dirty="0">
              <a:latin typeface="Arial" pitchFamily="34" charset="0"/>
            </a:endParaRPr>
          </a:p>
          <a:p>
            <a:pPr marL="457200" indent="-457200">
              <a:buFontTx/>
              <a:buAutoNum type="arabicPeriod"/>
            </a:pPr>
            <a:r>
              <a:rPr lang="tr-TR" sz="2800" b="1" dirty="0" smtClean="0">
                <a:solidFill>
                  <a:srgbClr val="FF0000"/>
                </a:solidFill>
                <a:latin typeface="Arial" pitchFamily="34" charset="0"/>
              </a:rPr>
              <a:t>K</a:t>
            </a:r>
            <a:r>
              <a:rPr lang="tr-TR" sz="2800" b="1" dirty="0" smtClean="0">
                <a:latin typeface="Arial" pitchFamily="34" charset="0"/>
              </a:rPr>
              <a:t>apasite</a:t>
            </a:r>
            <a:r>
              <a:rPr lang="en-US" sz="1800" dirty="0" smtClean="0">
                <a:latin typeface="Arial" pitchFamily="34" charset="0"/>
              </a:rPr>
              <a:t> </a:t>
            </a:r>
            <a:endParaRPr lang="en-US" sz="1800" dirty="0">
              <a:latin typeface="Arial" pitchFamily="34" charset="0"/>
            </a:endParaRPr>
          </a:p>
          <a:p>
            <a:pPr marL="457200" indent="-457200">
              <a:buFontTx/>
              <a:buAutoNum type="arabicPeriod"/>
            </a:pPr>
            <a:r>
              <a:rPr lang="tr-TR" sz="2800" b="1" dirty="0" smtClean="0">
                <a:solidFill>
                  <a:srgbClr val="FF0000"/>
                </a:solidFill>
                <a:latin typeface="Arial" pitchFamily="34" charset="0"/>
              </a:rPr>
              <a:t>T</a:t>
            </a:r>
            <a:r>
              <a:rPr lang="tr-TR" sz="2800" b="1" dirty="0" smtClean="0">
                <a:latin typeface="Arial" pitchFamily="34" charset="0"/>
              </a:rPr>
              <a:t>utum, davranış, gelenekler</a:t>
            </a:r>
            <a:r>
              <a:rPr lang="en-US" sz="1800" dirty="0" smtClean="0">
                <a:latin typeface="Arial" pitchFamily="34" charset="0"/>
              </a:rPr>
              <a:t> </a:t>
            </a:r>
            <a:endParaRPr lang="en-US" sz="2800" dirty="0">
              <a:latin typeface="Arial" pitchFamily="34" charset="0"/>
            </a:endParaRPr>
          </a:p>
          <a:p>
            <a:pPr marL="457200" indent="-457200">
              <a:buFontTx/>
              <a:buAutoNum type="arabicPeriod"/>
            </a:pPr>
            <a:r>
              <a:rPr lang="tr-TR" sz="2800" b="1" dirty="0" smtClean="0">
                <a:solidFill>
                  <a:srgbClr val="FF0000"/>
                </a:solidFill>
                <a:latin typeface="Arial" pitchFamily="34" charset="0"/>
              </a:rPr>
              <a:t>Y</a:t>
            </a:r>
            <a:r>
              <a:rPr lang="tr-TR" sz="2800" b="1" dirty="0" smtClean="0">
                <a:latin typeface="Arial" pitchFamily="34" charset="0"/>
              </a:rPr>
              <a:t>asalar</a:t>
            </a:r>
            <a:r>
              <a:rPr lang="en-US" sz="1800" b="1" dirty="0" smtClean="0">
                <a:solidFill>
                  <a:srgbClr val="000000"/>
                </a:solidFill>
                <a:latin typeface="Arial" pitchFamily="34" charset="0"/>
              </a:rPr>
              <a:t> </a:t>
            </a:r>
            <a:endParaRPr lang="en-US" sz="2800" b="1" dirty="0">
              <a:solidFill>
                <a:srgbClr val="000000"/>
              </a:solidFill>
              <a:latin typeface="Arial" pitchFamily="34" charset="0"/>
            </a:endParaRPr>
          </a:p>
          <a:p>
            <a:pPr marL="457200" indent="-457200">
              <a:buFontTx/>
              <a:buAutoNum type="arabicPeriod"/>
            </a:pPr>
            <a:r>
              <a:rPr lang="tr-TR" sz="2800" b="1" dirty="0" smtClean="0">
                <a:solidFill>
                  <a:srgbClr val="FF0000"/>
                </a:solidFill>
                <a:latin typeface="Arial" pitchFamily="34" charset="0"/>
              </a:rPr>
              <a:t>G</a:t>
            </a:r>
            <a:r>
              <a:rPr lang="tr-TR" sz="2800" b="1" dirty="0" smtClean="0">
                <a:latin typeface="Arial" pitchFamily="34" charset="0"/>
              </a:rPr>
              <a:t>özlem ve Raporlama</a:t>
            </a:r>
            <a:endParaRPr lang="en-US" sz="2800" b="1" dirty="0">
              <a:latin typeface="Arial" pitchFamily="34" charset="0"/>
            </a:endParaRPr>
          </a:p>
          <a:p>
            <a:pPr marL="457200" indent="-457200">
              <a:buFontTx/>
              <a:buAutoNum type="arabicPeriod"/>
            </a:pPr>
            <a:endParaRPr lang="en-US" sz="1800" u="sng" dirty="0">
              <a:latin typeface="Arial" pitchFamily="34" charset="0"/>
            </a:endParaRPr>
          </a:p>
          <a:p>
            <a:pPr marL="457200" indent="-457200">
              <a:buFontTx/>
              <a:buAutoNum type="arabicPeriod"/>
            </a:pPr>
            <a:endParaRPr lang="en-US" sz="1800" u="sng" dirty="0">
              <a:latin typeface="Arial" pitchFamily="34" charset="0"/>
            </a:endParaRPr>
          </a:p>
          <a:p>
            <a:pPr marL="457200" indent="-457200">
              <a:buFontTx/>
              <a:buAutoNum type="arabicPeriod"/>
            </a:pPr>
            <a:r>
              <a:rPr lang="tr-TR" sz="2800" b="1" dirty="0" smtClean="0">
                <a:solidFill>
                  <a:srgbClr val="FF0000"/>
                </a:solidFill>
                <a:latin typeface="Arial" pitchFamily="34" charset="0"/>
              </a:rPr>
              <a:t>H</a:t>
            </a:r>
            <a:r>
              <a:rPr lang="tr-TR" sz="2800" b="1" dirty="0" smtClean="0">
                <a:latin typeface="Arial" pitchFamily="34" charset="0"/>
              </a:rPr>
              <a:t>izmetler</a:t>
            </a:r>
            <a:r>
              <a:rPr lang="en-US" sz="1800" b="1" dirty="0" smtClean="0">
                <a:solidFill>
                  <a:srgbClr val="000000"/>
                </a:solidFill>
                <a:latin typeface="Arial" pitchFamily="34" charset="0"/>
              </a:rPr>
              <a:t> </a:t>
            </a:r>
            <a:endParaRPr lang="en-US" sz="2800" dirty="0">
              <a:solidFill>
                <a:srgbClr val="000000"/>
              </a:solidFill>
              <a:latin typeface="Arial" pitchFamily="34" charset="0"/>
            </a:endParaRPr>
          </a:p>
          <a:p>
            <a:pPr marL="457200" indent="-457200">
              <a:buFontTx/>
              <a:buAutoNum type="arabicPeriod"/>
            </a:pPr>
            <a:r>
              <a:rPr lang="tr-TR" sz="2800" b="1" dirty="0" smtClean="0">
                <a:solidFill>
                  <a:srgbClr val="FF0000"/>
                </a:solidFill>
                <a:latin typeface="Arial" pitchFamily="34" charset="0"/>
              </a:rPr>
              <a:t>Y</a:t>
            </a:r>
            <a:r>
              <a:rPr lang="tr-TR" sz="2800" b="1" dirty="0" smtClean="0">
                <a:latin typeface="Arial" pitchFamily="34" charset="0"/>
              </a:rPr>
              <a:t>aşam Becerileri</a:t>
            </a:r>
            <a:endParaRPr lang="en-US" sz="2800" dirty="0">
              <a:latin typeface="Arial" pitchFamily="34" charset="0"/>
            </a:endParaRPr>
          </a:p>
          <a:p>
            <a:pPr marL="457200" indent="-457200">
              <a:buFontTx/>
              <a:buAutoNum type="arabicPeriod"/>
            </a:pPr>
            <a:r>
              <a:rPr lang="tr-TR" sz="2800" b="1" dirty="0" smtClean="0">
                <a:solidFill>
                  <a:srgbClr val="FF0000"/>
                </a:solidFill>
                <a:latin typeface="Arial" pitchFamily="34" charset="0"/>
              </a:rPr>
              <a:t>K</a:t>
            </a:r>
            <a:r>
              <a:rPr lang="tr-TR" sz="2800" b="1" dirty="0" smtClean="0">
                <a:latin typeface="Arial" pitchFamily="34" charset="0"/>
              </a:rPr>
              <a:t>oruma Konularının Serbest Biçimde Tartışılması</a:t>
            </a:r>
            <a:r>
              <a:rPr lang="en-US" sz="1800" b="1" dirty="0" smtClean="0">
                <a:latin typeface="Arial" pitchFamily="34" charset="0"/>
              </a:rPr>
              <a:t> </a:t>
            </a:r>
            <a:endParaRPr lang="en-US" sz="2800" dirty="0">
              <a:latin typeface="Arial" pitchFamily="34" charset="0"/>
            </a:endParaRPr>
          </a:p>
          <a:p>
            <a:pPr marL="457200" indent="-457200">
              <a:buFontTx/>
              <a:buAutoNum type="arabicPeriod"/>
            </a:pPr>
            <a:r>
              <a:rPr lang="tr-TR" sz="2800" b="1" dirty="0" smtClean="0">
                <a:solidFill>
                  <a:srgbClr val="FF0000"/>
                </a:solidFill>
                <a:latin typeface="Arial" pitchFamily="34" charset="0"/>
              </a:rPr>
              <a:t>H</a:t>
            </a:r>
            <a:r>
              <a:rPr lang="tr-TR" sz="2800" b="1" dirty="0" smtClean="0">
                <a:latin typeface="Arial" pitchFamily="34" charset="0"/>
              </a:rPr>
              <a:t>ükümetlerin Taahhütleri</a:t>
            </a:r>
            <a:endParaRPr lang="en-US" sz="2800" dirty="0">
              <a:latin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19138"/>
                                        </p:tgtEl>
                                        <p:attrNameLst>
                                          <p:attrName>style.visibility</p:attrName>
                                        </p:attrNameLst>
                                      </p:cBhvr>
                                      <p:to>
                                        <p:strVal val="visible"/>
                                      </p:to>
                                    </p:set>
                                    <p:anim calcmode="lin" valueType="num">
                                      <p:cBhvr>
                                        <p:cTn id="7" dur="1000" fill="hold"/>
                                        <p:tgtEl>
                                          <p:spTgt spid="219138"/>
                                        </p:tgtEl>
                                        <p:attrNameLst>
                                          <p:attrName>ppt_x</p:attrName>
                                        </p:attrNameLst>
                                      </p:cBhvr>
                                      <p:tavLst>
                                        <p:tav tm="0">
                                          <p:val>
                                            <p:strVal val="#ppt_x-.2"/>
                                          </p:val>
                                        </p:tav>
                                        <p:tav tm="100000">
                                          <p:val>
                                            <p:strVal val="#ppt_x"/>
                                          </p:val>
                                        </p:tav>
                                      </p:tavLst>
                                    </p:anim>
                                    <p:anim calcmode="lin" valueType="num">
                                      <p:cBhvr>
                                        <p:cTn id="8" dur="1000" fill="hold"/>
                                        <p:tgtEl>
                                          <p:spTgt spid="2191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913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nodePh="1">
                                  <p:stCondLst>
                                    <p:cond delay="0"/>
                                  </p:stCondLst>
                                  <p:endCondLst>
                                    <p:cond evt="begin" delay="0">
                                      <p:tn val="12"/>
                                    </p:cond>
                                  </p:endCondLst>
                                  <p:childTnLst>
                                    <p:set>
                                      <p:cBhvr>
                                        <p:cTn id="13" dur="1" fill="hold">
                                          <p:stCondLst>
                                            <p:cond delay="0"/>
                                          </p:stCondLst>
                                        </p:cTn>
                                        <p:tgtEl>
                                          <p:spTgt spid="219139">
                                            <p:txEl>
                                              <p:pRg st="0" end="0"/>
                                            </p:txEl>
                                          </p:spTgt>
                                        </p:tgtEl>
                                        <p:attrNameLst>
                                          <p:attrName>style.visibility</p:attrName>
                                        </p:attrNameLst>
                                      </p:cBhvr>
                                      <p:to>
                                        <p:strVal val="visible"/>
                                      </p:to>
                                    </p:set>
                                    <p:animEffect transition="in" filter="fade">
                                      <p:cBhvr>
                                        <p:cTn id="14" dur="500"/>
                                        <p:tgtEl>
                                          <p:spTgt spid="219139">
                                            <p:txEl>
                                              <p:pRg st="0" end="0"/>
                                            </p:txEl>
                                          </p:spTgt>
                                        </p:tgtEl>
                                      </p:cBhvr>
                                    </p:animEffect>
                                    <p:anim calcmode="lin" valueType="num">
                                      <p:cBhvr>
                                        <p:cTn id="15" dur="500" fill="hold"/>
                                        <p:tgtEl>
                                          <p:spTgt spid="21913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19139">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nimBg="1"/>
      <p:bldP spid="219139"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bwMode="auto">
          <a:xfrm>
            <a:off x="457200" y="0"/>
            <a:ext cx="8229600" cy="1143000"/>
          </a:xfrm>
          <a:noFill/>
          <a:ln>
            <a:miter lim="800000"/>
            <a:headEnd/>
            <a:tailEnd/>
          </a:ln>
        </p:spPr>
        <p:txBody>
          <a:bodyPr vert="horz" wrap="square" lIns="91440" tIns="45720" rIns="91440" bIns="45720" numCol="1" anchor="t" anchorCtr="0" compatLnSpc="1">
            <a:prstTxWarp prst="textNoShape">
              <a:avLst/>
            </a:prstTxWarp>
          </a:bodyPr>
          <a:lstStyle/>
          <a:p>
            <a:pPr algn="ctr"/>
            <a:r>
              <a:rPr lang="tr-TR" sz="3600" dirty="0" smtClean="0">
                <a:solidFill>
                  <a:schemeClr val="bg1"/>
                </a:solidFill>
              </a:rPr>
              <a:t>Koruyucu Çevrenin İnsani Yardıma Uygulanması </a:t>
            </a:r>
            <a:endParaRPr lang="en-US" sz="3600" dirty="0">
              <a:solidFill>
                <a:schemeClr val="bg1"/>
              </a:solidFill>
            </a:endParaRPr>
          </a:p>
        </p:txBody>
      </p:sp>
      <p:sp>
        <p:nvSpPr>
          <p:cNvPr id="187410" name="Rectangle 18"/>
          <p:cNvSpPr>
            <a:spLocks noGrp="1" noChangeArrowheads="1"/>
          </p:cNvSpPr>
          <p:nvPr>
            <p:ph type="body" sz="half" idx="1"/>
          </p:nvPr>
        </p:nvSpPr>
        <p:spPr/>
        <p:txBody>
          <a:bodyPr/>
          <a:lstStyle/>
          <a:p>
            <a:pPr marL="0" indent="0"/>
            <a:endParaRPr lang="tr-TR" sz="2000"/>
          </a:p>
        </p:txBody>
      </p:sp>
      <p:sp>
        <p:nvSpPr>
          <p:cNvPr id="187397" name="Text Box 5"/>
          <p:cNvSpPr txBox="1">
            <a:spLocks noChangeArrowheads="1"/>
          </p:cNvSpPr>
          <p:nvPr/>
        </p:nvSpPr>
        <p:spPr bwMode="auto">
          <a:xfrm>
            <a:off x="0" y="1447800"/>
            <a:ext cx="4724400" cy="5410200"/>
          </a:xfrm>
          <a:prstGeom prst="rect">
            <a:avLst/>
          </a:prstGeom>
          <a:solidFill>
            <a:srgbClr val="E7FF01"/>
          </a:solidFill>
          <a:ln w="9525">
            <a:solidFill>
              <a:srgbClr val="000000"/>
            </a:solidFill>
            <a:miter lim="800000"/>
            <a:headEnd/>
            <a:tailEnd/>
          </a:ln>
          <a:effectLst/>
        </p:spPr>
        <p:txBody>
          <a:bodyPr/>
          <a:lstStyle/>
          <a:p>
            <a:pPr algn="ctr"/>
            <a:r>
              <a:rPr lang="tr-TR" sz="2800" b="1" dirty="0" smtClean="0">
                <a:latin typeface="Arial" pitchFamily="34" charset="0"/>
              </a:rPr>
              <a:t>Unsurlar</a:t>
            </a:r>
            <a:endParaRPr lang="en-US" sz="2800" b="1" dirty="0">
              <a:latin typeface="Arial" pitchFamily="34" charset="0"/>
            </a:endParaRPr>
          </a:p>
          <a:p>
            <a:pPr marL="457200" indent="-457200">
              <a:buFontTx/>
              <a:buAutoNum type="arabicPeriod"/>
            </a:pPr>
            <a:r>
              <a:rPr lang="tr-TR" b="1" dirty="0" smtClean="0">
                <a:solidFill>
                  <a:srgbClr val="FF0000"/>
                </a:solidFill>
                <a:latin typeface="Arial" pitchFamily="34" charset="0"/>
              </a:rPr>
              <a:t>K</a:t>
            </a:r>
            <a:r>
              <a:rPr lang="tr-TR" b="1" dirty="0" smtClean="0">
                <a:latin typeface="Arial" pitchFamily="34" charset="0"/>
              </a:rPr>
              <a:t>apasite</a:t>
            </a:r>
            <a:r>
              <a:rPr lang="en-US" dirty="0" smtClean="0">
                <a:latin typeface="Arial" pitchFamily="34" charset="0"/>
              </a:rPr>
              <a:t> </a:t>
            </a:r>
            <a:r>
              <a:rPr lang="en-US" b="1" dirty="0" smtClean="0">
                <a:latin typeface="Arial" pitchFamily="34" charset="0"/>
              </a:rPr>
              <a:t>* *</a:t>
            </a:r>
            <a:r>
              <a:rPr lang="en-US" dirty="0" smtClean="0">
                <a:latin typeface="Arial" pitchFamily="34" charset="0"/>
              </a:rPr>
              <a:t> </a:t>
            </a:r>
          </a:p>
          <a:p>
            <a:pPr marL="457200" indent="-457200">
              <a:buFontTx/>
              <a:buAutoNum type="arabicPeriod"/>
            </a:pPr>
            <a:r>
              <a:rPr lang="tr-TR" b="1" dirty="0" smtClean="0">
                <a:solidFill>
                  <a:srgbClr val="FF0000"/>
                </a:solidFill>
                <a:latin typeface="Arial" pitchFamily="34" charset="0"/>
              </a:rPr>
              <a:t>T</a:t>
            </a:r>
            <a:r>
              <a:rPr lang="tr-TR" b="1" dirty="0" smtClean="0">
                <a:latin typeface="Arial" pitchFamily="34" charset="0"/>
              </a:rPr>
              <a:t>utum, davranış, gelenekler</a:t>
            </a:r>
            <a:r>
              <a:rPr lang="en-US" dirty="0" smtClean="0">
                <a:latin typeface="Arial" pitchFamily="34" charset="0"/>
              </a:rPr>
              <a:t> * *</a:t>
            </a:r>
          </a:p>
          <a:p>
            <a:pPr marL="457200" indent="-457200">
              <a:buFontTx/>
              <a:buAutoNum type="arabicPeriod"/>
            </a:pPr>
            <a:r>
              <a:rPr lang="tr-TR" b="1" dirty="0" smtClean="0">
                <a:solidFill>
                  <a:srgbClr val="FF0000"/>
                </a:solidFill>
                <a:latin typeface="Arial" pitchFamily="34" charset="0"/>
              </a:rPr>
              <a:t>Y</a:t>
            </a:r>
            <a:r>
              <a:rPr lang="tr-TR" b="1" dirty="0" smtClean="0">
                <a:latin typeface="Arial" pitchFamily="34" charset="0"/>
              </a:rPr>
              <a:t>asalar</a:t>
            </a:r>
            <a:r>
              <a:rPr lang="en-US" b="1" dirty="0" smtClean="0">
                <a:solidFill>
                  <a:srgbClr val="000000"/>
                </a:solidFill>
                <a:latin typeface="Arial" pitchFamily="34" charset="0"/>
              </a:rPr>
              <a:t> *</a:t>
            </a:r>
          </a:p>
          <a:p>
            <a:pPr marL="457200" indent="-457200">
              <a:buFontTx/>
              <a:buAutoNum type="arabicPeriod"/>
            </a:pPr>
            <a:r>
              <a:rPr lang="tr-TR" b="1" dirty="0" smtClean="0">
                <a:solidFill>
                  <a:srgbClr val="FF0000"/>
                </a:solidFill>
                <a:latin typeface="Arial" pitchFamily="34" charset="0"/>
              </a:rPr>
              <a:t>G</a:t>
            </a:r>
            <a:r>
              <a:rPr lang="tr-TR" b="1" dirty="0" smtClean="0">
                <a:latin typeface="Arial" pitchFamily="34" charset="0"/>
              </a:rPr>
              <a:t>özlem ve Raporlama</a:t>
            </a:r>
            <a:r>
              <a:rPr lang="en-US" b="1" dirty="0" smtClean="0">
                <a:latin typeface="Arial" pitchFamily="34" charset="0"/>
              </a:rPr>
              <a:t>* * *</a:t>
            </a:r>
          </a:p>
          <a:p>
            <a:pPr marL="457200" indent="-457200">
              <a:buFontTx/>
              <a:buAutoNum type="arabicPeriod"/>
            </a:pPr>
            <a:endParaRPr lang="en-US" u="sng" dirty="0" smtClean="0">
              <a:latin typeface="Arial" pitchFamily="34" charset="0"/>
            </a:endParaRPr>
          </a:p>
          <a:p>
            <a:pPr marL="457200" indent="-457200">
              <a:buFontTx/>
              <a:buAutoNum type="arabicPeriod"/>
            </a:pPr>
            <a:endParaRPr lang="en-US" u="sng"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H</a:t>
            </a:r>
            <a:r>
              <a:rPr lang="tr-TR" b="1" dirty="0" smtClean="0">
                <a:latin typeface="Arial" pitchFamily="34" charset="0"/>
              </a:rPr>
              <a:t>izmetler</a:t>
            </a:r>
            <a:r>
              <a:rPr lang="en-US" b="1" dirty="0" smtClean="0">
                <a:solidFill>
                  <a:srgbClr val="000000"/>
                </a:solidFill>
                <a:latin typeface="Arial" pitchFamily="34" charset="0"/>
              </a:rPr>
              <a:t> </a:t>
            </a:r>
            <a:r>
              <a:rPr lang="en-US" dirty="0" smtClean="0">
                <a:solidFill>
                  <a:srgbClr val="000000"/>
                </a:solidFill>
                <a:latin typeface="Arial" pitchFamily="34" charset="0"/>
              </a:rPr>
              <a:t>* * *</a:t>
            </a:r>
          </a:p>
          <a:p>
            <a:pPr marL="457200" indent="-457200">
              <a:buFontTx/>
              <a:buAutoNum type="arabicPeriod"/>
            </a:pPr>
            <a:r>
              <a:rPr lang="tr-TR" b="1" dirty="0" smtClean="0">
                <a:solidFill>
                  <a:srgbClr val="FF0000"/>
                </a:solidFill>
                <a:latin typeface="Arial" pitchFamily="34" charset="0"/>
              </a:rPr>
              <a:t>Y</a:t>
            </a:r>
            <a:r>
              <a:rPr lang="tr-TR" b="1" dirty="0" smtClean="0">
                <a:latin typeface="Arial" pitchFamily="34" charset="0"/>
              </a:rPr>
              <a:t>aşam Becerileri</a:t>
            </a:r>
            <a:r>
              <a:rPr lang="en-US" b="1" dirty="0" smtClean="0">
                <a:latin typeface="Arial" pitchFamily="34" charset="0"/>
              </a:rPr>
              <a:t>*</a:t>
            </a:r>
            <a:endParaRPr lang="en-US"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K</a:t>
            </a:r>
            <a:r>
              <a:rPr lang="tr-TR" b="1" dirty="0" smtClean="0">
                <a:latin typeface="Arial" pitchFamily="34" charset="0"/>
              </a:rPr>
              <a:t>oruma Konularının Serbest Biçimde Tartışılması</a:t>
            </a:r>
            <a:r>
              <a:rPr lang="en-US" b="1" dirty="0" smtClean="0">
                <a:latin typeface="Arial" pitchFamily="34" charset="0"/>
              </a:rPr>
              <a:t> *</a:t>
            </a:r>
            <a:endParaRPr lang="en-US"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H</a:t>
            </a:r>
            <a:r>
              <a:rPr lang="tr-TR" b="1" dirty="0" smtClean="0">
                <a:latin typeface="Arial" pitchFamily="34" charset="0"/>
              </a:rPr>
              <a:t>ükümetlerin Taahhütleri</a:t>
            </a:r>
            <a:r>
              <a:rPr lang="en-US" dirty="0" smtClean="0">
                <a:latin typeface="Arial" pitchFamily="34" charset="0"/>
              </a:rPr>
              <a:t>*</a:t>
            </a:r>
          </a:p>
          <a:p>
            <a:endParaRPr lang="en-US" sz="2800" b="1" dirty="0">
              <a:latin typeface="Arial" pitchFamily="34" charset="0"/>
            </a:endParaRPr>
          </a:p>
        </p:txBody>
      </p:sp>
      <p:sp>
        <p:nvSpPr>
          <p:cNvPr id="187413" name="Rectangle 21"/>
          <p:cNvSpPr>
            <a:spLocks noGrp="1" noChangeArrowheads="1"/>
          </p:cNvSpPr>
          <p:nvPr>
            <p:ph type="body" sz="half" idx="2"/>
          </p:nvPr>
        </p:nvSpPr>
        <p:spPr>
          <a:xfrm>
            <a:off x="4724400" y="1447800"/>
            <a:ext cx="4419600" cy="5410200"/>
          </a:xfrm>
          <a:solidFill>
            <a:schemeClr val="bg1"/>
          </a:solidFill>
        </p:spPr>
        <p:txBody>
          <a:bodyPr/>
          <a:lstStyle/>
          <a:p>
            <a:pPr marL="0" indent="0" algn="ctr"/>
            <a:r>
              <a:rPr lang="tr-TR" sz="2000" b="1" dirty="0" smtClean="0"/>
              <a:t>Örnekler</a:t>
            </a:r>
            <a:r>
              <a:rPr lang="en-US" sz="2000" b="1" dirty="0" smtClean="0"/>
              <a:t>?</a:t>
            </a:r>
            <a:endParaRPr lang="en-US" sz="20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1000" fill="hold"/>
                                        <p:tgtEl>
                                          <p:spTgt spid="187394"/>
                                        </p:tgtEl>
                                        <p:attrNameLst>
                                          <p:attrName>ppt_x</p:attrName>
                                        </p:attrNameLst>
                                      </p:cBhvr>
                                      <p:tavLst>
                                        <p:tav tm="0">
                                          <p:val>
                                            <p:strVal val="#ppt_x-.2"/>
                                          </p:val>
                                        </p:tav>
                                        <p:tav tm="100000">
                                          <p:val>
                                            <p:strVal val="#ppt_x"/>
                                          </p:val>
                                        </p:tav>
                                      </p:tavLst>
                                    </p:anim>
                                    <p:anim calcmode="lin" valueType="num">
                                      <p:cBhvr>
                                        <p:cTn id="8" dur="1000" fill="hold"/>
                                        <p:tgtEl>
                                          <p:spTgt spid="18739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7394"/>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87410">
                                            <p:txEl>
                                              <p:pRg st="0" end="0"/>
                                            </p:txEl>
                                          </p:spTgt>
                                        </p:tgtEl>
                                        <p:attrNameLst>
                                          <p:attrName>style.visibility</p:attrName>
                                        </p:attrNameLst>
                                      </p:cBhvr>
                                      <p:to>
                                        <p:strVal val="visible"/>
                                      </p:to>
                                    </p:set>
                                    <p:animEffect transition="in" filter="fade">
                                      <p:cBhvr>
                                        <p:cTn id="14" dur="500"/>
                                        <p:tgtEl>
                                          <p:spTgt spid="187410">
                                            <p:txEl>
                                              <p:pRg st="0" end="0"/>
                                            </p:txEl>
                                          </p:spTgt>
                                        </p:tgtEl>
                                      </p:cBhvr>
                                    </p:animEffect>
                                    <p:anim calcmode="lin" valueType="num">
                                      <p:cBhvr>
                                        <p:cTn id="15" dur="500" fill="hold"/>
                                        <p:tgtEl>
                                          <p:spTgt spid="18741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7410">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nimBg="1"/>
      <p:bldP spid="187410"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bwMode="auto">
          <a:xfrm>
            <a:off x="457200" y="158260"/>
            <a:ext cx="8229600" cy="1143000"/>
          </a:xfrm>
          <a:noFill/>
          <a:ln>
            <a:miter lim="800000"/>
            <a:headEnd/>
            <a:tailEnd/>
          </a:ln>
        </p:spPr>
        <p:txBody>
          <a:bodyPr vert="horz" wrap="square" lIns="91440" tIns="45720" rIns="91440" bIns="45720" numCol="1" anchor="t" anchorCtr="0" compatLnSpc="1">
            <a:prstTxWarp prst="textNoShape">
              <a:avLst/>
            </a:prstTxWarp>
          </a:bodyPr>
          <a:lstStyle/>
          <a:p>
            <a:pPr algn="ctr"/>
            <a:r>
              <a:rPr lang="tr-TR" sz="3600" dirty="0" smtClean="0">
                <a:solidFill>
                  <a:schemeClr val="bg1"/>
                </a:solidFill>
              </a:rPr>
              <a:t>Koruyucu Çevrenin İnsani Yardıma Uygulanması </a:t>
            </a:r>
            <a:endParaRPr lang="en-US" sz="3600" dirty="0">
              <a:solidFill>
                <a:schemeClr val="bg1"/>
              </a:solidFill>
            </a:endParaRPr>
          </a:p>
        </p:txBody>
      </p:sp>
      <p:sp>
        <p:nvSpPr>
          <p:cNvPr id="187410" name="Rectangle 18"/>
          <p:cNvSpPr>
            <a:spLocks noGrp="1" noChangeArrowheads="1"/>
          </p:cNvSpPr>
          <p:nvPr>
            <p:ph type="body" sz="half" idx="1"/>
          </p:nvPr>
        </p:nvSpPr>
        <p:spPr/>
        <p:txBody>
          <a:bodyPr/>
          <a:lstStyle/>
          <a:p>
            <a:pPr marL="0" indent="0"/>
            <a:endParaRPr lang="tr-TR" sz="2000"/>
          </a:p>
        </p:txBody>
      </p:sp>
      <p:sp>
        <p:nvSpPr>
          <p:cNvPr id="187397" name="Text Box 5"/>
          <p:cNvSpPr txBox="1">
            <a:spLocks noChangeArrowheads="1"/>
          </p:cNvSpPr>
          <p:nvPr/>
        </p:nvSpPr>
        <p:spPr bwMode="auto">
          <a:xfrm>
            <a:off x="0" y="1447800"/>
            <a:ext cx="4724400" cy="5410200"/>
          </a:xfrm>
          <a:prstGeom prst="rect">
            <a:avLst/>
          </a:prstGeom>
          <a:solidFill>
            <a:srgbClr val="E7FF01"/>
          </a:solidFill>
          <a:ln w="9525">
            <a:solidFill>
              <a:srgbClr val="000000"/>
            </a:solidFill>
            <a:miter lim="800000"/>
            <a:headEnd/>
            <a:tailEnd/>
          </a:ln>
          <a:effectLst/>
        </p:spPr>
        <p:txBody>
          <a:bodyPr/>
          <a:lstStyle/>
          <a:p>
            <a:pPr algn="ctr"/>
            <a:r>
              <a:rPr lang="tr-TR" sz="2800" b="1" dirty="0" smtClean="0">
                <a:latin typeface="Arial" pitchFamily="34" charset="0"/>
              </a:rPr>
              <a:t>Unsurlar</a:t>
            </a:r>
            <a:endParaRPr lang="en-US" sz="2800" b="1" dirty="0">
              <a:latin typeface="Arial" pitchFamily="34" charset="0"/>
            </a:endParaRPr>
          </a:p>
          <a:p>
            <a:pPr marL="457200" indent="-457200">
              <a:buFontTx/>
              <a:buAutoNum type="arabicPeriod"/>
            </a:pPr>
            <a:r>
              <a:rPr lang="tr-TR" b="1" dirty="0" smtClean="0">
                <a:solidFill>
                  <a:srgbClr val="FF0000"/>
                </a:solidFill>
                <a:latin typeface="Arial" pitchFamily="34" charset="0"/>
              </a:rPr>
              <a:t>K</a:t>
            </a:r>
            <a:r>
              <a:rPr lang="tr-TR" b="1" dirty="0" smtClean="0">
                <a:latin typeface="Arial" pitchFamily="34" charset="0"/>
              </a:rPr>
              <a:t>apasite</a:t>
            </a:r>
            <a:r>
              <a:rPr lang="en-US" dirty="0" smtClean="0">
                <a:latin typeface="Arial" pitchFamily="34" charset="0"/>
              </a:rPr>
              <a:t> </a:t>
            </a:r>
            <a:r>
              <a:rPr lang="en-US" b="1" dirty="0" smtClean="0">
                <a:latin typeface="Arial" pitchFamily="34" charset="0"/>
              </a:rPr>
              <a:t>* *</a:t>
            </a:r>
            <a:r>
              <a:rPr lang="en-US" dirty="0" smtClean="0">
                <a:latin typeface="Arial" pitchFamily="34" charset="0"/>
              </a:rPr>
              <a:t> </a:t>
            </a:r>
          </a:p>
          <a:p>
            <a:pPr marL="457200" indent="-457200">
              <a:buFontTx/>
              <a:buAutoNum type="arabicPeriod"/>
            </a:pPr>
            <a:r>
              <a:rPr lang="tr-TR" b="1" dirty="0" smtClean="0">
                <a:solidFill>
                  <a:srgbClr val="FF0000"/>
                </a:solidFill>
                <a:latin typeface="Arial" pitchFamily="34" charset="0"/>
              </a:rPr>
              <a:t>T</a:t>
            </a:r>
            <a:r>
              <a:rPr lang="tr-TR" b="1" dirty="0" smtClean="0">
                <a:latin typeface="Arial" pitchFamily="34" charset="0"/>
              </a:rPr>
              <a:t>utum, davranış, gelenekler</a:t>
            </a:r>
            <a:r>
              <a:rPr lang="en-US" dirty="0" smtClean="0">
                <a:latin typeface="Arial" pitchFamily="34" charset="0"/>
              </a:rPr>
              <a:t> </a:t>
            </a:r>
          </a:p>
          <a:p>
            <a:pPr marL="457200" indent="-457200">
              <a:buFontTx/>
              <a:buAutoNum type="arabicPeriod"/>
            </a:pPr>
            <a:r>
              <a:rPr lang="tr-TR" b="1" dirty="0" smtClean="0">
                <a:solidFill>
                  <a:srgbClr val="FF0000"/>
                </a:solidFill>
                <a:latin typeface="Arial" pitchFamily="34" charset="0"/>
              </a:rPr>
              <a:t>Y</a:t>
            </a:r>
            <a:r>
              <a:rPr lang="tr-TR" b="1" dirty="0" smtClean="0">
                <a:latin typeface="Arial" pitchFamily="34" charset="0"/>
              </a:rPr>
              <a:t>asalar</a:t>
            </a:r>
            <a:r>
              <a:rPr lang="en-US" b="1" dirty="0" smtClean="0">
                <a:solidFill>
                  <a:srgbClr val="000000"/>
                </a:solidFill>
                <a:latin typeface="Arial" pitchFamily="34" charset="0"/>
              </a:rPr>
              <a:t> *</a:t>
            </a:r>
          </a:p>
          <a:p>
            <a:pPr marL="457200" indent="-457200">
              <a:buFontTx/>
              <a:buAutoNum type="arabicPeriod"/>
            </a:pPr>
            <a:r>
              <a:rPr lang="tr-TR" b="1" dirty="0" smtClean="0">
                <a:solidFill>
                  <a:srgbClr val="FF0000"/>
                </a:solidFill>
                <a:latin typeface="Arial" pitchFamily="34" charset="0"/>
              </a:rPr>
              <a:t>G</a:t>
            </a:r>
            <a:r>
              <a:rPr lang="tr-TR" b="1" dirty="0" smtClean="0">
                <a:latin typeface="Arial" pitchFamily="34" charset="0"/>
              </a:rPr>
              <a:t>özlem ve Raporlama</a:t>
            </a:r>
            <a:r>
              <a:rPr lang="en-US" b="1" dirty="0" smtClean="0">
                <a:latin typeface="Arial" pitchFamily="34" charset="0"/>
              </a:rPr>
              <a:t>* * *</a:t>
            </a:r>
          </a:p>
          <a:p>
            <a:pPr marL="457200" indent="-457200">
              <a:buFontTx/>
              <a:buAutoNum type="arabicPeriod"/>
            </a:pPr>
            <a:endParaRPr lang="en-US" u="sng" dirty="0" smtClean="0">
              <a:latin typeface="Arial" pitchFamily="34" charset="0"/>
            </a:endParaRPr>
          </a:p>
          <a:p>
            <a:pPr marL="457200" indent="-457200">
              <a:buFontTx/>
              <a:buAutoNum type="arabicPeriod"/>
            </a:pPr>
            <a:endParaRPr lang="en-US" u="sng"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H</a:t>
            </a:r>
            <a:r>
              <a:rPr lang="tr-TR" b="1" dirty="0" smtClean="0">
                <a:latin typeface="Arial" pitchFamily="34" charset="0"/>
              </a:rPr>
              <a:t>izmetler</a:t>
            </a:r>
            <a:r>
              <a:rPr lang="en-US" b="1" dirty="0" smtClean="0">
                <a:solidFill>
                  <a:srgbClr val="000000"/>
                </a:solidFill>
                <a:latin typeface="Arial" pitchFamily="34" charset="0"/>
              </a:rPr>
              <a:t> </a:t>
            </a:r>
            <a:r>
              <a:rPr lang="en-US" dirty="0" smtClean="0">
                <a:solidFill>
                  <a:srgbClr val="000000"/>
                </a:solidFill>
                <a:latin typeface="Arial" pitchFamily="34" charset="0"/>
              </a:rPr>
              <a:t>* * *</a:t>
            </a:r>
          </a:p>
          <a:p>
            <a:pPr marL="457200" indent="-457200">
              <a:buFontTx/>
              <a:buAutoNum type="arabicPeriod"/>
            </a:pPr>
            <a:r>
              <a:rPr lang="tr-TR" b="1" dirty="0" smtClean="0">
                <a:solidFill>
                  <a:srgbClr val="FF0000"/>
                </a:solidFill>
                <a:latin typeface="Arial" pitchFamily="34" charset="0"/>
              </a:rPr>
              <a:t>Y</a:t>
            </a:r>
            <a:r>
              <a:rPr lang="tr-TR" b="1" dirty="0" smtClean="0">
                <a:latin typeface="Arial" pitchFamily="34" charset="0"/>
              </a:rPr>
              <a:t>aşam Becerileri</a:t>
            </a:r>
            <a:r>
              <a:rPr lang="en-US" b="1" dirty="0" smtClean="0">
                <a:latin typeface="Arial" pitchFamily="34" charset="0"/>
              </a:rPr>
              <a:t>*</a:t>
            </a:r>
            <a:endParaRPr lang="en-US"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K</a:t>
            </a:r>
            <a:r>
              <a:rPr lang="tr-TR" b="1" dirty="0" smtClean="0">
                <a:latin typeface="Arial" pitchFamily="34" charset="0"/>
              </a:rPr>
              <a:t>oruma Konularının Serbest Biçimde Tartışılması</a:t>
            </a:r>
            <a:r>
              <a:rPr lang="en-US" b="1" dirty="0" smtClean="0">
                <a:latin typeface="Arial" pitchFamily="34" charset="0"/>
              </a:rPr>
              <a:t> *</a:t>
            </a:r>
            <a:endParaRPr lang="en-US"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H</a:t>
            </a:r>
            <a:r>
              <a:rPr lang="tr-TR" b="1" dirty="0" smtClean="0">
                <a:latin typeface="Arial" pitchFamily="34" charset="0"/>
              </a:rPr>
              <a:t>ükümetlerin Taahhütleri</a:t>
            </a:r>
            <a:r>
              <a:rPr lang="en-US" dirty="0" smtClean="0">
                <a:latin typeface="Arial" pitchFamily="34" charset="0"/>
              </a:rPr>
              <a:t>*</a:t>
            </a:r>
          </a:p>
          <a:p>
            <a:endParaRPr lang="en-US" sz="2800" b="1" dirty="0">
              <a:latin typeface="Arial" pitchFamily="34" charset="0"/>
            </a:endParaRPr>
          </a:p>
        </p:txBody>
      </p:sp>
      <p:sp>
        <p:nvSpPr>
          <p:cNvPr id="187413" name="Rectangle 21"/>
          <p:cNvSpPr>
            <a:spLocks noGrp="1" noChangeArrowheads="1"/>
          </p:cNvSpPr>
          <p:nvPr>
            <p:ph type="body" sz="half" idx="2"/>
          </p:nvPr>
        </p:nvSpPr>
        <p:spPr>
          <a:xfrm>
            <a:off x="4724400" y="1447800"/>
            <a:ext cx="4419600" cy="5410200"/>
          </a:xfrm>
          <a:solidFill>
            <a:schemeClr val="bg1"/>
          </a:solidFill>
        </p:spPr>
        <p:txBody>
          <a:bodyPr/>
          <a:lstStyle/>
          <a:p>
            <a:pPr marL="0" indent="0" algn="ctr" eaLnBrk="0" hangingPunct="0">
              <a:lnSpc>
                <a:spcPct val="90000"/>
              </a:lnSpc>
              <a:spcBef>
                <a:spcPct val="0"/>
              </a:spcBef>
            </a:pPr>
            <a:r>
              <a:rPr lang="tr-TR" sz="2000" b="1" dirty="0" smtClean="0"/>
              <a:t>Örnekler</a:t>
            </a:r>
          </a:p>
          <a:p>
            <a:pPr marL="0" indent="0" algn="ctr" eaLnBrk="0" hangingPunct="0">
              <a:lnSpc>
                <a:spcPct val="90000"/>
              </a:lnSpc>
              <a:spcBef>
                <a:spcPct val="0"/>
              </a:spcBef>
            </a:pPr>
            <a:endParaRPr lang="en-US" sz="2000" b="1" dirty="0" smtClean="0"/>
          </a:p>
          <a:p>
            <a:pPr marL="0" indent="0" eaLnBrk="0" hangingPunct="0">
              <a:lnSpc>
                <a:spcPct val="90000"/>
              </a:lnSpc>
              <a:spcBef>
                <a:spcPct val="0"/>
              </a:spcBef>
              <a:buClr>
                <a:srgbClr val="FF0000"/>
              </a:buClr>
              <a:buFont typeface="Wingdings" pitchFamily="2" charset="2"/>
              <a:buChar char="è"/>
            </a:pPr>
            <a:r>
              <a:rPr lang="en-US" sz="2000" b="1" dirty="0" smtClean="0"/>
              <a:t> </a:t>
            </a:r>
            <a:r>
              <a:rPr lang="tr-TR" sz="2000" b="1" dirty="0" smtClean="0"/>
              <a:t>eğitmen, sağlıkçılar, uzmanlar ve hukukçuların eğitilmeleri</a:t>
            </a:r>
            <a:endParaRPr lang="en-US" sz="2000" b="1" dirty="0" smtClean="0"/>
          </a:p>
          <a:p>
            <a:pPr marL="0" indent="0" eaLnBrk="0" hangingPunct="0">
              <a:lnSpc>
                <a:spcPct val="90000"/>
              </a:lnSpc>
              <a:spcBef>
                <a:spcPct val="0"/>
              </a:spcBef>
              <a:buClr>
                <a:srgbClr val="FF0000"/>
              </a:buClr>
              <a:buFont typeface="Wingdings" pitchFamily="2" charset="2"/>
              <a:buChar char="è"/>
            </a:pPr>
            <a:r>
              <a:rPr lang="en-US" sz="2000" b="1" dirty="0" smtClean="0"/>
              <a:t> </a:t>
            </a:r>
            <a:r>
              <a:rPr lang="tr-TR" sz="2000" b="1" dirty="0" smtClean="0"/>
              <a:t>erken yaşta evlilik / cinsel sömürü konusunda aileler ve toplulukların tutumları</a:t>
            </a:r>
            <a:endParaRPr lang="en-US" sz="2000" b="1" dirty="0" smtClean="0"/>
          </a:p>
          <a:p>
            <a:pPr marL="0" indent="0" eaLnBrk="0" hangingPunct="0">
              <a:lnSpc>
                <a:spcPct val="90000"/>
              </a:lnSpc>
              <a:spcBef>
                <a:spcPct val="0"/>
              </a:spcBef>
              <a:buClr>
                <a:srgbClr val="FF0000"/>
              </a:buClr>
              <a:buFont typeface="Wingdings" pitchFamily="2" charset="2"/>
              <a:buChar char="è"/>
            </a:pPr>
            <a:r>
              <a:rPr lang="en-US" sz="2000" b="1" dirty="0" smtClean="0">
                <a:solidFill>
                  <a:srgbClr val="000000"/>
                </a:solidFill>
              </a:rPr>
              <a:t> </a:t>
            </a:r>
            <a:r>
              <a:rPr lang="tr-TR" sz="2000" b="1" dirty="0" smtClean="0">
                <a:solidFill>
                  <a:srgbClr val="000000"/>
                </a:solidFill>
              </a:rPr>
              <a:t>CDŞ yasalar ve uygulamalar</a:t>
            </a:r>
            <a:endParaRPr lang="en-US" sz="2000" b="1" dirty="0" smtClean="0">
              <a:solidFill>
                <a:srgbClr val="000000"/>
              </a:solidFill>
            </a:endParaRPr>
          </a:p>
          <a:p>
            <a:pPr marL="0" indent="0" eaLnBrk="0" hangingPunct="0">
              <a:lnSpc>
                <a:spcPct val="90000"/>
              </a:lnSpc>
              <a:spcBef>
                <a:spcPct val="0"/>
              </a:spcBef>
              <a:buClr>
                <a:srgbClr val="FF0000"/>
              </a:buClr>
              <a:buFont typeface="Wingdings" pitchFamily="2" charset="2"/>
              <a:buChar char="è"/>
            </a:pPr>
            <a:r>
              <a:rPr lang="tr-TR" sz="2000" b="1" dirty="0" smtClean="0"/>
              <a:t>Kaçırılmalar, okullara saldırılar …</a:t>
            </a:r>
            <a:endParaRPr lang="en-US" sz="2000" b="1" dirty="0" smtClean="0">
              <a:solidFill>
                <a:srgbClr val="000000"/>
              </a:solidFill>
            </a:endParaRPr>
          </a:p>
          <a:p>
            <a:pPr marL="0" indent="0" eaLnBrk="0" hangingPunct="0">
              <a:lnSpc>
                <a:spcPct val="90000"/>
              </a:lnSpc>
              <a:spcBef>
                <a:spcPct val="0"/>
              </a:spcBef>
              <a:buClr>
                <a:srgbClr val="FF0000"/>
              </a:buClr>
              <a:buFont typeface="Wingdings" pitchFamily="2" charset="2"/>
              <a:buChar char="è"/>
            </a:pPr>
            <a:endParaRPr lang="en-US" sz="2000" b="1" dirty="0" smtClean="0">
              <a:solidFill>
                <a:srgbClr val="000000"/>
              </a:solidFill>
            </a:endParaRPr>
          </a:p>
          <a:p>
            <a:pPr marL="0" indent="0" eaLnBrk="0" hangingPunct="0">
              <a:lnSpc>
                <a:spcPct val="90000"/>
              </a:lnSpc>
              <a:spcBef>
                <a:spcPct val="0"/>
              </a:spcBef>
              <a:buClr>
                <a:srgbClr val="FF0000"/>
              </a:buClr>
              <a:buFont typeface="Wingdings" pitchFamily="2" charset="2"/>
              <a:buChar char="è"/>
            </a:pPr>
            <a:r>
              <a:rPr lang="en-US" sz="2000" b="1" dirty="0" smtClean="0">
                <a:solidFill>
                  <a:srgbClr val="000000"/>
                </a:solidFill>
              </a:rPr>
              <a:t> </a:t>
            </a:r>
            <a:r>
              <a:rPr lang="tr-TR" sz="2000" b="1" dirty="0" smtClean="0">
                <a:solidFill>
                  <a:srgbClr val="000000"/>
                </a:solidFill>
              </a:rPr>
              <a:t>aile bireylerinin bulunmaları ve birleşim</a:t>
            </a:r>
            <a:endParaRPr lang="en-US" sz="2000" b="1" dirty="0" smtClean="0">
              <a:solidFill>
                <a:srgbClr val="000000"/>
              </a:solidFill>
            </a:endParaRPr>
          </a:p>
          <a:p>
            <a:pPr marL="0" indent="0" eaLnBrk="0" hangingPunct="0">
              <a:lnSpc>
                <a:spcPct val="90000"/>
              </a:lnSpc>
              <a:spcBef>
                <a:spcPct val="0"/>
              </a:spcBef>
              <a:buClr>
                <a:srgbClr val="FF0000"/>
              </a:buClr>
              <a:buFont typeface="Wingdings" pitchFamily="2" charset="2"/>
              <a:buChar char="è"/>
            </a:pPr>
            <a:r>
              <a:rPr lang="en-US" sz="2000" b="1" dirty="0" smtClean="0"/>
              <a:t> </a:t>
            </a:r>
            <a:r>
              <a:rPr lang="tr-TR" sz="2000" b="1" dirty="0" smtClean="0"/>
              <a:t>HIV konusunda bilgilenme, sömürünün </a:t>
            </a:r>
            <a:r>
              <a:rPr lang="tr-TR" sz="2000" b="1" dirty="0" err="1" smtClean="0"/>
              <a:t>önlenemsi</a:t>
            </a:r>
            <a:endParaRPr lang="en-US" sz="2000" b="1" dirty="0" smtClean="0"/>
          </a:p>
          <a:p>
            <a:pPr marL="0" indent="0" eaLnBrk="0" hangingPunct="0">
              <a:lnSpc>
                <a:spcPct val="90000"/>
              </a:lnSpc>
              <a:spcBef>
                <a:spcPct val="0"/>
              </a:spcBef>
              <a:buClr>
                <a:srgbClr val="FF0000"/>
              </a:buClr>
              <a:buFont typeface="Wingdings" pitchFamily="2" charset="2"/>
              <a:buChar char="è"/>
            </a:pPr>
            <a:r>
              <a:rPr lang="en-US" sz="2000" b="1" dirty="0" smtClean="0"/>
              <a:t> </a:t>
            </a:r>
            <a:r>
              <a:rPr lang="tr-TR" sz="2000" b="1" dirty="0" smtClean="0"/>
              <a:t>çocuk koruma komiteleri aracılığıyla</a:t>
            </a:r>
            <a:endParaRPr lang="en-US" sz="2000" b="1" dirty="0" smtClean="0"/>
          </a:p>
          <a:p>
            <a:pPr marL="0" indent="0" eaLnBrk="0" hangingPunct="0">
              <a:lnSpc>
                <a:spcPct val="90000"/>
              </a:lnSpc>
              <a:spcBef>
                <a:spcPct val="0"/>
              </a:spcBef>
              <a:buClr>
                <a:srgbClr val="FF0000"/>
              </a:buClr>
              <a:buFont typeface="Wingdings" pitchFamily="2" charset="2"/>
              <a:buChar char="è"/>
            </a:pPr>
            <a:r>
              <a:rPr lang="en-US" sz="2000" b="1" dirty="0" smtClean="0"/>
              <a:t> </a:t>
            </a:r>
            <a:r>
              <a:rPr lang="tr-TR" sz="2000" b="1" dirty="0" smtClean="0"/>
              <a:t>yasa dışı biçimde askere alınan / çalış</a:t>
            </a:r>
            <a:r>
              <a:rPr lang="en-US" sz="2000" b="1" dirty="0" smtClean="0"/>
              <a:t>t</a:t>
            </a:r>
            <a:r>
              <a:rPr lang="tr-TR" sz="2000" b="1" dirty="0" err="1" smtClean="0"/>
              <a:t>ırılan</a:t>
            </a:r>
            <a:r>
              <a:rPr lang="tr-TR" sz="2000" b="1" dirty="0" smtClean="0"/>
              <a:t> çocuklar </a:t>
            </a:r>
            <a:endParaRPr lang="en-US" sz="20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p:cTn id="7" dur="1000" fill="hold"/>
                                        <p:tgtEl>
                                          <p:spTgt spid="187394"/>
                                        </p:tgtEl>
                                        <p:attrNameLst>
                                          <p:attrName>ppt_x</p:attrName>
                                        </p:attrNameLst>
                                      </p:cBhvr>
                                      <p:tavLst>
                                        <p:tav tm="0">
                                          <p:val>
                                            <p:strVal val="#ppt_x-.2"/>
                                          </p:val>
                                        </p:tav>
                                        <p:tav tm="100000">
                                          <p:val>
                                            <p:strVal val="#ppt_x"/>
                                          </p:val>
                                        </p:tav>
                                      </p:tavLst>
                                    </p:anim>
                                    <p:anim calcmode="lin" valueType="num">
                                      <p:cBhvr>
                                        <p:cTn id="8" dur="1000" fill="hold"/>
                                        <p:tgtEl>
                                          <p:spTgt spid="18739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7394"/>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87410">
                                            <p:txEl>
                                              <p:pRg st="0" end="0"/>
                                            </p:txEl>
                                          </p:spTgt>
                                        </p:tgtEl>
                                        <p:attrNameLst>
                                          <p:attrName>style.visibility</p:attrName>
                                        </p:attrNameLst>
                                      </p:cBhvr>
                                      <p:to>
                                        <p:strVal val="visible"/>
                                      </p:to>
                                    </p:set>
                                    <p:animEffect transition="in" filter="fade">
                                      <p:cBhvr>
                                        <p:cTn id="14" dur="500"/>
                                        <p:tgtEl>
                                          <p:spTgt spid="187410">
                                            <p:txEl>
                                              <p:pRg st="0" end="0"/>
                                            </p:txEl>
                                          </p:spTgt>
                                        </p:tgtEl>
                                      </p:cBhvr>
                                    </p:animEffect>
                                    <p:anim calcmode="lin" valueType="num">
                                      <p:cBhvr>
                                        <p:cTn id="15" dur="500" fill="hold"/>
                                        <p:tgtEl>
                                          <p:spTgt spid="18741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7410">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nimBg="1"/>
      <p:bldP spid="187410"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bwMode="auto">
          <a:xfrm>
            <a:off x="0" y="381000"/>
            <a:ext cx="9144000" cy="609600"/>
          </a:xfrm>
          <a:noFill/>
          <a:ln>
            <a:miter lim="800000"/>
            <a:headEnd/>
            <a:tailEnd/>
          </a:ln>
        </p:spPr>
        <p:txBody>
          <a:bodyPr vert="horz" wrap="square" lIns="91440" tIns="45720" rIns="91440" bIns="45720" numCol="1" anchor="t" anchorCtr="0" compatLnSpc="1">
            <a:prstTxWarp prst="textNoShape">
              <a:avLst/>
            </a:prstTxWarp>
          </a:bodyPr>
          <a:lstStyle/>
          <a:p>
            <a:pPr algn="ctr"/>
            <a:r>
              <a:rPr lang="tr-TR" sz="3600" dirty="0" smtClean="0">
                <a:solidFill>
                  <a:schemeClr val="bg1"/>
                </a:solidFill>
              </a:rPr>
              <a:t>Cinsiyete Dayalı Şiddet</a:t>
            </a:r>
            <a:endParaRPr lang="en-US" sz="3600" dirty="0">
              <a:solidFill>
                <a:schemeClr val="bg1"/>
              </a:solidFill>
            </a:endParaRPr>
          </a:p>
        </p:txBody>
      </p:sp>
      <p:sp>
        <p:nvSpPr>
          <p:cNvPr id="164868" name="Text Box 4"/>
          <p:cNvSpPr txBox="1">
            <a:spLocks noGrp="1" noChangeArrowheads="1"/>
          </p:cNvSpPr>
          <p:nvPr>
            <p:ph type="body" sz="half" idx="2"/>
          </p:nvPr>
        </p:nvSpPr>
        <p:spPr>
          <a:xfrm>
            <a:off x="0" y="1447800"/>
            <a:ext cx="4572000" cy="5181600"/>
          </a:xfrm>
          <a:noFill/>
          <a:ln/>
        </p:spPr>
        <p:txBody>
          <a:bodyPr/>
          <a:lstStyle/>
          <a:p>
            <a:pPr marL="457200" indent="-457200" algn="ctr">
              <a:lnSpc>
                <a:spcPct val="80000"/>
              </a:lnSpc>
              <a:buFont typeface="Wingdings" pitchFamily="2" charset="2"/>
              <a:buNone/>
            </a:pPr>
            <a:r>
              <a:rPr lang="tr-TR" sz="1800" b="1" u="sng" dirty="0" smtClean="0"/>
              <a:t>Temel Taahhütler</a:t>
            </a:r>
            <a:endParaRPr lang="en-US" sz="1800" b="1" u="sng" dirty="0"/>
          </a:p>
          <a:p>
            <a:pPr marL="457200" indent="-457200">
              <a:lnSpc>
                <a:spcPct val="80000"/>
              </a:lnSpc>
              <a:buFont typeface="Wingdings" pitchFamily="2" charset="2"/>
              <a:buChar char="ü"/>
            </a:pPr>
            <a:endParaRPr lang="en-CA" sz="1800" b="1" u="sng" dirty="0"/>
          </a:p>
          <a:p>
            <a:pPr marL="457200" indent="-457200">
              <a:lnSpc>
                <a:spcPct val="80000"/>
              </a:lnSpc>
              <a:buFont typeface="Wingdings" pitchFamily="2" charset="2"/>
              <a:buChar char="ü"/>
            </a:pPr>
            <a:r>
              <a:rPr lang="tr-TR" sz="1800" b="1" dirty="0" smtClean="0"/>
              <a:t>Riskleri azaltmak için müdahale </a:t>
            </a:r>
            <a:endParaRPr lang="en-US" sz="1800" b="1" dirty="0"/>
          </a:p>
          <a:p>
            <a:pPr marL="457200" indent="-457200">
              <a:lnSpc>
                <a:spcPct val="80000"/>
              </a:lnSpc>
              <a:buFont typeface="Wingdings" pitchFamily="2" charset="2"/>
              <a:buChar char="ü"/>
            </a:pPr>
            <a:endParaRPr lang="en-US" sz="1800" b="1" dirty="0"/>
          </a:p>
          <a:p>
            <a:pPr marL="457200" indent="-457200">
              <a:lnSpc>
                <a:spcPct val="80000"/>
              </a:lnSpc>
              <a:buFont typeface="Wingdings" pitchFamily="2" charset="2"/>
              <a:buChar char="ü"/>
            </a:pPr>
            <a:r>
              <a:rPr lang="tr-TR" sz="1800" b="1" dirty="0" smtClean="0"/>
              <a:t>Gözlem, raporlama, savunuculuk</a:t>
            </a:r>
            <a:endParaRPr lang="en-US" sz="1800" b="1" dirty="0"/>
          </a:p>
          <a:p>
            <a:pPr marL="457200" indent="-457200">
              <a:lnSpc>
                <a:spcPct val="80000"/>
              </a:lnSpc>
              <a:buFont typeface="Wingdings" pitchFamily="2" charset="2"/>
              <a:buChar char="ü"/>
            </a:pPr>
            <a:endParaRPr lang="en-US" sz="1800" b="1" dirty="0"/>
          </a:p>
          <a:p>
            <a:pPr marL="457200" indent="-457200">
              <a:lnSpc>
                <a:spcPct val="80000"/>
              </a:lnSpc>
              <a:buFont typeface="Wingdings" pitchFamily="2" charset="2"/>
              <a:buChar char="ü"/>
            </a:pPr>
            <a:r>
              <a:rPr lang="tr-TR" sz="1800" b="1" dirty="0" smtClean="0"/>
              <a:t>Yasal ve fiili koruma</a:t>
            </a:r>
            <a:endParaRPr lang="en-CA" sz="1800" b="1" dirty="0"/>
          </a:p>
          <a:p>
            <a:pPr marL="457200" indent="-457200">
              <a:lnSpc>
                <a:spcPct val="80000"/>
              </a:lnSpc>
              <a:buFont typeface="Wingdings" pitchFamily="2" charset="2"/>
              <a:buChar char="ü"/>
            </a:pPr>
            <a:endParaRPr lang="en-CA" sz="1800" b="1" dirty="0"/>
          </a:p>
          <a:p>
            <a:pPr marL="457200" indent="-457200">
              <a:lnSpc>
                <a:spcPct val="80000"/>
              </a:lnSpc>
              <a:buFont typeface="Wingdings" pitchFamily="2" charset="2"/>
              <a:buChar char="ü"/>
            </a:pPr>
            <a:r>
              <a:rPr lang="tr-TR" sz="1800" b="1" dirty="0" smtClean="0"/>
              <a:t>Personel ve paydaşların Davranış Kurallarını İmzalaması</a:t>
            </a:r>
            <a:endParaRPr lang="en-US" sz="1800" b="1" dirty="0"/>
          </a:p>
          <a:p>
            <a:pPr marL="457200" indent="-457200">
              <a:lnSpc>
                <a:spcPct val="80000"/>
              </a:lnSpc>
              <a:buFont typeface="Wingdings" pitchFamily="2" charset="2"/>
              <a:buChar char="ü"/>
            </a:pPr>
            <a:endParaRPr lang="en-CA" sz="1800" b="1" dirty="0"/>
          </a:p>
          <a:p>
            <a:pPr marL="457200" indent="-457200">
              <a:lnSpc>
                <a:spcPct val="80000"/>
              </a:lnSpc>
              <a:buFont typeface="Wingdings" pitchFamily="2" charset="2"/>
              <a:buChar char="ü"/>
            </a:pPr>
            <a:r>
              <a:rPr lang="tr-TR" sz="1800" b="1" dirty="0" smtClean="0"/>
              <a:t>Koruyucu çevrenin temini</a:t>
            </a:r>
            <a:endParaRPr lang="en-CA" sz="1800" b="1" dirty="0"/>
          </a:p>
          <a:p>
            <a:pPr marL="457200" indent="-457200">
              <a:lnSpc>
                <a:spcPct val="80000"/>
              </a:lnSpc>
              <a:buFont typeface="Wingdings" pitchFamily="2" charset="2"/>
              <a:buChar char="ü"/>
            </a:pPr>
            <a:endParaRPr lang="en-US" sz="1800" b="1" dirty="0"/>
          </a:p>
          <a:p>
            <a:pPr marL="457200" indent="-457200">
              <a:lnSpc>
                <a:spcPct val="80000"/>
              </a:lnSpc>
              <a:buFont typeface="Wingdings" pitchFamily="2" charset="2"/>
              <a:buChar char="ü"/>
            </a:pPr>
            <a:r>
              <a:rPr lang="tr-TR" sz="1800" b="1" dirty="0" smtClean="0"/>
              <a:t>İstismar sonrası sağlık ve </a:t>
            </a:r>
            <a:r>
              <a:rPr lang="tr-TR" sz="1800" b="1" dirty="0" err="1" smtClean="0"/>
              <a:t>psikososyal</a:t>
            </a:r>
            <a:r>
              <a:rPr lang="tr-TR" sz="1800" b="1" dirty="0" smtClean="0"/>
              <a:t> bakım</a:t>
            </a:r>
          </a:p>
          <a:p>
            <a:pPr marL="457200" indent="-457200">
              <a:lnSpc>
                <a:spcPct val="80000"/>
              </a:lnSpc>
            </a:pPr>
            <a:endParaRPr lang="en-CA" sz="1800" b="1" dirty="0"/>
          </a:p>
          <a:p>
            <a:pPr marL="457200" indent="-457200">
              <a:lnSpc>
                <a:spcPct val="80000"/>
              </a:lnSpc>
              <a:buFont typeface="Wingdings" pitchFamily="2" charset="2"/>
              <a:buChar char="ü"/>
            </a:pPr>
            <a:r>
              <a:rPr lang="tr-TR" sz="1800" b="1" dirty="0" smtClean="0"/>
              <a:t>Güvenilir hizmet temini</a:t>
            </a:r>
            <a:endParaRPr lang="en-US" sz="1800" b="1" dirty="0"/>
          </a:p>
          <a:p>
            <a:pPr marL="457200" indent="-457200">
              <a:lnSpc>
                <a:spcPct val="80000"/>
              </a:lnSpc>
              <a:buFont typeface="Wingdings" pitchFamily="2" charset="2"/>
              <a:buChar char="ü"/>
            </a:pPr>
            <a:endParaRPr lang="en-US" sz="1800" b="1" dirty="0"/>
          </a:p>
          <a:p>
            <a:pPr marL="457200" indent="-457200">
              <a:lnSpc>
                <a:spcPct val="80000"/>
              </a:lnSpc>
              <a:buFont typeface="Wingdings" pitchFamily="2" charset="2"/>
              <a:buChar char="ü"/>
            </a:pPr>
            <a:endParaRPr lang="en-CA" sz="1800" b="1" dirty="0"/>
          </a:p>
        </p:txBody>
      </p:sp>
      <p:sp>
        <p:nvSpPr>
          <p:cNvPr id="164869" name="Rectangle 5"/>
          <p:cNvSpPr>
            <a:spLocks noChangeArrowheads="1"/>
          </p:cNvSpPr>
          <p:nvPr/>
        </p:nvSpPr>
        <p:spPr bwMode="auto">
          <a:xfrm>
            <a:off x="4930775" y="5378450"/>
            <a:ext cx="268288" cy="457200"/>
          </a:xfrm>
          <a:prstGeom prst="rect">
            <a:avLst/>
          </a:prstGeom>
          <a:noFill/>
          <a:ln w="9525">
            <a:noFill/>
            <a:miter lim="800000"/>
            <a:headEnd/>
            <a:tailEnd/>
          </a:ln>
          <a:effectLst/>
        </p:spPr>
        <p:txBody>
          <a:bodyPr wrap="none">
            <a:spAutoFit/>
          </a:bodyPr>
          <a:lstStyle/>
          <a:p>
            <a:r>
              <a:rPr lang="en-US">
                <a:solidFill>
                  <a:schemeClr val="bg1"/>
                </a:solidFill>
              </a:rPr>
              <a:t>;</a:t>
            </a:r>
          </a:p>
        </p:txBody>
      </p:sp>
      <p:sp>
        <p:nvSpPr>
          <p:cNvPr id="164870" name="Text Box 6"/>
          <p:cNvSpPr txBox="1">
            <a:spLocks noChangeArrowheads="1"/>
          </p:cNvSpPr>
          <p:nvPr/>
        </p:nvSpPr>
        <p:spPr bwMode="auto">
          <a:xfrm>
            <a:off x="4572000" y="1447800"/>
            <a:ext cx="4572000" cy="5410200"/>
          </a:xfrm>
          <a:prstGeom prst="rect">
            <a:avLst/>
          </a:prstGeom>
          <a:solidFill>
            <a:srgbClr val="E7FF01"/>
          </a:solidFill>
          <a:ln w="9525">
            <a:solidFill>
              <a:srgbClr val="000000"/>
            </a:solidFill>
            <a:miter lim="800000"/>
            <a:headEnd/>
            <a:tailEnd/>
          </a:ln>
          <a:effectLst/>
        </p:spPr>
        <p:txBody>
          <a:bodyPr/>
          <a:lstStyle/>
          <a:p>
            <a:pPr algn="ctr"/>
            <a:r>
              <a:rPr lang="tr-TR" sz="3200" b="1" dirty="0" smtClean="0">
                <a:latin typeface="Arial" pitchFamily="34" charset="0"/>
              </a:rPr>
              <a:t>Unsurlar</a:t>
            </a:r>
            <a:endParaRPr lang="en-US" sz="3200" b="1"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K</a:t>
            </a:r>
            <a:r>
              <a:rPr lang="tr-TR" b="1" dirty="0" smtClean="0">
                <a:latin typeface="Arial" pitchFamily="34" charset="0"/>
              </a:rPr>
              <a:t>apasite</a:t>
            </a:r>
            <a:r>
              <a:rPr lang="en-US" dirty="0" smtClean="0">
                <a:latin typeface="Arial" pitchFamily="34" charset="0"/>
              </a:rPr>
              <a:t> </a:t>
            </a:r>
            <a:r>
              <a:rPr lang="en-US" b="1" dirty="0" smtClean="0">
                <a:latin typeface="Arial" pitchFamily="34" charset="0"/>
              </a:rPr>
              <a:t>* *</a:t>
            </a:r>
            <a:r>
              <a:rPr lang="en-US" dirty="0" smtClean="0">
                <a:latin typeface="Arial" pitchFamily="34" charset="0"/>
              </a:rPr>
              <a:t> </a:t>
            </a:r>
          </a:p>
          <a:p>
            <a:pPr marL="457200" indent="-457200">
              <a:buFontTx/>
              <a:buAutoNum type="arabicPeriod"/>
            </a:pPr>
            <a:r>
              <a:rPr lang="tr-TR" b="1" dirty="0" smtClean="0">
                <a:solidFill>
                  <a:srgbClr val="FF0000"/>
                </a:solidFill>
                <a:latin typeface="Arial" pitchFamily="34" charset="0"/>
              </a:rPr>
              <a:t>T</a:t>
            </a:r>
            <a:r>
              <a:rPr lang="tr-TR" b="1" dirty="0" smtClean="0">
                <a:solidFill>
                  <a:srgbClr val="1667EA"/>
                </a:solidFill>
                <a:latin typeface="Arial" pitchFamily="34" charset="0"/>
              </a:rPr>
              <a:t>utum, davranış, gelenekler</a:t>
            </a:r>
            <a:r>
              <a:rPr lang="en-US" dirty="0" smtClean="0">
                <a:solidFill>
                  <a:srgbClr val="1667EA"/>
                </a:solidFill>
                <a:latin typeface="Arial" pitchFamily="34" charset="0"/>
              </a:rPr>
              <a:t> </a:t>
            </a:r>
            <a:r>
              <a:rPr lang="en-US" dirty="0" smtClean="0">
                <a:latin typeface="Arial" pitchFamily="34" charset="0"/>
              </a:rPr>
              <a:t>* *</a:t>
            </a:r>
          </a:p>
          <a:p>
            <a:pPr marL="457200" indent="-457200">
              <a:buFontTx/>
              <a:buAutoNum type="arabicPeriod"/>
            </a:pPr>
            <a:r>
              <a:rPr lang="tr-TR" b="1" dirty="0" smtClean="0">
                <a:solidFill>
                  <a:srgbClr val="FF0000"/>
                </a:solidFill>
                <a:latin typeface="Arial" pitchFamily="34" charset="0"/>
              </a:rPr>
              <a:t>Y</a:t>
            </a:r>
            <a:r>
              <a:rPr lang="tr-TR" b="1" dirty="0" smtClean="0">
                <a:latin typeface="Arial" pitchFamily="34" charset="0"/>
              </a:rPr>
              <a:t>asalar</a:t>
            </a:r>
            <a:r>
              <a:rPr lang="en-US" b="1" dirty="0" smtClean="0">
                <a:solidFill>
                  <a:srgbClr val="000000"/>
                </a:solidFill>
                <a:latin typeface="Arial" pitchFamily="34" charset="0"/>
              </a:rPr>
              <a:t> *</a:t>
            </a:r>
          </a:p>
          <a:p>
            <a:pPr marL="457200" indent="-457200">
              <a:buFontTx/>
              <a:buAutoNum type="arabicPeriod"/>
            </a:pPr>
            <a:r>
              <a:rPr lang="tr-TR" b="1" dirty="0" smtClean="0">
                <a:solidFill>
                  <a:srgbClr val="FF0000"/>
                </a:solidFill>
                <a:latin typeface="Arial" pitchFamily="34" charset="0"/>
              </a:rPr>
              <a:t>G</a:t>
            </a:r>
            <a:r>
              <a:rPr lang="tr-TR" b="1" dirty="0" smtClean="0">
                <a:solidFill>
                  <a:srgbClr val="1667EA"/>
                </a:solidFill>
                <a:latin typeface="Arial" pitchFamily="34" charset="0"/>
              </a:rPr>
              <a:t>özlem ve Raporlama</a:t>
            </a:r>
            <a:r>
              <a:rPr lang="en-US" b="1" dirty="0" smtClean="0">
                <a:latin typeface="Arial" pitchFamily="34" charset="0"/>
              </a:rPr>
              <a:t>* * *</a:t>
            </a:r>
          </a:p>
          <a:p>
            <a:pPr marL="457200" indent="-457200">
              <a:buFontTx/>
              <a:buAutoNum type="arabicPeriod"/>
            </a:pPr>
            <a:endParaRPr lang="en-US" u="sng" dirty="0" smtClean="0">
              <a:latin typeface="Arial" pitchFamily="34" charset="0"/>
            </a:endParaRPr>
          </a:p>
          <a:p>
            <a:pPr marL="457200" indent="-457200">
              <a:buFontTx/>
              <a:buAutoNum type="arabicPeriod"/>
            </a:pPr>
            <a:endParaRPr lang="en-US" u="sng"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H</a:t>
            </a:r>
            <a:r>
              <a:rPr lang="tr-TR" b="1" dirty="0" smtClean="0">
                <a:solidFill>
                  <a:srgbClr val="1667EA"/>
                </a:solidFill>
                <a:latin typeface="Arial" pitchFamily="34" charset="0"/>
              </a:rPr>
              <a:t>izmetler</a:t>
            </a:r>
            <a:r>
              <a:rPr lang="en-US" b="1" dirty="0" smtClean="0">
                <a:solidFill>
                  <a:srgbClr val="000000"/>
                </a:solidFill>
                <a:latin typeface="Arial" pitchFamily="34" charset="0"/>
              </a:rPr>
              <a:t> </a:t>
            </a:r>
            <a:r>
              <a:rPr lang="en-US" dirty="0" smtClean="0">
                <a:solidFill>
                  <a:srgbClr val="000000"/>
                </a:solidFill>
                <a:latin typeface="Arial" pitchFamily="34" charset="0"/>
              </a:rPr>
              <a:t>* * *</a:t>
            </a:r>
          </a:p>
          <a:p>
            <a:pPr marL="457200" indent="-457200">
              <a:buFontTx/>
              <a:buAutoNum type="arabicPeriod"/>
            </a:pPr>
            <a:r>
              <a:rPr lang="tr-TR" b="1" dirty="0" smtClean="0">
                <a:solidFill>
                  <a:srgbClr val="FF0000"/>
                </a:solidFill>
                <a:latin typeface="Arial" pitchFamily="34" charset="0"/>
              </a:rPr>
              <a:t>Y</a:t>
            </a:r>
            <a:r>
              <a:rPr lang="tr-TR" b="1" dirty="0" smtClean="0">
                <a:latin typeface="Arial" pitchFamily="34" charset="0"/>
              </a:rPr>
              <a:t>aşam Becerileri</a:t>
            </a:r>
            <a:r>
              <a:rPr lang="en-US" b="1" dirty="0" smtClean="0">
                <a:latin typeface="Arial" pitchFamily="34" charset="0"/>
              </a:rPr>
              <a:t>*</a:t>
            </a:r>
            <a:endParaRPr lang="en-US"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K</a:t>
            </a:r>
            <a:r>
              <a:rPr lang="tr-TR" b="1" dirty="0" smtClean="0">
                <a:latin typeface="Arial" pitchFamily="34" charset="0"/>
              </a:rPr>
              <a:t>oruma Konularının Serbest Biçimde Tartışılması</a:t>
            </a:r>
            <a:r>
              <a:rPr lang="en-US" b="1" dirty="0" smtClean="0">
                <a:latin typeface="Arial" pitchFamily="34" charset="0"/>
              </a:rPr>
              <a:t> *</a:t>
            </a:r>
            <a:endParaRPr lang="en-US"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H</a:t>
            </a:r>
            <a:r>
              <a:rPr lang="tr-TR" b="1" dirty="0" smtClean="0">
                <a:latin typeface="Arial" pitchFamily="34" charset="0"/>
              </a:rPr>
              <a:t>ükümetlerin Taahhütleri</a:t>
            </a:r>
            <a:r>
              <a:rPr lang="en-US" dirty="0" smtClean="0">
                <a:latin typeface="Arial" pitchFamily="34"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64866"/>
                                        </p:tgtEl>
                                        <p:attrNameLst>
                                          <p:attrName>style.visibility</p:attrName>
                                        </p:attrNameLst>
                                      </p:cBhvr>
                                      <p:to>
                                        <p:strVal val="visible"/>
                                      </p:to>
                                    </p:set>
                                    <p:anim calcmode="lin" valueType="num">
                                      <p:cBhvr>
                                        <p:cTn id="7" dur="1000" fill="hold"/>
                                        <p:tgtEl>
                                          <p:spTgt spid="164866"/>
                                        </p:tgtEl>
                                        <p:attrNameLst>
                                          <p:attrName>ppt_x</p:attrName>
                                        </p:attrNameLst>
                                      </p:cBhvr>
                                      <p:tavLst>
                                        <p:tav tm="0">
                                          <p:val>
                                            <p:strVal val="#ppt_x-.2"/>
                                          </p:val>
                                        </p:tav>
                                        <p:tav tm="100000">
                                          <p:val>
                                            <p:strVal val="#ppt_x"/>
                                          </p:val>
                                        </p:tav>
                                      </p:tavLst>
                                    </p:anim>
                                    <p:anim calcmode="lin" valueType="num">
                                      <p:cBhvr>
                                        <p:cTn id="8" dur="1000" fill="hold"/>
                                        <p:tgtEl>
                                          <p:spTgt spid="16486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4866"/>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164868">
                                            <p:txEl>
                                              <p:pRg st="0" end="0"/>
                                            </p:txEl>
                                          </p:spTgt>
                                        </p:tgtEl>
                                        <p:attrNameLst>
                                          <p:attrName>style.visibility</p:attrName>
                                        </p:attrNameLst>
                                      </p:cBhvr>
                                      <p:to>
                                        <p:strVal val="visible"/>
                                      </p:to>
                                    </p:set>
                                    <p:animEffect transition="in" filter="fade">
                                      <p:cBhvr>
                                        <p:cTn id="14" dur="500"/>
                                        <p:tgtEl>
                                          <p:spTgt spid="164868">
                                            <p:txEl>
                                              <p:pRg st="0" end="0"/>
                                            </p:txEl>
                                          </p:spTgt>
                                        </p:tgtEl>
                                      </p:cBhvr>
                                    </p:animEffect>
                                    <p:anim calcmode="lin" valueType="num">
                                      <p:cBhvr>
                                        <p:cTn id="15" dur="500" fill="hold"/>
                                        <p:tgtEl>
                                          <p:spTgt spid="16486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64868">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164868">
                                            <p:txEl>
                                              <p:pRg st="2" end="2"/>
                                            </p:txEl>
                                          </p:spTgt>
                                        </p:tgtEl>
                                        <p:attrNameLst>
                                          <p:attrName>style.visibility</p:attrName>
                                        </p:attrNameLst>
                                      </p:cBhvr>
                                      <p:to>
                                        <p:strVal val="visible"/>
                                      </p:to>
                                    </p:set>
                                    <p:animEffect transition="in" filter="fade">
                                      <p:cBhvr>
                                        <p:cTn id="21" dur="500"/>
                                        <p:tgtEl>
                                          <p:spTgt spid="164868">
                                            <p:txEl>
                                              <p:pRg st="2" end="2"/>
                                            </p:txEl>
                                          </p:spTgt>
                                        </p:tgtEl>
                                      </p:cBhvr>
                                    </p:animEffect>
                                    <p:anim calcmode="lin" valueType="num">
                                      <p:cBhvr>
                                        <p:cTn id="22" dur="500" fill="hold"/>
                                        <p:tgtEl>
                                          <p:spTgt spid="16486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64868">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164868">
                                            <p:txEl>
                                              <p:pRg st="4" end="4"/>
                                            </p:txEl>
                                          </p:spTgt>
                                        </p:tgtEl>
                                        <p:attrNameLst>
                                          <p:attrName>style.visibility</p:attrName>
                                        </p:attrNameLst>
                                      </p:cBhvr>
                                      <p:to>
                                        <p:strVal val="visible"/>
                                      </p:to>
                                    </p:set>
                                    <p:animEffect transition="in" filter="fade">
                                      <p:cBhvr>
                                        <p:cTn id="28" dur="500"/>
                                        <p:tgtEl>
                                          <p:spTgt spid="164868">
                                            <p:txEl>
                                              <p:pRg st="4" end="4"/>
                                            </p:txEl>
                                          </p:spTgt>
                                        </p:tgtEl>
                                      </p:cBhvr>
                                    </p:animEffect>
                                    <p:anim calcmode="lin" valueType="num">
                                      <p:cBhvr>
                                        <p:cTn id="29" dur="500" fill="hold"/>
                                        <p:tgtEl>
                                          <p:spTgt spid="164868">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164868">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164868">
                                            <p:txEl>
                                              <p:pRg st="6" end="6"/>
                                            </p:txEl>
                                          </p:spTgt>
                                        </p:tgtEl>
                                        <p:attrNameLst>
                                          <p:attrName>style.visibility</p:attrName>
                                        </p:attrNameLst>
                                      </p:cBhvr>
                                      <p:to>
                                        <p:strVal val="visible"/>
                                      </p:to>
                                    </p:set>
                                    <p:animEffect transition="in" filter="fade">
                                      <p:cBhvr>
                                        <p:cTn id="35" dur="500"/>
                                        <p:tgtEl>
                                          <p:spTgt spid="164868">
                                            <p:txEl>
                                              <p:pRg st="6" end="6"/>
                                            </p:txEl>
                                          </p:spTgt>
                                        </p:tgtEl>
                                      </p:cBhvr>
                                    </p:animEffect>
                                    <p:anim calcmode="lin" valueType="num">
                                      <p:cBhvr>
                                        <p:cTn id="36" dur="500" fill="hold"/>
                                        <p:tgtEl>
                                          <p:spTgt spid="164868">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164868">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164868">
                                            <p:txEl>
                                              <p:pRg st="8" end="8"/>
                                            </p:txEl>
                                          </p:spTgt>
                                        </p:tgtEl>
                                        <p:attrNameLst>
                                          <p:attrName>style.visibility</p:attrName>
                                        </p:attrNameLst>
                                      </p:cBhvr>
                                      <p:to>
                                        <p:strVal val="visible"/>
                                      </p:to>
                                    </p:set>
                                    <p:animEffect transition="in" filter="fade">
                                      <p:cBhvr>
                                        <p:cTn id="42" dur="500"/>
                                        <p:tgtEl>
                                          <p:spTgt spid="164868">
                                            <p:txEl>
                                              <p:pRg st="8" end="8"/>
                                            </p:txEl>
                                          </p:spTgt>
                                        </p:tgtEl>
                                      </p:cBhvr>
                                    </p:animEffect>
                                    <p:anim calcmode="lin" valueType="num">
                                      <p:cBhvr>
                                        <p:cTn id="43" dur="500" fill="hold"/>
                                        <p:tgtEl>
                                          <p:spTgt spid="164868">
                                            <p:txEl>
                                              <p:pRg st="8" end="8"/>
                                            </p:txEl>
                                          </p:spTgt>
                                        </p:tgtEl>
                                        <p:attrNameLst>
                                          <p:attrName>ppt_x</p:attrName>
                                        </p:attrNameLst>
                                      </p:cBhvr>
                                      <p:tavLst>
                                        <p:tav tm="0">
                                          <p:val>
                                            <p:strVal val="#ppt_x"/>
                                          </p:val>
                                        </p:tav>
                                        <p:tav tm="100000">
                                          <p:val>
                                            <p:strVal val="#ppt_x"/>
                                          </p:val>
                                        </p:tav>
                                      </p:tavLst>
                                    </p:anim>
                                    <p:anim calcmode="lin" valueType="num">
                                      <p:cBhvr>
                                        <p:cTn id="44" dur="500" fill="hold"/>
                                        <p:tgtEl>
                                          <p:spTgt spid="164868">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164868">
                                            <p:txEl>
                                              <p:pRg st="10" end="10"/>
                                            </p:txEl>
                                          </p:spTgt>
                                        </p:tgtEl>
                                        <p:attrNameLst>
                                          <p:attrName>style.visibility</p:attrName>
                                        </p:attrNameLst>
                                      </p:cBhvr>
                                      <p:to>
                                        <p:strVal val="visible"/>
                                      </p:to>
                                    </p:set>
                                    <p:animEffect transition="in" filter="fade">
                                      <p:cBhvr>
                                        <p:cTn id="49" dur="500"/>
                                        <p:tgtEl>
                                          <p:spTgt spid="164868">
                                            <p:txEl>
                                              <p:pRg st="10" end="10"/>
                                            </p:txEl>
                                          </p:spTgt>
                                        </p:tgtEl>
                                      </p:cBhvr>
                                    </p:animEffect>
                                    <p:anim calcmode="lin" valueType="num">
                                      <p:cBhvr>
                                        <p:cTn id="50" dur="500" fill="hold"/>
                                        <p:tgtEl>
                                          <p:spTgt spid="164868">
                                            <p:txEl>
                                              <p:pRg st="10" end="10"/>
                                            </p:txEl>
                                          </p:spTgt>
                                        </p:tgtEl>
                                        <p:attrNameLst>
                                          <p:attrName>ppt_x</p:attrName>
                                        </p:attrNameLst>
                                      </p:cBhvr>
                                      <p:tavLst>
                                        <p:tav tm="0">
                                          <p:val>
                                            <p:strVal val="#ppt_x"/>
                                          </p:val>
                                        </p:tav>
                                        <p:tav tm="100000">
                                          <p:val>
                                            <p:strVal val="#ppt_x"/>
                                          </p:val>
                                        </p:tav>
                                      </p:tavLst>
                                    </p:anim>
                                    <p:anim calcmode="lin" valueType="num">
                                      <p:cBhvr>
                                        <p:cTn id="51" dur="500" fill="hold"/>
                                        <p:tgtEl>
                                          <p:spTgt spid="164868">
                                            <p:txEl>
                                              <p:pRg st="10" end="10"/>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164868">
                                            <p:txEl>
                                              <p:pRg st="12" end="12"/>
                                            </p:txEl>
                                          </p:spTgt>
                                        </p:tgtEl>
                                        <p:attrNameLst>
                                          <p:attrName>style.visibility</p:attrName>
                                        </p:attrNameLst>
                                      </p:cBhvr>
                                      <p:to>
                                        <p:strVal val="visible"/>
                                      </p:to>
                                    </p:set>
                                    <p:animEffect transition="in" filter="fade">
                                      <p:cBhvr>
                                        <p:cTn id="56" dur="500"/>
                                        <p:tgtEl>
                                          <p:spTgt spid="164868">
                                            <p:txEl>
                                              <p:pRg st="12" end="12"/>
                                            </p:txEl>
                                          </p:spTgt>
                                        </p:tgtEl>
                                      </p:cBhvr>
                                    </p:animEffect>
                                    <p:anim calcmode="lin" valueType="num">
                                      <p:cBhvr>
                                        <p:cTn id="57" dur="500" fill="hold"/>
                                        <p:tgtEl>
                                          <p:spTgt spid="164868">
                                            <p:txEl>
                                              <p:pRg st="12" end="12"/>
                                            </p:txEl>
                                          </p:spTgt>
                                        </p:tgtEl>
                                        <p:attrNameLst>
                                          <p:attrName>ppt_x</p:attrName>
                                        </p:attrNameLst>
                                      </p:cBhvr>
                                      <p:tavLst>
                                        <p:tav tm="0">
                                          <p:val>
                                            <p:strVal val="#ppt_x"/>
                                          </p:val>
                                        </p:tav>
                                        <p:tav tm="100000">
                                          <p:val>
                                            <p:strVal val="#ppt_x"/>
                                          </p:val>
                                        </p:tav>
                                      </p:tavLst>
                                    </p:anim>
                                    <p:anim calcmode="lin" valueType="num">
                                      <p:cBhvr>
                                        <p:cTn id="58" dur="500" fill="hold"/>
                                        <p:tgtEl>
                                          <p:spTgt spid="164868">
                                            <p:txEl>
                                              <p:pRg st="12" end="12"/>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4" presetClass="entr" presetSubtype="0" fill="hold" grpId="0" nodeType="clickEffect">
                                  <p:stCondLst>
                                    <p:cond delay="0"/>
                                  </p:stCondLst>
                                  <p:childTnLst>
                                    <p:set>
                                      <p:cBhvr>
                                        <p:cTn id="62" dur="1" fill="hold">
                                          <p:stCondLst>
                                            <p:cond delay="0"/>
                                          </p:stCondLst>
                                        </p:cTn>
                                        <p:tgtEl>
                                          <p:spTgt spid="164868">
                                            <p:txEl>
                                              <p:pRg st="14" end="14"/>
                                            </p:txEl>
                                          </p:spTgt>
                                        </p:tgtEl>
                                        <p:attrNameLst>
                                          <p:attrName>style.visibility</p:attrName>
                                        </p:attrNameLst>
                                      </p:cBhvr>
                                      <p:to>
                                        <p:strVal val="visible"/>
                                      </p:to>
                                    </p:set>
                                    <p:animEffect transition="in" filter="fade">
                                      <p:cBhvr>
                                        <p:cTn id="63" dur="500"/>
                                        <p:tgtEl>
                                          <p:spTgt spid="164868">
                                            <p:txEl>
                                              <p:pRg st="14" end="14"/>
                                            </p:txEl>
                                          </p:spTgt>
                                        </p:tgtEl>
                                      </p:cBhvr>
                                    </p:animEffect>
                                    <p:anim calcmode="lin" valueType="num">
                                      <p:cBhvr>
                                        <p:cTn id="64" dur="500" fill="hold"/>
                                        <p:tgtEl>
                                          <p:spTgt spid="164868">
                                            <p:txEl>
                                              <p:pRg st="14" end="14"/>
                                            </p:txEl>
                                          </p:spTgt>
                                        </p:tgtEl>
                                        <p:attrNameLst>
                                          <p:attrName>ppt_x</p:attrName>
                                        </p:attrNameLst>
                                      </p:cBhvr>
                                      <p:tavLst>
                                        <p:tav tm="0">
                                          <p:val>
                                            <p:strVal val="#ppt_x"/>
                                          </p:val>
                                        </p:tav>
                                        <p:tav tm="100000">
                                          <p:val>
                                            <p:strVal val="#ppt_x"/>
                                          </p:val>
                                        </p:tav>
                                      </p:tavLst>
                                    </p:anim>
                                    <p:anim calcmode="lin" valueType="num">
                                      <p:cBhvr>
                                        <p:cTn id="65" dur="500" fill="hold"/>
                                        <p:tgtEl>
                                          <p:spTgt spid="164868">
                                            <p:txEl>
                                              <p:pRg st="14" end="1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nimBg="1"/>
      <p:bldP spid="16486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idx="1"/>
          </p:nvPr>
        </p:nvSpPr>
        <p:spPr>
          <a:xfrm>
            <a:off x="0" y="1447800"/>
            <a:ext cx="4572000" cy="5410200"/>
          </a:xfrm>
        </p:spPr>
        <p:txBody>
          <a:bodyPr/>
          <a:lstStyle/>
          <a:p>
            <a:pPr marL="381000" indent="-381000" algn="ctr">
              <a:lnSpc>
                <a:spcPct val="90000"/>
              </a:lnSpc>
              <a:buFont typeface="Wingdings" pitchFamily="2" charset="2"/>
              <a:buNone/>
            </a:pPr>
            <a:r>
              <a:rPr lang="tr-TR" sz="1800" b="1" u="sng" dirty="0" smtClean="0"/>
              <a:t>Öncelikli Müdahaleler </a:t>
            </a:r>
            <a:r>
              <a:rPr lang="en-US" sz="1800" b="1" u="sng" dirty="0" smtClean="0"/>
              <a:t>(CCC</a:t>
            </a:r>
            <a:r>
              <a:rPr lang="en-US" sz="1800" b="1" u="sng" dirty="0"/>
              <a:t>):</a:t>
            </a:r>
          </a:p>
          <a:p>
            <a:pPr marL="381000" indent="-381000" algn="ctr">
              <a:lnSpc>
                <a:spcPct val="90000"/>
              </a:lnSpc>
              <a:buFont typeface="Wingdings" pitchFamily="2" charset="2"/>
              <a:buChar char="ü"/>
            </a:pPr>
            <a:endParaRPr lang="en-US" sz="1800" b="1" u="sng" dirty="0"/>
          </a:p>
          <a:p>
            <a:pPr marL="381000" indent="-381000" algn="ctr">
              <a:lnSpc>
                <a:spcPct val="90000"/>
              </a:lnSpc>
              <a:buFont typeface="Wingdings" pitchFamily="2" charset="2"/>
              <a:buChar char="ü"/>
            </a:pPr>
            <a:endParaRPr lang="en-US" sz="1800" b="1" u="sng" dirty="0"/>
          </a:p>
          <a:p>
            <a:pPr marL="381000" indent="-381000" algn="ctr">
              <a:lnSpc>
                <a:spcPct val="90000"/>
              </a:lnSpc>
              <a:buFont typeface="Wingdings" pitchFamily="2" charset="2"/>
              <a:buChar char="ü"/>
            </a:pPr>
            <a:endParaRPr lang="en-US" sz="1800" b="1" u="sng" dirty="0"/>
          </a:p>
          <a:p>
            <a:pPr lvl="1">
              <a:lnSpc>
                <a:spcPct val="90000"/>
              </a:lnSpc>
              <a:buFont typeface="Wingdings" pitchFamily="2" charset="2"/>
              <a:buChar char="ü"/>
            </a:pPr>
            <a:r>
              <a:rPr lang="tr-TR" sz="1800" b="1" dirty="0" smtClean="0"/>
              <a:t>Bakım sağlayıcılardan ayrılmanın önlenmesi</a:t>
            </a:r>
            <a:endParaRPr lang="en-US" sz="1800" b="1" dirty="0"/>
          </a:p>
          <a:p>
            <a:pPr lvl="1">
              <a:lnSpc>
                <a:spcPct val="90000"/>
              </a:lnSpc>
              <a:buFont typeface="Wingdings" pitchFamily="2" charset="2"/>
              <a:buNone/>
            </a:pPr>
            <a:endParaRPr lang="en-US" sz="1800" b="1" dirty="0"/>
          </a:p>
          <a:p>
            <a:pPr lvl="1">
              <a:lnSpc>
                <a:spcPct val="90000"/>
              </a:lnSpc>
              <a:buFont typeface="Wingdings" pitchFamily="2" charset="2"/>
              <a:buChar char="ü"/>
            </a:pPr>
            <a:r>
              <a:rPr lang="tr-TR" sz="1800" b="1" dirty="0" smtClean="0"/>
              <a:t>Sağlık durumunun tespit edilerek kayıt altına alınması ve gözlemlenmesi </a:t>
            </a:r>
            <a:r>
              <a:rPr lang="en-US" sz="1800" b="1" dirty="0" smtClean="0"/>
              <a:t> </a:t>
            </a:r>
            <a:endParaRPr lang="en-US" sz="1800" b="1" dirty="0"/>
          </a:p>
          <a:p>
            <a:pPr lvl="1">
              <a:lnSpc>
                <a:spcPct val="90000"/>
              </a:lnSpc>
              <a:buFont typeface="Wingdings" pitchFamily="2" charset="2"/>
              <a:buNone/>
            </a:pPr>
            <a:endParaRPr lang="en-US" sz="1800" b="1" dirty="0"/>
          </a:p>
          <a:p>
            <a:pPr lvl="1">
              <a:lnSpc>
                <a:spcPct val="90000"/>
              </a:lnSpc>
              <a:buFont typeface="Wingdings" pitchFamily="2" charset="2"/>
              <a:buChar char="ü"/>
            </a:pPr>
            <a:r>
              <a:rPr lang="tr-TR" sz="1800" b="1" dirty="0" smtClean="0"/>
              <a:t>Aileler ve bakım sağlayıcıların kaydedilmesi </a:t>
            </a:r>
            <a:endParaRPr lang="en-US" sz="1800" b="1" dirty="0"/>
          </a:p>
          <a:p>
            <a:pPr lvl="1">
              <a:lnSpc>
                <a:spcPct val="90000"/>
              </a:lnSpc>
              <a:buFont typeface="Wingdings" pitchFamily="2" charset="2"/>
              <a:buNone/>
            </a:pPr>
            <a:endParaRPr lang="en-US" sz="1800" b="1" dirty="0"/>
          </a:p>
          <a:p>
            <a:pPr lvl="1">
              <a:lnSpc>
                <a:spcPct val="90000"/>
              </a:lnSpc>
              <a:buFont typeface="Wingdings" pitchFamily="2" charset="2"/>
              <a:buChar char="ü"/>
            </a:pPr>
            <a:r>
              <a:rPr lang="tr-TR" sz="1800" b="1" dirty="0" smtClean="0"/>
              <a:t>Bakım ve Koruma sağlanması</a:t>
            </a:r>
            <a:endParaRPr lang="en-US" sz="1800" b="1" dirty="0"/>
          </a:p>
          <a:p>
            <a:pPr lvl="1">
              <a:lnSpc>
                <a:spcPct val="90000"/>
              </a:lnSpc>
              <a:buFont typeface="Wingdings" pitchFamily="2" charset="2"/>
              <a:buNone/>
            </a:pPr>
            <a:endParaRPr lang="en-US" sz="1800" b="1" dirty="0"/>
          </a:p>
          <a:p>
            <a:pPr lvl="1">
              <a:lnSpc>
                <a:spcPct val="90000"/>
              </a:lnSpc>
              <a:buFont typeface="Wingdings" pitchFamily="2" charset="2"/>
              <a:buChar char="ü"/>
            </a:pPr>
            <a:r>
              <a:rPr lang="tr-TR" sz="1800" b="1" dirty="0" smtClean="0"/>
              <a:t>Bireylerin bulunarak birleştirilmesi</a:t>
            </a:r>
            <a:endParaRPr lang="en-US" sz="1800" b="1" dirty="0"/>
          </a:p>
        </p:txBody>
      </p:sp>
      <p:sp>
        <p:nvSpPr>
          <p:cNvPr id="168968" name="Rectangle 8"/>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ctr" eaLnBrk="0" hangingPunct="0"/>
            <a:r>
              <a:rPr lang="tr-TR" sz="3600" dirty="0" smtClean="0">
                <a:solidFill>
                  <a:schemeClr val="bg1"/>
                </a:solidFill>
              </a:rPr>
              <a:t>Ailelerin Dağılması</a:t>
            </a:r>
            <a:endParaRPr lang="en-US" sz="3600" dirty="0">
              <a:solidFill>
                <a:schemeClr val="bg1"/>
              </a:solidFill>
            </a:endParaRPr>
          </a:p>
        </p:txBody>
      </p:sp>
      <p:sp>
        <p:nvSpPr>
          <p:cNvPr id="168970" name="Text Box 10"/>
          <p:cNvSpPr txBox="1">
            <a:spLocks noChangeArrowheads="1"/>
          </p:cNvSpPr>
          <p:nvPr/>
        </p:nvSpPr>
        <p:spPr bwMode="auto">
          <a:xfrm>
            <a:off x="4495800" y="1447800"/>
            <a:ext cx="4648200" cy="5410200"/>
          </a:xfrm>
          <a:prstGeom prst="rect">
            <a:avLst/>
          </a:prstGeom>
          <a:solidFill>
            <a:srgbClr val="E7FF01"/>
          </a:solidFill>
          <a:ln w="9525">
            <a:solidFill>
              <a:srgbClr val="000000"/>
            </a:solidFill>
            <a:miter lim="800000"/>
            <a:headEnd/>
            <a:tailEnd/>
          </a:ln>
          <a:effectLst/>
        </p:spPr>
        <p:txBody>
          <a:bodyPr/>
          <a:lstStyle/>
          <a:p>
            <a:pPr algn="ctr"/>
            <a:r>
              <a:rPr lang="tr-TR" sz="3000" b="1" dirty="0" smtClean="0">
                <a:latin typeface="Arial" pitchFamily="34" charset="0"/>
              </a:rPr>
              <a:t>Koruyucu Çevre</a:t>
            </a:r>
            <a:endParaRPr lang="en-US" sz="3000" b="1"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K</a:t>
            </a:r>
            <a:r>
              <a:rPr lang="tr-TR" b="1" dirty="0" smtClean="0">
                <a:latin typeface="Arial" pitchFamily="34" charset="0"/>
              </a:rPr>
              <a:t>apasite</a:t>
            </a:r>
            <a:r>
              <a:rPr lang="en-US" dirty="0" smtClean="0">
                <a:latin typeface="Arial" pitchFamily="34" charset="0"/>
              </a:rPr>
              <a:t> </a:t>
            </a:r>
            <a:r>
              <a:rPr lang="en-US" b="1" dirty="0" smtClean="0">
                <a:latin typeface="Arial" pitchFamily="34" charset="0"/>
              </a:rPr>
              <a:t>* *</a:t>
            </a:r>
            <a:r>
              <a:rPr lang="en-US" dirty="0" smtClean="0">
                <a:latin typeface="Arial" pitchFamily="34" charset="0"/>
              </a:rPr>
              <a:t> </a:t>
            </a:r>
          </a:p>
          <a:p>
            <a:pPr marL="457200" indent="-457200">
              <a:buFontTx/>
              <a:buAutoNum type="arabicPeriod"/>
            </a:pPr>
            <a:r>
              <a:rPr lang="tr-TR" b="1" dirty="0" smtClean="0">
                <a:solidFill>
                  <a:srgbClr val="FF0000"/>
                </a:solidFill>
                <a:latin typeface="Arial" pitchFamily="34" charset="0"/>
              </a:rPr>
              <a:t>T</a:t>
            </a:r>
            <a:r>
              <a:rPr lang="tr-TR" b="1" dirty="0" smtClean="0">
                <a:solidFill>
                  <a:srgbClr val="1667EA"/>
                </a:solidFill>
                <a:latin typeface="Arial" pitchFamily="34" charset="0"/>
              </a:rPr>
              <a:t>utum, davranış, gelenekler</a:t>
            </a:r>
            <a:r>
              <a:rPr lang="en-US" dirty="0" smtClean="0">
                <a:solidFill>
                  <a:srgbClr val="1667EA"/>
                </a:solidFill>
                <a:latin typeface="Arial" pitchFamily="34" charset="0"/>
              </a:rPr>
              <a:t> </a:t>
            </a:r>
            <a:r>
              <a:rPr lang="en-US" dirty="0" smtClean="0">
                <a:latin typeface="Arial" pitchFamily="34" charset="0"/>
              </a:rPr>
              <a:t>* *</a:t>
            </a:r>
          </a:p>
          <a:p>
            <a:pPr marL="457200" indent="-457200">
              <a:buFontTx/>
              <a:buAutoNum type="arabicPeriod"/>
            </a:pPr>
            <a:r>
              <a:rPr lang="tr-TR" b="1" dirty="0" smtClean="0">
                <a:solidFill>
                  <a:srgbClr val="FF0000"/>
                </a:solidFill>
                <a:latin typeface="Arial" pitchFamily="34" charset="0"/>
              </a:rPr>
              <a:t>Y</a:t>
            </a:r>
            <a:r>
              <a:rPr lang="tr-TR" b="1" dirty="0" smtClean="0">
                <a:latin typeface="Arial" pitchFamily="34" charset="0"/>
              </a:rPr>
              <a:t>asalar</a:t>
            </a:r>
            <a:r>
              <a:rPr lang="en-US" b="1" dirty="0" smtClean="0">
                <a:solidFill>
                  <a:srgbClr val="000000"/>
                </a:solidFill>
                <a:latin typeface="Arial" pitchFamily="34" charset="0"/>
              </a:rPr>
              <a:t> *</a:t>
            </a:r>
          </a:p>
          <a:p>
            <a:pPr marL="457200" indent="-457200">
              <a:buFontTx/>
              <a:buAutoNum type="arabicPeriod"/>
            </a:pPr>
            <a:r>
              <a:rPr lang="tr-TR" b="1" dirty="0" smtClean="0">
                <a:solidFill>
                  <a:srgbClr val="FF0000"/>
                </a:solidFill>
                <a:latin typeface="Arial" pitchFamily="34" charset="0"/>
              </a:rPr>
              <a:t>G</a:t>
            </a:r>
            <a:r>
              <a:rPr lang="tr-TR" b="1" dirty="0" smtClean="0">
                <a:solidFill>
                  <a:srgbClr val="1667EA"/>
                </a:solidFill>
                <a:latin typeface="Arial" pitchFamily="34" charset="0"/>
              </a:rPr>
              <a:t>özlem ve Raporlama</a:t>
            </a:r>
            <a:r>
              <a:rPr lang="en-US" b="1" dirty="0" smtClean="0">
                <a:latin typeface="Arial" pitchFamily="34" charset="0"/>
              </a:rPr>
              <a:t>* * *</a:t>
            </a:r>
          </a:p>
          <a:p>
            <a:pPr marL="457200" indent="-457200">
              <a:buFontTx/>
              <a:buAutoNum type="arabicPeriod"/>
            </a:pPr>
            <a:endParaRPr lang="en-US" u="sng" dirty="0" smtClean="0">
              <a:latin typeface="Arial" pitchFamily="34" charset="0"/>
            </a:endParaRPr>
          </a:p>
          <a:p>
            <a:pPr marL="457200" indent="-457200">
              <a:buFontTx/>
              <a:buAutoNum type="arabicPeriod"/>
            </a:pPr>
            <a:endParaRPr lang="en-US" u="sng"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H</a:t>
            </a:r>
            <a:r>
              <a:rPr lang="tr-TR" b="1" dirty="0" smtClean="0">
                <a:solidFill>
                  <a:srgbClr val="1667EA"/>
                </a:solidFill>
                <a:latin typeface="Arial" pitchFamily="34" charset="0"/>
              </a:rPr>
              <a:t>izmetler</a:t>
            </a:r>
            <a:r>
              <a:rPr lang="en-US" b="1" dirty="0" smtClean="0">
                <a:solidFill>
                  <a:srgbClr val="000000"/>
                </a:solidFill>
                <a:latin typeface="Arial" pitchFamily="34" charset="0"/>
              </a:rPr>
              <a:t> </a:t>
            </a:r>
            <a:r>
              <a:rPr lang="en-US" dirty="0" smtClean="0">
                <a:solidFill>
                  <a:srgbClr val="000000"/>
                </a:solidFill>
                <a:latin typeface="Arial" pitchFamily="34" charset="0"/>
              </a:rPr>
              <a:t>* * *</a:t>
            </a:r>
          </a:p>
          <a:p>
            <a:pPr marL="457200" indent="-457200">
              <a:buFontTx/>
              <a:buAutoNum type="arabicPeriod"/>
            </a:pPr>
            <a:r>
              <a:rPr lang="tr-TR" b="1" dirty="0" smtClean="0">
                <a:solidFill>
                  <a:srgbClr val="FF0000"/>
                </a:solidFill>
                <a:latin typeface="Arial" pitchFamily="34" charset="0"/>
              </a:rPr>
              <a:t>Y</a:t>
            </a:r>
            <a:r>
              <a:rPr lang="tr-TR" b="1" dirty="0" smtClean="0">
                <a:latin typeface="Arial" pitchFamily="34" charset="0"/>
              </a:rPr>
              <a:t>aşam Becerileri</a:t>
            </a:r>
            <a:r>
              <a:rPr lang="en-US" b="1" dirty="0" smtClean="0">
                <a:latin typeface="Arial" pitchFamily="34" charset="0"/>
              </a:rPr>
              <a:t>*</a:t>
            </a:r>
            <a:endParaRPr lang="en-US"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K</a:t>
            </a:r>
            <a:r>
              <a:rPr lang="tr-TR" b="1" dirty="0" smtClean="0">
                <a:latin typeface="Arial" pitchFamily="34" charset="0"/>
              </a:rPr>
              <a:t>oruma Konularının Serbest Biçimde Tartışılması</a:t>
            </a:r>
            <a:r>
              <a:rPr lang="en-US" b="1" dirty="0" smtClean="0">
                <a:latin typeface="Arial" pitchFamily="34" charset="0"/>
              </a:rPr>
              <a:t> *</a:t>
            </a:r>
            <a:endParaRPr lang="en-US"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H</a:t>
            </a:r>
            <a:r>
              <a:rPr lang="tr-TR" b="1" dirty="0" smtClean="0">
                <a:latin typeface="Arial" pitchFamily="34" charset="0"/>
              </a:rPr>
              <a:t>ükümetlerin Taahhütleri</a:t>
            </a:r>
            <a:r>
              <a:rPr lang="en-US" dirty="0" smtClean="0">
                <a:latin typeface="Arial" pitchFamily="34"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ctr"/>
            <a:r>
              <a:rPr lang="tr-TR" sz="3600" dirty="0" err="1" smtClean="0">
                <a:solidFill>
                  <a:schemeClr val="bg1"/>
                </a:solidFill>
              </a:rPr>
              <a:t>Psikososyal</a:t>
            </a:r>
            <a:r>
              <a:rPr lang="tr-TR" sz="3600" dirty="0" smtClean="0">
                <a:solidFill>
                  <a:schemeClr val="bg1"/>
                </a:solidFill>
              </a:rPr>
              <a:t> Destek</a:t>
            </a:r>
            <a:endParaRPr lang="en-US" sz="3600" dirty="0">
              <a:solidFill>
                <a:schemeClr val="bg1"/>
              </a:solidFill>
            </a:endParaRPr>
          </a:p>
        </p:txBody>
      </p:sp>
      <p:graphicFrame>
        <p:nvGraphicFramePr>
          <p:cNvPr id="12" name="11 Diyagram"/>
          <p:cNvGraphicFramePr/>
          <p:nvPr/>
        </p:nvGraphicFramePr>
        <p:xfrm>
          <a:off x="228600" y="1447800"/>
          <a:ext cx="6629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2528" name="Text Box 16"/>
          <p:cNvSpPr txBox="1">
            <a:spLocks noChangeArrowheads="1"/>
          </p:cNvSpPr>
          <p:nvPr/>
        </p:nvSpPr>
        <p:spPr bwMode="auto">
          <a:xfrm>
            <a:off x="7239000" y="4114800"/>
            <a:ext cx="184150" cy="457200"/>
          </a:xfrm>
          <a:prstGeom prst="rect">
            <a:avLst/>
          </a:prstGeom>
          <a:noFill/>
          <a:ln w="9525">
            <a:noFill/>
            <a:miter lim="800000"/>
            <a:headEnd/>
            <a:tailEnd/>
          </a:ln>
          <a:effectLst/>
        </p:spPr>
        <p:txBody>
          <a:bodyPr wrap="none">
            <a:spAutoFit/>
          </a:bodyPr>
          <a:lstStyle/>
          <a:p>
            <a:endParaRPr lang="tr-TR"/>
          </a:p>
        </p:txBody>
      </p:sp>
      <p:sp>
        <p:nvSpPr>
          <p:cNvPr id="192529" name="AutoShape 17"/>
          <p:cNvSpPr>
            <a:spLocks/>
          </p:cNvSpPr>
          <p:nvPr/>
        </p:nvSpPr>
        <p:spPr bwMode="auto">
          <a:xfrm>
            <a:off x="6172200" y="3048000"/>
            <a:ext cx="1524000" cy="914400"/>
          </a:xfrm>
          <a:prstGeom prst="borderCallout2">
            <a:avLst>
              <a:gd name="adj1" fmla="val 12500"/>
              <a:gd name="adj2" fmla="val -5000"/>
              <a:gd name="adj3" fmla="val 12500"/>
              <a:gd name="adj4" fmla="val -73856"/>
              <a:gd name="adj5" fmla="val 76218"/>
              <a:gd name="adj6" fmla="val -145208"/>
            </a:avLst>
          </a:prstGeom>
          <a:solidFill>
            <a:srgbClr val="F5F028"/>
          </a:solidFill>
          <a:ln w="9525">
            <a:solidFill>
              <a:schemeClr val="tx1"/>
            </a:solidFill>
            <a:miter lim="800000"/>
            <a:headEnd/>
            <a:tailEnd/>
          </a:ln>
          <a:effectLst/>
        </p:spPr>
        <p:txBody>
          <a:bodyPr/>
          <a:lstStyle/>
          <a:p>
            <a:pPr algn="ctr"/>
            <a:endParaRPr lang="tr-TR"/>
          </a:p>
        </p:txBody>
      </p:sp>
      <p:sp>
        <p:nvSpPr>
          <p:cNvPr id="192530" name="AutoShape 18"/>
          <p:cNvSpPr>
            <a:spLocks/>
          </p:cNvSpPr>
          <p:nvPr/>
        </p:nvSpPr>
        <p:spPr bwMode="auto">
          <a:xfrm>
            <a:off x="6096000" y="4191000"/>
            <a:ext cx="1600200" cy="914400"/>
          </a:xfrm>
          <a:prstGeom prst="borderCallout2">
            <a:avLst>
              <a:gd name="adj1" fmla="val 12500"/>
              <a:gd name="adj2" fmla="val -4764"/>
              <a:gd name="adj3" fmla="val 12500"/>
              <a:gd name="adj4" fmla="val -26486"/>
              <a:gd name="adj5" fmla="val 75523"/>
              <a:gd name="adj6" fmla="val -104764"/>
            </a:avLst>
          </a:prstGeom>
          <a:solidFill>
            <a:srgbClr val="F5F028"/>
          </a:solidFill>
          <a:ln w="9525">
            <a:solidFill>
              <a:schemeClr val="tx1"/>
            </a:solidFill>
            <a:miter lim="800000"/>
            <a:headEnd/>
            <a:tailEnd/>
          </a:ln>
          <a:effectLst/>
        </p:spPr>
        <p:txBody>
          <a:bodyPr/>
          <a:lstStyle/>
          <a:p>
            <a:pPr algn="ctr"/>
            <a:r>
              <a:rPr lang="tr-TR" sz="1200" b="1" dirty="0" smtClean="0">
                <a:latin typeface="Arial" pitchFamily="34" charset="0"/>
              </a:rPr>
              <a:t>Örn. Aile ve toplumsal bağların yeniden kurulması</a:t>
            </a:r>
            <a:endParaRPr lang="en-US" sz="1200" b="1" dirty="0">
              <a:latin typeface="Arial" pitchFamily="34" charset="0"/>
            </a:endParaRPr>
          </a:p>
        </p:txBody>
      </p:sp>
      <p:sp>
        <p:nvSpPr>
          <p:cNvPr id="192532" name="AutoShape 20"/>
          <p:cNvSpPr>
            <a:spLocks/>
          </p:cNvSpPr>
          <p:nvPr/>
        </p:nvSpPr>
        <p:spPr bwMode="auto">
          <a:xfrm>
            <a:off x="5638800" y="5334000"/>
            <a:ext cx="2057400" cy="914400"/>
          </a:xfrm>
          <a:prstGeom prst="borderCallout2">
            <a:avLst>
              <a:gd name="adj1" fmla="val 12500"/>
              <a:gd name="adj2" fmla="val -3704"/>
              <a:gd name="adj3" fmla="val 12500"/>
              <a:gd name="adj4" fmla="val -21449"/>
              <a:gd name="adj5" fmla="val 66495"/>
              <a:gd name="adj6" fmla="val -39968"/>
            </a:avLst>
          </a:prstGeom>
          <a:solidFill>
            <a:srgbClr val="F5F028"/>
          </a:solidFill>
          <a:ln w="9525">
            <a:solidFill>
              <a:schemeClr val="tx1"/>
            </a:solidFill>
            <a:miter lim="800000"/>
            <a:headEnd/>
            <a:tailEnd/>
          </a:ln>
          <a:effectLst/>
        </p:spPr>
        <p:txBody>
          <a:bodyPr/>
          <a:lstStyle/>
          <a:p>
            <a:pPr algn="ctr"/>
            <a:endParaRPr lang="tr-TR"/>
          </a:p>
        </p:txBody>
      </p:sp>
      <p:sp>
        <p:nvSpPr>
          <p:cNvPr id="192533" name="Text Box 21"/>
          <p:cNvSpPr txBox="1">
            <a:spLocks noChangeArrowheads="1"/>
          </p:cNvSpPr>
          <p:nvPr/>
        </p:nvSpPr>
        <p:spPr bwMode="auto">
          <a:xfrm>
            <a:off x="6324600" y="6400800"/>
            <a:ext cx="184150" cy="457200"/>
          </a:xfrm>
          <a:prstGeom prst="rect">
            <a:avLst/>
          </a:prstGeom>
          <a:noFill/>
          <a:ln w="9525">
            <a:noFill/>
            <a:miter lim="800000"/>
            <a:headEnd/>
            <a:tailEnd/>
          </a:ln>
          <a:effectLst/>
        </p:spPr>
        <p:txBody>
          <a:bodyPr wrap="none">
            <a:spAutoFit/>
          </a:bodyPr>
          <a:lstStyle/>
          <a:p>
            <a:endParaRPr lang="tr-TR"/>
          </a:p>
        </p:txBody>
      </p:sp>
      <p:sp>
        <p:nvSpPr>
          <p:cNvPr id="192531" name="Rectangle 19"/>
          <p:cNvSpPr>
            <a:spLocks noChangeArrowheads="1"/>
          </p:cNvSpPr>
          <p:nvPr/>
        </p:nvSpPr>
        <p:spPr bwMode="auto">
          <a:xfrm>
            <a:off x="5638800" y="5334000"/>
            <a:ext cx="1828800" cy="646331"/>
          </a:xfrm>
          <a:prstGeom prst="rect">
            <a:avLst/>
          </a:prstGeom>
          <a:noFill/>
          <a:ln w="9525">
            <a:noFill/>
            <a:miter lim="800000"/>
            <a:headEnd/>
            <a:tailEnd/>
          </a:ln>
          <a:effectLst/>
        </p:spPr>
        <p:txBody>
          <a:bodyPr>
            <a:spAutoFit/>
          </a:bodyPr>
          <a:lstStyle/>
          <a:p>
            <a:pPr algn="ctr"/>
            <a:r>
              <a:rPr lang="tr-TR" sz="1200" b="1" dirty="0" smtClean="0">
                <a:latin typeface="Arial" pitchFamily="34" charset="0"/>
              </a:rPr>
              <a:t>Örn. Bu hizmetlerin verilmesi için savunuculuk yapmak</a:t>
            </a:r>
            <a:endParaRPr lang="en-US" sz="1200" b="1" dirty="0">
              <a:latin typeface="Arial" pitchFamily="34" charset="0"/>
            </a:endParaRPr>
          </a:p>
        </p:txBody>
      </p:sp>
      <p:sp>
        <p:nvSpPr>
          <p:cNvPr id="192534" name="Text Box 22"/>
          <p:cNvSpPr txBox="1">
            <a:spLocks noChangeArrowheads="1"/>
          </p:cNvSpPr>
          <p:nvPr/>
        </p:nvSpPr>
        <p:spPr bwMode="auto">
          <a:xfrm>
            <a:off x="6324600" y="3048000"/>
            <a:ext cx="1463675" cy="646331"/>
          </a:xfrm>
          <a:prstGeom prst="rect">
            <a:avLst/>
          </a:prstGeom>
          <a:noFill/>
          <a:ln w="9525">
            <a:noFill/>
            <a:miter lim="800000"/>
            <a:headEnd/>
            <a:tailEnd/>
          </a:ln>
          <a:effectLst/>
        </p:spPr>
        <p:txBody>
          <a:bodyPr>
            <a:spAutoFit/>
          </a:bodyPr>
          <a:lstStyle/>
          <a:p>
            <a:r>
              <a:rPr lang="tr-TR" sz="1200" b="1" dirty="0" smtClean="0">
                <a:latin typeface="Arial" pitchFamily="34" charset="0"/>
              </a:rPr>
              <a:t>Uzmanların birey ya da ailelere desteği</a:t>
            </a:r>
            <a:endParaRPr lang="en-US" sz="1200" b="1" dirty="0">
              <a:latin typeface="Arial" pitchFamily="34" charset="0"/>
            </a:endParaRPr>
          </a:p>
        </p:txBody>
      </p:sp>
      <p:sp>
        <p:nvSpPr>
          <p:cNvPr id="192535" name="AutoShape 23"/>
          <p:cNvSpPr>
            <a:spLocks/>
          </p:cNvSpPr>
          <p:nvPr/>
        </p:nvSpPr>
        <p:spPr bwMode="auto">
          <a:xfrm>
            <a:off x="6096000" y="2057400"/>
            <a:ext cx="1600200" cy="647700"/>
          </a:xfrm>
          <a:prstGeom prst="borderCallout2">
            <a:avLst>
              <a:gd name="adj1" fmla="val 17648"/>
              <a:gd name="adj2" fmla="val -4764"/>
              <a:gd name="adj3" fmla="val 17648"/>
              <a:gd name="adj4" fmla="val -84125"/>
              <a:gd name="adj5" fmla="val 70588"/>
              <a:gd name="adj6" fmla="val -166667"/>
            </a:avLst>
          </a:prstGeom>
          <a:solidFill>
            <a:srgbClr val="F5F028"/>
          </a:solidFill>
          <a:ln w="9525">
            <a:solidFill>
              <a:schemeClr val="tx1"/>
            </a:solidFill>
            <a:miter lim="800000"/>
            <a:headEnd/>
            <a:tailEnd/>
          </a:ln>
          <a:effectLst/>
        </p:spPr>
        <p:txBody>
          <a:bodyPr/>
          <a:lstStyle/>
          <a:p>
            <a:pPr algn="ctr"/>
            <a:r>
              <a:rPr lang="tr-TR" sz="1200" b="1" dirty="0" smtClean="0">
                <a:latin typeface="Arial" pitchFamily="34" charset="0"/>
              </a:rPr>
              <a:t>Acı içerisindeki bireyler</a:t>
            </a:r>
            <a:endParaRPr lang="en-US" sz="1200" b="1" dirty="0">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3600" dirty="0" smtClean="0">
                <a:solidFill>
                  <a:schemeClr val="bg1"/>
                </a:solidFill>
              </a:rPr>
              <a:t>UNICEF’</a:t>
            </a:r>
            <a:r>
              <a:rPr lang="tr-TR" sz="3600" dirty="0" smtClean="0">
                <a:solidFill>
                  <a:schemeClr val="bg1"/>
                </a:solidFill>
              </a:rPr>
              <a:t>in Sorumluluğu</a:t>
            </a:r>
            <a:endParaRPr lang="en-US" sz="3600" dirty="0">
              <a:solidFill>
                <a:schemeClr val="bg1"/>
              </a:solidFill>
            </a:endParaRPr>
          </a:p>
        </p:txBody>
      </p:sp>
      <p:sp>
        <p:nvSpPr>
          <p:cNvPr id="241667" name="Rectangle 3"/>
          <p:cNvSpPr>
            <a:spLocks noGrp="1" noChangeArrowheads="1"/>
          </p:cNvSpPr>
          <p:nvPr>
            <p:ph type="body" idx="1"/>
          </p:nvPr>
        </p:nvSpPr>
        <p:spPr>
          <a:xfrm>
            <a:off x="838200" y="1905000"/>
            <a:ext cx="7924800" cy="3962400"/>
          </a:xfrm>
        </p:spPr>
        <p:txBody>
          <a:bodyPr/>
          <a:lstStyle/>
          <a:p>
            <a:r>
              <a:rPr lang="en-US" sz="2800" dirty="0"/>
              <a:t>UNICEF </a:t>
            </a:r>
            <a:r>
              <a:rPr lang="tr-TR" sz="2800" dirty="0" smtClean="0"/>
              <a:t>BM Genel Kurulu’nun aldığı kararla çocuk haklarını savunmak;</a:t>
            </a:r>
          </a:p>
          <a:p>
            <a:r>
              <a:rPr lang="tr-TR" sz="2800" dirty="0" smtClean="0"/>
              <a:t>Çocukların yaşama, korunma ve gelişimlerini sağlamakla görevlendirilmiştir</a:t>
            </a:r>
            <a:r>
              <a:rPr lang="en-US" sz="2800" dirty="0" smtClean="0"/>
              <a:t>. </a:t>
            </a:r>
            <a:endParaRPr lang="en-US" sz="2800" dirty="0"/>
          </a:p>
          <a:p>
            <a:r>
              <a:rPr lang="en-US" sz="2800" dirty="0" smtClean="0"/>
              <a:t>UNICEF</a:t>
            </a:r>
            <a:r>
              <a:rPr lang="tr-TR" sz="2800" dirty="0" smtClean="0"/>
              <a:t>’e faaliyetlerinde Çocuk Hakları Sözleşmesi rehberlik eder. </a:t>
            </a:r>
            <a:endParaRPr lang="en-US" sz="2800" dirty="0"/>
          </a:p>
          <a:p>
            <a:r>
              <a:rPr lang="tr-TR" sz="2800" b="1" dirty="0" smtClean="0"/>
              <a:t>Çocuk Koruma </a:t>
            </a:r>
            <a:r>
              <a:rPr lang="tr-TR" sz="2800" dirty="0" smtClean="0"/>
              <a:t>daha geniş kapsamlı bir olgu durumundaki </a:t>
            </a:r>
            <a:r>
              <a:rPr lang="tr-TR" sz="2800" b="1" dirty="0" smtClean="0"/>
              <a:t>Çocuk Hakları</a:t>
            </a:r>
            <a:r>
              <a:rPr lang="tr-TR" sz="2800" dirty="0" smtClean="0"/>
              <a:t>nın bir bileşenidir. </a:t>
            </a:r>
            <a:endParaRPr lang="en-US" sz="2800" dirty="0" smtClean="0"/>
          </a:p>
          <a:p>
            <a:endParaRPr 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sz="half" idx="1"/>
          </p:nvPr>
        </p:nvSpPr>
        <p:spPr>
          <a:xfrm>
            <a:off x="0" y="1447800"/>
            <a:ext cx="4648200" cy="5105400"/>
          </a:xfrm>
        </p:spPr>
        <p:txBody>
          <a:bodyPr/>
          <a:lstStyle/>
          <a:p>
            <a:pPr marL="381000" indent="-381000" algn="ctr">
              <a:buFont typeface="Wingdings" pitchFamily="2" charset="2"/>
              <a:buNone/>
            </a:pPr>
            <a:r>
              <a:rPr lang="tr-TR" sz="1800" b="1" u="sng" dirty="0" smtClean="0"/>
              <a:t>Öncelikli Müdahaleler </a:t>
            </a:r>
            <a:r>
              <a:rPr lang="en-US" sz="1800" b="1" u="sng" dirty="0" smtClean="0"/>
              <a:t>(CCC</a:t>
            </a:r>
            <a:r>
              <a:rPr lang="en-US" sz="1800" b="1" u="sng" dirty="0"/>
              <a:t>)</a:t>
            </a:r>
          </a:p>
          <a:p>
            <a:pPr marL="381000" indent="-381000">
              <a:buFont typeface="Wingdings" pitchFamily="2" charset="2"/>
              <a:buChar char="ü"/>
            </a:pPr>
            <a:endParaRPr lang="en-US" sz="1800" b="1" u="sng" dirty="0"/>
          </a:p>
          <a:p>
            <a:pPr marL="381000" indent="-381000">
              <a:buFont typeface="Wingdings" pitchFamily="2" charset="2"/>
              <a:buChar char="ü"/>
            </a:pPr>
            <a:r>
              <a:rPr lang="tr-TR" sz="1800" b="1" dirty="0" smtClean="0"/>
              <a:t>Taraflardan çocukları askere almayacakları ve onları kullanmayacakları yönünde taahhüt almaya çalışın</a:t>
            </a:r>
            <a:r>
              <a:rPr lang="en-US" sz="1800" b="1" dirty="0" smtClean="0"/>
              <a:t>;</a:t>
            </a:r>
            <a:endParaRPr lang="en-US" sz="1800" b="1" dirty="0"/>
          </a:p>
          <a:p>
            <a:pPr marL="596900" lvl="1" indent="-304800">
              <a:buFont typeface="Wingdings" pitchFamily="2" charset="2"/>
              <a:buChar char="ü"/>
            </a:pPr>
            <a:endParaRPr lang="en-US" sz="1800" b="1" dirty="0"/>
          </a:p>
          <a:p>
            <a:pPr marL="381000" indent="-381000">
              <a:buFont typeface="Wingdings" pitchFamily="2" charset="2"/>
              <a:buChar char="ü"/>
            </a:pPr>
            <a:r>
              <a:rPr lang="tr-TR" sz="1800" b="1" dirty="0" smtClean="0"/>
              <a:t>Çocukların serbest bırakılmaları için görüşün;</a:t>
            </a:r>
            <a:endParaRPr lang="en-US" sz="1800" b="1" dirty="0"/>
          </a:p>
          <a:p>
            <a:pPr marL="596900" lvl="1" indent="-304800">
              <a:buFont typeface="Wingdings" pitchFamily="2" charset="2"/>
              <a:buChar char="ü"/>
            </a:pPr>
            <a:endParaRPr lang="en-US" sz="1800" b="1" dirty="0"/>
          </a:p>
          <a:p>
            <a:pPr marL="381000" indent="-381000">
              <a:buFont typeface="Wingdings" pitchFamily="2" charset="2"/>
              <a:buChar char="ü"/>
            </a:pPr>
            <a:r>
              <a:rPr lang="tr-TR" sz="1800" b="1" dirty="0" smtClean="0"/>
              <a:t>Askere alınmaları ve kullanılmalarını gözlemleyin, bildirin ve buna karşı savunuculuk yapın;</a:t>
            </a:r>
            <a:endParaRPr lang="en-US" sz="1800" b="1" dirty="0"/>
          </a:p>
          <a:p>
            <a:pPr marL="381000" indent="-381000">
              <a:buFont typeface="Wingdings" pitchFamily="2" charset="2"/>
              <a:buChar char="ü"/>
            </a:pPr>
            <a:endParaRPr lang="en-US" sz="1800" b="1" dirty="0"/>
          </a:p>
          <a:p>
            <a:pPr marL="381000" indent="-381000">
              <a:buFont typeface="Wingdings" pitchFamily="2" charset="2"/>
              <a:buChar char="ü"/>
            </a:pPr>
            <a:r>
              <a:rPr lang="tr-TR" sz="1800" b="1" dirty="0" smtClean="0"/>
              <a:t>Serbest bırakılmaları ve topluma yeniden kazandırılmaları için programlar uygulayın</a:t>
            </a:r>
            <a:endParaRPr lang="en-US" sz="1800" b="1" dirty="0"/>
          </a:p>
          <a:p>
            <a:pPr marL="381000" indent="-381000">
              <a:buFont typeface="Wingdings" pitchFamily="2" charset="2"/>
              <a:buChar char="ü"/>
            </a:pPr>
            <a:endParaRPr lang="en-US" sz="1800" b="1" dirty="0"/>
          </a:p>
          <a:p>
            <a:pPr marL="381000" indent="-381000">
              <a:buFont typeface="Wingdings" pitchFamily="2" charset="2"/>
              <a:buChar char="ü"/>
            </a:pPr>
            <a:endParaRPr lang="en-US" sz="1800" b="1" dirty="0"/>
          </a:p>
        </p:txBody>
      </p:sp>
      <p:sp>
        <p:nvSpPr>
          <p:cNvPr id="171013" name="Rectangle 5"/>
          <p:cNvSpPr>
            <a:spLocks noChangeArrowheads="1"/>
          </p:cNvSpPr>
          <p:nvPr/>
        </p:nvSpPr>
        <p:spPr bwMode="auto">
          <a:xfrm>
            <a:off x="228600" y="228600"/>
            <a:ext cx="8686800" cy="646331"/>
          </a:xfrm>
          <a:prstGeom prst="rect">
            <a:avLst/>
          </a:prstGeom>
          <a:noFill/>
          <a:ln w="9525">
            <a:noFill/>
            <a:miter lim="800000"/>
            <a:headEnd/>
            <a:tailEnd/>
          </a:ln>
          <a:effectLst/>
        </p:spPr>
        <p:txBody>
          <a:bodyPr>
            <a:spAutoFit/>
          </a:bodyPr>
          <a:lstStyle/>
          <a:p>
            <a:pPr algn="ctr"/>
            <a:r>
              <a:rPr lang="tr-TR" sz="3600" b="1" dirty="0" smtClean="0">
                <a:solidFill>
                  <a:schemeClr val="bg1"/>
                </a:solidFill>
                <a:latin typeface="Arial" pitchFamily="34" charset="0"/>
              </a:rPr>
              <a:t>Çocuk Askerler</a:t>
            </a:r>
            <a:endParaRPr lang="en-US" sz="3600" b="1" dirty="0">
              <a:solidFill>
                <a:schemeClr val="bg1"/>
              </a:solidFill>
              <a:latin typeface="Arial" pitchFamily="34" charset="0"/>
            </a:endParaRPr>
          </a:p>
        </p:txBody>
      </p:sp>
      <p:sp>
        <p:nvSpPr>
          <p:cNvPr id="171015" name="Text Box 7"/>
          <p:cNvSpPr txBox="1">
            <a:spLocks noChangeArrowheads="1"/>
          </p:cNvSpPr>
          <p:nvPr/>
        </p:nvSpPr>
        <p:spPr bwMode="auto">
          <a:xfrm>
            <a:off x="4572000" y="1447800"/>
            <a:ext cx="4572000" cy="5410200"/>
          </a:xfrm>
          <a:prstGeom prst="rect">
            <a:avLst/>
          </a:prstGeom>
          <a:solidFill>
            <a:srgbClr val="E7FF01"/>
          </a:solidFill>
          <a:ln w="9525">
            <a:solidFill>
              <a:srgbClr val="000000"/>
            </a:solidFill>
            <a:miter lim="800000"/>
            <a:headEnd/>
            <a:tailEnd/>
          </a:ln>
          <a:effectLst/>
        </p:spPr>
        <p:txBody>
          <a:bodyPr/>
          <a:lstStyle/>
          <a:p>
            <a:pPr algn="ctr"/>
            <a:r>
              <a:rPr lang="tr-TR" b="1" dirty="0" smtClean="0">
                <a:latin typeface="Arial" pitchFamily="34" charset="0"/>
              </a:rPr>
              <a:t>Koruyucu Çevre</a:t>
            </a:r>
            <a:endParaRPr lang="en-US" b="1"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K</a:t>
            </a:r>
            <a:r>
              <a:rPr lang="tr-TR" b="1" dirty="0" smtClean="0">
                <a:latin typeface="Arial" pitchFamily="34" charset="0"/>
              </a:rPr>
              <a:t>apasite</a:t>
            </a:r>
            <a:r>
              <a:rPr lang="en-US" dirty="0" smtClean="0">
                <a:latin typeface="Arial" pitchFamily="34" charset="0"/>
              </a:rPr>
              <a:t> </a:t>
            </a:r>
            <a:r>
              <a:rPr lang="en-US" b="1" dirty="0" smtClean="0">
                <a:latin typeface="Arial" pitchFamily="34" charset="0"/>
              </a:rPr>
              <a:t>* *</a:t>
            </a:r>
            <a:r>
              <a:rPr lang="en-US" dirty="0" smtClean="0">
                <a:latin typeface="Arial" pitchFamily="34" charset="0"/>
              </a:rPr>
              <a:t> </a:t>
            </a:r>
          </a:p>
          <a:p>
            <a:pPr marL="457200" indent="-457200">
              <a:buFontTx/>
              <a:buAutoNum type="arabicPeriod"/>
            </a:pPr>
            <a:r>
              <a:rPr lang="tr-TR" b="1" dirty="0" smtClean="0">
                <a:solidFill>
                  <a:srgbClr val="FF0000"/>
                </a:solidFill>
                <a:latin typeface="Arial" pitchFamily="34" charset="0"/>
              </a:rPr>
              <a:t>T</a:t>
            </a:r>
            <a:r>
              <a:rPr lang="tr-TR" b="1" dirty="0" smtClean="0">
                <a:latin typeface="Arial" pitchFamily="34" charset="0"/>
              </a:rPr>
              <a:t>utum, davranış, gelenekler</a:t>
            </a:r>
            <a:r>
              <a:rPr lang="en-US" dirty="0" smtClean="0">
                <a:latin typeface="Arial" pitchFamily="34" charset="0"/>
              </a:rPr>
              <a:t> * *</a:t>
            </a:r>
          </a:p>
          <a:p>
            <a:pPr marL="457200" indent="-457200">
              <a:buFontTx/>
              <a:buAutoNum type="arabicPeriod"/>
            </a:pPr>
            <a:r>
              <a:rPr lang="tr-TR" b="1" dirty="0" smtClean="0">
                <a:solidFill>
                  <a:srgbClr val="FF0000"/>
                </a:solidFill>
                <a:latin typeface="Arial" pitchFamily="34" charset="0"/>
              </a:rPr>
              <a:t>Y</a:t>
            </a:r>
            <a:r>
              <a:rPr lang="tr-TR" b="1" dirty="0" smtClean="0">
                <a:latin typeface="Arial" pitchFamily="34" charset="0"/>
              </a:rPr>
              <a:t>asalar</a:t>
            </a:r>
            <a:r>
              <a:rPr lang="en-US" b="1" dirty="0" smtClean="0">
                <a:solidFill>
                  <a:srgbClr val="000000"/>
                </a:solidFill>
                <a:latin typeface="Arial" pitchFamily="34" charset="0"/>
              </a:rPr>
              <a:t> *</a:t>
            </a:r>
          </a:p>
          <a:p>
            <a:pPr marL="457200" indent="-457200">
              <a:buFontTx/>
              <a:buAutoNum type="arabicPeriod"/>
            </a:pPr>
            <a:r>
              <a:rPr lang="tr-TR" b="1" dirty="0" smtClean="0">
                <a:solidFill>
                  <a:srgbClr val="FF0000"/>
                </a:solidFill>
                <a:latin typeface="Arial" pitchFamily="34" charset="0"/>
              </a:rPr>
              <a:t>G</a:t>
            </a:r>
            <a:r>
              <a:rPr lang="tr-TR" b="1" dirty="0" smtClean="0">
                <a:solidFill>
                  <a:srgbClr val="1667EA"/>
                </a:solidFill>
                <a:latin typeface="Arial" pitchFamily="34" charset="0"/>
              </a:rPr>
              <a:t>özlem ve Raporlama</a:t>
            </a:r>
            <a:r>
              <a:rPr lang="en-US" b="1" dirty="0" smtClean="0">
                <a:latin typeface="Arial" pitchFamily="34" charset="0"/>
              </a:rPr>
              <a:t>* * *</a:t>
            </a:r>
          </a:p>
          <a:p>
            <a:pPr marL="457200" indent="-457200">
              <a:buFontTx/>
              <a:buAutoNum type="arabicPeriod"/>
            </a:pPr>
            <a:endParaRPr lang="en-US" u="sng" dirty="0" smtClean="0">
              <a:latin typeface="Arial" pitchFamily="34" charset="0"/>
            </a:endParaRPr>
          </a:p>
          <a:p>
            <a:pPr marL="457200" indent="-457200">
              <a:buFontTx/>
              <a:buAutoNum type="arabicPeriod"/>
            </a:pPr>
            <a:endParaRPr lang="en-US" u="sng"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H</a:t>
            </a:r>
            <a:r>
              <a:rPr lang="tr-TR" b="1" dirty="0" smtClean="0">
                <a:solidFill>
                  <a:srgbClr val="1667EA"/>
                </a:solidFill>
                <a:latin typeface="Arial" pitchFamily="34" charset="0"/>
              </a:rPr>
              <a:t>izmetler</a:t>
            </a:r>
            <a:r>
              <a:rPr lang="en-US" b="1" dirty="0" smtClean="0">
                <a:solidFill>
                  <a:srgbClr val="000000"/>
                </a:solidFill>
                <a:latin typeface="Arial" pitchFamily="34" charset="0"/>
              </a:rPr>
              <a:t> </a:t>
            </a:r>
            <a:r>
              <a:rPr lang="en-US" dirty="0" smtClean="0">
                <a:solidFill>
                  <a:srgbClr val="000000"/>
                </a:solidFill>
                <a:latin typeface="Arial" pitchFamily="34" charset="0"/>
              </a:rPr>
              <a:t>* * *</a:t>
            </a:r>
          </a:p>
          <a:p>
            <a:pPr marL="457200" indent="-457200">
              <a:buFontTx/>
              <a:buAutoNum type="arabicPeriod"/>
            </a:pPr>
            <a:r>
              <a:rPr lang="tr-TR" b="1" dirty="0" smtClean="0">
                <a:solidFill>
                  <a:srgbClr val="FF0000"/>
                </a:solidFill>
                <a:latin typeface="Arial" pitchFamily="34" charset="0"/>
              </a:rPr>
              <a:t>Y</a:t>
            </a:r>
            <a:r>
              <a:rPr lang="tr-TR" b="1" dirty="0" smtClean="0">
                <a:latin typeface="Arial" pitchFamily="34" charset="0"/>
              </a:rPr>
              <a:t>aşam Becerileri</a:t>
            </a:r>
            <a:r>
              <a:rPr lang="en-US" b="1" dirty="0" smtClean="0">
                <a:latin typeface="Arial" pitchFamily="34" charset="0"/>
              </a:rPr>
              <a:t>*</a:t>
            </a:r>
            <a:endParaRPr lang="en-US"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K</a:t>
            </a:r>
            <a:r>
              <a:rPr lang="tr-TR" b="1" dirty="0" smtClean="0">
                <a:latin typeface="Arial" pitchFamily="34" charset="0"/>
              </a:rPr>
              <a:t>oruma Konularının Serbest Biçimde Tartışılması</a:t>
            </a:r>
            <a:r>
              <a:rPr lang="en-US" b="1" dirty="0" smtClean="0">
                <a:latin typeface="Arial" pitchFamily="34" charset="0"/>
              </a:rPr>
              <a:t> *</a:t>
            </a:r>
            <a:endParaRPr lang="en-US" dirty="0" smtClean="0">
              <a:latin typeface="Arial" pitchFamily="34" charset="0"/>
            </a:endParaRPr>
          </a:p>
          <a:p>
            <a:pPr marL="457200" indent="-457200">
              <a:buFontTx/>
              <a:buAutoNum type="arabicPeriod"/>
            </a:pPr>
            <a:r>
              <a:rPr lang="tr-TR" b="1" dirty="0" smtClean="0">
                <a:solidFill>
                  <a:srgbClr val="FF0000"/>
                </a:solidFill>
                <a:latin typeface="Arial" pitchFamily="34" charset="0"/>
              </a:rPr>
              <a:t>H</a:t>
            </a:r>
            <a:r>
              <a:rPr lang="tr-TR" b="1" dirty="0" smtClean="0">
                <a:solidFill>
                  <a:srgbClr val="1667EA"/>
                </a:solidFill>
                <a:latin typeface="Arial" pitchFamily="34" charset="0"/>
              </a:rPr>
              <a:t>ükümetlerin Taahhütleri</a:t>
            </a:r>
            <a:r>
              <a:rPr lang="en-US" dirty="0" smtClean="0">
                <a:latin typeface="Arial"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685800" y="1676400"/>
            <a:ext cx="7620000" cy="5181600"/>
          </a:xfrm>
        </p:spPr>
        <p:txBody>
          <a:bodyPr/>
          <a:lstStyle/>
          <a:p>
            <a:pPr>
              <a:buFont typeface="Wingdings" pitchFamily="2" charset="2"/>
              <a:buChar char="Ø"/>
            </a:pPr>
            <a:r>
              <a:rPr lang="tr-TR" i="1" u="sng" dirty="0" smtClean="0"/>
              <a:t>Koruma tanımı</a:t>
            </a:r>
            <a:r>
              <a:rPr lang="tr-TR" dirty="0" smtClean="0"/>
              <a:t>: çocukların istismar, sömürü ve şiddetten korunmaları</a:t>
            </a:r>
            <a:endParaRPr lang="en-US" dirty="0"/>
          </a:p>
          <a:p>
            <a:pPr>
              <a:buFont typeface="Wingdings" pitchFamily="2" charset="2"/>
              <a:buChar char="Ø"/>
            </a:pPr>
            <a:r>
              <a:rPr lang="tr-TR" dirty="0" smtClean="0"/>
              <a:t>Taahhütlerimizin </a:t>
            </a:r>
            <a:r>
              <a:rPr lang="en-US" dirty="0" smtClean="0"/>
              <a:t>(CCCs)</a:t>
            </a:r>
            <a:r>
              <a:rPr lang="tr-TR" dirty="0" smtClean="0"/>
              <a:t> gereği olarak, </a:t>
            </a:r>
            <a:r>
              <a:rPr lang="tr-TR" dirty="0" err="1" smtClean="0"/>
              <a:t>psikososyal</a:t>
            </a:r>
            <a:r>
              <a:rPr lang="tr-TR" dirty="0" smtClean="0"/>
              <a:t> sağlık, CDŞ –HIV, ailelerin dağılması, çocuk askerliği ve mayın risklerini </a:t>
            </a:r>
            <a:r>
              <a:rPr lang="tr-TR" dirty="0" smtClean="0"/>
              <a:t>önleme </a:t>
            </a:r>
            <a:r>
              <a:rPr lang="tr-TR" dirty="0" smtClean="0"/>
              <a:t>ve bunlara müdahale amaçlı programlar uygularız</a:t>
            </a:r>
            <a:endParaRPr lang="en-US" dirty="0"/>
          </a:p>
          <a:p>
            <a:pPr>
              <a:buFont typeface="Wingdings" pitchFamily="2" charset="2"/>
              <a:buChar char="Ø"/>
            </a:pPr>
            <a:r>
              <a:rPr lang="tr-TR" i="1" u="sng" dirty="0" smtClean="0"/>
              <a:t>Öne çıkan konular</a:t>
            </a:r>
            <a:r>
              <a:rPr lang="en-US" dirty="0" smtClean="0"/>
              <a:t>: </a:t>
            </a:r>
            <a:r>
              <a:rPr lang="tr-TR" dirty="0" smtClean="0"/>
              <a:t>çocukların istismar, sömürü ve şiddetten korunmalarını sağlamak için koruyucu çevre anlayışını hayata geçirin</a:t>
            </a:r>
            <a:endParaRPr lang="en-US" dirty="0"/>
          </a:p>
          <a:p>
            <a:pPr>
              <a:buFont typeface="Wingdings" pitchFamily="2" charset="2"/>
              <a:buChar char="Ø"/>
            </a:pPr>
            <a:r>
              <a:rPr lang="tr-TR" dirty="0" smtClean="0"/>
              <a:t> Faaliyetlerimizin kapsamına ev sahibi topluluklar, yerinden edilenler dahil olmak üzere acil durumlardan etkilenen bütün çocuklar girer. </a:t>
            </a:r>
            <a:endParaRPr lang="en-US" dirty="0"/>
          </a:p>
          <a:p>
            <a:pPr>
              <a:buFont typeface="Wingdings" pitchFamily="2" charset="2"/>
              <a:buChar char="Ø"/>
            </a:pPr>
            <a:endParaRPr lang="en-US" dirty="0"/>
          </a:p>
        </p:txBody>
      </p:sp>
      <p:sp>
        <p:nvSpPr>
          <p:cNvPr id="179205" name="Rectangle 5"/>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ctr"/>
            <a:r>
              <a:rPr lang="tr-TR" sz="3600" dirty="0" smtClean="0">
                <a:solidFill>
                  <a:schemeClr val="bg1"/>
                </a:solidFill>
              </a:rPr>
              <a:t>Önemli Hususlar</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bwMode="auto">
          <a:xfrm>
            <a:off x="381000" y="533400"/>
            <a:ext cx="8231188" cy="677108"/>
          </a:xfrm>
          <a:noFill/>
          <a:ln>
            <a:round/>
            <a:headEnd/>
            <a:tailEnd/>
          </a:ln>
        </p:spPr>
        <p:txBody>
          <a:bodyPr vert="horz" wrap="square" lIns="0" tIns="0" rIns="0" bIns="0" numCol="1" anchor="ctr" anchorCtr="0" compatLnSpc="1">
            <a:prstTxWarp prst="textNoShape">
              <a:avLst/>
            </a:prstTxWarp>
            <a:spAutoFit/>
          </a:bodyPr>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solidFill>
                  <a:schemeClr val="bg1"/>
                </a:solidFill>
                <a:latin typeface="Lucida Console" pitchFamily="49" charset="0"/>
                <a:ea typeface="DotumChe" pitchFamily="49" charset="-127"/>
                <a:cs typeface="Estrangelo Edessa" pitchFamily="66" charset="0"/>
              </a:rPr>
              <a:t>TEŞEKKÜRLER</a:t>
            </a:r>
            <a:endParaRPr lang="en-GB" dirty="0">
              <a:solidFill>
                <a:schemeClr val="bg1"/>
              </a:solidFill>
              <a:latin typeface="Lucida Console" pitchFamily="49" charset="0"/>
              <a:ea typeface="DotumChe" pitchFamily="49" charset="-127"/>
              <a:cs typeface="Estrangelo Edessa" pitchFamily="66" charset="0"/>
            </a:endParaRPr>
          </a:p>
        </p:txBody>
      </p:sp>
      <p:pic>
        <p:nvPicPr>
          <p:cNvPr id="210947" name="Picture 3"/>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0" y="1371600"/>
            <a:ext cx="9144000" cy="5486399"/>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6" name="Group 16"/>
          <p:cNvGrpSpPr>
            <a:grpSpLocks/>
          </p:cNvGrpSpPr>
          <p:nvPr/>
        </p:nvGrpSpPr>
        <p:grpSpPr bwMode="auto">
          <a:xfrm>
            <a:off x="323850" y="1447799"/>
            <a:ext cx="8820150" cy="5105401"/>
            <a:chOff x="204" y="843"/>
            <a:chExt cx="5556" cy="3328"/>
          </a:xfrm>
        </p:grpSpPr>
        <p:sp>
          <p:nvSpPr>
            <p:cNvPr id="204803" name="Oval 3"/>
            <p:cNvSpPr>
              <a:spLocks noChangeArrowheads="1"/>
            </p:cNvSpPr>
            <p:nvPr/>
          </p:nvSpPr>
          <p:spPr bwMode="auto">
            <a:xfrm>
              <a:off x="204" y="843"/>
              <a:ext cx="5556" cy="3328"/>
            </a:xfrm>
            <a:prstGeom prst="ellipse">
              <a:avLst/>
            </a:prstGeom>
            <a:solidFill>
              <a:srgbClr val="FF3300"/>
            </a:solidFill>
            <a:ln w="9525">
              <a:solidFill>
                <a:schemeClr val="tx1"/>
              </a:solidFill>
              <a:round/>
              <a:headEnd/>
              <a:tailEnd/>
            </a:ln>
            <a:effectLst/>
          </p:spPr>
          <p:txBody>
            <a:bodyPr wrap="none" anchor="ctr"/>
            <a:lstStyle/>
            <a:p>
              <a:endParaRPr lang="tr-TR"/>
            </a:p>
          </p:txBody>
        </p:sp>
        <p:sp>
          <p:nvSpPr>
            <p:cNvPr id="204804" name="Text Box 4"/>
            <p:cNvSpPr txBox="1">
              <a:spLocks noChangeArrowheads="1"/>
            </p:cNvSpPr>
            <p:nvPr/>
          </p:nvSpPr>
          <p:spPr bwMode="auto">
            <a:xfrm>
              <a:off x="1296" y="992"/>
              <a:ext cx="3427" cy="250"/>
            </a:xfrm>
            <a:prstGeom prst="rect">
              <a:avLst/>
            </a:prstGeom>
            <a:noFill/>
            <a:ln w="9525">
              <a:noFill/>
              <a:miter lim="800000"/>
              <a:headEnd/>
              <a:tailEnd/>
            </a:ln>
            <a:effectLst/>
          </p:spPr>
          <p:txBody>
            <a:bodyPr>
              <a:spAutoFit/>
            </a:bodyPr>
            <a:lstStyle/>
            <a:p>
              <a:pPr algn="ctr">
                <a:spcBef>
                  <a:spcPct val="50000"/>
                </a:spcBef>
              </a:pPr>
              <a:r>
                <a:rPr lang="tr-TR" sz="2000" dirty="0" smtClean="0">
                  <a:latin typeface="Arial" pitchFamily="34" charset="0"/>
                </a:rPr>
                <a:t>Bin Yıl Kalkınma Hedefleri</a:t>
              </a:r>
              <a:r>
                <a:rPr lang="en-US" sz="2000" dirty="0" smtClean="0">
                  <a:latin typeface="Arial" pitchFamily="34" charset="0"/>
                </a:rPr>
                <a:t> (</a:t>
              </a:r>
              <a:r>
                <a:rPr lang="tr-TR" sz="2000" dirty="0" smtClean="0">
                  <a:latin typeface="Arial" pitchFamily="34" charset="0"/>
                </a:rPr>
                <a:t>BKH</a:t>
              </a:r>
              <a:r>
                <a:rPr lang="en-US" sz="2000" dirty="0" smtClean="0">
                  <a:latin typeface="Arial" pitchFamily="34" charset="0"/>
                </a:rPr>
                <a:t>)</a:t>
              </a:r>
              <a:endParaRPr lang="en-US" sz="2000" i="1" dirty="0">
                <a:latin typeface="Arial" pitchFamily="34" charset="0"/>
              </a:endParaRPr>
            </a:p>
          </p:txBody>
        </p:sp>
      </p:grpSp>
      <p:grpSp>
        <p:nvGrpSpPr>
          <p:cNvPr id="204805" name="Group 5"/>
          <p:cNvGrpSpPr>
            <a:grpSpLocks/>
          </p:cNvGrpSpPr>
          <p:nvPr/>
        </p:nvGrpSpPr>
        <p:grpSpPr bwMode="auto">
          <a:xfrm>
            <a:off x="609600" y="2057400"/>
            <a:ext cx="7848600" cy="4467225"/>
            <a:chOff x="480" y="1344"/>
            <a:chExt cx="4944" cy="2862"/>
          </a:xfrm>
        </p:grpSpPr>
        <p:sp>
          <p:nvSpPr>
            <p:cNvPr id="204806" name="Oval 6"/>
            <p:cNvSpPr>
              <a:spLocks noChangeArrowheads="1"/>
            </p:cNvSpPr>
            <p:nvPr/>
          </p:nvSpPr>
          <p:spPr bwMode="auto">
            <a:xfrm>
              <a:off x="480" y="1344"/>
              <a:ext cx="4944" cy="2862"/>
            </a:xfrm>
            <a:prstGeom prst="ellipse">
              <a:avLst/>
            </a:prstGeom>
            <a:solidFill>
              <a:srgbClr val="FF9933"/>
            </a:solidFill>
            <a:ln w="9525">
              <a:solidFill>
                <a:schemeClr val="tx1"/>
              </a:solidFill>
              <a:round/>
              <a:headEnd/>
              <a:tailEnd/>
            </a:ln>
            <a:effectLst/>
          </p:spPr>
          <p:txBody>
            <a:bodyPr wrap="none" anchor="ctr"/>
            <a:lstStyle/>
            <a:p>
              <a:endParaRPr lang="tr-TR"/>
            </a:p>
          </p:txBody>
        </p:sp>
        <p:sp>
          <p:nvSpPr>
            <p:cNvPr id="204807" name="Text Box 7"/>
            <p:cNvSpPr txBox="1">
              <a:spLocks noChangeArrowheads="1"/>
            </p:cNvSpPr>
            <p:nvPr/>
          </p:nvSpPr>
          <p:spPr bwMode="auto">
            <a:xfrm>
              <a:off x="1371" y="1610"/>
              <a:ext cx="3051" cy="454"/>
            </a:xfrm>
            <a:prstGeom prst="rect">
              <a:avLst/>
            </a:prstGeom>
            <a:noFill/>
            <a:ln w="9525">
              <a:noFill/>
              <a:miter lim="800000"/>
              <a:headEnd/>
              <a:tailEnd/>
            </a:ln>
            <a:effectLst/>
          </p:spPr>
          <p:txBody>
            <a:bodyPr>
              <a:spAutoFit/>
            </a:bodyPr>
            <a:lstStyle/>
            <a:p>
              <a:pPr algn="ctr">
                <a:spcBef>
                  <a:spcPct val="50000"/>
                </a:spcBef>
              </a:pPr>
              <a:r>
                <a:rPr lang="tr-TR" sz="2000" dirty="0" smtClean="0">
                  <a:latin typeface="Arial" pitchFamily="34" charset="0"/>
                </a:rPr>
                <a:t>BM Genel Kurulu ve Konseyi’nin rapor ve kararları</a:t>
              </a:r>
              <a:endParaRPr lang="en-US" sz="2000" dirty="0">
                <a:latin typeface="Arial" pitchFamily="34" charset="0"/>
              </a:endParaRPr>
            </a:p>
          </p:txBody>
        </p:sp>
      </p:grpSp>
      <p:grpSp>
        <p:nvGrpSpPr>
          <p:cNvPr id="204808" name="Group 8"/>
          <p:cNvGrpSpPr>
            <a:grpSpLocks/>
          </p:cNvGrpSpPr>
          <p:nvPr/>
        </p:nvGrpSpPr>
        <p:grpSpPr bwMode="auto">
          <a:xfrm>
            <a:off x="1447800" y="3352800"/>
            <a:ext cx="6286500" cy="3505200"/>
            <a:chOff x="945" y="1920"/>
            <a:chExt cx="3960" cy="2304"/>
          </a:xfrm>
        </p:grpSpPr>
        <p:sp>
          <p:nvSpPr>
            <p:cNvPr id="204809" name="Oval 9"/>
            <p:cNvSpPr>
              <a:spLocks noChangeArrowheads="1"/>
            </p:cNvSpPr>
            <p:nvPr/>
          </p:nvSpPr>
          <p:spPr bwMode="auto">
            <a:xfrm>
              <a:off x="945" y="1920"/>
              <a:ext cx="3960" cy="2304"/>
            </a:xfrm>
            <a:prstGeom prst="ellipse">
              <a:avLst/>
            </a:prstGeom>
            <a:solidFill>
              <a:srgbClr val="FFCC99"/>
            </a:solidFill>
            <a:ln w="9525">
              <a:solidFill>
                <a:schemeClr val="tx1"/>
              </a:solidFill>
              <a:round/>
              <a:headEnd/>
              <a:tailEnd/>
            </a:ln>
            <a:effectLst/>
          </p:spPr>
          <p:txBody>
            <a:bodyPr wrap="none" anchor="ctr"/>
            <a:lstStyle/>
            <a:p>
              <a:endParaRPr lang="tr-TR"/>
            </a:p>
          </p:txBody>
        </p:sp>
        <p:sp>
          <p:nvSpPr>
            <p:cNvPr id="204810" name="Text Box 10"/>
            <p:cNvSpPr txBox="1">
              <a:spLocks noChangeArrowheads="1"/>
            </p:cNvSpPr>
            <p:nvPr/>
          </p:nvSpPr>
          <p:spPr bwMode="auto">
            <a:xfrm>
              <a:off x="1791" y="2099"/>
              <a:ext cx="2304" cy="263"/>
            </a:xfrm>
            <a:prstGeom prst="rect">
              <a:avLst/>
            </a:prstGeom>
            <a:noFill/>
            <a:ln w="9525">
              <a:noFill/>
              <a:miter lim="800000"/>
              <a:headEnd/>
              <a:tailEnd/>
            </a:ln>
            <a:effectLst/>
          </p:spPr>
          <p:txBody>
            <a:bodyPr>
              <a:spAutoFit/>
            </a:bodyPr>
            <a:lstStyle/>
            <a:p>
              <a:pPr algn="ctr" eaLnBrk="1" hangingPunct="1">
                <a:spcBef>
                  <a:spcPct val="20000"/>
                </a:spcBef>
              </a:pPr>
              <a:r>
                <a:rPr lang="tr-TR" sz="2000" dirty="0" smtClean="0">
                  <a:latin typeface="Arial" pitchFamily="34" charset="0"/>
                </a:rPr>
                <a:t>Orta Vadeli Stratejik Plan</a:t>
              </a:r>
              <a:endParaRPr lang="en-US" sz="2000" dirty="0">
                <a:latin typeface="Arial" pitchFamily="34" charset="0"/>
              </a:endParaRPr>
            </a:p>
          </p:txBody>
        </p:sp>
      </p:grpSp>
      <p:grpSp>
        <p:nvGrpSpPr>
          <p:cNvPr id="204811" name="Group 11"/>
          <p:cNvGrpSpPr>
            <a:grpSpLocks/>
          </p:cNvGrpSpPr>
          <p:nvPr/>
        </p:nvGrpSpPr>
        <p:grpSpPr bwMode="auto">
          <a:xfrm>
            <a:off x="2362200" y="4357688"/>
            <a:ext cx="4305300" cy="2500312"/>
            <a:chOff x="1572" y="2544"/>
            <a:chExt cx="2712" cy="1671"/>
          </a:xfrm>
        </p:grpSpPr>
        <p:sp>
          <p:nvSpPr>
            <p:cNvPr id="204812" name="Oval 12"/>
            <p:cNvSpPr>
              <a:spLocks noChangeArrowheads="1"/>
            </p:cNvSpPr>
            <p:nvPr/>
          </p:nvSpPr>
          <p:spPr bwMode="auto">
            <a:xfrm>
              <a:off x="1572" y="2544"/>
              <a:ext cx="2712" cy="1671"/>
            </a:xfrm>
            <a:prstGeom prst="ellipse">
              <a:avLst/>
            </a:prstGeom>
            <a:solidFill>
              <a:srgbClr val="FFFF99"/>
            </a:solidFill>
            <a:ln w="9525">
              <a:solidFill>
                <a:schemeClr val="tx1"/>
              </a:solidFill>
              <a:round/>
              <a:headEnd/>
              <a:tailEnd/>
            </a:ln>
            <a:effectLst/>
          </p:spPr>
          <p:txBody>
            <a:bodyPr wrap="none" anchor="ctr"/>
            <a:lstStyle/>
            <a:p>
              <a:endParaRPr lang="tr-TR"/>
            </a:p>
          </p:txBody>
        </p:sp>
        <p:sp>
          <p:nvSpPr>
            <p:cNvPr id="204813" name="Text Box 13"/>
            <p:cNvSpPr txBox="1">
              <a:spLocks noChangeArrowheads="1"/>
            </p:cNvSpPr>
            <p:nvPr/>
          </p:nvSpPr>
          <p:spPr bwMode="auto">
            <a:xfrm>
              <a:off x="1686" y="3144"/>
              <a:ext cx="2544" cy="473"/>
            </a:xfrm>
            <a:prstGeom prst="rect">
              <a:avLst/>
            </a:prstGeom>
            <a:noFill/>
            <a:ln w="9525">
              <a:noFill/>
              <a:miter lim="800000"/>
              <a:headEnd/>
              <a:tailEnd/>
            </a:ln>
            <a:effectLst/>
          </p:spPr>
          <p:txBody>
            <a:bodyPr>
              <a:spAutoFit/>
            </a:bodyPr>
            <a:lstStyle/>
            <a:p>
              <a:pPr algn="ctr" eaLnBrk="1" hangingPunct="1">
                <a:spcBef>
                  <a:spcPct val="20000"/>
                </a:spcBef>
              </a:pPr>
              <a:r>
                <a:rPr lang="tr-TR" sz="2000" dirty="0" smtClean="0">
                  <a:latin typeface="Arial" pitchFamily="34" charset="0"/>
                </a:rPr>
                <a:t>Afetlerde Çocuklara Yönelik Temel Taahhütler </a:t>
              </a:r>
              <a:r>
                <a:rPr lang="en-US" sz="2000" dirty="0" smtClean="0">
                  <a:latin typeface="Arial" pitchFamily="34" charset="0"/>
                </a:rPr>
                <a:t>(CCCs</a:t>
              </a:r>
              <a:r>
                <a:rPr lang="en-US" sz="2000" dirty="0">
                  <a:latin typeface="Arial" pitchFamily="34" charset="0"/>
                </a:rPr>
                <a:t>)</a:t>
              </a:r>
            </a:p>
          </p:txBody>
        </p:sp>
      </p:grpSp>
      <p:sp>
        <p:nvSpPr>
          <p:cNvPr id="204814" name="Rectangle 14"/>
          <p:cNvSpPr>
            <a:spLocks noGrp="1" noChangeArrowheads="1"/>
          </p:cNvSpPr>
          <p:nvPr>
            <p:ph type="title"/>
          </p:nvPr>
        </p:nvSpPr>
        <p:spPr bwMode="auto">
          <a:xfrm>
            <a:off x="0" y="60325"/>
            <a:ext cx="9144000" cy="1143000"/>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3600" dirty="0" smtClean="0">
                <a:solidFill>
                  <a:schemeClr val="bg1"/>
                </a:solidFill>
              </a:rPr>
              <a:t>UNICEF</a:t>
            </a:r>
            <a:r>
              <a:rPr lang="tr-TR" sz="3600" dirty="0" smtClean="0">
                <a:solidFill>
                  <a:schemeClr val="bg1"/>
                </a:solidFill>
              </a:rPr>
              <a:t>’in Afet/Acil Durum </a:t>
            </a:r>
            <a:br>
              <a:rPr lang="tr-TR" sz="3600" dirty="0" smtClean="0">
                <a:solidFill>
                  <a:schemeClr val="bg1"/>
                </a:solidFill>
              </a:rPr>
            </a:br>
            <a:r>
              <a:rPr lang="tr-TR" sz="3600" dirty="0" smtClean="0">
                <a:solidFill>
                  <a:schemeClr val="bg1"/>
                </a:solidFill>
              </a:rPr>
              <a:t> Anlayışı</a:t>
            </a:r>
            <a:endParaRPr lang="en-US" sz="3600" dirty="0">
              <a:solidFill>
                <a:schemeClr val="bg1"/>
              </a:solidFill>
            </a:endParaRPr>
          </a:p>
        </p:txBody>
      </p:sp>
      <p:sp>
        <p:nvSpPr>
          <p:cNvPr id="204815" name="AutoShape 15"/>
          <p:cNvSpPr>
            <a:spLocks/>
          </p:cNvSpPr>
          <p:nvPr/>
        </p:nvSpPr>
        <p:spPr bwMode="auto">
          <a:xfrm>
            <a:off x="0" y="5867400"/>
            <a:ext cx="1981200" cy="990600"/>
          </a:xfrm>
          <a:prstGeom prst="borderCallout3">
            <a:avLst>
              <a:gd name="adj1" fmla="val 11537"/>
              <a:gd name="adj2" fmla="val 103847"/>
              <a:gd name="adj3" fmla="val 11537"/>
              <a:gd name="adj4" fmla="val 207370"/>
              <a:gd name="adj5" fmla="val 11537"/>
              <a:gd name="adj6" fmla="val 207370"/>
              <a:gd name="adj7" fmla="val -13944"/>
              <a:gd name="adj8" fmla="val 170995"/>
            </a:avLst>
          </a:prstGeom>
          <a:solidFill>
            <a:schemeClr val="accent1"/>
          </a:solidFill>
          <a:ln w="9525">
            <a:solidFill>
              <a:schemeClr val="tx1"/>
            </a:solidFill>
            <a:miter lim="800000"/>
            <a:headEnd/>
            <a:tailEnd/>
          </a:ln>
          <a:effectLst/>
        </p:spPr>
        <p:txBody>
          <a:bodyPr/>
          <a:lstStyle/>
          <a:p>
            <a:pPr algn="ctr"/>
            <a:r>
              <a:rPr lang="tr-TR" sz="2000" dirty="0" smtClean="0">
                <a:latin typeface="Arial" pitchFamily="34" charset="0"/>
              </a:rPr>
              <a:t>İnsani Reform</a:t>
            </a:r>
            <a:r>
              <a:rPr lang="en-US" sz="2000" dirty="0" smtClean="0">
                <a:latin typeface="Arial" pitchFamily="34" charset="0"/>
              </a:rPr>
              <a:t>/ </a:t>
            </a:r>
            <a:r>
              <a:rPr lang="tr-TR" sz="2000" dirty="0" smtClean="0">
                <a:latin typeface="Arial" pitchFamily="34" charset="0"/>
              </a:rPr>
              <a:t>Küme</a:t>
            </a:r>
            <a:endParaRPr lang="en-US" sz="200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05"/>
                                        </p:tgtEl>
                                        <p:attrNameLst>
                                          <p:attrName>style.visibility</p:attrName>
                                        </p:attrNameLst>
                                      </p:cBhvr>
                                      <p:to>
                                        <p:strVal val="visible"/>
                                      </p:to>
                                    </p:set>
                                    <p:anim calcmode="lin" valueType="num">
                                      <p:cBhvr additive="base">
                                        <p:cTn id="7" dur="500" fill="hold"/>
                                        <p:tgtEl>
                                          <p:spTgt spid="204805"/>
                                        </p:tgtEl>
                                        <p:attrNameLst>
                                          <p:attrName>ppt_x</p:attrName>
                                        </p:attrNameLst>
                                      </p:cBhvr>
                                      <p:tavLst>
                                        <p:tav tm="0">
                                          <p:val>
                                            <p:strVal val="#ppt_x"/>
                                          </p:val>
                                        </p:tav>
                                        <p:tav tm="100000">
                                          <p:val>
                                            <p:strVal val="#ppt_x"/>
                                          </p:val>
                                        </p:tav>
                                      </p:tavLst>
                                    </p:anim>
                                    <p:anim calcmode="lin" valueType="num">
                                      <p:cBhvr additive="base">
                                        <p:cTn id="8" dur="500" fill="hold"/>
                                        <p:tgtEl>
                                          <p:spTgt spid="2048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08"/>
                                        </p:tgtEl>
                                        <p:attrNameLst>
                                          <p:attrName>style.visibility</p:attrName>
                                        </p:attrNameLst>
                                      </p:cBhvr>
                                      <p:to>
                                        <p:strVal val="visible"/>
                                      </p:to>
                                    </p:set>
                                    <p:anim calcmode="lin" valueType="num">
                                      <p:cBhvr additive="base">
                                        <p:cTn id="13" dur="500" fill="hold"/>
                                        <p:tgtEl>
                                          <p:spTgt spid="204808"/>
                                        </p:tgtEl>
                                        <p:attrNameLst>
                                          <p:attrName>ppt_x</p:attrName>
                                        </p:attrNameLst>
                                      </p:cBhvr>
                                      <p:tavLst>
                                        <p:tav tm="0">
                                          <p:val>
                                            <p:strVal val="#ppt_x"/>
                                          </p:val>
                                        </p:tav>
                                        <p:tav tm="100000">
                                          <p:val>
                                            <p:strVal val="#ppt_x"/>
                                          </p:val>
                                        </p:tav>
                                      </p:tavLst>
                                    </p:anim>
                                    <p:anim calcmode="lin" valueType="num">
                                      <p:cBhvr additive="base">
                                        <p:cTn id="14" dur="500" fill="hold"/>
                                        <p:tgtEl>
                                          <p:spTgt spid="2048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11"/>
                                        </p:tgtEl>
                                        <p:attrNameLst>
                                          <p:attrName>style.visibility</p:attrName>
                                        </p:attrNameLst>
                                      </p:cBhvr>
                                      <p:to>
                                        <p:strVal val="visible"/>
                                      </p:to>
                                    </p:set>
                                    <p:anim calcmode="lin" valueType="num">
                                      <p:cBhvr additive="base">
                                        <p:cTn id="19" dur="500" fill="hold"/>
                                        <p:tgtEl>
                                          <p:spTgt spid="204811"/>
                                        </p:tgtEl>
                                        <p:attrNameLst>
                                          <p:attrName>ppt_x</p:attrName>
                                        </p:attrNameLst>
                                      </p:cBhvr>
                                      <p:tavLst>
                                        <p:tav tm="0">
                                          <p:val>
                                            <p:strVal val="#ppt_x"/>
                                          </p:val>
                                        </p:tav>
                                        <p:tav tm="100000">
                                          <p:val>
                                            <p:strVal val="#ppt_x"/>
                                          </p:val>
                                        </p:tav>
                                      </p:tavLst>
                                    </p:anim>
                                    <p:anim calcmode="lin" valueType="num">
                                      <p:cBhvr additive="base">
                                        <p:cTn id="20" dur="500" fill="hold"/>
                                        <p:tgtEl>
                                          <p:spTgt spid="204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ctr"/>
            <a:r>
              <a:rPr lang="en-US" sz="3600" dirty="0">
                <a:solidFill>
                  <a:schemeClr val="bg1"/>
                </a:solidFill>
              </a:rPr>
              <a:t>UNICEF </a:t>
            </a:r>
            <a:r>
              <a:rPr lang="tr-TR" sz="3600" dirty="0" smtClean="0">
                <a:solidFill>
                  <a:schemeClr val="bg1"/>
                </a:solidFill>
              </a:rPr>
              <a:t>ve Küme Yaklaşımı</a:t>
            </a:r>
            <a:endParaRPr lang="en-US" sz="3600" dirty="0">
              <a:solidFill>
                <a:schemeClr val="bg1"/>
              </a:solidFill>
            </a:endParaRPr>
          </a:p>
        </p:txBody>
      </p:sp>
      <p:sp>
        <p:nvSpPr>
          <p:cNvPr id="203779" name="Rectangle 3"/>
          <p:cNvSpPr>
            <a:spLocks noGrp="1" noChangeArrowheads="1"/>
          </p:cNvSpPr>
          <p:nvPr>
            <p:ph type="body" idx="1"/>
          </p:nvPr>
        </p:nvSpPr>
        <p:spPr>
          <a:xfrm>
            <a:off x="838200" y="1905000"/>
            <a:ext cx="7772400" cy="3962400"/>
          </a:xfrm>
        </p:spPr>
        <p:txBody>
          <a:bodyPr/>
          <a:lstStyle/>
          <a:p>
            <a:pPr>
              <a:lnSpc>
                <a:spcPct val="80000"/>
              </a:lnSpc>
            </a:pPr>
            <a:r>
              <a:rPr lang="tr-TR" sz="2000" b="1" dirty="0" smtClean="0"/>
              <a:t>Küme Liderlikleri</a:t>
            </a:r>
            <a:r>
              <a:rPr lang="en-US" sz="2000" b="1" dirty="0" smtClean="0"/>
              <a:t>: </a:t>
            </a:r>
            <a:endParaRPr lang="en-US" sz="2000" b="1" dirty="0"/>
          </a:p>
          <a:p>
            <a:pPr>
              <a:lnSpc>
                <a:spcPct val="80000"/>
              </a:lnSpc>
              <a:buFontTx/>
              <a:buChar char="•"/>
            </a:pPr>
            <a:r>
              <a:rPr lang="en-US" sz="2000" dirty="0"/>
              <a:t>		</a:t>
            </a:r>
            <a:r>
              <a:rPr lang="en-US" sz="2000" dirty="0" smtClean="0"/>
              <a:t>WASH</a:t>
            </a:r>
            <a:r>
              <a:rPr lang="tr-TR" sz="2000" dirty="0" smtClean="0"/>
              <a:t> –Su Sanitasyon Hijyen</a:t>
            </a:r>
            <a:r>
              <a:rPr lang="en-US" sz="2000" dirty="0" smtClean="0"/>
              <a:t> (</a:t>
            </a:r>
            <a:r>
              <a:rPr lang="tr-TR" sz="2000" dirty="0" smtClean="0"/>
              <a:t>bütün afetler</a:t>
            </a:r>
            <a:r>
              <a:rPr lang="en-US" sz="2000" dirty="0" smtClean="0"/>
              <a:t>)</a:t>
            </a:r>
            <a:endParaRPr lang="en-US" sz="2000" dirty="0"/>
          </a:p>
          <a:p>
            <a:pPr>
              <a:lnSpc>
                <a:spcPct val="80000"/>
              </a:lnSpc>
              <a:buFontTx/>
              <a:buChar char="•"/>
            </a:pPr>
            <a:r>
              <a:rPr lang="en-US" sz="2000" dirty="0"/>
              <a:t>		</a:t>
            </a:r>
            <a:r>
              <a:rPr lang="tr-TR" sz="2000" dirty="0" smtClean="0"/>
              <a:t>Beslenme</a:t>
            </a:r>
            <a:r>
              <a:rPr lang="en-US" sz="2000" dirty="0" smtClean="0"/>
              <a:t> (</a:t>
            </a:r>
            <a:r>
              <a:rPr lang="tr-TR" sz="2000" dirty="0" smtClean="0"/>
              <a:t>bütün afetler</a:t>
            </a:r>
            <a:r>
              <a:rPr lang="en-US" sz="2000" dirty="0" smtClean="0"/>
              <a:t>)</a:t>
            </a:r>
            <a:endParaRPr lang="en-US" sz="2000" dirty="0"/>
          </a:p>
          <a:p>
            <a:pPr>
              <a:lnSpc>
                <a:spcPct val="80000"/>
              </a:lnSpc>
              <a:buFontTx/>
              <a:buChar char="•"/>
            </a:pPr>
            <a:r>
              <a:rPr lang="en-US" sz="2000" dirty="0"/>
              <a:t>		</a:t>
            </a:r>
            <a:r>
              <a:rPr lang="tr-TR" sz="2000" dirty="0" smtClean="0"/>
              <a:t>Eğitim</a:t>
            </a:r>
            <a:r>
              <a:rPr lang="en-US" sz="2000" dirty="0" smtClean="0"/>
              <a:t> (Save Alliance</a:t>
            </a:r>
            <a:r>
              <a:rPr lang="tr-TR" sz="2000" dirty="0" smtClean="0"/>
              <a:t> ile birlikte</a:t>
            </a:r>
            <a:r>
              <a:rPr lang="en-US" sz="2000" dirty="0" smtClean="0"/>
              <a:t>)</a:t>
            </a:r>
            <a:endParaRPr lang="en-US" sz="2000" dirty="0"/>
          </a:p>
          <a:p>
            <a:pPr>
              <a:lnSpc>
                <a:spcPct val="80000"/>
              </a:lnSpc>
              <a:buFontTx/>
              <a:buChar char="•"/>
            </a:pPr>
            <a:r>
              <a:rPr lang="en-US" sz="2000" dirty="0"/>
              <a:t>		</a:t>
            </a:r>
            <a:r>
              <a:rPr lang="tr-TR" sz="2000" dirty="0" smtClean="0"/>
              <a:t>Doğal Afetlerde Koruma kümesinin fiili Liderliği</a:t>
            </a:r>
            <a:endParaRPr lang="en-US" sz="2000" dirty="0"/>
          </a:p>
          <a:p>
            <a:pPr>
              <a:lnSpc>
                <a:spcPct val="80000"/>
              </a:lnSpc>
            </a:pPr>
            <a:endParaRPr lang="en-US" sz="2000" dirty="0"/>
          </a:p>
          <a:p>
            <a:pPr>
              <a:lnSpc>
                <a:spcPct val="80000"/>
              </a:lnSpc>
            </a:pPr>
            <a:r>
              <a:rPr lang="tr-TR" sz="2000" b="1" dirty="0" smtClean="0"/>
              <a:t>Küme Üyelikleri</a:t>
            </a:r>
            <a:r>
              <a:rPr lang="en-US" sz="2000" b="1" dirty="0" smtClean="0"/>
              <a:t>:</a:t>
            </a:r>
            <a:endParaRPr lang="en-US" sz="2000" b="1" dirty="0"/>
          </a:p>
          <a:p>
            <a:pPr>
              <a:lnSpc>
                <a:spcPct val="80000"/>
              </a:lnSpc>
              <a:buFontTx/>
              <a:buChar char="•"/>
            </a:pPr>
            <a:r>
              <a:rPr lang="en-US" sz="2000" dirty="0"/>
              <a:t>		</a:t>
            </a:r>
            <a:r>
              <a:rPr lang="tr-TR" sz="2000" dirty="0" smtClean="0"/>
              <a:t>Sağlık</a:t>
            </a:r>
            <a:r>
              <a:rPr lang="en-US" sz="2000" dirty="0" smtClean="0"/>
              <a:t> (</a:t>
            </a:r>
            <a:r>
              <a:rPr lang="tr-TR" sz="2000" dirty="0" smtClean="0"/>
              <a:t>Lider</a:t>
            </a:r>
            <a:r>
              <a:rPr lang="en-US" sz="2000" dirty="0" smtClean="0"/>
              <a:t>: </a:t>
            </a:r>
            <a:r>
              <a:rPr lang="tr-TR" sz="2000" dirty="0" smtClean="0"/>
              <a:t>DSÖ</a:t>
            </a:r>
            <a:r>
              <a:rPr lang="en-US" sz="2000" dirty="0" smtClean="0"/>
              <a:t>)</a:t>
            </a:r>
            <a:endParaRPr lang="en-US" sz="2000" dirty="0"/>
          </a:p>
          <a:p>
            <a:pPr>
              <a:lnSpc>
                <a:spcPct val="80000"/>
              </a:lnSpc>
              <a:buFontTx/>
              <a:buChar char="•"/>
            </a:pPr>
            <a:r>
              <a:rPr lang="en-US" sz="2000" dirty="0"/>
              <a:t>		</a:t>
            </a:r>
            <a:r>
              <a:rPr lang="tr-TR" sz="2000" dirty="0" smtClean="0"/>
              <a:t>Koruma</a:t>
            </a:r>
            <a:r>
              <a:rPr lang="en-US" sz="2000" dirty="0" smtClean="0"/>
              <a:t> </a:t>
            </a:r>
            <a:r>
              <a:rPr lang="en-US" sz="2000" dirty="0"/>
              <a:t>(</a:t>
            </a:r>
            <a:r>
              <a:rPr lang="en-US" sz="2000" dirty="0" smtClean="0"/>
              <a:t>L</a:t>
            </a:r>
            <a:r>
              <a:rPr lang="tr-TR" sz="2000" dirty="0" err="1" smtClean="0"/>
              <a:t>ider</a:t>
            </a:r>
            <a:r>
              <a:rPr lang="tr-TR" sz="2000" dirty="0" smtClean="0"/>
              <a:t> BMMYK: karmaşık acil durumlarda</a:t>
            </a:r>
            <a:r>
              <a:rPr lang="en-US" sz="2000" dirty="0" smtClean="0"/>
              <a:t>)</a:t>
            </a:r>
            <a:endParaRPr lang="en-US" sz="2000" dirty="0"/>
          </a:p>
          <a:p>
            <a:pPr lvl="4">
              <a:lnSpc>
                <a:spcPct val="80000"/>
              </a:lnSpc>
              <a:buFontTx/>
              <a:buChar char="»"/>
            </a:pPr>
            <a:r>
              <a:rPr lang="tr-TR" sz="1800" dirty="0" smtClean="0"/>
              <a:t>Çocukların Korunmasında alan sorumlusu</a:t>
            </a:r>
            <a:endParaRPr lang="en-US" sz="1800" dirty="0"/>
          </a:p>
          <a:p>
            <a:pPr>
              <a:lnSpc>
                <a:spcPct val="80000"/>
              </a:lnSpc>
            </a:pPr>
            <a:r>
              <a:rPr lang="en-US" sz="2000"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3" cstate="print"/>
          <a:srcRect/>
          <a:stretch>
            <a:fillRect/>
          </a:stretch>
        </p:blipFill>
        <p:spPr bwMode="auto">
          <a:xfrm>
            <a:off x="6929438" y="6248400"/>
            <a:ext cx="2208212" cy="565150"/>
          </a:xfrm>
          <a:prstGeom prst="rect">
            <a:avLst/>
          </a:prstGeom>
          <a:noFill/>
        </p:spPr>
      </p:pic>
      <p:sp>
        <p:nvSpPr>
          <p:cNvPr id="181251" name="Rectangle 3"/>
          <p:cNvSpPr>
            <a:spLocks noChangeArrowheads="1"/>
          </p:cNvSpPr>
          <p:nvPr/>
        </p:nvSpPr>
        <p:spPr bwMode="auto">
          <a:xfrm>
            <a:off x="0" y="0"/>
            <a:ext cx="9144000" cy="1447800"/>
          </a:xfrm>
          <a:prstGeom prst="rect">
            <a:avLst/>
          </a:prstGeom>
          <a:solidFill>
            <a:srgbClr val="0099FF"/>
          </a:solidFill>
          <a:ln w="9525">
            <a:solidFill>
              <a:srgbClr val="5252D4"/>
            </a:solidFill>
            <a:miter lim="800000"/>
            <a:headEnd/>
            <a:tailEnd/>
          </a:ln>
          <a:effectLst/>
        </p:spPr>
        <p:txBody>
          <a:bodyPr wrap="none" anchor="ctr"/>
          <a:lstStyle/>
          <a:p>
            <a:pPr algn="ctr"/>
            <a:endParaRPr lang="tr-TR" sz="2800">
              <a:latin typeface="Arial" pitchFamily="34" charset="0"/>
            </a:endParaRPr>
          </a:p>
        </p:txBody>
      </p:sp>
      <p:sp>
        <p:nvSpPr>
          <p:cNvPr id="181252" name="Text Box 4"/>
          <p:cNvSpPr txBox="1">
            <a:spLocks noChangeArrowheads="1"/>
          </p:cNvSpPr>
          <p:nvPr/>
        </p:nvSpPr>
        <p:spPr bwMode="auto">
          <a:xfrm>
            <a:off x="304800" y="457200"/>
            <a:ext cx="8534400" cy="646331"/>
          </a:xfrm>
          <a:prstGeom prst="rect">
            <a:avLst/>
          </a:prstGeom>
          <a:noFill/>
          <a:ln w="9525">
            <a:noFill/>
            <a:miter lim="800000"/>
            <a:headEnd/>
            <a:tailEnd/>
          </a:ln>
          <a:effectLst/>
        </p:spPr>
        <p:txBody>
          <a:bodyPr>
            <a:spAutoFit/>
          </a:bodyPr>
          <a:lstStyle/>
          <a:p>
            <a:pPr algn="ctr">
              <a:spcBef>
                <a:spcPct val="50000"/>
              </a:spcBef>
            </a:pPr>
            <a:r>
              <a:rPr lang="tr-TR" sz="3600" b="1" dirty="0" smtClean="0">
                <a:solidFill>
                  <a:schemeClr val="bg1"/>
                </a:solidFill>
                <a:latin typeface="Arial" pitchFamily="34" charset="0"/>
              </a:rPr>
              <a:t>Çocuk Koruma Tanımı</a:t>
            </a:r>
            <a:endParaRPr lang="en-GB" sz="3600" dirty="0">
              <a:solidFill>
                <a:schemeClr val="bg1"/>
              </a:solidFill>
              <a:latin typeface="Arial" pitchFamily="34" charset="0"/>
            </a:endParaRPr>
          </a:p>
        </p:txBody>
      </p:sp>
      <p:sp>
        <p:nvSpPr>
          <p:cNvPr id="181253" name="Rectangle 5"/>
          <p:cNvSpPr>
            <a:spLocks noGrp="1" noChangeArrowheads="1"/>
          </p:cNvSpPr>
          <p:nvPr>
            <p:ph type="body" idx="1"/>
          </p:nvPr>
        </p:nvSpPr>
        <p:spPr>
          <a:xfrm>
            <a:off x="685800" y="1676400"/>
            <a:ext cx="8077200" cy="4114800"/>
          </a:xfrm>
        </p:spPr>
        <p:txBody>
          <a:bodyPr/>
          <a:lstStyle/>
          <a:p>
            <a:pPr>
              <a:lnSpc>
                <a:spcPct val="80000"/>
              </a:lnSpc>
            </a:pPr>
            <a:r>
              <a:rPr lang="tr-TR" sz="2000" b="1" i="1" dirty="0" smtClean="0"/>
              <a:t>Şiddet, istismar, sömürü ve ayrımcılığın Önlenmesi Amaçlı etkinlikler</a:t>
            </a:r>
            <a:endParaRPr lang="en-US" sz="2000" b="1" i="1" dirty="0"/>
          </a:p>
          <a:p>
            <a:pPr>
              <a:lnSpc>
                <a:spcPct val="80000"/>
              </a:lnSpc>
            </a:pPr>
            <a:endParaRPr lang="en-US" sz="2000" dirty="0"/>
          </a:p>
          <a:p>
            <a:pPr>
              <a:lnSpc>
                <a:spcPct val="80000"/>
              </a:lnSpc>
              <a:buFont typeface="Arial" pitchFamily="34" charset="0"/>
              <a:buChar char="•"/>
            </a:pPr>
            <a:r>
              <a:rPr lang="tr-TR" sz="2000" dirty="0" smtClean="0"/>
              <a:t>Tüm düzeylerdeki sorumlular tarafından</a:t>
            </a:r>
            <a:endParaRPr lang="en-US" sz="2000" dirty="0"/>
          </a:p>
          <a:p>
            <a:pPr>
              <a:lnSpc>
                <a:spcPct val="80000"/>
              </a:lnSpc>
              <a:buFont typeface="Arial" pitchFamily="34" charset="0"/>
              <a:buChar char="•"/>
            </a:pPr>
            <a:r>
              <a:rPr lang="tr-TR" sz="2000" dirty="0" smtClean="0"/>
              <a:t>Sağlık, eğitim, su ve sanitasyon gibi temel sektörlerde</a:t>
            </a:r>
            <a:endParaRPr lang="en-US" sz="2000" dirty="0"/>
          </a:p>
          <a:p>
            <a:pPr>
              <a:lnSpc>
                <a:spcPct val="80000"/>
              </a:lnSpc>
              <a:buFont typeface="Arial" pitchFamily="34" charset="0"/>
              <a:buChar char="•"/>
            </a:pPr>
            <a:r>
              <a:rPr lang="tr-TR" sz="2000" dirty="0" smtClean="0"/>
              <a:t>Medya, polis, adalet çalışanları, özel sektör temsilcileri gibi diğer bütün paydaş ve aktörlerle birlikte gerçekleştirilmelidir. </a:t>
            </a:r>
            <a:endParaRPr lang="en-US" sz="2000" dirty="0"/>
          </a:p>
          <a:p>
            <a:pPr>
              <a:lnSpc>
                <a:spcPct val="80000"/>
              </a:lnSpc>
            </a:pPr>
            <a:endParaRPr lang="en-US" sz="2000" dirty="0"/>
          </a:p>
          <a:p>
            <a:pPr>
              <a:lnSpc>
                <a:spcPct val="80000"/>
              </a:lnSpc>
            </a:pPr>
            <a:r>
              <a:rPr lang="tr-TR" sz="2000" b="1" dirty="0" smtClean="0"/>
              <a:t>İnsan Haklarına Dayalı Program Geliştirmeye &amp; Çocuk Koruma Kavramları</a:t>
            </a:r>
            <a:endParaRPr lang="en-US" sz="2000" b="1" dirty="0"/>
          </a:p>
          <a:p>
            <a:pPr>
              <a:lnSpc>
                <a:spcPct val="80000"/>
              </a:lnSpc>
              <a:buFontTx/>
              <a:buChar char="•"/>
            </a:pPr>
            <a:r>
              <a:rPr lang="tr-TR" sz="2000" b="1" dirty="0" smtClean="0"/>
              <a:t>İnsan Haklarına Dayalı Program Geliştirme </a:t>
            </a:r>
            <a:r>
              <a:rPr lang="tr-TR" sz="2000" dirty="0" smtClean="0"/>
              <a:t>eğitim, sağlık, gelişim gibi çocuk haklarının korunması ve savunulması için kullanılırken; </a:t>
            </a:r>
            <a:endParaRPr lang="en-US" sz="2000" dirty="0"/>
          </a:p>
          <a:p>
            <a:pPr>
              <a:lnSpc>
                <a:spcPct val="80000"/>
              </a:lnSpc>
              <a:buFontTx/>
              <a:buChar char="•"/>
            </a:pPr>
            <a:r>
              <a:rPr lang="tr-TR" sz="2000" b="1" dirty="0" smtClean="0"/>
              <a:t>Çocuk Koruma kavramı </a:t>
            </a:r>
            <a:r>
              <a:rPr lang="tr-TR" sz="2000" dirty="0" smtClean="0"/>
              <a:t>çocukların</a:t>
            </a:r>
            <a:r>
              <a:rPr lang="tr-TR" sz="2000" b="1" dirty="0" smtClean="0"/>
              <a:t> </a:t>
            </a:r>
            <a:r>
              <a:rPr lang="tr-TR" sz="2000" dirty="0" smtClean="0"/>
              <a:t>şiddet, istismar ve sömürüden korunması durumudur. </a:t>
            </a:r>
            <a:endParaRPr lang="en-US"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9144000" cy="1323439"/>
          </a:xfrm>
          <a:prstGeom prst="rect">
            <a:avLst/>
          </a:prstGeom>
          <a:solidFill>
            <a:srgbClr val="0099FF"/>
          </a:solidFill>
          <a:ln w="9525">
            <a:noFill/>
            <a:miter lim="800000"/>
            <a:headEnd/>
            <a:tailEnd/>
          </a:ln>
        </p:spPr>
        <p:txBody>
          <a:bodyPr lIns="182880" rIns="182880">
            <a:spAutoFit/>
          </a:bodyPr>
          <a:lstStyle/>
          <a:p>
            <a:pPr algn="ctr"/>
            <a:endParaRPr lang="en-GB" sz="1200" b="1" dirty="0"/>
          </a:p>
          <a:p>
            <a:pPr algn="ctr"/>
            <a:r>
              <a:rPr lang="tr-TR" sz="3600" b="1" dirty="0" smtClean="0">
                <a:solidFill>
                  <a:schemeClr val="bg1"/>
                </a:solidFill>
                <a:latin typeface="Arial" pitchFamily="34" charset="0"/>
                <a:cs typeface="Arial" pitchFamily="34" charset="0"/>
              </a:rPr>
              <a:t>Uluslararası İnsan Hakları</a:t>
            </a:r>
            <a:endParaRPr lang="en-US" sz="3600" b="1" dirty="0" smtClean="0">
              <a:solidFill>
                <a:schemeClr val="bg1"/>
              </a:solidFill>
              <a:latin typeface="Arial" pitchFamily="34" charset="0"/>
              <a:cs typeface="Arial" pitchFamily="34" charset="0"/>
            </a:endParaRPr>
          </a:p>
          <a:p>
            <a:pPr algn="ctr"/>
            <a:endParaRPr lang="en-US" sz="3200" b="1" dirty="0"/>
          </a:p>
        </p:txBody>
      </p:sp>
      <p:sp>
        <p:nvSpPr>
          <p:cNvPr id="50179" name="Rectangle 3"/>
          <p:cNvSpPr>
            <a:spLocks noChangeArrowheads="1"/>
          </p:cNvSpPr>
          <p:nvPr/>
        </p:nvSpPr>
        <p:spPr bwMode="auto">
          <a:xfrm>
            <a:off x="182563" y="1417638"/>
            <a:ext cx="8915400" cy="6370637"/>
          </a:xfrm>
          <a:prstGeom prst="rect">
            <a:avLst/>
          </a:prstGeom>
          <a:noFill/>
          <a:ln w="9525">
            <a:noFill/>
            <a:miter lim="800000"/>
            <a:headEnd/>
            <a:tailEnd/>
          </a:ln>
        </p:spPr>
        <p:txBody>
          <a:bodyPr lIns="182880" rIns="182880">
            <a:spAutoFit/>
          </a:bodyPr>
          <a:lstStyle/>
          <a:p>
            <a:pPr>
              <a:buClr>
                <a:srgbClr val="0070C0"/>
              </a:buClr>
              <a:buFont typeface="Arial" charset="0"/>
              <a:buChar char="•"/>
            </a:pPr>
            <a:r>
              <a:rPr lang="tr-TR" b="1" dirty="0">
                <a:latin typeface="Segoe UI Black" pitchFamily="34" charset="0"/>
              </a:rPr>
              <a:t>Çocuk Hakları Sözleşmesi </a:t>
            </a:r>
            <a:r>
              <a:rPr lang="en-GB" b="1" dirty="0">
                <a:latin typeface="Segoe UI Black" pitchFamily="34" charset="0"/>
              </a:rPr>
              <a:t>(1989), </a:t>
            </a:r>
            <a:r>
              <a:rPr lang="tr-TR" b="1" dirty="0">
                <a:latin typeface="Segoe UI Black" pitchFamily="34" charset="0"/>
              </a:rPr>
              <a:t>ve Ek 2 Protokol</a:t>
            </a:r>
          </a:p>
          <a:p>
            <a:pPr>
              <a:buClr>
                <a:srgbClr val="0070C0"/>
              </a:buClr>
              <a:buFont typeface="Arial" charset="0"/>
              <a:buChar char="•"/>
            </a:pPr>
            <a:endParaRPr lang="tr-TR" b="1" dirty="0">
              <a:latin typeface="Segoe UI Black" pitchFamily="34" charset="0"/>
            </a:endParaRPr>
          </a:p>
          <a:p>
            <a:pPr>
              <a:buClr>
                <a:srgbClr val="0070C0"/>
              </a:buClr>
              <a:buFont typeface="Arial" charset="0"/>
              <a:buChar char="•"/>
            </a:pPr>
            <a:r>
              <a:rPr lang="tr-TR" dirty="0">
                <a:latin typeface="Segoe UI Black" pitchFamily="34" charset="0"/>
              </a:rPr>
              <a:t>K</a:t>
            </a:r>
            <a:r>
              <a:rPr lang="en-GB" dirty="0" err="1">
                <a:latin typeface="Segoe UI Black" pitchFamily="34" charset="0"/>
              </a:rPr>
              <a:t>ötü</a:t>
            </a:r>
            <a:r>
              <a:rPr lang="en-GB" dirty="0">
                <a:latin typeface="Segoe UI Black" pitchFamily="34" charset="0"/>
              </a:rPr>
              <a:t> </a:t>
            </a:r>
            <a:r>
              <a:rPr lang="tr-TR" dirty="0">
                <a:latin typeface="Segoe UI Black" pitchFamily="34" charset="0"/>
              </a:rPr>
              <a:t>Ş</a:t>
            </a:r>
            <a:r>
              <a:rPr lang="en-GB" dirty="0" err="1">
                <a:latin typeface="Segoe UI Black" pitchFamily="34" charset="0"/>
              </a:rPr>
              <a:t>artlardaki</a:t>
            </a:r>
            <a:r>
              <a:rPr lang="en-GB" dirty="0">
                <a:latin typeface="Segoe UI Black" pitchFamily="34" charset="0"/>
              </a:rPr>
              <a:t> </a:t>
            </a:r>
            <a:r>
              <a:rPr lang="tr-TR" dirty="0">
                <a:latin typeface="Segoe UI Black" pitchFamily="34" charset="0"/>
              </a:rPr>
              <a:t>Ç</a:t>
            </a:r>
            <a:r>
              <a:rPr lang="en-GB" dirty="0" err="1">
                <a:latin typeface="Segoe UI Black" pitchFamily="34" charset="0"/>
              </a:rPr>
              <a:t>ocuk</a:t>
            </a:r>
            <a:r>
              <a:rPr lang="en-GB" dirty="0">
                <a:latin typeface="Segoe UI Black" pitchFamily="34" charset="0"/>
              </a:rPr>
              <a:t> </a:t>
            </a:r>
            <a:r>
              <a:rPr lang="tr-TR" dirty="0">
                <a:latin typeface="Segoe UI Black" pitchFamily="34" charset="0"/>
              </a:rPr>
              <a:t>İ</a:t>
            </a:r>
            <a:r>
              <a:rPr lang="en-GB" dirty="0" err="1">
                <a:latin typeface="Segoe UI Black" pitchFamily="34" charset="0"/>
              </a:rPr>
              <a:t>şçiliğinin</a:t>
            </a:r>
            <a:r>
              <a:rPr lang="en-GB" dirty="0">
                <a:latin typeface="Segoe UI Black" pitchFamily="34" charset="0"/>
              </a:rPr>
              <a:t> </a:t>
            </a:r>
            <a:r>
              <a:rPr lang="tr-TR" dirty="0">
                <a:latin typeface="Segoe UI Black" pitchFamily="34" charset="0"/>
              </a:rPr>
              <a:t>Y</a:t>
            </a:r>
            <a:r>
              <a:rPr lang="en-GB" dirty="0" err="1">
                <a:latin typeface="Segoe UI Black" pitchFamily="34" charset="0"/>
              </a:rPr>
              <a:t>asaklanması</a:t>
            </a:r>
            <a:r>
              <a:rPr lang="en-GB" dirty="0">
                <a:latin typeface="Segoe UI Black" pitchFamily="34" charset="0"/>
              </a:rPr>
              <a:t> </a:t>
            </a:r>
            <a:r>
              <a:rPr lang="en-GB" dirty="0" err="1">
                <a:latin typeface="Segoe UI Black" pitchFamily="34" charset="0"/>
              </a:rPr>
              <a:t>ve</a:t>
            </a:r>
            <a:r>
              <a:rPr lang="tr-TR" dirty="0">
                <a:latin typeface="Segoe UI Black" pitchFamily="34" charset="0"/>
              </a:rPr>
              <a:t> O</a:t>
            </a:r>
            <a:r>
              <a:rPr lang="en-GB" dirty="0" err="1">
                <a:latin typeface="Segoe UI Black" pitchFamily="34" charset="0"/>
              </a:rPr>
              <a:t>rtadan</a:t>
            </a:r>
            <a:r>
              <a:rPr lang="tr-TR" dirty="0">
                <a:latin typeface="Segoe UI Black" pitchFamily="34" charset="0"/>
              </a:rPr>
              <a:t> K</a:t>
            </a:r>
            <a:r>
              <a:rPr lang="en-GB" dirty="0" err="1">
                <a:latin typeface="Segoe UI Black" pitchFamily="34" charset="0"/>
              </a:rPr>
              <a:t>aldırılmasına</a:t>
            </a:r>
            <a:r>
              <a:rPr lang="en-GB" dirty="0">
                <a:latin typeface="Segoe UI Black" pitchFamily="34" charset="0"/>
              </a:rPr>
              <a:t> </a:t>
            </a:r>
            <a:r>
              <a:rPr lang="tr-TR" dirty="0">
                <a:latin typeface="Segoe UI Black" pitchFamily="34" charset="0"/>
              </a:rPr>
              <a:t>İ</a:t>
            </a:r>
            <a:r>
              <a:rPr lang="en-GB" dirty="0" err="1">
                <a:latin typeface="Segoe UI Black" pitchFamily="34" charset="0"/>
              </a:rPr>
              <a:t>lişkin</a:t>
            </a:r>
            <a:r>
              <a:rPr lang="en-GB" dirty="0">
                <a:latin typeface="Segoe UI Black" pitchFamily="34" charset="0"/>
              </a:rPr>
              <a:t> 182 </a:t>
            </a:r>
            <a:r>
              <a:rPr lang="en-GB" dirty="0" err="1">
                <a:latin typeface="Segoe UI Black" pitchFamily="34" charset="0"/>
              </a:rPr>
              <a:t>nolu</a:t>
            </a:r>
            <a:r>
              <a:rPr lang="en-GB" dirty="0">
                <a:latin typeface="Segoe UI Black" pitchFamily="34" charset="0"/>
              </a:rPr>
              <a:t> </a:t>
            </a:r>
            <a:r>
              <a:rPr lang="tr-TR" dirty="0">
                <a:latin typeface="Segoe UI Black" pitchFamily="34" charset="0"/>
              </a:rPr>
              <a:t>A</a:t>
            </a:r>
            <a:r>
              <a:rPr lang="en-GB" dirty="0" err="1">
                <a:latin typeface="Segoe UI Black" pitchFamily="34" charset="0"/>
              </a:rPr>
              <a:t>cil</a:t>
            </a:r>
            <a:r>
              <a:rPr lang="en-GB" dirty="0">
                <a:latin typeface="Segoe UI Black" pitchFamily="34" charset="0"/>
              </a:rPr>
              <a:t> </a:t>
            </a:r>
            <a:r>
              <a:rPr lang="tr-TR" dirty="0">
                <a:latin typeface="Segoe UI Black" pitchFamily="34" charset="0"/>
              </a:rPr>
              <a:t>Ö</a:t>
            </a:r>
            <a:r>
              <a:rPr lang="en-GB" dirty="0" err="1">
                <a:latin typeface="Segoe UI Black" pitchFamily="34" charset="0"/>
              </a:rPr>
              <a:t>nlemler</a:t>
            </a:r>
            <a:r>
              <a:rPr lang="en-GB" dirty="0">
                <a:latin typeface="Segoe UI Black" pitchFamily="34" charset="0"/>
              </a:rPr>
              <a:t> </a:t>
            </a:r>
            <a:r>
              <a:rPr lang="tr-TR" dirty="0">
                <a:latin typeface="Segoe UI Black" pitchFamily="34" charset="0"/>
              </a:rPr>
              <a:t>S</a:t>
            </a:r>
            <a:r>
              <a:rPr lang="en-GB" dirty="0" err="1">
                <a:latin typeface="Segoe UI Black" pitchFamily="34" charset="0"/>
              </a:rPr>
              <a:t>özleşmesi</a:t>
            </a:r>
            <a:r>
              <a:rPr lang="tr-TR" dirty="0">
                <a:latin typeface="Segoe UI Black" pitchFamily="34" charset="0"/>
              </a:rPr>
              <a:t>  </a:t>
            </a:r>
          </a:p>
          <a:p>
            <a:pPr>
              <a:buClr>
                <a:srgbClr val="0070C0"/>
              </a:buClr>
              <a:buFont typeface="Arial" charset="0"/>
              <a:buChar char="•"/>
            </a:pPr>
            <a:endParaRPr lang="tr-TR" dirty="0">
              <a:latin typeface="Segoe UI Black" pitchFamily="34" charset="0"/>
            </a:endParaRPr>
          </a:p>
          <a:p>
            <a:pPr>
              <a:buClr>
                <a:srgbClr val="0070C0"/>
              </a:buClr>
              <a:buFont typeface="Arial" charset="0"/>
              <a:buChar char="•"/>
            </a:pPr>
            <a:r>
              <a:rPr lang="tr-TR" dirty="0">
                <a:latin typeface="Segoe UI Black" pitchFamily="34" charset="0"/>
              </a:rPr>
              <a:t>İşkence ve Diğer Zalimane, </a:t>
            </a:r>
            <a:r>
              <a:rPr lang="tr-TR" dirty="0" err="1">
                <a:latin typeface="Segoe UI Black" pitchFamily="34" charset="0"/>
              </a:rPr>
              <a:t>Gayrıinsani</a:t>
            </a:r>
            <a:r>
              <a:rPr lang="tr-TR" dirty="0">
                <a:latin typeface="Segoe UI Black" pitchFamily="34" charset="0"/>
              </a:rPr>
              <a:t> veya Küçültücü Muamele veya Cezaya Karşı Birleşmiş Milletler Sözleşmesi </a:t>
            </a:r>
            <a:r>
              <a:rPr lang="en-GB" dirty="0">
                <a:latin typeface="Segoe UI Black" pitchFamily="34" charset="0"/>
              </a:rPr>
              <a:t> (1984)</a:t>
            </a:r>
            <a:r>
              <a:rPr lang="tr-TR" dirty="0">
                <a:latin typeface="Segoe UI Black" pitchFamily="34" charset="0"/>
              </a:rPr>
              <a:t> </a:t>
            </a:r>
          </a:p>
          <a:p>
            <a:pPr>
              <a:buClr>
                <a:srgbClr val="0070C0"/>
              </a:buClr>
              <a:buFont typeface="Arial" charset="0"/>
              <a:buChar char="•"/>
            </a:pPr>
            <a:endParaRPr lang="tr-TR" dirty="0">
              <a:latin typeface="Segoe UI Black" pitchFamily="34" charset="0"/>
            </a:endParaRPr>
          </a:p>
          <a:p>
            <a:pPr>
              <a:buClr>
                <a:srgbClr val="0070C0"/>
              </a:buClr>
              <a:buFont typeface="Arial" charset="0"/>
              <a:buChar char="•"/>
            </a:pPr>
            <a:r>
              <a:rPr lang="tr-TR" dirty="0">
                <a:latin typeface="Segoe UI Black" pitchFamily="34" charset="0"/>
              </a:rPr>
              <a:t>Evrensel İnsan Hakları Beyannamesi </a:t>
            </a:r>
            <a:r>
              <a:rPr lang="en-GB" dirty="0">
                <a:latin typeface="Segoe UI Black" pitchFamily="34" charset="0"/>
              </a:rPr>
              <a:t>(1948)</a:t>
            </a:r>
            <a:endParaRPr lang="tr-TR" dirty="0">
              <a:latin typeface="Segoe UI Black" pitchFamily="34" charset="0"/>
            </a:endParaRPr>
          </a:p>
          <a:p>
            <a:pPr>
              <a:buClr>
                <a:srgbClr val="0070C0"/>
              </a:buClr>
            </a:pPr>
            <a:endParaRPr lang="tr-TR" dirty="0">
              <a:latin typeface="Segoe UI Black" pitchFamily="34" charset="0"/>
            </a:endParaRPr>
          </a:p>
          <a:p>
            <a:pPr>
              <a:buClr>
                <a:srgbClr val="0070C0"/>
              </a:buClr>
              <a:buFont typeface="Arial" charset="0"/>
              <a:buChar char="•"/>
            </a:pPr>
            <a:r>
              <a:rPr lang="tr-TR" dirty="0">
                <a:latin typeface="Segoe UI Black" pitchFamily="34" charset="0"/>
              </a:rPr>
              <a:t>Uluslararası Ceza Mahkemesi (Roma Statüsü)</a:t>
            </a:r>
            <a:endParaRPr lang="en-US" dirty="0">
              <a:latin typeface="Segoe UI Black" pitchFamily="34" charset="0"/>
            </a:endParaRPr>
          </a:p>
          <a:p>
            <a:endParaRPr lang="en-US" dirty="0">
              <a:latin typeface="Segoe UI Black" pitchFamily="34" charset="0"/>
            </a:endParaRPr>
          </a:p>
          <a:p>
            <a:endParaRPr lang="en-US" dirty="0">
              <a:latin typeface="Segoe UI Black" pitchFamily="34" charset="0"/>
            </a:endParaRPr>
          </a:p>
          <a:p>
            <a:endParaRPr lang="en-GB" dirty="0">
              <a:latin typeface="Segoe UI Black" pitchFamily="34" charset="0"/>
            </a:endParaRPr>
          </a:p>
          <a:p>
            <a:endParaRPr lang="en-US" dirty="0">
              <a:latin typeface="Segoe UI Black"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44000" cy="1384995"/>
          </a:xfrm>
          <a:prstGeom prst="rect">
            <a:avLst/>
          </a:prstGeom>
          <a:solidFill>
            <a:srgbClr val="0099FF"/>
          </a:solidFill>
          <a:ln w="9525">
            <a:noFill/>
            <a:miter lim="800000"/>
            <a:headEnd/>
            <a:tailEnd/>
          </a:ln>
        </p:spPr>
        <p:txBody>
          <a:bodyPr lIns="182880" rIns="182880">
            <a:spAutoFit/>
          </a:bodyPr>
          <a:lstStyle/>
          <a:p>
            <a:pPr algn="ctr"/>
            <a:endParaRPr lang="en-GB" sz="1200" b="1" dirty="0"/>
          </a:p>
          <a:p>
            <a:pPr algn="ctr"/>
            <a:r>
              <a:rPr lang="tr-TR" sz="3600" b="1" dirty="0" smtClean="0">
                <a:solidFill>
                  <a:schemeClr val="bg1"/>
                </a:solidFill>
                <a:latin typeface="Arial" pitchFamily="34" charset="0"/>
                <a:cs typeface="Arial" pitchFamily="34" charset="0"/>
              </a:rPr>
              <a:t>Uluslararası</a:t>
            </a:r>
            <a:r>
              <a:rPr lang="tr-TR" sz="3600" b="1" dirty="0" smtClean="0">
                <a:latin typeface="Arial" pitchFamily="34" charset="0"/>
                <a:cs typeface="Arial" pitchFamily="34" charset="0"/>
              </a:rPr>
              <a:t> </a:t>
            </a:r>
            <a:r>
              <a:rPr lang="tr-TR" sz="3600" b="1" dirty="0" smtClean="0">
                <a:solidFill>
                  <a:schemeClr val="bg1"/>
                </a:solidFill>
                <a:latin typeface="Arial" pitchFamily="34" charset="0"/>
                <a:cs typeface="Arial" pitchFamily="34" charset="0"/>
              </a:rPr>
              <a:t>İnsancıl Hukuk</a:t>
            </a:r>
            <a:endParaRPr lang="en-US" sz="3600" b="1" dirty="0" smtClean="0">
              <a:solidFill>
                <a:schemeClr val="bg1"/>
              </a:solidFill>
              <a:latin typeface="Arial" pitchFamily="34" charset="0"/>
              <a:cs typeface="Arial" pitchFamily="34" charset="0"/>
            </a:endParaRPr>
          </a:p>
          <a:p>
            <a:pPr algn="ctr"/>
            <a:r>
              <a:rPr lang="en-US" sz="3600" b="1" dirty="0" smtClean="0">
                <a:solidFill>
                  <a:schemeClr val="bg1"/>
                </a:solidFill>
                <a:latin typeface="Arial" pitchFamily="34" charset="0"/>
                <a:cs typeface="Arial" pitchFamily="34" charset="0"/>
              </a:rPr>
              <a:t>(</a:t>
            </a:r>
            <a:r>
              <a:rPr lang="en-US" sz="3600" b="1" dirty="0">
                <a:solidFill>
                  <a:schemeClr val="bg1"/>
                </a:solidFill>
                <a:latin typeface="Arial" pitchFamily="34" charset="0"/>
                <a:cs typeface="Arial" pitchFamily="34" charset="0"/>
              </a:rPr>
              <a:t>IHL)</a:t>
            </a:r>
          </a:p>
        </p:txBody>
      </p:sp>
      <p:sp>
        <p:nvSpPr>
          <p:cNvPr id="51203" name="Rectangle 3"/>
          <p:cNvSpPr>
            <a:spLocks noChangeArrowheads="1"/>
          </p:cNvSpPr>
          <p:nvPr/>
        </p:nvSpPr>
        <p:spPr bwMode="auto">
          <a:xfrm>
            <a:off x="0" y="2514600"/>
            <a:ext cx="8915400" cy="396875"/>
          </a:xfrm>
          <a:prstGeom prst="rect">
            <a:avLst/>
          </a:prstGeom>
          <a:noFill/>
          <a:ln w="9525">
            <a:noFill/>
            <a:miter lim="800000"/>
            <a:headEnd/>
            <a:tailEnd/>
          </a:ln>
        </p:spPr>
        <p:txBody>
          <a:bodyPr lIns="182880" rIns="182880">
            <a:spAutoFit/>
          </a:bodyPr>
          <a:lstStyle/>
          <a:p>
            <a:pPr lvl="1"/>
            <a:r>
              <a:rPr lang="en-US" sz="2000" dirty="0"/>
              <a:t>-- </a:t>
            </a:r>
            <a:r>
              <a:rPr lang="tr-TR" sz="2000" dirty="0">
                <a:latin typeface="Arial" pitchFamily="34" charset="0"/>
                <a:cs typeface="Arial" pitchFamily="34" charset="0"/>
              </a:rPr>
              <a:t>Temel Kural</a:t>
            </a:r>
            <a:r>
              <a:rPr lang="en-US" sz="2000" dirty="0">
                <a:latin typeface="Arial" pitchFamily="34" charset="0"/>
                <a:cs typeface="Arial" pitchFamily="34" charset="0"/>
              </a:rPr>
              <a:t>: </a:t>
            </a:r>
            <a:r>
              <a:rPr lang="tr-TR" sz="2000" b="1" i="1" dirty="0">
                <a:latin typeface="Arial" pitchFamily="34" charset="0"/>
                <a:cs typeface="Arial" pitchFamily="34" charset="0"/>
              </a:rPr>
              <a:t>Çocuklar Özel Korumaya Tabidirler.</a:t>
            </a:r>
            <a:endParaRPr lang="en-GB" sz="2000" b="1" i="1" dirty="0">
              <a:latin typeface="Arial" pitchFamily="34" charset="0"/>
              <a:cs typeface="Arial" pitchFamily="34" charset="0"/>
            </a:endParaRPr>
          </a:p>
        </p:txBody>
      </p:sp>
      <p:sp>
        <p:nvSpPr>
          <p:cNvPr id="51204" name="Rectangle 5"/>
          <p:cNvSpPr>
            <a:spLocks noChangeArrowheads="1"/>
          </p:cNvSpPr>
          <p:nvPr/>
        </p:nvSpPr>
        <p:spPr bwMode="auto">
          <a:xfrm>
            <a:off x="76200" y="3276600"/>
            <a:ext cx="8915400" cy="2554288"/>
          </a:xfrm>
          <a:prstGeom prst="rect">
            <a:avLst/>
          </a:prstGeom>
          <a:noFill/>
          <a:ln w="9525">
            <a:noFill/>
            <a:miter lim="800000"/>
            <a:headEnd/>
            <a:tailEnd/>
          </a:ln>
        </p:spPr>
        <p:txBody>
          <a:bodyPr lIns="182880" rIns="182880">
            <a:spAutoFit/>
          </a:bodyPr>
          <a:lstStyle/>
          <a:p>
            <a:pPr lvl="1" eaLnBrk="1" hangingPunct="1"/>
            <a:endParaRPr lang="en-US" sz="2000" i="1" dirty="0"/>
          </a:p>
          <a:p>
            <a:pPr lvl="1" eaLnBrk="1" hangingPunct="1"/>
            <a:r>
              <a:rPr lang="en-US" sz="2000" i="1" dirty="0"/>
              <a:t>-- </a:t>
            </a:r>
            <a:r>
              <a:rPr lang="tr-TR" sz="2000" i="1" dirty="0">
                <a:latin typeface="Arial" pitchFamily="34" charset="0"/>
                <a:cs typeface="Arial" pitchFamily="34" charset="0"/>
              </a:rPr>
              <a:t>İhtilâfa dahil taraflar, harp yüzünden öksüz kalan veya ailelerinden ayrı düşen </a:t>
            </a:r>
            <a:r>
              <a:rPr lang="tr-TR" sz="2000" i="1" dirty="0" smtClean="0">
                <a:latin typeface="Arial" pitchFamily="34" charset="0"/>
                <a:cs typeface="Arial" pitchFamily="34" charset="0"/>
              </a:rPr>
              <a:t>on beş </a:t>
            </a:r>
            <a:r>
              <a:rPr lang="tr-TR" sz="2000" i="1" dirty="0">
                <a:latin typeface="Arial" pitchFamily="34" charset="0"/>
                <a:cs typeface="Arial" pitchFamily="34" charset="0"/>
              </a:rPr>
              <a:t>yaşından küçük çocukların başıboş bırakılmaması ve her türlü ahval ve şeriat altında bakımlarının, talim ve terbiyelerinin ve kendi dinlerinde ibadetle bulunmalarını kolaylaştırılması için </a:t>
            </a:r>
            <a:r>
              <a:rPr lang="tr-TR" sz="2000" i="1" dirty="0" err="1">
                <a:latin typeface="Arial" pitchFamily="34" charset="0"/>
                <a:cs typeface="Arial" pitchFamily="34" charset="0"/>
              </a:rPr>
              <a:t>icabeden</a:t>
            </a:r>
            <a:r>
              <a:rPr lang="tr-TR" sz="2000" i="1" dirty="0">
                <a:latin typeface="Arial" pitchFamily="34" charset="0"/>
                <a:cs typeface="Arial" pitchFamily="34" charset="0"/>
              </a:rPr>
              <a:t> tedbirleri alacaklardır.   (CS I)</a:t>
            </a:r>
            <a:endParaRPr lang="en-US" sz="2000" i="1" dirty="0">
              <a:latin typeface="Arial" pitchFamily="34" charset="0"/>
              <a:cs typeface="Arial" pitchFamily="34" charset="0"/>
            </a:endParaRPr>
          </a:p>
          <a:p>
            <a:pPr lvl="1" eaLnBrk="1" hangingPunct="1"/>
            <a:endParaRPr lang="en-US" sz="2000" dirty="0">
              <a:latin typeface="Arial" pitchFamily="34" charset="0"/>
              <a:cs typeface="Arial" pitchFamily="34" charset="0"/>
            </a:endParaRPr>
          </a:p>
          <a:p>
            <a:pPr lvl="1" eaLnBrk="1" hangingPunct="1"/>
            <a:r>
              <a:rPr lang="tr-TR" sz="2000" b="1" dirty="0">
                <a:latin typeface="Arial" pitchFamily="34" charset="0"/>
                <a:cs typeface="Arial" pitchFamily="34" charset="0"/>
              </a:rPr>
              <a:t>…Ve başka çok sayıda madde…</a:t>
            </a:r>
            <a:endParaRPr lang="en-US" sz="2000" dirty="0">
              <a:latin typeface="Arial" pitchFamily="34" charset="0"/>
              <a:cs typeface="Arial" pitchFamily="34" charset="0"/>
            </a:endParaRPr>
          </a:p>
        </p:txBody>
      </p:sp>
      <p:sp>
        <p:nvSpPr>
          <p:cNvPr id="51205" name="Text Box 6"/>
          <p:cNvSpPr txBox="1">
            <a:spLocks noChangeArrowheads="1"/>
          </p:cNvSpPr>
          <p:nvPr/>
        </p:nvSpPr>
        <p:spPr bwMode="auto">
          <a:xfrm>
            <a:off x="381000" y="1676400"/>
            <a:ext cx="9144000" cy="461963"/>
          </a:xfrm>
          <a:prstGeom prst="rect">
            <a:avLst/>
          </a:prstGeom>
          <a:noFill/>
          <a:ln w="9525">
            <a:noFill/>
            <a:miter lim="800000"/>
            <a:headEnd/>
            <a:tailEnd/>
          </a:ln>
        </p:spPr>
        <p:txBody>
          <a:bodyPr>
            <a:spAutoFit/>
          </a:bodyPr>
          <a:lstStyle/>
          <a:p>
            <a:pPr>
              <a:spcBef>
                <a:spcPct val="50000"/>
              </a:spcBef>
            </a:pPr>
            <a:r>
              <a:rPr lang="tr-TR" b="1" dirty="0">
                <a:latin typeface="Arial" pitchFamily="34" charset="0"/>
                <a:cs typeface="Arial" pitchFamily="34" charset="0"/>
              </a:rPr>
              <a:t>1949 Tarihli Cenevre Sözleşmeleri ve Ek Protokoller (1977)</a:t>
            </a:r>
            <a:endParaRPr lang="en-US"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0"/>
            <a:ext cx="9144000" cy="1785104"/>
          </a:xfrm>
          <a:prstGeom prst="rect">
            <a:avLst/>
          </a:prstGeom>
          <a:solidFill>
            <a:srgbClr val="0099FF"/>
          </a:solidFill>
          <a:ln w="9525">
            <a:noFill/>
            <a:miter lim="800000"/>
            <a:headEnd/>
            <a:tailEnd/>
          </a:ln>
        </p:spPr>
        <p:txBody>
          <a:bodyPr lIns="182880">
            <a:spAutoFit/>
          </a:bodyPr>
          <a:lstStyle/>
          <a:p>
            <a:pPr algn="ctr">
              <a:spcBef>
                <a:spcPct val="50000"/>
              </a:spcBef>
            </a:pPr>
            <a:r>
              <a:rPr lang="tr-TR" sz="3600" b="1" dirty="0" smtClean="0">
                <a:solidFill>
                  <a:schemeClr val="bg1"/>
                </a:solidFill>
                <a:latin typeface="Arial" pitchFamily="34" charset="0"/>
                <a:cs typeface="Arial" pitchFamily="34" charset="0"/>
              </a:rPr>
              <a:t>Acil Durumlarda</a:t>
            </a:r>
          </a:p>
          <a:p>
            <a:pPr algn="ctr">
              <a:spcBef>
                <a:spcPct val="50000"/>
              </a:spcBef>
            </a:pPr>
            <a:r>
              <a:rPr lang="tr-TR" sz="3600" b="1" dirty="0" smtClean="0">
                <a:solidFill>
                  <a:schemeClr val="bg1"/>
                </a:solidFill>
                <a:latin typeface="Arial" pitchFamily="34" charset="0"/>
                <a:cs typeface="Arial" pitchFamily="34" charset="0"/>
              </a:rPr>
              <a:t>Çocuk Koruma Konuları</a:t>
            </a:r>
            <a:endParaRPr lang="en-US" sz="3600" b="1" dirty="0" smtClean="0">
              <a:solidFill>
                <a:schemeClr val="bg1"/>
              </a:solidFill>
              <a:latin typeface="Arial" pitchFamily="34" charset="0"/>
              <a:cs typeface="Arial" pitchFamily="34" charset="0"/>
            </a:endParaRPr>
          </a:p>
          <a:p>
            <a:endParaRPr lang="en-US" sz="2000" b="1" dirty="0">
              <a:latin typeface="Times New Roman" pitchFamily="18" charset="0"/>
            </a:endParaRPr>
          </a:p>
        </p:txBody>
      </p:sp>
      <p:sp>
        <p:nvSpPr>
          <p:cNvPr id="202755" name="Text Box 3"/>
          <p:cNvSpPr txBox="1">
            <a:spLocks noChangeArrowheads="1"/>
          </p:cNvSpPr>
          <p:nvPr/>
        </p:nvSpPr>
        <p:spPr bwMode="auto">
          <a:xfrm>
            <a:off x="381000" y="1905000"/>
            <a:ext cx="8153400" cy="4576763"/>
          </a:xfrm>
          <a:prstGeom prst="rect">
            <a:avLst/>
          </a:prstGeom>
          <a:noFill/>
          <a:ln w="9525">
            <a:noFill/>
            <a:miter lim="800000"/>
            <a:headEnd/>
            <a:tailEnd/>
          </a:ln>
        </p:spPr>
        <p:txBody>
          <a:bodyPr>
            <a:spAutoFit/>
          </a:bodyPr>
          <a:lstStyle/>
          <a:p>
            <a:pPr>
              <a:lnSpc>
                <a:spcPct val="160000"/>
              </a:lnSpc>
              <a:spcBef>
                <a:spcPct val="50000"/>
              </a:spcBef>
              <a:buFontTx/>
              <a:buChar char="•"/>
            </a:pPr>
            <a:r>
              <a:rPr lang="tr-TR" sz="1800" b="1">
                <a:latin typeface="Segoe UI Black" pitchFamily="34" charset="0"/>
              </a:rPr>
              <a:t>FİZİKSEL ŞİDDET VE İSTİSMAR</a:t>
            </a:r>
            <a:endParaRPr lang="en-GB" sz="1000" b="1">
              <a:latin typeface="Segoe UI Black" pitchFamily="34" charset="0"/>
            </a:endParaRPr>
          </a:p>
          <a:p>
            <a:pPr>
              <a:lnSpc>
                <a:spcPct val="160000"/>
              </a:lnSpc>
              <a:spcBef>
                <a:spcPct val="50000"/>
              </a:spcBef>
              <a:buFontTx/>
              <a:buChar char="•"/>
            </a:pPr>
            <a:r>
              <a:rPr lang="tr-TR" sz="1800" b="1">
                <a:latin typeface="Segoe UI Black" pitchFamily="34" charset="0"/>
              </a:rPr>
              <a:t>CİNSEL İSTİSMAR</a:t>
            </a:r>
            <a:endParaRPr lang="en-GB" sz="1800" b="1">
              <a:latin typeface="Segoe UI Black" pitchFamily="34" charset="0"/>
            </a:endParaRPr>
          </a:p>
          <a:p>
            <a:pPr>
              <a:lnSpc>
                <a:spcPct val="160000"/>
              </a:lnSpc>
              <a:spcBef>
                <a:spcPct val="50000"/>
              </a:spcBef>
              <a:buFontTx/>
              <a:buChar char="•"/>
            </a:pPr>
            <a:r>
              <a:rPr lang="tr-TR" sz="1800" b="1">
                <a:latin typeface="Segoe UI Black" pitchFamily="34" charset="0"/>
              </a:rPr>
              <a:t>RUHSAL BUNALIM</a:t>
            </a:r>
            <a:endParaRPr lang="en-GB" sz="1800" b="1">
              <a:latin typeface="Segoe UI Black" pitchFamily="34" charset="0"/>
            </a:endParaRPr>
          </a:p>
          <a:p>
            <a:pPr>
              <a:lnSpc>
                <a:spcPct val="160000"/>
              </a:lnSpc>
              <a:spcBef>
                <a:spcPct val="50000"/>
              </a:spcBef>
              <a:buFontTx/>
              <a:buChar char="•"/>
            </a:pPr>
            <a:r>
              <a:rPr lang="tr-TR" sz="1800" b="1">
                <a:latin typeface="Segoe UI Black" pitchFamily="34" charset="0"/>
              </a:rPr>
              <a:t>HIV/AIDS</a:t>
            </a:r>
            <a:endParaRPr lang="en-GB" sz="1800" b="1">
              <a:latin typeface="Segoe UI Black" pitchFamily="34" charset="0"/>
            </a:endParaRPr>
          </a:p>
          <a:p>
            <a:pPr>
              <a:lnSpc>
                <a:spcPct val="160000"/>
              </a:lnSpc>
              <a:spcBef>
                <a:spcPct val="50000"/>
              </a:spcBef>
              <a:buFontTx/>
              <a:buChar char="•"/>
            </a:pPr>
            <a:r>
              <a:rPr lang="tr-TR" sz="1800" b="1">
                <a:latin typeface="Segoe UI Black" pitchFamily="34" charset="0"/>
              </a:rPr>
              <a:t>ASKERE ALMA YA DA SİLAHLI GRUPLARA KATILMA</a:t>
            </a:r>
            <a:endParaRPr lang="en-GB" sz="1800" b="1">
              <a:latin typeface="Segoe UI Black" pitchFamily="34" charset="0"/>
            </a:endParaRPr>
          </a:p>
          <a:p>
            <a:pPr>
              <a:lnSpc>
                <a:spcPct val="160000"/>
              </a:lnSpc>
              <a:spcBef>
                <a:spcPct val="50000"/>
              </a:spcBef>
              <a:buFontTx/>
              <a:buChar char="•"/>
            </a:pPr>
            <a:r>
              <a:rPr lang="tr-TR" sz="1800" b="1">
                <a:latin typeface="Segoe UI Black" pitchFamily="34" charset="0"/>
              </a:rPr>
              <a:t>AİLEDEN UZAK KALMA</a:t>
            </a:r>
            <a:endParaRPr lang="en-GB" sz="1800" b="1">
              <a:latin typeface="Segoe UI Black" pitchFamily="34" charset="0"/>
            </a:endParaRPr>
          </a:p>
          <a:p>
            <a:pPr>
              <a:lnSpc>
                <a:spcPct val="160000"/>
              </a:lnSpc>
              <a:spcBef>
                <a:spcPct val="50000"/>
              </a:spcBef>
              <a:buFontTx/>
              <a:buChar char="•"/>
            </a:pPr>
            <a:r>
              <a:rPr lang="tr-TR" sz="1800" b="1">
                <a:latin typeface="Segoe UI Black" pitchFamily="34" charset="0"/>
              </a:rPr>
              <a:t>SÖMÜRÜ</a:t>
            </a:r>
            <a:endParaRPr lang="en-GB" sz="1800" b="1">
              <a:latin typeface="Segoe UI Black" pitchFamily="34" charset="0"/>
            </a:endParaRPr>
          </a:p>
          <a:p>
            <a:pPr>
              <a:lnSpc>
                <a:spcPct val="160000"/>
              </a:lnSpc>
              <a:spcBef>
                <a:spcPct val="50000"/>
              </a:spcBef>
              <a:buFontTx/>
              <a:buChar char="•"/>
            </a:pPr>
            <a:r>
              <a:rPr lang="tr-TR" sz="1800" b="1">
                <a:latin typeface="Segoe UI Black" pitchFamily="34" charset="0"/>
              </a:rPr>
              <a:t>AYRIMCILIK / ÖTEKİLEŞTİRME</a:t>
            </a:r>
            <a:endParaRPr lang="en-GB" sz="1800" b="1">
              <a:latin typeface="Segoe UI Black" pitchFamily="34" charset="0"/>
            </a:endParaRPr>
          </a:p>
        </p:txBody>
      </p:sp>
      <p:sp>
        <p:nvSpPr>
          <p:cNvPr id="54276" name="Rectangle 5"/>
          <p:cNvSpPr>
            <a:spLocks noChangeArrowheads="1"/>
          </p:cNvSpPr>
          <p:nvPr/>
        </p:nvSpPr>
        <p:spPr bwMode="auto">
          <a:xfrm>
            <a:off x="0" y="6381750"/>
            <a:ext cx="2133600" cy="476250"/>
          </a:xfrm>
          <a:prstGeom prst="rect">
            <a:avLst/>
          </a:prstGeom>
          <a:noFill/>
          <a:ln w="9525">
            <a:noFill/>
            <a:miter lim="800000"/>
            <a:headEnd/>
            <a:tailEnd/>
          </a:ln>
        </p:spPr>
        <p:txBody>
          <a:bodyPr/>
          <a:lstStyle/>
          <a:p>
            <a:pPr eaLnBrk="1" hangingPunct="1"/>
            <a:endParaRPr lang="en-GB" sz="900"/>
          </a:p>
        </p:txBody>
      </p:sp>
      <p:grpSp>
        <p:nvGrpSpPr>
          <p:cNvPr id="2" name="Group 7"/>
          <p:cNvGrpSpPr>
            <a:grpSpLocks/>
          </p:cNvGrpSpPr>
          <p:nvPr/>
        </p:nvGrpSpPr>
        <p:grpSpPr bwMode="auto">
          <a:xfrm>
            <a:off x="0" y="6396038"/>
            <a:ext cx="9144000" cy="461962"/>
            <a:chOff x="558798" y="6066164"/>
            <a:chExt cx="8058060" cy="463568"/>
          </a:xfrm>
        </p:grpSpPr>
        <p:pic>
          <p:nvPicPr>
            <p:cNvPr id="54278" name="Picture 8"/>
            <p:cNvPicPr>
              <a:picLocks noChangeAspect="1"/>
            </p:cNvPicPr>
            <p:nvPr/>
          </p:nvPicPr>
          <p:blipFill>
            <a:blip r:embed="rId3" cstate="print"/>
            <a:srcRect r="86353"/>
            <a:stretch>
              <a:fillRect/>
            </a:stretch>
          </p:blipFill>
          <p:spPr bwMode="auto">
            <a:xfrm>
              <a:off x="558798" y="6066164"/>
              <a:ext cx="999070" cy="463176"/>
            </a:xfrm>
            <a:prstGeom prst="rect">
              <a:avLst/>
            </a:prstGeom>
            <a:noFill/>
            <a:ln w="9525">
              <a:noFill/>
              <a:miter lim="800000"/>
              <a:headEnd/>
              <a:tailEnd/>
            </a:ln>
          </p:spPr>
        </p:pic>
        <p:pic>
          <p:nvPicPr>
            <p:cNvPr id="54279" name="Picture 9"/>
            <p:cNvPicPr>
              <a:picLocks noChangeAspect="1"/>
            </p:cNvPicPr>
            <p:nvPr/>
          </p:nvPicPr>
          <p:blipFill>
            <a:blip r:embed="rId3" cstate="print"/>
            <a:srcRect l="74942"/>
            <a:stretch>
              <a:fillRect/>
            </a:stretch>
          </p:blipFill>
          <p:spPr bwMode="auto">
            <a:xfrm>
              <a:off x="6782415" y="6066556"/>
              <a:ext cx="1834443" cy="463176"/>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 calcmode="lin" valueType="num">
                                      <p:cBhvr additive="base">
                                        <p:cTn id="7" dur="500" fill="hold"/>
                                        <p:tgtEl>
                                          <p:spTgt spid="202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2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2755">
                                            <p:txEl>
                                              <p:pRg st="1" end="1"/>
                                            </p:txEl>
                                          </p:spTgt>
                                        </p:tgtEl>
                                        <p:attrNameLst>
                                          <p:attrName>style.visibility</p:attrName>
                                        </p:attrNameLst>
                                      </p:cBhvr>
                                      <p:to>
                                        <p:strVal val="visible"/>
                                      </p:to>
                                    </p:set>
                                    <p:anim calcmode="lin" valueType="num">
                                      <p:cBhvr additive="base">
                                        <p:cTn id="13" dur="500" fill="hold"/>
                                        <p:tgtEl>
                                          <p:spTgt spid="202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2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2755">
                                            <p:txEl>
                                              <p:pRg st="2" end="2"/>
                                            </p:txEl>
                                          </p:spTgt>
                                        </p:tgtEl>
                                        <p:attrNameLst>
                                          <p:attrName>style.visibility</p:attrName>
                                        </p:attrNameLst>
                                      </p:cBhvr>
                                      <p:to>
                                        <p:strVal val="visible"/>
                                      </p:to>
                                    </p:set>
                                    <p:anim calcmode="lin" valueType="num">
                                      <p:cBhvr additive="base">
                                        <p:cTn id="19" dur="500" fill="hold"/>
                                        <p:tgtEl>
                                          <p:spTgt spid="202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2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2755">
                                            <p:txEl>
                                              <p:pRg st="3" end="3"/>
                                            </p:txEl>
                                          </p:spTgt>
                                        </p:tgtEl>
                                        <p:attrNameLst>
                                          <p:attrName>style.visibility</p:attrName>
                                        </p:attrNameLst>
                                      </p:cBhvr>
                                      <p:to>
                                        <p:strVal val="visible"/>
                                      </p:to>
                                    </p:set>
                                    <p:anim calcmode="lin" valueType="num">
                                      <p:cBhvr additive="base">
                                        <p:cTn id="25" dur="500" fill="hold"/>
                                        <p:tgtEl>
                                          <p:spTgt spid="2027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275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2755">
                                            <p:txEl>
                                              <p:pRg st="4" end="4"/>
                                            </p:txEl>
                                          </p:spTgt>
                                        </p:tgtEl>
                                        <p:attrNameLst>
                                          <p:attrName>style.visibility</p:attrName>
                                        </p:attrNameLst>
                                      </p:cBhvr>
                                      <p:to>
                                        <p:strVal val="visible"/>
                                      </p:to>
                                    </p:set>
                                    <p:anim calcmode="lin" valueType="num">
                                      <p:cBhvr additive="base">
                                        <p:cTn id="29" dur="500" fill="hold"/>
                                        <p:tgtEl>
                                          <p:spTgt spid="20275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2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2755">
                                            <p:txEl>
                                              <p:pRg st="5" end="5"/>
                                            </p:txEl>
                                          </p:spTgt>
                                        </p:tgtEl>
                                        <p:attrNameLst>
                                          <p:attrName>style.visibility</p:attrName>
                                        </p:attrNameLst>
                                      </p:cBhvr>
                                      <p:to>
                                        <p:strVal val="visible"/>
                                      </p:to>
                                    </p:set>
                                    <p:anim calcmode="lin" valueType="num">
                                      <p:cBhvr additive="base">
                                        <p:cTn id="35" dur="500" fill="hold"/>
                                        <p:tgtEl>
                                          <p:spTgt spid="20275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27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2755">
                                            <p:txEl>
                                              <p:pRg st="6" end="6"/>
                                            </p:txEl>
                                          </p:spTgt>
                                        </p:tgtEl>
                                        <p:attrNameLst>
                                          <p:attrName>style.visibility</p:attrName>
                                        </p:attrNameLst>
                                      </p:cBhvr>
                                      <p:to>
                                        <p:strVal val="visible"/>
                                      </p:to>
                                    </p:set>
                                    <p:anim calcmode="lin" valueType="num">
                                      <p:cBhvr additive="base">
                                        <p:cTn id="41" dur="500" fill="hold"/>
                                        <p:tgtEl>
                                          <p:spTgt spid="20275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27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2755">
                                            <p:txEl>
                                              <p:pRg st="7" end="7"/>
                                            </p:txEl>
                                          </p:spTgt>
                                        </p:tgtEl>
                                        <p:attrNameLst>
                                          <p:attrName>style.visibility</p:attrName>
                                        </p:attrNameLst>
                                      </p:cBhvr>
                                      <p:to>
                                        <p:strVal val="visible"/>
                                      </p:to>
                                    </p:set>
                                    <p:anim calcmode="lin" valueType="num">
                                      <p:cBhvr additive="base">
                                        <p:cTn id="47" dur="500" fill="hold"/>
                                        <p:tgtEl>
                                          <p:spTgt spid="20275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27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4" name="Text Box 6"/>
          <p:cNvSpPr txBox="1">
            <a:spLocks noChangeArrowheads="1"/>
          </p:cNvSpPr>
          <p:nvPr/>
        </p:nvSpPr>
        <p:spPr bwMode="auto">
          <a:xfrm>
            <a:off x="533400" y="304800"/>
            <a:ext cx="8077200" cy="646331"/>
          </a:xfrm>
          <a:prstGeom prst="rect">
            <a:avLst/>
          </a:prstGeom>
          <a:noFill/>
          <a:ln w="9525">
            <a:noFill/>
            <a:miter lim="800000"/>
            <a:headEnd/>
            <a:tailEnd/>
          </a:ln>
          <a:effectLst/>
        </p:spPr>
        <p:txBody>
          <a:bodyPr>
            <a:spAutoFit/>
          </a:bodyPr>
          <a:lstStyle/>
          <a:p>
            <a:pPr algn="ctr">
              <a:spcBef>
                <a:spcPct val="50000"/>
              </a:spcBef>
            </a:pPr>
            <a:r>
              <a:rPr lang="en-US" sz="3600" b="1" dirty="0" smtClean="0">
                <a:solidFill>
                  <a:schemeClr val="bg1"/>
                </a:solidFill>
                <a:latin typeface="Arial" pitchFamily="34" charset="0"/>
              </a:rPr>
              <a:t>U</a:t>
            </a:r>
            <a:r>
              <a:rPr lang="tr-TR" sz="3600" b="1" dirty="0" smtClean="0">
                <a:solidFill>
                  <a:schemeClr val="bg1"/>
                </a:solidFill>
                <a:latin typeface="Arial" pitchFamily="34" charset="0"/>
              </a:rPr>
              <a:t>NICEF</a:t>
            </a:r>
            <a:r>
              <a:rPr lang="en-US" sz="3600" b="1" dirty="0" smtClean="0">
                <a:solidFill>
                  <a:schemeClr val="bg1"/>
                </a:solidFill>
                <a:latin typeface="Arial" pitchFamily="34" charset="0"/>
              </a:rPr>
              <a:t>’</a:t>
            </a:r>
            <a:r>
              <a:rPr lang="tr-TR" sz="3600" b="1" dirty="0" smtClean="0">
                <a:solidFill>
                  <a:schemeClr val="bg1"/>
                </a:solidFill>
                <a:latin typeface="Arial" pitchFamily="34" charset="0"/>
              </a:rPr>
              <a:t>in Koruma Çerçevesi</a:t>
            </a:r>
            <a:endParaRPr lang="en-US" sz="3600" b="1" dirty="0">
              <a:solidFill>
                <a:schemeClr val="bg1"/>
              </a:solidFill>
              <a:latin typeface="Arial" pitchFamily="34" charset="0"/>
            </a:endParaRPr>
          </a:p>
        </p:txBody>
      </p:sp>
      <p:sp>
        <p:nvSpPr>
          <p:cNvPr id="206855" name="Text Box 7"/>
          <p:cNvSpPr txBox="1">
            <a:spLocks noChangeArrowheads="1"/>
          </p:cNvSpPr>
          <p:nvPr/>
        </p:nvSpPr>
        <p:spPr bwMode="auto">
          <a:xfrm>
            <a:off x="1066800" y="2438400"/>
            <a:ext cx="7162800" cy="3539430"/>
          </a:xfrm>
          <a:prstGeom prst="rect">
            <a:avLst/>
          </a:prstGeom>
          <a:noFill/>
          <a:ln w="9525">
            <a:noFill/>
            <a:miter lim="800000"/>
            <a:headEnd/>
            <a:tailEnd/>
          </a:ln>
          <a:effectLst/>
        </p:spPr>
        <p:txBody>
          <a:bodyPr>
            <a:spAutoFit/>
          </a:bodyPr>
          <a:lstStyle/>
          <a:p>
            <a:pPr>
              <a:spcBef>
                <a:spcPct val="50000"/>
              </a:spcBef>
            </a:pPr>
            <a:r>
              <a:rPr lang="tr-TR" sz="3200" b="1" dirty="0" smtClean="0">
                <a:latin typeface="Arial" pitchFamily="34" charset="0"/>
              </a:rPr>
              <a:t>Temel 2 Referans</a:t>
            </a:r>
            <a:r>
              <a:rPr lang="en-US" sz="3200" b="1" dirty="0" smtClean="0">
                <a:latin typeface="Arial" pitchFamily="34" charset="0"/>
              </a:rPr>
              <a:t>:</a:t>
            </a:r>
            <a:endParaRPr lang="en-US" sz="3200" b="1" dirty="0">
              <a:latin typeface="Arial" pitchFamily="34" charset="0"/>
            </a:endParaRPr>
          </a:p>
          <a:p>
            <a:pPr>
              <a:spcBef>
                <a:spcPct val="50000"/>
              </a:spcBef>
              <a:buFontTx/>
              <a:buChar char="•"/>
            </a:pPr>
            <a:r>
              <a:rPr lang="tr-TR" sz="3200" dirty="0" smtClean="0">
                <a:latin typeface="Arial" pitchFamily="34" charset="0"/>
              </a:rPr>
              <a:t>Afetlerde Çocuklara Yönelik Temel Taahhütler (</a:t>
            </a:r>
            <a:r>
              <a:rPr lang="tr-TR" sz="3200" i="1" dirty="0" smtClean="0">
                <a:latin typeface="Arial" pitchFamily="34" charset="0"/>
              </a:rPr>
              <a:t>yapmak zorunda olduklarımız</a:t>
            </a:r>
            <a:r>
              <a:rPr lang="tr-TR" sz="3200" dirty="0" smtClean="0">
                <a:latin typeface="Arial" pitchFamily="34" charset="0"/>
              </a:rPr>
              <a:t>)</a:t>
            </a:r>
            <a:endParaRPr lang="en-US" sz="3200" dirty="0">
              <a:latin typeface="Arial" pitchFamily="34" charset="0"/>
            </a:endParaRPr>
          </a:p>
          <a:p>
            <a:pPr>
              <a:spcBef>
                <a:spcPct val="50000"/>
              </a:spcBef>
              <a:buFontTx/>
              <a:buChar char="•"/>
            </a:pPr>
            <a:r>
              <a:rPr lang="tr-TR" sz="3200" dirty="0" smtClean="0">
                <a:latin typeface="Arial" pitchFamily="34" charset="0"/>
              </a:rPr>
              <a:t>Koruyucu Çevre </a:t>
            </a:r>
            <a:r>
              <a:rPr lang="en-US" sz="3200" dirty="0" smtClean="0">
                <a:latin typeface="Arial" pitchFamily="34" charset="0"/>
              </a:rPr>
              <a:t>(</a:t>
            </a:r>
            <a:r>
              <a:rPr lang="tr-TR" sz="3200" i="1" dirty="0" smtClean="0">
                <a:latin typeface="Arial" pitchFamily="34" charset="0"/>
              </a:rPr>
              <a:t>Bu görevlerin nasıl yapılacağına ilişkin strateji</a:t>
            </a:r>
            <a:r>
              <a:rPr lang="tr-TR" sz="3200" dirty="0" smtClean="0">
                <a:latin typeface="Arial" pitchFamily="34" charset="0"/>
              </a:rPr>
              <a:t>)</a:t>
            </a:r>
            <a:endParaRPr lang="en-US" sz="3200" dirty="0">
              <a:latin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New UNICEF Brand Draft">
  <a:themeElements>
    <a:clrScheme name="1_New UNICEF Brand Dra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New UNICEF Brand Draft">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New UNICEF Brand Dra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ew UNICEF Brand Draf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ew UNICEF Brand Draf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ew UNICEF Brand Draf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ew UNICEF Brand Draf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ew UNICEF Brand Draf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ew UNICEF Brand Draf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ew UNICEF Brand Draf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ew UNICEF Brand Draf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ew UNICEF Brand Draf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ew UNICEF Brand Draf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ew UNICEF Brand Draf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2658</TotalTime>
  <Words>2476</Words>
  <Application>Microsoft Office PowerPoint</Application>
  <PresentationFormat>Ekran Gösterisi (4:3)</PresentationFormat>
  <Paragraphs>339</Paragraphs>
  <Slides>22</Slides>
  <Notes>21</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1_New UNICEF Brand Draft</vt:lpstr>
      <vt:lpstr> Afet / Acil Durumlarda  Çocuk Koruma</vt:lpstr>
      <vt:lpstr>UNICEF’in Sorumluluğu</vt:lpstr>
      <vt:lpstr>UNICEF’in Afet/Acil Durum   Anlayışı</vt:lpstr>
      <vt:lpstr>UNICEF ve Küme Yaklaşımı</vt:lpstr>
      <vt:lpstr>Slayt 5</vt:lpstr>
      <vt:lpstr>Slayt 6</vt:lpstr>
      <vt:lpstr>Slayt 7</vt:lpstr>
      <vt:lpstr>Slayt 8</vt:lpstr>
      <vt:lpstr>Slayt 9</vt:lpstr>
      <vt:lpstr> Çocuklara Yönelik Temel Taahhütler  Core Commitments for Children “CCCs”</vt:lpstr>
      <vt:lpstr>Çocuklara Yönelik Temel Taahhütler</vt:lpstr>
      <vt:lpstr>Slayt 12</vt:lpstr>
      <vt:lpstr>Slayt 13</vt:lpstr>
      <vt:lpstr>Özet: Koruyucu Çevreyi Oluşturan  8 Unsur  </vt:lpstr>
      <vt:lpstr>Koruyucu Çevrenin İnsani Yardıma Uygulanması </vt:lpstr>
      <vt:lpstr>Koruyucu Çevrenin İnsani Yardıma Uygulanması </vt:lpstr>
      <vt:lpstr>Cinsiyete Dayalı Şiddet</vt:lpstr>
      <vt:lpstr>Ailelerin Dağılması</vt:lpstr>
      <vt:lpstr>Psikososyal Destek</vt:lpstr>
      <vt:lpstr>Slayt 20</vt:lpstr>
      <vt:lpstr>Önemli Hususlar</vt:lpstr>
      <vt:lpstr>TEŞEKKÜRLER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Protection, 2002-2005</dc:title>
  <dc:creator>kurtul</dc:creator>
  <cp:lastModifiedBy>kurtul</cp:lastModifiedBy>
  <cp:revision>80</cp:revision>
  <dcterms:modified xsi:type="dcterms:W3CDTF">2014-04-30T02:12:44Z</dcterms:modified>
</cp:coreProperties>
</file>