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81" r:id="rId14"/>
    <p:sldId id="270" r:id="rId15"/>
    <p:sldId id="271" r:id="rId16"/>
    <p:sldId id="272" r:id="rId17"/>
    <p:sldId id="273" r:id="rId18"/>
    <p:sldId id="274" r:id="rId19"/>
    <p:sldId id="275" r:id="rId20"/>
    <p:sldId id="276" r:id="rId21"/>
    <p:sldId id="277" r:id="rId22"/>
    <p:sldId id="278" r:id="rId23"/>
    <p:sldId id="280"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66"/>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67CD50-CB07-4AE4-9088-2827654EB1A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1045E-8480-4534-B0C3-04546FEF4F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603708-4DD0-4D31-A59D-281F19C504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571697-6C5B-4FB6-92F2-6E0C9980D1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8B3544-3C9B-47CA-B09C-3EE1C567438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B01ABC-802F-4DFC-96AB-08C093AD17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173CEC2-D5BE-4F8C-95B0-579016DD5C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65AA975-EA41-43B0-89E0-9646869A5E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76ACDBB-658A-4857-A3B6-8BA499267F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5894AA-C47E-47C5-97FB-2C4258AC79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41FE81-7BAB-4702-ACFF-3E9A0C5E39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0AF6C13-B7E3-4A44-A986-D27909C4B4A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srcRect/>
          <a:stretch>
            <a:fillRect/>
          </a:stretch>
        </p:blipFill>
        <p:spPr bwMode="auto">
          <a:xfrm>
            <a:off x="0" y="755650"/>
            <a:ext cx="9144000" cy="6102350"/>
          </a:xfrm>
          <a:prstGeom prst="rect">
            <a:avLst/>
          </a:prstGeom>
          <a:noFill/>
          <a:ln w="9525">
            <a:noFill/>
            <a:miter lim="800000"/>
            <a:headEnd/>
            <a:tailEnd/>
          </a:ln>
        </p:spPr>
      </p:pic>
      <p:sp>
        <p:nvSpPr>
          <p:cNvPr id="2051" name="Text Box 5"/>
          <p:cNvSpPr txBox="1">
            <a:spLocks noChangeArrowheads="1"/>
          </p:cNvSpPr>
          <p:nvPr/>
        </p:nvSpPr>
        <p:spPr bwMode="auto">
          <a:xfrm>
            <a:off x="0" y="0"/>
            <a:ext cx="9144000" cy="1511300"/>
          </a:xfrm>
          <a:prstGeom prst="rect">
            <a:avLst/>
          </a:prstGeom>
          <a:solidFill>
            <a:srgbClr val="0099FF"/>
          </a:solidFill>
          <a:ln w="9525">
            <a:noFill/>
            <a:miter lim="800000"/>
            <a:headEnd/>
            <a:tailEnd/>
          </a:ln>
        </p:spPr>
        <p:txBody>
          <a:bodyPr>
            <a:spAutoFit/>
          </a:bodyPr>
          <a:lstStyle/>
          <a:p>
            <a:pPr>
              <a:spcBef>
                <a:spcPct val="50000"/>
              </a:spcBef>
            </a:pPr>
            <a:endParaRPr lang="en-NZ">
              <a:solidFill>
                <a:schemeClr val="bg1"/>
              </a:solidFill>
            </a:endParaRPr>
          </a:p>
          <a:p>
            <a:pPr>
              <a:spcBef>
                <a:spcPct val="50000"/>
              </a:spcBef>
            </a:pPr>
            <a:r>
              <a:rPr lang="en-NZ" sz="3200">
                <a:solidFill>
                  <a:schemeClr val="bg1"/>
                </a:solidFill>
              </a:rPr>
              <a:t>      </a:t>
            </a:r>
            <a:r>
              <a:rPr lang="tr-TR" sz="3200" b="1">
                <a:solidFill>
                  <a:schemeClr val="bg1"/>
                </a:solidFill>
              </a:rPr>
              <a:t>ACİL DURUMLARDA ÇOCUK KORUMA</a:t>
            </a:r>
            <a:endParaRPr lang="en-NZ" sz="3200" b="1">
              <a:solidFill>
                <a:schemeClr val="bg1"/>
              </a:solidFill>
            </a:endParaRPr>
          </a:p>
          <a:p>
            <a:pPr>
              <a:spcBef>
                <a:spcPct val="50000"/>
              </a:spcBef>
            </a:pPr>
            <a:endParaRPr lang="en-US" b="1">
              <a:solidFill>
                <a:schemeClr val="bg1"/>
              </a:solidFill>
            </a:endParaRPr>
          </a:p>
        </p:txBody>
      </p:sp>
      <p:sp>
        <p:nvSpPr>
          <p:cNvPr id="2052" name="Text Box 10"/>
          <p:cNvSpPr txBox="1">
            <a:spLocks noChangeArrowheads="1"/>
          </p:cNvSpPr>
          <p:nvPr/>
        </p:nvSpPr>
        <p:spPr bwMode="auto">
          <a:xfrm>
            <a:off x="1692275" y="4581525"/>
            <a:ext cx="3743325" cy="366713"/>
          </a:xfrm>
          <a:prstGeom prst="rect">
            <a:avLst/>
          </a:prstGeom>
          <a:noFill/>
          <a:ln w="9525">
            <a:noFill/>
            <a:miter lim="800000"/>
            <a:headEnd/>
            <a:tailEnd/>
          </a:ln>
        </p:spPr>
        <p:txBody>
          <a:bodyPr>
            <a:spAutoFit/>
          </a:bodyPr>
          <a:lstStyle/>
          <a:p>
            <a:pPr>
              <a:spcBef>
                <a:spcPct val="50000"/>
              </a:spcBef>
            </a:pPr>
            <a:endParaRPr lang="tr-TR"/>
          </a:p>
        </p:txBody>
      </p:sp>
      <p:sp>
        <p:nvSpPr>
          <p:cNvPr id="2053" name="Text Box 12"/>
          <p:cNvSpPr txBox="1">
            <a:spLocks noChangeArrowheads="1"/>
          </p:cNvSpPr>
          <p:nvPr/>
        </p:nvSpPr>
        <p:spPr bwMode="auto">
          <a:xfrm>
            <a:off x="0" y="6078538"/>
            <a:ext cx="9144000" cy="779462"/>
          </a:xfrm>
          <a:prstGeom prst="rect">
            <a:avLst/>
          </a:prstGeom>
          <a:solidFill>
            <a:schemeClr val="bg1"/>
          </a:solidFill>
          <a:ln w="9525">
            <a:noFill/>
            <a:miter lim="800000"/>
            <a:headEnd/>
            <a:tailEnd/>
          </a:ln>
        </p:spPr>
        <p:txBody>
          <a:bodyPr>
            <a:spAutoFit/>
          </a:bodyPr>
          <a:lstStyle/>
          <a:p>
            <a:pPr>
              <a:spcBef>
                <a:spcPct val="50000"/>
              </a:spcBef>
            </a:pPr>
            <a:endParaRPr lang="en-NZ"/>
          </a:p>
          <a:p>
            <a:pPr>
              <a:spcBef>
                <a:spcPct val="50000"/>
              </a:spcBef>
            </a:pPr>
            <a:endParaRPr lang="en-US"/>
          </a:p>
        </p:txBody>
      </p:sp>
      <p:pic>
        <p:nvPicPr>
          <p:cNvPr id="2054" name="Picture 7" descr="final_unicef_logo_cyan copy"/>
          <p:cNvPicPr>
            <a:picLocks noChangeAspect="1" noChangeArrowheads="1"/>
          </p:cNvPicPr>
          <p:nvPr/>
        </p:nvPicPr>
        <p:blipFill>
          <a:blip r:embed="rId3"/>
          <a:srcRect/>
          <a:stretch>
            <a:fillRect/>
          </a:stretch>
        </p:blipFill>
        <p:spPr bwMode="auto">
          <a:xfrm>
            <a:off x="6227763" y="6180138"/>
            <a:ext cx="2119312" cy="508000"/>
          </a:xfrm>
          <a:prstGeom prst="rect">
            <a:avLst/>
          </a:prstGeom>
          <a:noFill/>
          <a:ln w="9525">
            <a:noFill/>
            <a:miter lim="800000"/>
            <a:headEnd/>
            <a:tailEnd/>
          </a:ln>
        </p:spPr>
      </p:pic>
      <p:sp>
        <p:nvSpPr>
          <p:cNvPr id="2055" name="Text Box 13"/>
          <p:cNvSpPr txBox="1">
            <a:spLocks noChangeArrowheads="1"/>
          </p:cNvSpPr>
          <p:nvPr/>
        </p:nvSpPr>
        <p:spPr bwMode="auto">
          <a:xfrm>
            <a:off x="-25400" y="6048375"/>
            <a:ext cx="4392613" cy="244475"/>
          </a:xfrm>
          <a:prstGeom prst="rect">
            <a:avLst/>
          </a:prstGeom>
          <a:noFill/>
          <a:ln w="9525">
            <a:noFill/>
            <a:miter lim="800000"/>
            <a:headEnd/>
            <a:tailEnd/>
          </a:ln>
        </p:spPr>
        <p:txBody>
          <a:bodyPr>
            <a:spAutoFit/>
          </a:bodyPr>
          <a:lstStyle/>
          <a:p>
            <a:pPr>
              <a:spcBef>
                <a:spcPct val="50000"/>
              </a:spcBef>
            </a:pPr>
            <a:r>
              <a:rPr lang="en-NZ" sz="1000" b="1"/>
              <a:t>© </a:t>
            </a:r>
            <a:r>
              <a:rPr lang="en-US" sz="1000" b="1"/>
              <a:t>UNICEF/NYHQ1994-0881/LeMoyne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35150" y="2349500"/>
            <a:ext cx="5257800" cy="366713"/>
          </a:xfrm>
          <a:prstGeom prst="rect">
            <a:avLst/>
          </a:prstGeom>
          <a:noFill/>
          <a:ln w="9525">
            <a:noFill/>
            <a:miter lim="800000"/>
            <a:headEnd/>
            <a:tailEnd/>
          </a:ln>
        </p:spPr>
        <p:txBody>
          <a:bodyPr>
            <a:spAutoFit/>
          </a:bodyPr>
          <a:lstStyle/>
          <a:p>
            <a:pPr>
              <a:spcBef>
                <a:spcPct val="50000"/>
              </a:spcBef>
            </a:pPr>
            <a:endParaRPr lang="tr-TR"/>
          </a:p>
        </p:txBody>
      </p:sp>
      <p:sp>
        <p:nvSpPr>
          <p:cNvPr id="11267" name="Text Box 3"/>
          <p:cNvSpPr txBox="1">
            <a:spLocks noChangeArrowheads="1"/>
          </p:cNvSpPr>
          <p:nvPr/>
        </p:nvSpPr>
        <p:spPr bwMode="auto">
          <a:xfrm>
            <a:off x="971550" y="2349500"/>
            <a:ext cx="7200900" cy="3000821"/>
          </a:xfrm>
          <a:prstGeom prst="rect">
            <a:avLst/>
          </a:prstGeom>
          <a:noFill/>
          <a:ln w="9525">
            <a:noFill/>
            <a:miter lim="800000"/>
            <a:headEnd/>
            <a:tailEnd/>
          </a:ln>
        </p:spPr>
        <p:txBody>
          <a:bodyPr>
            <a:spAutoFit/>
          </a:bodyPr>
          <a:lstStyle/>
          <a:p>
            <a:pPr>
              <a:spcBef>
                <a:spcPct val="50000"/>
              </a:spcBef>
            </a:pPr>
            <a:endParaRPr lang="en-NZ" dirty="0"/>
          </a:p>
          <a:p>
            <a:pPr>
              <a:spcBef>
                <a:spcPct val="50000"/>
              </a:spcBef>
            </a:pPr>
            <a:r>
              <a:rPr lang="tr-TR" dirty="0"/>
              <a:t>Karmaşık bir acil duruma özgü evrelerde yürütülen müdahale çalışmaları </a:t>
            </a:r>
            <a:r>
              <a:rPr lang="tr-TR" b="1" dirty="0"/>
              <a:t>aynı ihtiyaca</a:t>
            </a:r>
            <a:r>
              <a:rPr lang="tr-TR" dirty="0"/>
              <a:t> yönelik olsa da bunu </a:t>
            </a:r>
            <a:r>
              <a:rPr lang="tr-TR" b="1" dirty="0"/>
              <a:t>farklı biçimlerde </a:t>
            </a:r>
            <a:r>
              <a:rPr lang="tr-TR" b="1" dirty="0" smtClean="0"/>
              <a:t>karşılamak gerekebilir</a:t>
            </a:r>
            <a:r>
              <a:rPr lang="tr-TR" dirty="0" smtClean="0"/>
              <a:t>.</a:t>
            </a:r>
            <a:endParaRPr lang="en-NZ" dirty="0"/>
          </a:p>
          <a:p>
            <a:pPr>
              <a:spcBef>
                <a:spcPct val="50000"/>
              </a:spcBef>
            </a:pPr>
            <a:endParaRPr lang="en-NZ" dirty="0"/>
          </a:p>
          <a:p>
            <a:pPr>
              <a:spcBef>
                <a:spcPct val="50000"/>
              </a:spcBef>
            </a:pPr>
            <a:r>
              <a:rPr lang="tr-TR" dirty="0"/>
              <a:t>Örneğin afetten etkilenen insanlara tankerlerle su taşımak hayat kurtarmaya yönelik bir </a:t>
            </a:r>
            <a:r>
              <a:rPr lang="tr-TR" dirty="0" smtClean="0"/>
              <a:t>etkinlik durumundayken, daha </a:t>
            </a:r>
            <a:r>
              <a:rPr lang="tr-TR" dirty="0"/>
              <a:t>sonraki evrede su şebekesi inşa etmek yaşam kalitesini artırma faaliyeti halini alır. Ancak her iki faaliyet de temiz su temin </a:t>
            </a:r>
            <a:r>
              <a:rPr lang="tr-TR" dirty="0" smtClean="0"/>
              <a:t>etmek </a:t>
            </a:r>
            <a:r>
              <a:rPr lang="tr-TR" dirty="0"/>
              <a:t>amacıyla yürütülür. </a:t>
            </a:r>
            <a:endParaRPr lang="en-US" dirty="0"/>
          </a:p>
        </p:txBody>
      </p:sp>
      <p:sp>
        <p:nvSpPr>
          <p:cNvPr id="11268" name="WordArt 8"/>
          <p:cNvSpPr>
            <a:spLocks noChangeArrowheads="1" noChangeShapeType="1" noTextEdit="1"/>
          </p:cNvSpPr>
          <p:nvPr/>
        </p:nvSpPr>
        <p:spPr bwMode="auto">
          <a:xfrm>
            <a:off x="238125" y="590550"/>
            <a:ext cx="8748713" cy="1081088"/>
          </a:xfrm>
          <a:prstGeom prst="rect">
            <a:avLst/>
          </a:prstGeom>
        </p:spPr>
        <p:txBody>
          <a:bodyPr wrap="none" fromWordArt="1">
            <a:prstTxWarp prst="textWave1">
              <a:avLst>
                <a:gd name="adj1" fmla="val 13005"/>
                <a:gd name="adj2" fmla="val 0"/>
              </a:avLst>
            </a:prstTxWarp>
          </a:bodyPr>
          <a:lstStyle/>
          <a:p>
            <a:pPr algn="ctr"/>
            <a:r>
              <a:rPr lang="it-IT" sz="2800" b="1" kern="10">
                <a:ln w="9525">
                  <a:noFill/>
                  <a:round/>
                  <a:headEnd/>
                  <a:tailEnd/>
                </a:ln>
                <a:solidFill>
                  <a:schemeClr val="bg1"/>
                </a:solidFill>
                <a:effectLst>
                  <a:outerShdw dist="53882" dir="2700000" algn="ctr" rotWithShape="0">
                    <a:srgbClr val="C0C0C0">
                      <a:alpha val="79999"/>
                    </a:srgbClr>
                  </a:outerShdw>
                </a:effectLst>
                <a:latin typeface="Arial"/>
                <a:cs typeface="Arial"/>
              </a:rPr>
              <a:t>Su Temini Hangi Evrede Ne Ölçüde Önemlidir?</a:t>
            </a:r>
            <a:endParaRPr lang="tr-TR" sz="2800" b="1" kern="10">
              <a:ln w="9525">
                <a:noFill/>
                <a:round/>
                <a:headEnd/>
                <a:tailEnd/>
              </a:ln>
              <a:solidFill>
                <a:schemeClr val="bg1"/>
              </a:solidFill>
              <a:effectLst>
                <a:outerShdw dist="53882" dir="2700000" algn="ctr" rotWithShape="0">
                  <a:srgbClr val="C0C0C0">
                    <a:alpha val="79999"/>
                  </a:srgbClr>
                </a:outerShdw>
              </a:effectLst>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68313" y="2349500"/>
            <a:ext cx="7921625" cy="1600200"/>
          </a:xfrm>
          <a:prstGeom prst="rect">
            <a:avLst/>
          </a:prstGeom>
          <a:noFill/>
          <a:ln w="9525">
            <a:noFill/>
            <a:miter lim="800000"/>
            <a:headEnd/>
            <a:tailEnd/>
          </a:ln>
        </p:spPr>
        <p:txBody>
          <a:bodyPr>
            <a:spAutoFit/>
          </a:bodyPr>
          <a:lstStyle/>
          <a:p>
            <a:pPr>
              <a:spcBef>
                <a:spcPct val="50000"/>
              </a:spcBef>
            </a:pPr>
            <a:endParaRPr lang="en-NZ" b="1">
              <a:solidFill>
                <a:schemeClr val="bg1"/>
              </a:solidFill>
            </a:endParaRPr>
          </a:p>
          <a:p>
            <a:pPr>
              <a:spcBef>
                <a:spcPct val="50000"/>
              </a:spcBef>
            </a:pPr>
            <a:r>
              <a:rPr lang="tr-TR" sz="3200" b="1">
                <a:solidFill>
                  <a:schemeClr val="bg1"/>
                </a:solidFill>
              </a:rPr>
              <a:t>Demokratik Kongo Cumhuriyeti’nde (DKC) yürütülen yardım operasyonu</a:t>
            </a:r>
            <a:endParaRPr lang="en-US" sz="3200" b="1">
              <a:solidFill>
                <a:schemeClr val="bg1"/>
              </a:solidFill>
            </a:endParaRPr>
          </a:p>
        </p:txBody>
      </p:sp>
      <p:sp>
        <p:nvSpPr>
          <p:cNvPr id="12291" name="Text Box 6"/>
          <p:cNvSpPr txBox="1">
            <a:spLocks noChangeArrowheads="1"/>
          </p:cNvSpPr>
          <p:nvPr/>
        </p:nvSpPr>
        <p:spPr bwMode="auto">
          <a:xfrm>
            <a:off x="611188" y="1196975"/>
            <a:ext cx="5905500" cy="1098550"/>
          </a:xfrm>
          <a:prstGeom prst="rect">
            <a:avLst/>
          </a:prstGeom>
          <a:noFill/>
          <a:ln w="9525">
            <a:noFill/>
            <a:miter lim="800000"/>
            <a:headEnd/>
            <a:tailEnd/>
          </a:ln>
        </p:spPr>
        <p:txBody>
          <a:bodyPr>
            <a:spAutoFit/>
          </a:bodyPr>
          <a:lstStyle/>
          <a:p>
            <a:pPr>
              <a:spcBef>
                <a:spcPct val="50000"/>
              </a:spcBef>
            </a:pPr>
            <a:r>
              <a:rPr lang="tr-TR" sz="6600" b="1">
                <a:solidFill>
                  <a:schemeClr val="bg1"/>
                </a:solidFill>
              </a:rPr>
              <a:t>Örnek</a:t>
            </a:r>
            <a:endParaRPr lang="en-US" sz="6600" b="1">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5"/>
          <p:cNvPicPr>
            <a:picLocks noChangeAspect="1" noChangeArrowheads="1"/>
          </p:cNvPicPr>
          <p:nvPr/>
        </p:nvPicPr>
        <p:blipFill>
          <a:blip r:embed="rId2"/>
          <a:srcRect/>
          <a:stretch>
            <a:fillRect/>
          </a:stretch>
        </p:blipFill>
        <p:spPr bwMode="auto">
          <a:xfrm>
            <a:off x="5580063" y="1816100"/>
            <a:ext cx="3563937" cy="2333625"/>
          </a:xfrm>
          <a:prstGeom prst="rect">
            <a:avLst/>
          </a:prstGeom>
          <a:noFill/>
          <a:ln w="9525">
            <a:noFill/>
            <a:miter lim="800000"/>
            <a:headEnd/>
            <a:tailEnd/>
          </a:ln>
        </p:spPr>
      </p:pic>
      <p:sp>
        <p:nvSpPr>
          <p:cNvPr id="13315" name="Text Box 3"/>
          <p:cNvSpPr txBox="1">
            <a:spLocks noChangeArrowheads="1"/>
          </p:cNvSpPr>
          <p:nvPr/>
        </p:nvSpPr>
        <p:spPr bwMode="auto">
          <a:xfrm>
            <a:off x="2249488" y="260350"/>
            <a:ext cx="6911975" cy="579438"/>
          </a:xfrm>
          <a:prstGeom prst="rect">
            <a:avLst/>
          </a:prstGeom>
          <a:noFill/>
          <a:ln w="9525">
            <a:noFill/>
            <a:miter lim="800000"/>
            <a:headEnd/>
            <a:tailEnd/>
          </a:ln>
        </p:spPr>
        <p:txBody>
          <a:bodyPr>
            <a:spAutoFit/>
          </a:bodyPr>
          <a:lstStyle/>
          <a:p>
            <a:pPr>
              <a:spcBef>
                <a:spcPct val="50000"/>
              </a:spcBef>
            </a:pPr>
            <a:r>
              <a:rPr lang="tr-TR" sz="3200" b="1"/>
              <a:t>Bilgi</a:t>
            </a:r>
            <a:endParaRPr lang="en-NZ" sz="3200" b="1"/>
          </a:p>
        </p:txBody>
      </p:sp>
      <p:sp>
        <p:nvSpPr>
          <p:cNvPr id="13316" name="Text Box 21"/>
          <p:cNvSpPr txBox="1">
            <a:spLocks noChangeArrowheads="1"/>
          </p:cNvSpPr>
          <p:nvPr/>
        </p:nvSpPr>
        <p:spPr bwMode="auto">
          <a:xfrm>
            <a:off x="2301875" y="1052513"/>
            <a:ext cx="6842125" cy="646112"/>
          </a:xfrm>
          <a:prstGeom prst="rect">
            <a:avLst/>
          </a:prstGeom>
          <a:noFill/>
          <a:ln w="9525">
            <a:noFill/>
            <a:miter lim="800000"/>
            <a:headEnd/>
            <a:tailEnd/>
          </a:ln>
        </p:spPr>
        <p:txBody>
          <a:bodyPr>
            <a:spAutoFit/>
          </a:bodyPr>
          <a:lstStyle/>
          <a:p>
            <a:pPr>
              <a:spcBef>
                <a:spcPct val="50000"/>
              </a:spcBef>
            </a:pPr>
            <a:r>
              <a:rPr lang="tr-TR" dirty="0"/>
              <a:t>DKC Sahra altı bölgede bulunan 53 ülke arasında yüzölçümü açısından </a:t>
            </a:r>
            <a:r>
              <a:rPr lang="tr-TR" dirty="0" smtClean="0"/>
              <a:t>üçüncü, </a:t>
            </a:r>
            <a:r>
              <a:rPr lang="tr-TR" dirty="0"/>
              <a:t>nüfus </a:t>
            </a:r>
            <a:r>
              <a:rPr lang="tr-TR" dirty="0" err="1"/>
              <a:t>olaraksa</a:t>
            </a:r>
            <a:r>
              <a:rPr lang="tr-TR" dirty="0"/>
              <a:t> dördüncü sırada yer alır</a:t>
            </a:r>
            <a:endParaRPr lang="en-US" dirty="0"/>
          </a:p>
        </p:txBody>
      </p:sp>
      <p:sp>
        <p:nvSpPr>
          <p:cNvPr id="13317" name="Text Box 23"/>
          <p:cNvSpPr txBox="1">
            <a:spLocks noChangeArrowheads="1"/>
          </p:cNvSpPr>
          <p:nvPr/>
        </p:nvSpPr>
        <p:spPr bwMode="auto">
          <a:xfrm>
            <a:off x="0" y="4076700"/>
            <a:ext cx="4572000" cy="2446338"/>
          </a:xfrm>
          <a:prstGeom prst="rect">
            <a:avLst/>
          </a:prstGeom>
          <a:noFill/>
          <a:ln w="9525">
            <a:noFill/>
            <a:miter lim="800000"/>
            <a:headEnd/>
            <a:tailEnd/>
          </a:ln>
        </p:spPr>
        <p:txBody>
          <a:bodyPr>
            <a:spAutoFit/>
          </a:bodyPr>
          <a:lstStyle/>
          <a:p>
            <a:pPr>
              <a:spcBef>
                <a:spcPct val="50000"/>
              </a:spcBef>
            </a:pPr>
            <a:r>
              <a:rPr lang="tr-TR" dirty="0"/>
              <a:t>Ü</a:t>
            </a:r>
            <a:r>
              <a:rPr lang="tr-TR" dirty="0" smtClean="0"/>
              <a:t>lke </a:t>
            </a:r>
            <a:r>
              <a:rPr lang="tr-TR" dirty="0"/>
              <a:t>son derece zengin doğal kaynaklara sahiptir. Dünyada var olan 53 madenden 51’i bu ülkede bulunurken verimli topraklarında çok sayıda sebze ve bitki yetişir. Ülke aynı zamanda çok zengin bir canlı yaşamına ev sahipliği yaptığı gibi %70’i yağmur ormanlarıyla kaplıdır. </a:t>
            </a:r>
            <a:endParaRPr lang="en-US" dirty="0"/>
          </a:p>
          <a:p>
            <a:pPr>
              <a:spcBef>
                <a:spcPct val="50000"/>
              </a:spcBef>
            </a:pPr>
            <a:endParaRPr lang="en-US" dirty="0"/>
          </a:p>
        </p:txBody>
      </p:sp>
      <p:pic>
        <p:nvPicPr>
          <p:cNvPr id="13318" name="Picture 24"/>
          <p:cNvPicPr>
            <a:picLocks noChangeAspect="1" noChangeArrowheads="1"/>
          </p:cNvPicPr>
          <p:nvPr/>
        </p:nvPicPr>
        <p:blipFill>
          <a:blip r:embed="rId3"/>
          <a:srcRect/>
          <a:stretch>
            <a:fillRect/>
          </a:stretch>
        </p:blipFill>
        <p:spPr bwMode="auto">
          <a:xfrm>
            <a:off x="4572000" y="3984625"/>
            <a:ext cx="4572000" cy="2873375"/>
          </a:xfrm>
          <a:prstGeom prst="rect">
            <a:avLst/>
          </a:prstGeom>
          <a:noFill/>
          <a:ln w="9525">
            <a:noFill/>
            <a:miter lim="800000"/>
            <a:headEnd/>
            <a:tailEnd/>
          </a:ln>
        </p:spPr>
      </p:pic>
      <p:pic>
        <p:nvPicPr>
          <p:cNvPr id="13319" name="Picture 26"/>
          <p:cNvPicPr>
            <a:picLocks noChangeAspect="1" noChangeArrowheads="1"/>
          </p:cNvPicPr>
          <p:nvPr/>
        </p:nvPicPr>
        <p:blipFill>
          <a:blip r:embed="rId4"/>
          <a:srcRect/>
          <a:stretch>
            <a:fillRect/>
          </a:stretch>
        </p:blipFill>
        <p:spPr bwMode="auto">
          <a:xfrm>
            <a:off x="0" y="1811338"/>
            <a:ext cx="6011863" cy="2187575"/>
          </a:xfrm>
          <a:prstGeom prst="rect">
            <a:avLst/>
          </a:prstGeom>
          <a:noFill/>
          <a:ln w="9525">
            <a:noFill/>
            <a:miter lim="800000"/>
            <a:headEnd/>
            <a:tailEnd/>
          </a:ln>
        </p:spPr>
      </p:pic>
      <p:pic>
        <p:nvPicPr>
          <p:cNvPr id="13320" name="Picture 16" descr="dem-rep-congo"/>
          <p:cNvPicPr>
            <a:picLocks noChangeAspect="1" noChangeArrowheads="1"/>
          </p:cNvPicPr>
          <p:nvPr/>
        </p:nvPicPr>
        <p:blipFill>
          <a:blip r:embed="rId5"/>
          <a:srcRect/>
          <a:stretch>
            <a:fillRect/>
          </a:stretch>
        </p:blipFill>
        <p:spPr bwMode="auto">
          <a:xfrm>
            <a:off x="0" y="0"/>
            <a:ext cx="2266950" cy="2879725"/>
          </a:xfrm>
          <a:prstGeom prst="rect">
            <a:avLst/>
          </a:prstGeom>
          <a:noFill/>
          <a:ln w="9525">
            <a:noFill/>
            <a:miter lim="800000"/>
            <a:headEnd/>
            <a:tailEnd/>
          </a:ln>
        </p:spPr>
      </p:pic>
      <p:sp>
        <p:nvSpPr>
          <p:cNvPr id="13321" name="Text Box 27"/>
          <p:cNvSpPr txBox="1">
            <a:spLocks noChangeArrowheads="1"/>
          </p:cNvSpPr>
          <p:nvPr/>
        </p:nvSpPr>
        <p:spPr bwMode="auto">
          <a:xfrm>
            <a:off x="4572000" y="5927725"/>
            <a:ext cx="5545138" cy="930275"/>
          </a:xfrm>
          <a:prstGeom prst="rect">
            <a:avLst/>
          </a:prstGeom>
          <a:noFill/>
          <a:ln w="9525">
            <a:noFill/>
            <a:miter lim="800000"/>
            <a:headEnd/>
            <a:tailEnd/>
          </a:ln>
        </p:spPr>
        <p:txBody>
          <a:bodyPr>
            <a:spAutoFit/>
          </a:bodyPr>
          <a:lstStyle/>
          <a:p>
            <a:pPr>
              <a:spcBef>
                <a:spcPct val="50000"/>
              </a:spcBef>
            </a:pPr>
            <a:r>
              <a:rPr lang="en-NZ" sz="1000">
                <a:solidFill>
                  <a:schemeClr val="bg1"/>
                </a:solidFill>
              </a:rPr>
              <a:t>Images:</a:t>
            </a:r>
          </a:p>
          <a:p>
            <a:pPr>
              <a:spcBef>
                <a:spcPct val="50000"/>
              </a:spcBef>
            </a:pPr>
            <a:r>
              <a:rPr lang="en-NZ" sz="1000">
                <a:solidFill>
                  <a:schemeClr val="bg1"/>
                </a:solidFill>
              </a:rPr>
              <a:t>© UNICEF/NYHQ2005-1276/LeMoyne (fishing)</a:t>
            </a:r>
          </a:p>
          <a:p>
            <a:pPr>
              <a:spcBef>
                <a:spcPct val="50000"/>
              </a:spcBef>
            </a:pPr>
            <a:r>
              <a:rPr lang="en-NZ" sz="1000">
                <a:solidFill>
                  <a:schemeClr val="bg1"/>
                </a:solidFill>
              </a:rPr>
              <a:t>© UNICEF/NYHQ2004-1197/LeMoyne (gold nugget)</a:t>
            </a:r>
          </a:p>
          <a:p>
            <a:pPr>
              <a:spcBef>
                <a:spcPct val="50000"/>
              </a:spcBef>
            </a:pPr>
            <a:r>
              <a:rPr lang="en-NZ" sz="1000">
                <a:solidFill>
                  <a:schemeClr val="bg1"/>
                </a:solidFill>
              </a:rPr>
              <a:t>© UNICEF/NYHQ2005-2193/Pirozzi (tomoatoes)</a:t>
            </a:r>
            <a:endParaRPr lang="en-US" sz="10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4"/>
          <p:cNvPicPr>
            <a:picLocks noChangeAspect="1" noChangeArrowheads="1"/>
          </p:cNvPicPr>
          <p:nvPr/>
        </p:nvPicPr>
        <p:blipFill>
          <a:blip r:embed="rId2"/>
          <a:srcRect/>
          <a:stretch>
            <a:fillRect/>
          </a:stretch>
        </p:blipFill>
        <p:spPr bwMode="auto">
          <a:xfrm>
            <a:off x="0" y="0"/>
            <a:ext cx="10333038" cy="6896100"/>
          </a:xfrm>
          <a:prstGeom prst="rect">
            <a:avLst/>
          </a:prstGeom>
          <a:noFill/>
          <a:ln w="9525">
            <a:noFill/>
            <a:miter lim="800000"/>
            <a:headEnd/>
            <a:tailEnd/>
          </a:ln>
        </p:spPr>
      </p:pic>
      <p:sp>
        <p:nvSpPr>
          <p:cNvPr id="14339" name="Text Box 13"/>
          <p:cNvSpPr txBox="1">
            <a:spLocks noChangeArrowheads="1"/>
          </p:cNvSpPr>
          <p:nvPr/>
        </p:nvSpPr>
        <p:spPr bwMode="auto">
          <a:xfrm>
            <a:off x="468313" y="1125538"/>
            <a:ext cx="8172450" cy="2646878"/>
          </a:xfrm>
          <a:prstGeom prst="rect">
            <a:avLst/>
          </a:prstGeom>
          <a:solidFill>
            <a:schemeClr val="bg1"/>
          </a:solidFill>
          <a:ln w="9525">
            <a:noFill/>
            <a:miter lim="800000"/>
            <a:headEnd/>
            <a:tailEnd/>
          </a:ln>
        </p:spPr>
        <p:txBody>
          <a:bodyPr>
            <a:spAutoFit/>
          </a:bodyPr>
          <a:lstStyle/>
          <a:p>
            <a:endParaRPr lang="en-US" dirty="0"/>
          </a:p>
          <a:p>
            <a:r>
              <a:rPr lang="tr-TR" dirty="0"/>
              <a:t>Ne yazık ki bu zenginlikler DKC açısından son yüzyılda felakete dönüşmüştür zira gerek iç gerekse dış kökenli kar amacı güden kimselerin ülkeye yönelik </a:t>
            </a:r>
            <a:r>
              <a:rPr lang="tr-TR" dirty="0" smtClean="0"/>
              <a:t>müdahaleleri </a:t>
            </a:r>
            <a:r>
              <a:rPr lang="tr-TR" dirty="0"/>
              <a:t>sonucunda acımasız bir sömürü ve çatışma ortamı oluşmuştur. Bunun sonucu yetersiz beslenme, açlık, evsizlik ve yoksulluk şeklinde ortaya çıkmıştır. </a:t>
            </a:r>
          </a:p>
          <a:p>
            <a:endParaRPr lang="en-US" dirty="0"/>
          </a:p>
          <a:p>
            <a:r>
              <a:rPr lang="tr-TR" b="1" dirty="0"/>
              <a:t>Öyle ki son on yılda burada yaşanan çatışmalar sonucunda </a:t>
            </a:r>
            <a:r>
              <a:rPr lang="tr-TR" sz="2200" b="1" dirty="0">
                <a:solidFill>
                  <a:srgbClr val="FF0000"/>
                </a:solidFill>
              </a:rPr>
              <a:t>5</a:t>
            </a:r>
            <a:r>
              <a:rPr lang="tr-TR" b="1" dirty="0"/>
              <a:t> milyondan fazla insan hayatını kaybetmiştir. </a:t>
            </a:r>
            <a:endParaRPr lang="en-US" b="1" dirty="0"/>
          </a:p>
        </p:txBody>
      </p:sp>
      <p:sp>
        <p:nvSpPr>
          <p:cNvPr id="14340" name="Text Box 15"/>
          <p:cNvSpPr txBox="1">
            <a:spLocks noChangeArrowheads="1"/>
          </p:cNvSpPr>
          <p:nvPr/>
        </p:nvSpPr>
        <p:spPr bwMode="auto">
          <a:xfrm>
            <a:off x="0" y="6583363"/>
            <a:ext cx="4681538" cy="274637"/>
          </a:xfrm>
          <a:prstGeom prst="rect">
            <a:avLst/>
          </a:prstGeom>
          <a:noFill/>
          <a:ln w="9525">
            <a:noFill/>
            <a:miter lim="800000"/>
            <a:headEnd/>
            <a:tailEnd/>
          </a:ln>
        </p:spPr>
        <p:txBody>
          <a:bodyPr>
            <a:spAutoFit/>
          </a:bodyPr>
          <a:lstStyle/>
          <a:p>
            <a:pPr>
              <a:spcBef>
                <a:spcPct val="50000"/>
              </a:spcBef>
            </a:pPr>
            <a:r>
              <a:rPr lang="en-NZ" sz="1200"/>
              <a:t>© UNICEF/NYHQ2005-1237/LeMoyne</a:t>
            </a:r>
            <a:endParaRPr lang="en-US"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15362" name="Picture 2" descr="MPj04054720000[1]"/>
          <p:cNvPicPr>
            <a:picLocks noChangeAspect="1" noChangeArrowheads="1"/>
          </p:cNvPicPr>
          <p:nvPr/>
        </p:nvPicPr>
        <p:blipFill>
          <a:blip r:embed="rId2"/>
          <a:srcRect/>
          <a:stretch>
            <a:fillRect/>
          </a:stretch>
        </p:blipFill>
        <p:spPr bwMode="auto">
          <a:xfrm>
            <a:off x="1116013" y="1773238"/>
            <a:ext cx="5486400" cy="3914775"/>
          </a:xfrm>
          <a:prstGeom prst="rect">
            <a:avLst/>
          </a:prstGeom>
          <a:noFill/>
          <a:ln w="9525">
            <a:noFill/>
            <a:miter lim="800000"/>
            <a:headEnd/>
            <a:tailEnd/>
          </a:ln>
        </p:spPr>
      </p:pic>
      <p:pic>
        <p:nvPicPr>
          <p:cNvPr id="15363" name="Picture 3" descr="MCj01979590000[1]"/>
          <p:cNvPicPr>
            <a:picLocks noChangeAspect="1" noChangeArrowheads="1"/>
          </p:cNvPicPr>
          <p:nvPr/>
        </p:nvPicPr>
        <p:blipFill>
          <a:blip r:embed="rId3"/>
          <a:srcRect/>
          <a:stretch>
            <a:fillRect/>
          </a:stretch>
        </p:blipFill>
        <p:spPr bwMode="auto">
          <a:xfrm>
            <a:off x="5508625" y="4724400"/>
            <a:ext cx="2286000" cy="1771650"/>
          </a:xfrm>
          <a:prstGeom prst="rect">
            <a:avLst/>
          </a:prstGeom>
          <a:noFill/>
          <a:ln w="9525">
            <a:noFill/>
            <a:miter lim="800000"/>
            <a:headEnd/>
            <a:tailEnd/>
          </a:ln>
        </p:spPr>
      </p:pic>
      <p:sp>
        <p:nvSpPr>
          <p:cNvPr id="15364" name="Text Box 4"/>
          <p:cNvSpPr txBox="1">
            <a:spLocks noChangeArrowheads="1"/>
          </p:cNvSpPr>
          <p:nvPr/>
        </p:nvSpPr>
        <p:spPr bwMode="auto">
          <a:xfrm>
            <a:off x="1692275" y="1412875"/>
            <a:ext cx="4967288" cy="366713"/>
          </a:xfrm>
          <a:prstGeom prst="rect">
            <a:avLst/>
          </a:prstGeom>
          <a:noFill/>
          <a:ln w="9525">
            <a:noFill/>
            <a:miter lim="800000"/>
            <a:headEnd/>
            <a:tailEnd/>
          </a:ln>
        </p:spPr>
        <p:txBody>
          <a:bodyPr>
            <a:spAutoFit/>
          </a:bodyPr>
          <a:lstStyle/>
          <a:p>
            <a:pPr>
              <a:spcBef>
                <a:spcPct val="50000"/>
              </a:spcBef>
            </a:pPr>
            <a:endParaRPr lang="tr-TR"/>
          </a:p>
        </p:txBody>
      </p:sp>
      <p:sp>
        <p:nvSpPr>
          <p:cNvPr id="15365" name="Text Box 5"/>
          <p:cNvSpPr txBox="1">
            <a:spLocks noChangeArrowheads="1"/>
          </p:cNvSpPr>
          <p:nvPr/>
        </p:nvSpPr>
        <p:spPr bwMode="auto">
          <a:xfrm>
            <a:off x="1042988" y="549275"/>
            <a:ext cx="5688012" cy="1128713"/>
          </a:xfrm>
          <a:prstGeom prst="rect">
            <a:avLst/>
          </a:prstGeom>
          <a:noFill/>
          <a:ln w="9525">
            <a:noFill/>
            <a:miter lim="800000"/>
            <a:headEnd/>
            <a:tailEnd/>
          </a:ln>
        </p:spPr>
        <p:txBody>
          <a:bodyPr>
            <a:spAutoFit/>
          </a:bodyPr>
          <a:lstStyle/>
          <a:p>
            <a:pPr>
              <a:spcBef>
                <a:spcPct val="50000"/>
              </a:spcBef>
            </a:pPr>
            <a:r>
              <a:rPr lang="tr-TR" sz="4400" b="1"/>
              <a:t>Hayat Kurtarma</a:t>
            </a:r>
            <a:endParaRPr lang="en-NZ" sz="4400" b="1"/>
          </a:p>
          <a:p>
            <a:pPr>
              <a:spcBef>
                <a:spcPct val="50000"/>
              </a:spcBef>
            </a:pPr>
            <a:r>
              <a:rPr lang="tr-TR" sz="1600" b="1"/>
              <a:t>İnsanların hayatta kalmalarına yönelik acil müdahale</a:t>
            </a:r>
            <a:endParaRPr lang="en-US" sz="16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srcRect/>
          <a:stretch>
            <a:fillRect/>
          </a:stretch>
        </p:blipFill>
        <p:spPr bwMode="auto">
          <a:xfrm>
            <a:off x="0" y="0"/>
            <a:ext cx="9144000" cy="6102350"/>
          </a:xfrm>
          <a:prstGeom prst="rect">
            <a:avLst/>
          </a:prstGeom>
          <a:noFill/>
          <a:ln w="9525">
            <a:noFill/>
            <a:miter lim="800000"/>
            <a:headEnd/>
            <a:tailEnd/>
          </a:ln>
        </p:spPr>
      </p:pic>
      <p:pic>
        <p:nvPicPr>
          <p:cNvPr id="16387" name="Picture 3" descr="UNICEFNYHQ2008-1000Harneisa"/>
          <p:cNvPicPr>
            <a:picLocks noChangeAspect="1" noChangeArrowheads="1"/>
          </p:cNvPicPr>
          <p:nvPr/>
        </p:nvPicPr>
        <p:blipFill>
          <a:blip r:embed="rId3"/>
          <a:srcRect/>
          <a:stretch>
            <a:fillRect/>
          </a:stretch>
        </p:blipFill>
        <p:spPr bwMode="auto">
          <a:xfrm>
            <a:off x="0" y="0"/>
            <a:ext cx="3851275" cy="3460750"/>
          </a:xfrm>
          <a:prstGeom prst="rect">
            <a:avLst/>
          </a:prstGeom>
          <a:noFill/>
          <a:ln w="9525">
            <a:noFill/>
            <a:miter lim="800000"/>
            <a:headEnd/>
            <a:tailEnd/>
          </a:ln>
        </p:spPr>
      </p:pic>
      <p:sp>
        <p:nvSpPr>
          <p:cNvPr id="16388" name="Text Box 5"/>
          <p:cNvSpPr txBox="1">
            <a:spLocks noChangeArrowheads="1"/>
          </p:cNvSpPr>
          <p:nvPr/>
        </p:nvSpPr>
        <p:spPr bwMode="auto">
          <a:xfrm>
            <a:off x="0" y="3213100"/>
            <a:ext cx="3673475" cy="244475"/>
          </a:xfrm>
          <a:prstGeom prst="rect">
            <a:avLst/>
          </a:prstGeom>
          <a:noFill/>
          <a:ln w="9525">
            <a:noFill/>
            <a:miter lim="800000"/>
            <a:headEnd/>
            <a:tailEnd/>
          </a:ln>
        </p:spPr>
        <p:txBody>
          <a:bodyPr>
            <a:spAutoFit/>
          </a:bodyPr>
          <a:lstStyle/>
          <a:p>
            <a:pPr>
              <a:spcBef>
                <a:spcPct val="50000"/>
              </a:spcBef>
            </a:pPr>
            <a:r>
              <a:rPr lang="en-NZ" sz="1000" b="1"/>
              <a:t>© </a:t>
            </a:r>
            <a:r>
              <a:rPr lang="en-US" sz="1000" b="1"/>
              <a:t>UNICEF/NYHQ2008-1000/Harneis</a:t>
            </a:r>
          </a:p>
        </p:txBody>
      </p:sp>
      <p:sp>
        <p:nvSpPr>
          <p:cNvPr id="16389" name="Text Box 6"/>
          <p:cNvSpPr txBox="1">
            <a:spLocks noChangeArrowheads="1"/>
          </p:cNvSpPr>
          <p:nvPr/>
        </p:nvSpPr>
        <p:spPr bwMode="auto">
          <a:xfrm>
            <a:off x="0" y="5876925"/>
            <a:ext cx="4067175" cy="244475"/>
          </a:xfrm>
          <a:prstGeom prst="rect">
            <a:avLst/>
          </a:prstGeom>
          <a:noFill/>
          <a:ln w="9525">
            <a:noFill/>
            <a:miter lim="800000"/>
            <a:headEnd/>
            <a:tailEnd/>
          </a:ln>
        </p:spPr>
        <p:txBody>
          <a:bodyPr>
            <a:spAutoFit/>
          </a:bodyPr>
          <a:lstStyle/>
          <a:p>
            <a:pPr>
              <a:spcBef>
                <a:spcPct val="50000"/>
              </a:spcBef>
            </a:pPr>
            <a:r>
              <a:rPr lang="en-NZ" sz="1000" b="1"/>
              <a:t>© </a:t>
            </a:r>
            <a:r>
              <a:rPr lang="en-US" sz="1000" b="1"/>
              <a:t>UNICEF/NYHQ2008-1297/Asselina</a:t>
            </a:r>
          </a:p>
        </p:txBody>
      </p:sp>
      <p:sp>
        <p:nvSpPr>
          <p:cNvPr id="16390" name="Text Box 7"/>
          <p:cNvSpPr txBox="1">
            <a:spLocks noChangeArrowheads="1"/>
          </p:cNvSpPr>
          <p:nvPr/>
        </p:nvSpPr>
        <p:spPr bwMode="auto">
          <a:xfrm>
            <a:off x="0" y="6218238"/>
            <a:ext cx="9144000" cy="646112"/>
          </a:xfrm>
          <a:prstGeom prst="rect">
            <a:avLst/>
          </a:prstGeom>
          <a:noFill/>
          <a:ln w="9525">
            <a:noFill/>
            <a:miter lim="800000"/>
            <a:headEnd/>
            <a:tailEnd/>
          </a:ln>
        </p:spPr>
        <p:txBody>
          <a:bodyPr>
            <a:spAutoFit/>
          </a:bodyPr>
          <a:lstStyle/>
          <a:p>
            <a:pPr>
              <a:spcBef>
                <a:spcPct val="50000"/>
              </a:spcBef>
            </a:pPr>
            <a:r>
              <a:rPr lang="en-NZ" sz="1200" dirty="0" err="1"/>
              <a:t>Kibati</a:t>
            </a:r>
            <a:r>
              <a:rPr lang="en-NZ" sz="1200" dirty="0"/>
              <a:t> </a:t>
            </a:r>
            <a:r>
              <a:rPr lang="tr-TR" sz="1200" dirty="0"/>
              <a:t>Yerinden Edilen İnsanlar Kampı Kasım 2008’de </a:t>
            </a:r>
            <a:r>
              <a:rPr lang="tr-TR" sz="1200" dirty="0" err="1"/>
              <a:t>Goma</a:t>
            </a:r>
            <a:r>
              <a:rPr lang="tr-TR" sz="1200" dirty="0"/>
              <a:t> yakınlarında kuruldu. K</a:t>
            </a:r>
            <a:r>
              <a:rPr lang="tr-TR" sz="1200" dirty="0" smtClean="0"/>
              <a:t>üçük </a:t>
            </a:r>
            <a:r>
              <a:rPr lang="tr-TR" sz="1200" dirty="0"/>
              <a:t>bir kız kendi yaptıkları bir çadırın önünde duruyor. Diğer resimdeyse UNICEF ve IMC tarafından yüksek enerji bisküvi dağıtımı  yapılıyor. Fotoğraflar çekildiği dönemde kampta yaklaşık </a:t>
            </a:r>
            <a:r>
              <a:rPr lang="en-NZ" sz="1200" dirty="0"/>
              <a:t>50 000 </a:t>
            </a:r>
            <a:r>
              <a:rPr lang="tr-TR" sz="1200" dirty="0"/>
              <a:t>insan yaşıyordu.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17410" name="Picture 2" descr="UNICEFNYHQ2008-1311Asselina"/>
          <p:cNvPicPr>
            <a:picLocks noChangeAspect="1" noChangeArrowheads="1"/>
          </p:cNvPicPr>
          <p:nvPr/>
        </p:nvPicPr>
        <p:blipFill>
          <a:blip r:embed="rId2"/>
          <a:srcRect/>
          <a:stretch>
            <a:fillRect/>
          </a:stretch>
        </p:blipFill>
        <p:spPr bwMode="auto">
          <a:xfrm>
            <a:off x="0" y="0"/>
            <a:ext cx="9144000" cy="6102350"/>
          </a:xfrm>
          <a:prstGeom prst="rect">
            <a:avLst/>
          </a:prstGeom>
          <a:noFill/>
          <a:ln w="9525">
            <a:noFill/>
            <a:miter lim="800000"/>
            <a:headEnd/>
            <a:tailEnd/>
          </a:ln>
        </p:spPr>
      </p:pic>
      <p:sp>
        <p:nvSpPr>
          <p:cNvPr id="17411" name="Text Box 3"/>
          <p:cNvSpPr txBox="1">
            <a:spLocks noChangeArrowheads="1"/>
          </p:cNvSpPr>
          <p:nvPr/>
        </p:nvSpPr>
        <p:spPr bwMode="auto">
          <a:xfrm>
            <a:off x="0" y="5783263"/>
            <a:ext cx="5256213" cy="366712"/>
          </a:xfrm>
          <a:prstGeom prst="rect">
            <a:avLst/>
          </a:prstGeom>
          <a:noFill/>
          <a:ln w="9525">
            <a:noFill/>
            <a:miter lim="800000"/>
            <a:headEnd/>
            <a:tailEnd/>
          </a:ln>
        </p:spPr>
        <p:txBody>
          <a:bodyPr>
            <a:spAutoFit/>
          </a:bodyPr>
          <a:lstStyle/>
          <a:p>
            <a:pPr>
              <a:spcBef>
                <a:spcPct val="50000"/>
              </a:spcBef>
            </a:pPr>
            <a:r>
              <a:rPr lang="en-NZ" sz="1000" b="1"/>
              <a:t>©</a:t>
            </a:r>
            <a:r>
              <a:rPr lang="en-NZ" b="1"/>
              <a:t> </a:t>
            </a:r>
            <a:r>
              <a:rPr lang="en-US" sz="1000" b="1"/>
              <a:t>UNICEF/NYHQ2008-1311/Asselina</a:t>
            </a:r>
          </a:p>
        </p:txBody>
      </p:sp>
      <p:sp>
        <p:nvSpPr>
          <p:cNvPr id="17412" name="Text Box 4"/>
          <p:cNvSpPr txBox="1">
            <a:spLocks noChangeArrowheads="1"/>
          </p:cNvSpPr>
          <p:nvPr/>
        </p:nvSpPr>
        <p:spPr bwMode="auto">
          <a:xfrm>
            <a:off x="0" y="6165850"/>
            <a:ext cx="9144000" cy="461665"/>
          </a:xfrm>
          <a:prstGeom prst="rect">
            <a:avLst/>
          </a:prstGeom>
          <a:noFill/>
          <a:ln w="9525">
            <a:noFill/>
            <a:miter lim="800000"/>
            <a:headEnd/>
            <a:tailEnd/>
          </a:ln>
        </p:spPr>
        <p:txBody>
          <a:bodyPr>
            <a:spAutoFit/>
          </a:bodyPr>
          <a:lstStyle/>
          <a:p>
            <a:pPr>
              <a:spcBef>
                <a:spcPct val="50000"/>
              </a:spcBef>
            </a:pPr>
            <a:r>
              <a:rPr lang="tr-TR" sz="1200" dirty="0" err="1" smtClean="0"/>
              <a:t>Goma</a:t>
            </a:r>
            <a:r>
              <a:rPr lang="tr-TR" sz="1200" dirty="0" smtClean="0"/>
              <a:t>, </a:t>
            </a:r>
            <a:r>
              <a:rPr lang="tr-TR" sz="1200" dirty="0" err="1" smtClean="0"/>
              <a:t>Kibati</a:t>
            </a:r>
            <a:r>
              <a:rPr lang="tr-TR" sz="1200" dirty="0" smtClean="0"/>
              <a:t> </a:t>
            </a:r>
            <a:r>
              <a:rPr lang="tr-TR" sz="1200" dirty="0" err="1" smtClean="0"/>
              <a:t>Town’da</a:t>
            </a:r>
            <a:r>
              <a:rPr lang="tr-TR" sz="1200" dirty="0" smtClean="0"/>
              <a:t> çatışmalardan kaçarak mülteci haline gelen insanların oluşturduğu </a:t>
            </a:r>
            <a:r>
              <a:rPr lang="en-NZ" sz="1200" dirty="0" err="1" smtClean="0"/>
              <a:t>Kanyaruchinya</a:t>
            </a:r>
            <a:r>
              <a:rPr lang="en-NZ" sz="1200" dirty="0" smtClean="0"/>
              <a:t> </a:t>
            </a:r>
            <a:r>
              <a:rPr lang="tr-TR" sz="1200" dirty="0" smtClean="0"/>
              <a:t>Okulunda içme suyu ve hijyen amaçlı olarak </a:t>
            </a:r>
            <a:r>
              <a:rPr lang="tr-TR" sz="1200" dirty="0" err="1" smtClean="0"/>
              <a:t>UNICEF’in</a:t>
            </a:r>
            <a:r>
              <a:rPr lang="tr-TR" sz="1200" dirty="0" smtClean="0"/>
              <a:t>  kurduğu bir su tankı. </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18434" name="Picture 2" descr="MPj04372810000[1]"/>
          <p:cNvPicPr>
            <a:picLocks noChangeAspect="1" noChangeArrowheads="1"/>
          </p:cNvPicPr>
          <p:nvPr/>
        </p:nvPicPr>
        <p:blipFill>
          <a:blip r:embed="rId2"/>
          <a:srcRect/>
          <a:stretch>
            <a:fillRect/>
          </a:stretch>
        </p:blipFill>
        <p:spPr bwMode="auto">
          <a:xfrm>
            <a:off x="4514850" y="242888"/>
            <a:ext cx="4419600" cy="6400800"/>
          </a:xfrm>
          <a:prstGeom prst="rect">
            <a:avLst/>
          </a:prstGeom>
          <a:noFill/>
          <a:ln w="9525">
            <a:noFill/>
            <a:miter lim="800000"/>
            <a:headEnd/>
            <a:tailEnd/>
          </a:ln>
        </p:spPr>
      </p:pic>
      <p:sp>
        <p:nvSpPr>
          <p:cNvPr id="18435" name="Text Box 3"/>
          <p:cNvSpPr txBox="1">
            <a:spLocks noChangeArrowheads="1"/>
          </p:cNvSpPr>
          <p:nvPr/>
        </p:nvSpPr>
        <p:spPr bwMode="auto">
          <a:xfrm>
            <a:off x="214282" y="2000240"/>
            <a:ext cx="4248150" cy="1938992"/>
          </a:xfrm>
          <a:prstGeom prst="rect">
            <a:avLst/>
          </a:prstGeom>
          <a:noFill/>
          <a:ln w="9525">
            <a:noFill/>
            <a:miter lim="800000"/>
            <a:headEnd/>
            <a:tailEnd/>
          </a:ln>
        </p:spPr>
        <p:txBody>
          <a:bodyPr>
            <a:spAutoFit/>
          </a:bodyPr>
          <a:lstStyle/>
          <a:p>
            <a:pPr>
              <a:spcBef>
                <a:spcPct val="50000"/>
              </a:spcBef>
            </a:pPr>
            <a:r>
              <a:rPr lang="tr-TR" sz="4000" b="1" dirty="0" smtClean="0">
                <a:solidFill>
                  <a:schemeClr val="bg1"/>
                </a:solidFill>
              </a:rPr>
              <a:t>Hayata Kaldığın Yerden Devam </a:t>
            </a:r>
            <a:r>
              <a:rPr lang="tr-TR" sz="2000" b="1" dirty="0" smtClean="0">
                <a:solidFill>
                  <a:schemeClr val="bg1"/>
                </a:solidFill>
              </a:rPr>
              <a:t>Çatışma sonrasında çocuklar ve toplumların toparlanma süreci</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0"/>
            <a:ext cx="9144000" cy="6124575"/>
          </a:xfrm>
          <a:prstGeom prst="rect">
            <a:avLst/>
          </a:prstGeom>
          <a:noFill/>
          <a:ln w="9525">
            <a:noFill/>
            <a:miter lim="800000"/>
            <a:headEnd/>
            <a:tailEnd/>
          </a:ln>
        </p:spPr>
      </p:pic>
      <p:sp>
        <p:nvSpPr>
          <p:cNvPr id="19459" name="Text Box 3"/>
          <p:cNvSpPr txBox="1">
            <a:spLocks noChangeArrowheads="1"/>
          </p:cNvSpPr>
          <p:nvPr/>
        </p:nvSpPr>
        <p:spPr bwMode="auto">
          <a:xfrm>
            <a:off x="0" y="6083275"/>
            <a:ext cx="9144000" cy="830997"/>
          </a:xfrm>
          <a:prstGeom prst="rect">
            <a:avLst/>
          </a:prstGeom>
          <a:noFill/>
          <a:ln w="9525">
            <a:noFill/>
            <a:miter lim="800000"/>
            <a:headEnd/>
            <a:tailEnd/>
          </a:ln>
        </p:spPr>
        <p:txBody>
          <a:bodyPr>
            <a:spAutoFit/>
          </a:bodyPr>
          <a:lstStyle/>
          <a:p>
            <a:pPr>
              <a:spcBef>
                <a:spcPct val="50000"/>
              </a:spcBef>
            </a:pPr>
            <a:r>
              <a:rPr lang="en-NZ" sz="1200" dirty="0" err="1"/>
              <a:t>Mabati</a:t>
            </a:r>
            <a:r>
              <a:rPr lang="en-NZ" sz="1200" dirty="0"/>
              <a:t> </a:t>
            </a:r>
            <a:r>
              <a:rPr lang="en-NZ" sz="1200" dirty="0" err="1"/>
              <a:t>Bageteka</a:t>
            </a:r>
            <a:r>
              <a:rPr lang="en-NZ" sz="1200" dirty="0"/>
              <a:t> </a:t>
            </a:r>
            <a:r>
              <a:rPr lang="tr-TR" sz="1200" dirty="0" smtClean="0"/>
              <a:t> </a:t>
            </a:r>
            <a:r>
              <a:rPr lang="en-NZ" sz="1200" dirty="0" err="1" smtClean="0"/>
              <a:t>Goma</a:t>
            </a:r>
            <a:r>
              <a:rPr lang="en-NZ" sz="1200" dirty="0" smtClean="0"/>
              <a:t>.</a:t>
            </a:r>
            <a:r>
              <a:rPr lang="tr-TR" sz="1200" dirty="0" smtClean="0"/>
              <a:t>yetimhanesinin önündeyken. 15 yaşındaki </a:t>
            </a:r>
            <a:r>
              <a:rPr lang="tr-TR" sz="1200" dirty="0" err="1" smtClean="0"/>
              <a:t>Mabati</a:t>
            </a:r>
            <a:r>
              <a:rPr lang="tr-TR" sz="1200" dirty="0" smtClean="0"/>
              <a:t> iki kez zorla askere alınmış; kaçmaya kalkarsa öldürüleceği şeklinde tehdit edilmiş.  Yetimhaneler çocukların </a:t>
            </a:r>
            <a:r>
              <a:rPr lang="tr-TR" sz="1200" dirty="0" err="1" smtClean="0"/>
              <a:t>rehabilite</a:t>
            </a:r>
            <a:r>
              <a:rPr lang="tr-TR" sz="1200" dirty="0" smtClean="0"/>
              <a:t> edilerek topluma yeniden kazandırılmalarına aracılık eden mekanlardır. Sosyal hizmet uzmanları haftada iki kez  yetimhaneleri ziyaret ederek, çocukların durumlarını gözlemler ve ailelerinin yanına gönderilip gönderilmeyeceğini anlamaya çalışır. </a:t>
            </a:r>
            <a:endParaRPr lang="en-US" sz="1200" dirty="0"/>
          </a:p>
        </p:txBody>
      </p:sp>
      <p:sp>
        <p:nvSpPr>
          <p:cNvPr id="19460" name="Text Box 4"/>
          <p:cNvSpPr txBox="1">
            <a:spLocks noChangeArrowheads="1"/>
          </p:cNvSpPr>
          <p:nvPr/>
        </p:nvSpPr>
        <p:spPr bwMode="auto">
          <a:xfrm>
            <a:off x="0" y="5805488"/>
            <a:ext cx="3779838" cy="274637"/>
          </a:xfrm>
          <a:prstGeom prst="rect">
            <a:avLst/>
          </a:prstGeom>
          <a:noFill/>
          <a:ln w="9525">
            <a:noFill/>
            <a:miter lim="800000"/>
            <a:headEnd/>
            <a:tailEnd/>
          </a:ln>
        </p:spPr>
        <p:txBody>
          <a:bodyPr>
            <a:spAutoFit/>
          </a:bodyPr>
          <a:lstStyle/>
          <a:p>
            <a:pPr>
              <a:spcBef>
                <a:spcPct val="50000"/>
              </a:spcBef>
            </a:pPr>
            <a:r>
              <a:rPr lang="en-NZ" sz="1200">
                <a:solidFill>
                  <a:schemeClr val="bg1"/>
                </a:solidFill>
              </a:rPr>
              <a:t>© UNICEF/DRC/Miranda Eeles</a:t>
            </a:r>
            <a:endParaRPr lang="en-US" sz="120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0" y="0"/>
            <a:ext cx="9144000" cy="6124575"/>
          </a:xfrm>
          <a:prstGeom prst="rect">
            <a:avLst/>
          </a:prstGeom>
          <a:noFill/>
          <a:ln w="9525">
            <a:noFill/>
            <a:miter lim="800000"/>
            <a:headEnd/>
            <a:tailEnd/>
          </a:ln>
        </p:spPr>
      </p:pic>
      <p:sp>
        <p:nvSpPr>
          <p:cNvPr id="20483" name="Text Box 3"/>
          <p:cNvSpPr txBox="1">
            <a:spLocks noChangeArrowheads="1"/>
          </p:cNvSpPr>
          <p:nvPr/>
        </p:nvSpPr>
        <p:spPr bwMode="auto">
          <a:xfrm>
            <a:off x="0" y="5805488"/>
            <a:ext cx="3779838" cy="274637"/>
          </a:xfrm>
          <a:prstGeom prst="rect">
            <a:avLst/>
          </a:prstGeom>
          <a:noFill/>
          <a:ln w="9525">
            <a:noFill/>
            <a:miter lim="800000"/>
            <a:headEnd/>
            <a:tailEnd/>
          </a:ln>
        </p:spPr>
        <p:txBody>
          <a:bodyPr>
            <a:spAutoFit/>
          </a:bodyPr>
          <a:lstStyle/>
          <a:p>
            <a:pPr>
              <a:spcBef>
                <a:spcPct val="50000"/>
              </a:spcBef>
            </a:pPr>
            <a:r>
              <a:rPr lang="en-NZ" sz="1200">
                <a:solidFill>
                  <a:schemeClr val="bg1"/>
                </a:solidFill>
              </a:rPr>
              <a:t>© UNICEF/DRC/Miranda Eeles</a:t>
            </a:r>
            <a:endParaRPr lang="en-US" sz="1200">
              <a:solidFill>
                <a:schemeClr val="bg1"/>
              </a:solidFill>
            </a:endParaRPr>
          </a:p>
        </p:txBody>
      </p:sp>
      <p:sp>
        <p:nvSpPr>
          <p:cNvPr id="20484" name="Text Box 4"/>
          <p:cNvSpPr txBox="1">
            <a:spLocks noChangeArrowheads="1"/>
          </p:cNvSpPr>
          <p:nvPr/>
        </p:nvSpPr>
        <p:spPr bwMode="auto">
          <a:xfrm>
            <a:off x="0" y="6088063"/>
            <a:ext cx="9144000" cy="461665"/>
          </a:xfrm>
          <a:prstGeom prst="rect">
            <a:avLst/>
          </a:prstGeom>
          <a:noFill/>
          <a:ln w="9525">
            <a:noFill/>
            <a:miter lim="800000"/>
            <a:headEnd/>
            <a:tailEnd/>
          </a:ln>
        </p:spPr>
        <p:txBody>
          <a:bodyPr>
            <a:spAutoFit/>
          </a:bodyPr>
          <a:lstStyle/>
          <a:p>
            <a:pPr>
              <a:spcBef>
                <a:spcPct val="50000"/>
              </a:spcBef>
            </a:pPr>
            <a:r>
              <a:rPr lang="en-NZ" sz="1200" dirty="0" err="1" smtClean="0"/>
              <a:t>Pruscilla</a:t>
            </a:r>
            <a:r>
              <a:rPr lang="en-NZ" sz="1200" dirty="0" smtClean="0"/>
              <a:t> </a:t>
            </a:r>
            <a:r>
              <a:rPr lang="en-NZ" sz="1200" dirty="0" err="1"/>
              <a:t>Wineza</a:t>
            </a:r>
            <a:r>
              <a:rPr lang="en-NZ" sz="1200" dirty="0"/>
              <a:t> </a:t>
            </a:r>
            <a:r>
              <a:rPr lang="tr-TR" sz="1200" dirty="0" smtClean="0"/>
              <a:t> (8) </a:t>
            </a:r>
            <a:r>
              <a:rPr lang="tr-TR" sz="1200" dirty="0" err="1" smtClean="0"/>
              <a:t>Rutsuru</a:t>
            </a:r>
            <a:r>
              <a:rPr lang="tr-TR" sz="1200" dirty="0" smtClean="0"/>
              <a:t> eyaletindeki evinden kaçmış. Fotoğrafta evden ayrı olduğu dönemde kaçırdığı konuları telafi etmek üzere ek eğitim programı alırken görülüyor. </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84213" y="1071546"/>
            <a:ext cx="7745412" cy="2677656"/>
          </a:xfrm>
          <a:prstGeom prst="rect">
            <a:avLst/>
          </a:prstGeom>
          <a:noFill/>
          <a:ln w="9525">
            <a:noFill/>
            <a:miter lim="800000"/>
            <a:headEnd/>
            <a:tailEnd/>
          </a:ln>
        </p:spPr>
        <p:txBody>
          <a:bodyPr wrap="square">
            <a:spAutoFit/>
          </a:bodyPr>
          <a:lstStyle/>
          <a:p>
            <a:pPr>
              <a:spcBef>
                <a:spcPct val="50000"/>
              </a:spcBef>
            </a:pPr>
            <a:r>
              <a:rPr lang="tr-TR" sz="4800" b="1" dirty="0">
                <a:solidFill>
                  <a:schemeClr val="bg1"/>
                </a:solidFill>
              </a:rPr>
              <a:t>Karmaşık Acil </a:t>
            </a:r>
            <a:r>
              <a:rPr lang="tr-TR" sz="4800" b="1" dirty="0" smtClean="0">
                <a:solidFill>
                  <a:schemeClr val="bg1"/>
                </a:solidFill>
              </a:rPr>
              <a:t>Durumlardaki</a:t>
            </a:r>
          </a:p>
          <a:p>
            <a:pPr>
              <a:spcBef>
                <a:spcPct val="50000"/>
              </a:spcBef>
            </a:pPr>
            <a:r>
              <a:rPr lang="tr-TR" sz="4800" b="1" dirty="0" smtClean="0">
                <a:solidFill>
                  <a:schemeClr val="bg1"/>
                </a:solidFill>
              </a:rPr>
              <a:t>Müdahale </a:t>
            </a:r>
            <a:r>
              <a:rPr lang="tr-TR" sz="4800" b="1" dirty="0">
                <a:solidFill>
                  <a:schemeClr val="bg1"/>
                </a:solidFill>
              </a:rPr>
              <a:t>Evreleri</a:t>
            </a:r>
            <a:endParaRPr lang="en-US" sz="4800"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21506" name="Picture 2" descr="MPj04014100000[1]"/>
          <p:cNvPicPr>
            <a:picLocks noChangeAspect="1" noChangeArrowheads="1"/>
          </p:cNvPicPr>
          <p:nvPr/>
        </p:nvPicPr>
        <p:blipFill>
          <a:blip r:embed="rId2"/>
          <a:srcRect/>
          <a:stretch>
            <a:fillRect/>
          </a:stretch>
        </p:blipFill>
        <p:spPr bwMode="auto">
          <a:xfrm>
            <a:off x="1619250" y="1700213"/>
            <a:ext cx="3890963" cy="4870450"/>
          </a:xfrm>
          <a:prstGeom prst="rect">
            <a:avLst/>
          </a:prstGeom>
          <a:noFill/>
          <a:ln w="9525">
            <a:noFill/>
            <a:miter lim="800000"/>
            <a:headEnd/>
            <a:tailEnd/>
          </a:ln>
        </p:spPr>
      </p:pic>
      <p:pic>
        <p:nvPicPr>
          <p:cNvPr id="21507" name="Picture 3" descr="MCj04259260000[1]"/>
          <p:cNvPicPr>
            <a:picLocks noChangeAspect="1" noChangeArrowheads="1"/>
          </p:cNvPicPr>
          <p:nvPr/>
        </p:nvPicPr>
        <p:blipFill>
          <a:blip r:embed="rId3"/>
          <a:srcRect/>
          <a:stretch>
            <a:fillRect/>
          </a:stretch>
        </p:blipFill>
        <p:spPr bwMode="auto">
          <a:xfrm>
            <a:off x="6804025" y="404813"/>
            <a:ext cx="1762125" cy="1838325"/>
          </a:xfrm>
          <a:prstGeom prst="rect">
            <a:avLst/>
          </a:prstGeom>
          <a:noFill/>
          <a:ln w="9525">
            <a:noFill/>
            <a:miter lim="800000"/>
            <a:headEnd/>
            <a:tailEnd/>
          </a:ln>
        </p:spPr>
      </p:pic>
      <p:sp>
        <p:nvSpPr>
          <p:cNvPr id="21508" name="Text Box 4"/>
          <p:cNvSpPr txBox="1">
            <a:spLocks noChangeArrowheads="1"/>
          </p:cNvSpPr>
          <p:nvPr/>
        </p:nvSpPr>
        <p:spPr bwMode="auto">
          <a:xfrm>
            <a:off x="1547813" y="620713"/>
            <a:ext cx="5400675" cy="1015663"/>
          </a:xfrm>
          <a:prstGeom prst="rect">
            <a:avLst/>
          </a:prstGeom>
          <a:noFill/>
          <a:ln w="9525">
            <a:noFill/>
            <a:miter lim="800000"/>
            <a:headEnd/>
            <a:tailEnd/>
          </a:ln>
        </p:spPr>
        <p:txBody>
          <a:bodyPr>
            <a:spAutoFit/>
          </a:bodyPr>
          <a:lstStyle/>
          <a:p>
            <a:pPr>
              <a:spcBef>
                <a:spcPct val="50000"/>
              </a:spcBef>
            </a:pPr>
            <a:r>
              <a:rPr lang="tr-TR" sz="3600" b="1" dirty="0" smtClean="0"/>
              <a:t>Geleceği Koruyun</a:t>
            </a:r>
            <a:endParaRPr lang="en-NZ" sz="3600" b="1" dirty="0"/>
          </a:p>
          <a:p>
            <a:pPr>
              <a:spcBef>
                <a:spcPct val="50000"/>
              </a:spcBef>
            </a:pPr>
            <a:r>
              <a:rPr lang="tr-TR" sz="1600" b="1" dirty="0" smtClean="0"/>
              <a:t>Uzun vadeli gelişme ihtiyaçlarının karşılanması</a:t>
            </a:r>
            <a:endParaRPr lang="en-US" sz="16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22530" name="Picture 2" descr="UNICEFNYHQ2008-1007Nesbitta"/>
          <p:cNvPicPr>
            <a:picLocks noChangeAspect="1" noChangeArrowheads="1"/>
          </p:cNvPicPr>
          <p:nvPr/>
        </p:nvPicPr>
        <p:blipFill>
          <a:blip r:embed="rId2"/>
          <a:srcRect/>
          <a:stretch>
            <a:fillRect/>
          </a:stretch>
        </p:blipFill>
        <p:spPr bwMode="auto">
          <a:xfrm>
            <a:off x="0" y="-26988"/>
            <a:ext cx="9144000" cy="5143501"/>
          </a:xfrm>
          <a:prstGeom prst="rect">
            <a:avLst/>
          </a:prstGeom>
          <a:noFill/>
          <a:ln w="9525">
            <a:noFill/>
            <a:miter lim="800000"/>
            <a:headEnd/>
            <a:tailEnd/>
          </a:ln>
        </p:spPr>
      </p:pic>
      <p:sp>
        <p:nvSpPr>
          <p:cNvPr id="22531" name="Text Box 3"/>
          <p:cNvSpPr txBox="1">
            <a:spLocks noChangeArrowheads="1"/>
          </p:cNvSpPr>
          <p:nvPr/>
        </p:nvSpPr>
        <p:spPr bwMode="auto">
          <a:xfrm>
            <a:off x="0" y="4797425"/>
            <a:ext cx="4392613" cy="244475"/>
          </a:xfrm>
          <a:prstGeom prst="rect">
            <a:avLst/>
          </a:prstGeom>
          <a:noFill/>
          <a:ln w="9525">
            <a:noFill/>
            <a:miter lim="800000"/>
            <a:headEnd/>
            <a:tailEnd/>
          </a:ln>
        </p:spPr>
        <p:txBody>
          <a:bodyPr>
            <a:spAutoFit/>
          </a:bodyPr>
          <a:lstStyle/>
          <a:p>
            <a:pPr>
              <a:spcBef>
                <a:spcPct val="50000"/>
              </a:spcBef>
            </a:pPr>
            <a:r>
              <a:rPr lang="en-NZ" sz="1000" b="1"/>
              <a:t>© </a:t>
            </a:r>
            <a:r>
              <a:rPr lang="en-US" sz="1000" b="1"/>
              <a:t>UNICEF/NYHQ2008-1007/Nesbitta</a:t>
            </a:r>
          </a:p>
        </p:txBody>
      </p:sp>
      <p:sp>
        <p:nvSpPr>
          <p:cNvPr id="22532" name="Text Box 4"/>
          <p:cNvSpPr txBox="1">
            <a:spLocks noChangeArrowheads="1"/>
          </p:cNvSpPr>
          <p:nvPr/>
        </p:nvSpPr>
        <p:spPr bwMode="auto">
          <a:xfrm>
            <a:off x="323850" y="5373688"/>
            <a:ext cx="8353425" cy="646331"/>
          </a:xfrm>
          <a:prstGeom prst="rect">
            <a:avLst/>
          </a:prstGeom>
          <a:noFill/>
          <a:ln w="9525">
            <a:noFill/>
            <a:miter lim="800000"/>
            <a:headEnd/>
            <a:tailEnd/>
          </a:ln>
        </p:spPr>
        <p:txBody>
          <a:bodyPr>
            <a:spAutoFit/>
          </a:bodyPr>
          <a:lstStyle/>
          <a:p>
            <a:pPr>
              <a:spcBef>
                <a:spcPct val="50000"/>
              </a:spcBef>
            </a:pPr>
            <a:r>
              <a:rPr lang="en-NZ" sz="1200" dirty="0" err="1" smtClean="0"/>
              <a:t>Aicha</a:t>
            </a:r>
            <a:r>
              <a:rPr lang="en-NZ" sz="1200" dirty="0" smtClean="0"/>
              <a:t> </a:t>
            </a:r>
            <a:r>
              <a:rPr lang="en-NZ" sz="1200" dirty="0" err="1"/>
              <a:t>Njima</a:t>
            </a:r>
            <a:r>
              <a:rPr lang="en-NZ" sz="1200" dirty="0"/>
              <a:t> </a:t>
            </a:r>
            <a:r>
              <a:rPr lang="en-NZ" sz="1200" dirty="0" err="1" smtClean="0"/>
              <a:t>Tshiolo</a:t>
            </a:r>
            <a:r>
              <a:rPr lang="tr-TR" sz="1200" dirty="0" smtClean="0"/>
              <a:t> (11) </a:t>
            </a:r>
            <a:r>
              <a:rPr lang="en-NZ" sz="1200" dirty="0" err="1" smtClean="0"/>
              <a:t>Malueka</a:t>
            </a:r>
            <a:r>
              <a:rPr lang="tr-TR" sz="1200" dirty="0" smtClean="0"/>
              <a:t> </a:t>
            </a:r>
            <a:r>
              <a:rPr lang="en-NZ" sz="1200" dirty="0" err="1" smtClean="0"/>
              <a:t>Bosalisami</a:t>
            </a:r>
            <a:r>
              <a:rPr lang="en-NZ" sz="1200" dirty="0" smtClean="0"/>
              <a:t> </a:t>
            </a:r>
            <a:r>
              <a:rPr lang="tr-TR" sz="1200" dirty="0" smtClean="0"/>
              <a:t> ilkokulunda tahtada. Okullar sayesinde çocuklara gelecekte ihtiyaç duyacakları yaşam becerilerini kazandırmak ve onları zorla askere alındıkları sokaklardan uzak tutmak mümkün olabilmektedir. </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pic>
        <p:nvPicPr>
          <p:cNvPr id="23554" name="Picture 2" descr="UNICEFNYHQ2008-1042Nesbitta"/>
          <p:cNvPicPr>
            <a:picLocks noChangeAspect="1" noChangeArrowheads="1"/>
          </p:cNvPicPr>
          <p:nvPr/>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23555" name="Text Box 3"/>
          <p:cNvSpPr txBox="1">
            <a:spLocks noChangeArrowheads="1"/>
          </p:cNvSpPr>
          <p:nvPr/>
        </p:nvSpPr>
        <p:spPr bwMode="auto">
          <a:xfrm>
            <a:off x="0" y="4919663"/>
            <a:ext cx="3744913" cy="244475"/>
          </a:xfrm>
          <a:prstGeom prst="rect">
            <a:avLst/>
          </a:prstGeom>
          <a:noFill/>
          <a:ln w="9525">
            <a:noFill/>
            <a:miter lim="800000"/>
            <a:headEnd/>
            <a:tailEnd/>
          </a:ln>
        </p:spPr>
        <p:txBody>
          <a:bodyPr>
            <a:spAutoFit/>
          </a:bodyPr>
          <a:lstStyle/>
          <a:p>
            <a:pPr>
              <a:spcBef>
                <a:spcPct val="50000"/>
              </a:spcBef>
            </a:pPr>
            <a:r>
              <a:rPr lang="en-NZ" sz="1000" b="1"/>
              <a:t>© </a:t>
            </a:r>
            <a:r>
              <a:rPr lang="en-US" sz="1000" b="1"/>
              <a:t>UNICEF/NYHQ2008-1042/Nesbitt</a:t>
            </a:r>
          </a:p>
        </p:txBody>
      </p:sp>
      <p:sp>
        <p:nvSpPr>
          <p:cNvPr id="23556" name="Text Box 4"/>
          <p:cNvSpPr txBox="1">
            <a:spLocks noChangeArrowheads="1"/>
          </p:cNvSpPr>
          <p:nvPr/>
        </p:nvSpPr>
        <p:spPr bwMode="auto">
          <a:xfrm>
            <a:off x="0" y="5300663"/>
            <a:ext cx="9144000" cy="461665"/>
          </a:xfrm>
          <a:prstGeom prst="rect">
            <a:avLst/>
          </a:prstGeom>
          <a:noFill/>
          <a:ln w="9525">
            <a:noFill/>
            <a:miter lim="800000"/>
            <a:headEnd/>
            <a:tailEnd/>
          </a:ln>
        </p:spPr>
        <p:txBody>
          <a:bodyPr>
            <a:spAutoFit/>
          </a:bodyPr>
          <a:lstStyle/>
          <a:p>
            <a:r>
              <a:rPr lang="tr-TR" sz="1200" dirty="0" smtClean="0"/>
              <a:t>Kongo’da içme ve kullanım suyu gibi temel ihtiyaçlar bile çoğu zaman karşılanamadığı için sık sık kolera salgını riski oluşmaktadır. UNICEF paydaşlarıyla birlikte temizlik ve hijyen amaçlı faaliyetler yürütür. </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4" descr="final_unicef_logo_cyan copy"/>
          <p:cNvPicPr>
            <a:picLocks noChangeAspect="1" noChangeArrowheads="1"/>
          </p:cNvPicPr>
          <p:nvPr/>
        </p:nvPicPr>
        <p:blipFill>
          <a:blip r:embed="rId2"/>
          <a:srcRect/>
          <a:stretch>
            <a:fillRect/>
          </a:stretch>
        </p:blipFill>
        <p:spPr bwMode="auto">
          <a:xfrm>
            <a:off x="2484438" y="1484313"/>
            <a:ext cx="4321175" cy="1035050"/>
          </a:xfrm>
          <a:prstGeom prst="rect">
            <a:avLst/>
          </a:prstGeom>
          <a:noFill/>
          <a:ln w="9525">
            <a:noFill/>
            <a:miter lim="800000"/>
            <a:headEnd/>
            <a:tailEnd/>
          </a:ln>
        </p:spPr>
      </p:pic>
      <p:sp>
        <p:nvSpPr>
          <p:cNvPr id="25603" name="Text Box 5"/>
          <p:cNvSpPr txBox="1">
            <a:spLocks noChangeArrowheads="1"/>
          </p:cNvSpPr>
          <p:nvPr/>
        </p:nvSpPr>
        <p:spPr bwMode="auto">
          <a:xfrm>
            <a:off x="179388" y="3213100"/>
            <a:ext cx="8785225" cy="2123658"/>
          </a:xfrm>
          <a:prstGeom prst="rect">
            <a:avLst/>
          </a:prstGeom>
          <a:noFill/>
          <a:ln w="9525">
            <a:noFill/>
            <a:miter lim="800000"/>
            <a:headEnd/>
            <a:tailEnd/>
          </a:ln>
        </p:spPr>
        <p:txBody>
          <a:bodyPr>
            <a:spAutoFit/>
          </a:bodyPr>
          <a:lstStyle/>
          <a:p>
            <a:pPr algn="ctr">
              <a:spcBef>
                <a:spcPct val="50000"/>
              </a:spcBef>
            </a:pPr>
            <a:r>
              <a:rPr lang="tr-TR" sz="2000" b="1" dirty="0" smtClean="0">
                <a:solidFill>
                  <a:srgbClr val="0099FF"/>
                </a:solidFill>
              </a:rPr>
              <a:t>Karmaşık Acil Durumlarda Çocukların İhtiyaçlarının Karşılanması</a:t>
            </a:r>
            <a:endParaRPr lang="en-NZ" sz="2000" b="1" dirty="0">
              <a:solidFill>
                <a:srgbClr val="0099FF"/>
              </a:solidFill>
            </a:endParaRPr>
          </a:p>
          <a:p>
            <a:pPr algn="ctr">
              <a:spcBef>
                <a:spcPct val="50000"/>
              </a:spcBef>
            </a:pPr>
            <a:endParaRPr lang="en-NZ" sz="2800" b="1" dirty="0">
              <a:solidFill>
                <a:srgbClr val="0099FF"/>
              </a:solidFill>
            </a:endParaRPr>
          </a:p>
          <a:p>
            <a:pPr algn="ctr">
              <a:spcBef>
                <a:spcPct val="50000"/>
              </a:spcBef>
            </a:pPr>
            <a:r>
              <a:rPr lang="tr-TR" sz="2800" b="1" dirty="0" smtClean="0">
                <a:solidFill>
                  <a:srgbClr val="0099FF"/>
                </a:solidFill>
              </a:rPr>
              <a:t>Hayatta kalma</a:t>
            </a:r>
            <a:r>
              <a:rPr lang="en-NZ" sz="2800" b="1" dirty="0" smtClean="0">
                <a:solidFill>
                  <a:srgbClr val="0099FF"/>
                </a:solidFill>
              </a:rPr>
              <a:t>– </a:t>
            </a:r>
            <a:r>
              <a:rPr lang="tr-TR" sz="2800" b="1" dirty="0" smtClean="0">
                <a:solidFill>
                  <a:srgbClr val="0099FF"/>
                </a:solidFill>
              </a:rPr>
              <a:t>hayata kaldığın yerden devam etme</a:t>
            </a:r>
            <a:r>
              <a:rPr lang="en-NZ" sz="2800" b="1" dirty="0" smtClean="0">
                <a:solidFill>
                  <a:srgbClr val="0099FF"/>
                </a:solidFill>
              </a:rPr>
              <a:t> </a:t>
            </a:r>
            <a:r>
              <a:rPr lang="en-NZ" sz="2800" b="1" dirty="0">
                <a:solidFill>
                  <a:srgbClr val="0099FF"/>
                </a:solidFill>
              </a:rPr>
              <a:t>– </a:t>
            </a:r>
            <a:r>
              <a:rPr lang="tr-TR" sz="2800" b="1" dirty="0" smtClean="0">
                <a:solidFill>
                  <a:srgbClr val="0099FF"/>
                </a:solidFill>
              </a:rPr>
              <a:t>geleceği kurtarma</a:t>
            </a:r>
            <a:endParaRPr lang="en-US" sz="2800" b="1" dirty="0">
              <a:solidFill>
                <a:srgbClr val="0099FF"/>
              </a:solidFill>
            </a:endParaRPr>
          </a:p>
        </p:txBody>
      </p:sp>
      <p:sp>
        <p:nvSpPr>
          <p:cNvPr id="4" name="3 Metin kutusu"/>
          <p:cNvSpPr txBox="1"/>
          <p:nvPr/>
        </p:nvSpPr>
        <p:spPr>
          <a:xfrm>
            <a:off x="500034" y="285728"/>
            <a:ext cx="5857916" cy="769441"/>
          </a:xfrm>
          <a:prstGeom prst="rect">
            <a:avLst/>
          </a:prstGeom>
          <a:noFill/>
        </p:spPr>
        <p:txBody>
          <a:bodyPr wrap="square" rtlCol="0">
            <a:spAutoFit/>
          </a:bodyPr>
          <a:lstStyle/>
          <a:p>
            <a:r>
              <a:rPr lang="tr-TR" sz="4400" b="1" dirty="0" smtClean="0">
                <a:solidFill>
                  <a:srgbClr val="FF0000"/>
                </a:solidFill>
                <a:latin typeface="Garamond" pitchFamily="18" charset="0"/>
              </a:rPr>
              <a:t>TEŞEKKÜRLER</a:t>
            </a:r>
            <a:endParaRPr lang="tr-TR" sz="4400" b="1" dirty="0">
              <a:solidFill>
                <a:srgbClr val="FF0000"/>
              </a:solidFill>
              <a:latin typeface="Garamond"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I5106a"/>
          <p:cNvPicPr>
            <a:picLocks noChangeAspect="1" noChangeArrowheads="1"/>
          </p:cNvPicPr>
          <p:nvPr/>
        </p:nvPicPr>
        <p:blipFill>
          <a:blip r:embed="rId2"/>
          <a:srcRect/>
          <a:stretch>
            <a:fillRect/>
          </a:stretch>
        </p:blipFill>
        <p:spPr bwMode="auto">
          <a:xfrm>
            <a:off x="3132138" y="0"/>
            <a:ext cx="6011862" cy="3998913"/>
          </a:xfrm>
          <a:prstGeom prst="rect">
            <a:avLst/>
          </a:prstGeom>
          <a:noFill/>
          <a:ln w="9525">
            <a:noFill/>
            <a:miter lim="800000"/>
            <a:headEnd/>
            <a:tailEnd/>
          </a:ln>
        </p:spPr>
      </p:pic>
      <p:pic>
        <p:nvPicPr>
          <p:cNvPr id="4099" name="Picture 3" descr="UNI6635a"/>
          <p:cNvPicPr>
            <a:picLocks noChangeAspect="1" noChangeArrowheads="1"/>
          </p:cNvPicPr>
          <p:nvPr/>
        </p:nvPicPr>
        <p:blipFill>
          <a:blip r:embed="rId3"/>
          <a:srcRect/>
          <a:stretch>
            <a:fillRect/>
          </a:stretch>
        </p:blipFill>
        <p:spPr bwMode="auto">
          <a:xfrm>
            <a:off x="0" y="0"/>
            <a:ext cx="5219700" cy="3495675"/>
          </a:xfrm>
          <a:prstGeom prst="rect">
            <a:avLst/>
          </a:prstGeom>
          <a:noFill/>
          <a:ln w="9525">
            <a:noFill/>
            <a:miter lim="800000"/>
            <a:headEnd/>
            <a:tailEnd/>
          </a:ln>
        </p:spPr>
      </p:pic>
      <p:pic>
        <p:nvPicPr>
          <p:cNvPr id="4100" name="Picture 4" descr="UNI6750a"/>
          <p:cNvPicPr>
            <a:picLocks noChangeAspect="1" noChangeArrowheads="1"/>
          </p:cNvPicPr>
          <p:nvPr/>
        </p:nvPicPr>
        <p:blipFill>
          <a:blip r:embed="rId4"/>
          <a:srcRect/>
          <a:stretch>
            <a:fillRect/>
          </a:stretch>
        </p:blipFill>
        <p:spPr bwMode="auto">
          <a:xfrm>
            <a:off x="3779838" y="3398838"/>
            <a:ext cx="5364162" cy="3581400"/>
          </a:xfrm>
          <a:prstGeom prst="rect">
            <a:avLst/>
          </a:prstGeom>
          <a:noFill/>
          <a:ln w="9525">
            <a:noFill/>
            <a:miter lim="800000"/>
            <a:headEnd/>
            <a:tailEnd/>
          </a:ln>
        </p:spPr>
      </p:pic>
      <p:pic>
        <p:nvPicPr>
          <p:cNvPr id="4101" name="Picture 5" descr="UNI7399a"/>
          <p:cNvPicPr>
            <a:picLocks noChangeAspect="1" noChangeArrowheads="1"/>
          </p:cNvPicPr>
          <p:nvPr/>
        </p:nvPicPr>
        <p:blipFill>
          <a:blip r:embed="rId5"/>
          <a:srcRect/>
          <a:stretch>
            <a:fillRect/>
          </a:stretch>
        </p:blipFill>
        <p:spPr bwMode="auto">
          <a:xfrm>
            <a:off x="0" y="3375025"/>
            <a:ext cx="5219700" cy="3482975"/>
          </a:xfrm>
          <a:prstGeom prst="rect">
            <a:avLst/>
          </a:prstGeom>
          <a:noFill/>
          <a:ln w="9525">
            <a:noFill/>
            <a:miter lim="800000"/>
            <a:headEnd/>
            <a:tailEnd/>
          </a:ln>
        </p:spPr>
      </p:pic>
      <p:sp>
        <p:nvSpPr>
          <p:cNvPr id="4102" name="Text Box 6"/>
          <p:cNvSpPr txBox="1">
            <a:spLocks noChangeArrowheads="1"/>
          </p:cNvSpPr>
          <p:nvPr/>
        </p:nvSpPr>
        <p:spPr bwMode="auto">
          <a:xfrm>
            <a:off x="0" y="3068638"/>
            <a:ext cx="9144000" cy="396875"/>
          </a:xfrm>
          <a:prstGeom prst="rect">
            <a:avLst/>
          </a:prstGeom>
          <a:solidFill>
            <a:schemeClr val="bg1"/>
          </a:solidFill>
          <a:ln w="9525">
            <a:noFill/>
            <a:miter lim="800000"/>
            <a:headEnd/>
            <a:tailEnd/>
          </a:ln>
        </p:spPr>
        <p:txBody>
          <a:bodyPr>
            <a:spAutoFit/>
          </a:bodyPr>
          <a:lstStyle/>
          <a:p>
            <a:pPr algn="ctr">
              <a:spcBef>
                <a:spcPct val="50000"/>
              </a:spcBef>
            </a:pPr>
            <a:r>
              <a:rPr lang="tr-TR" sz="2000" b="1"/>
              <a:t>ACİL MÜDAHALE</a:t>
            </a:r>
            <a:r>
              <a:rPr lang="en-NZ" sz="2000" b="1"/>
              <a:t>- </a:t>
            </a:r>
            <a:r>
              <a:rPr lang="tr-TR" sz="2000" b="1"/>
              <a:t>HAYAT KURTARMA</a:t>
            </a:r>
            <a:endParaRPr lang="en-US" sz="2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5699125"/>
            <a:ext cx="8820150" cy="1158875"/>
          </a:xfrm>
          <a:prstGeom prst="rect">
            <a:avLst/>
          </a:prstGeom>
          <a:noFill/>
          <a:ln w="9525">
            <a:noFill/>
            <a:miter lim="800000"/>
            <a:headEnd/>
            <a:tailEnd/>
          </a:ln>
        </p:spPr>
        <p:txBody>
          <a:bodyPr>
            <a:spAutoFit/>
          </a:bodyPr>
          <a:lstStyle/>
          <a:p>
            <a:pPr>
              <a:spcBef>
                <a:spcPct val="50000"/>
              </a:spcBef>
            </a:pPr>
            <a:r>
              <a:rPr lang="tr-TR" sz="1000" u="sng"/>
              <a:t>Önceki slaytta yer alan fotograflara ilişkin bilgi</a:t>
            </a:r>
            <a:endParaRPr lang="en-NZ" sz="1000"/>
          </a:p>
          <a:p>
            <a:pPr>
              <a:spcBef>
                <a:spcPct val="50000"/>
              </a:spcBef>
            </a:pPr>
            <a:r>
              <a:rPr lang="en-NZ" sz="1000"/>
              <a:t>© UNICEF/NYHQ2008-1139/Harneis Child being vaccinated in Kibati Camp, DRC</a:t>
            </a:r>
          </a:p>
          <a:p>
            <a:pPr>
              <a:spcBef>
                <a:spcPct val="50000"/>
              </a:spcBef>
            </a:pPr>
            <a:r>
              <a:rPr lang="en-NZ" sz="1000"/>
              <a:t>© UNICEF/NYHQ2008-1446/Bonn Workers preparing UNIMIX, Kenya</a:t>
            </a:r>
          </a:p>
          <a:p>
            <a:pPr>
              <a:spcBef>
                <a:spcPct val="50000"/>
              </a:spcBef>
            </a:pPr>
            <a:r>
              <a:rPr lang="en-NZ" sz="1000"/>
              <a:t>© UNICEF/NYHQ2009-0055/El Baba Girls view school supplies inside tent school, Occupied Palestinian Territory</a:t>
            </a:r>
          </a:p>
          <a:p>
            <a:pPr>
              <a:spcBef>
                <a:spcPct val="50000"/>
              </a:spcBef>
            </a:pPr>
            <a:r>
              <a:rPr lang="en-NZ" sz="1000"/>
              <a:t>© UNICEF/NYHQ2008-1491/Nesbitt UNICEF water and sanitation worker distributes safe water in Zimbabwe</a:t>
            </a:r>
            <a:endParaRPr lang="en-US" sz="1000"/>
          </a:p>
        </p:txBody>
      </p:sp>
      <p:sp>
        <p:nvSpPr>
          <p:cNvPr id="24579" name="Text Box 3"/>
          <p:cNvSpPr txBox="1">
            <a:spLocks noChangeArrowheads="1"/>
          </p:cNvSpPr>
          <p:nvPr/>
        </p:nvSpPr>
        <p:spPr bwMode="auto">
          <a:xfrm>
            <a:off x="323850" y="404813"/>
            <a:ext cx="8424863" cy="3554412"/>
          </a:xfrm>
          <a:prstGeom prst="rect">
            <a:avLst/>
          </a:prstGeom>
          <a:solidFill>
            <a:schemeClr val="bg1"/>
          </a:solidFill>
          <a:ln w="9525">
            <a:noFill/>
            <a:miter lim="800000"/>
            <a:headEnd/>
            <a:tailEnd/>
          </a:ln>
        </p:spPr>
        <p:txBody>
          <a:bodyPr>
            <a:spAutoFit/>
          </a:bodyPr>
          <a:lstStyle/>
          <a:p>
            <a:pPr>
              <a:spcBef>
                <a:spcPct val="50000"/>
              </a:spcBef>
            </a:pPr>
            <a:r>
              <a:rPr lang="tr-TR" b="1" dirty="0"/>
              <a:t>Örnekler</a:t>
            </a:r>
            <a:r>
              <a:rPr lang="en-NZ" b="1" dirty="0"/>
              <a:t>:</a:t>
            </a:r>
          </a:p>
          <a:p>
            <a:pPr>
              <a:spcBef>
                <a:spcPct val="50000"/>
              </a:spcBef>
              <a:buFont typeface="Wingdings" pitchFamily="2" charset="2"/>
              <a:buChar char="§"/>
            </a:pPr>
            <a:r>
              <a:rPr lang="en-NZ" dirty="0"/>
              <a:t>  </a:t>
            </a:r>
            <a:r>
              <a:rPr lang="tr-TR" dirty="0"/>
              <a:t>Uygunsuz ortamlarda hızla yayılan kızamık gibi hastalıklara karşı aşılama </a:t>
            </a:r>
            <a:r>
              <a:rPr lang="tr-TR" dirty="0" smtClean="0"/>
              <a:t>yapmak</a:t>
            </a:r>
            <a:r>
              <a:rPr lang="en-NZ" dirty="0" smtClean="0"/>
              <a:t>. </a:t>
            </a:r>
            <a:endParaRPr lang="en-NZ" dirty="0"/>
          </a:p>
          <a:p>
            <a:pPr>
              <a:spcBef>
                <a:spcPct val="50000"/>
              </a:spcBef>
              <a:buFont typeface="Wingdings" pitchFamily="2" charset="2"/>
              <a:buChar char="§"/>
            </a:pPr>
            <a:r>
              <a:rPr lang="en-NZ" dirty="0">
                <a:solidFill>
                  <a:srgbClr val="3333CC"/>
                </a:solidFill>
              </a:rPr>
              <a:t>  </a:t>
            </a:r>
            <a:r>
              <a:rPr lang="tr-TR" dirty="0">
                <a:solidFill>
                  <a:srgbClr val="3333CC"/>
                </a:solidFill>
              </a:rPr>
              <a:t>Ülke içinde yerinden edilen insanların yaşadığı kamplarda okul çadırları açmak ve çocuk dostu mekanlar oluşturmak</a:t>
            </a:r>
            <a:r>
              <a:rPr lang="en-NZ" dirty="0">
                <a:solidFill>
                  <a:srgbClr val="3333CC"/>
                </a:solidFill>
              </a:rPr>
              <a:t>.</a:t>
            </a:r>
          </a:p>
          <a:p>
            <a:pPr>
              <a:spcBef>
                <a:spcPct val="50000"/>
              </a:spcBef>
              <a:buFont typeface="Wingdings" pitchFamily="2" charset="2"/>
              <a:buChar char="§"/>
            </a:pPr>
            <a:r>
              <a:rPr lang="en-NZ" dirty="0"/>
              <a:t>  </a:t>
            </a:r>
            <a:r>
              <a:rPr lang="tr-TR" dirty="0"/>
              <a:t>Acil Yardım Malzemesi Temin Etmek</a:t>
            </a:r>
            <a:r>
              <a:rPr lang="en-NZ" dirty="0"/>
              <a:t>:</a:t>
            </a:r>
          </a:p>
          <a:p>
            <a:pPr lvl="1">
              <a:spcBef>
                <a:spcPct val="50000"/>
              </a:spcBef>
              <a:buFont typeface="Wingdings" pitchFamily="2" charset="2"/>
              <a:buChar char="Ø"/>
            </a:pPr>
            <a:r>
              <a:rPr lang="en-NZ" dirty="0">
                <a:solidFill>
                  <a:srgbClr val="3333CC"/>
                </a:solidFill>
              </a:rPr>
              <a:t>        </a:t>
            </a:r>
            <a:r>
              <a:rPr lang="tr-TR" dirty="0">
                <a:solidFill>
                  <a:srgbClr val="3333CC"/>
                </a:solidFill>
              </a:rPr>
              <a:t>Yüksek oranda protein içeren bisküviler gibi destek gıdalar, yetersiz beslenmeye maruz kalan çocuklara verilen özel fıstık </a:t>
            </a:r>
            <a:r>
              <a:rPr lang="tr-TR" dirty="0" smtClean="0">
                <a:solidFill>
                  <a:srgbClr val="3333CC"/>
                </a:solidFill>
              </a:rPr>
              <a:t>karışımı vb. gıdalar</a:t>
            </a:r>
            <a:endParaRPr lang="en-NZ" dirty="0">
              <a:solidFill>
                <a:srgbClr val="3333CC"/>
              </a:solidFill>
            </a:endParaRPr>
          </a:p>
          <a:p>
            <a:pPr lvl="1">
              <a:spcBef>
                <a:spcPct val="50000"/>
              </a:spcBef>
              <a:buFont typeface="Wingdings" pitchFamily="2" charset="2"/>
              <a:buChar char="Ø"/>
            </a:pPr>
            <a:r>
              <a:rPr lang="en-NZ" dirty="0"/>
              <a:t>       </a:t>
            </a:r>
            <a:r>
              <a:rPr lang="tr-TR" dirty="0"/>
              <a:t>Su ve hijyene ilişkin malzemeler: kullanma suyu, su temizleme tabletleri, sabun ve su </a:t>
            </a:r>
            <a:r>
              <a:rPr lang="tr-TR" dirty="0" smtClean="0"/>
              <a:t>kapları </a:t>
            </a:r>
            <a:r>
              <a:rPr lang="tr-TR" dirty="0"/>
              <a:t>vb.</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 calcmode="lin" valueType="num">
                                      <p:cBhvr additive="base">
                                        <p:cTn id="23"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579">
                                            <p:txEl>
                                              <p:pRg st="5" end="5"/>
                                            </p:txEl>
                                          </p:spTgt>
                                        </p:tgtEl>
                                        <p:attrNameLst>
                                          <p:attrName>style.visibility</p:attrName>
                                        </p:attrNameLst>
                                      </p:cBhvr>
                                      <p:to>
                                        <p:strVal val="visible"/>
                                      </p:to>
                                    </p:set>
                                    <p:anim calcmode="lin" valueType="num">
                                      <p:cBhvr additive="base">
                                        <p:cTn id="29"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UNICEFNYHQ2007-0609Pirozzia"/>
          <p:cNvPicPr>
            <a:picLocks noChangeAspect="1" noChangeArrowheads="1"/>
          </p:cNvPicPr>
          <p:nvPr/>
        </p:nvPicPr>
        <p:blipFill>
          <a:blip r:embed="rId2"/>
          <a:srcRect/>
          <a:stretch>
            <a:fillRect/>
          </a:stretch>
        </p:blipFill>
        <p:spPr bwMode="auto">
          <a:xfrm>
            <a:off x="0" y="0"/>
            <a:ext cx="5292725" cy="3532188"/>
          </a:xfrm>
          <a:prstGeom prst="rect">
            <a:avLst/>
          </a:prstGeom>
          <a:noFill/>
          <a:ln w="9525">
            <a:noFill/>
            <a:miter lim="800000"/>
            <a:headEnd/>
            <a:tailEnd/>
          </a:ln>
        </p:spPr>
      </p:pic>
      <p:pic>
        <p:nvPicPr>
          <p:cNvPr id="6147" name="Picture 4" descr="UNICEFNYHQ2007-0808Toutounjia"/>
          <p:cNvPicPr>
            <a:picLocks noChangeAspect="1" noChangeArrowheads="1"/>
          </p:cNvPicPr>
          <p:nvPr/>
        </p:nvPicPr>
        <p:blipFill>
          <a:blip r:embed="rId3"/>
          <a:srcRect/>
          <a:stretch>
            <a:fillRect/>
          </a:stretch>
        </p:blipFill>
        <p:spPr bwMode="auto">
          <a:xfrm>
            <a:off x="0" y="3336925"/>
            <a:ext cx="5292725" cy="3521075"/>
          </a:xfrm>
          <a:prstGeom prst="rect">
            <a:avLst/>
          </a:prstGeom>
          <a:noFill/>
          <a:ln w="9525">
            <a:noFill/>
            <a:miter lim="800000"/>
            <a:headEnd/>
            <a:tailEnd/>
          </a:ln>
        </p:spPr>
      </p:pic>
      <p:pic>
        <p:nvPicPr>
          <p:cNvPr id="6148" name="Picture 2" descr="UNICEFNYHQ2006-0461Mariella Furrera"/>
          <p:cNvPicPr>
            <a:picLocks noChangeAspect="1" noChangeArrowheads="1"/>
          </p:cNvPicPr>
          <p:nvPr/>
        </p:nvPicPr>
        <p:blipFill>
          <a:blip r:embed="rId4"/>
          <a:srcRect/>
          <a:stretch>
            <a:fillRect/>
          </a:stretch>
        </p:blipFill>
        <p:spPr bwMode="auto">
          <a:xfrm>
            <a:off x="3924300" y="0"/>
            <a:ext cx="5219700" cy="3471863"/>
          </a:xfrm>
          <a:prstGeom prst="rect">
            <a:avLst/>
          </a:prstGeom>
          <a:noFill/>
          <a:ln w="9525">
            <a:noFill/>
            <a:miter lim="800000"/>
            <a:headEnd/>
            <a:tailEnd/>
          </a:ln>
        </p:spPr>
      </p:pic>
      <p:pic>
        <p:nvPicPr>
          <p:cNvPr id="6149" name="Picture 3" descr="UNICEFNYHQ2007-0805Nicole Toutounjia"/>
          <p:cNvPicPr>
            <a:picLocks noChangeAspect="1" noChangeArrowheads="1"/>
          </p:cNvPicPr>
          <p:nvPr/>
        </p:nvPicPr>
        <p:blipFill>
          <a:blip r:embed="rId5"/>
          <a:srcRect/>
          <a:stretch>
            <a:fillRect/>
          </a:stretch>
        </p:blipFill>
        <p:spPr bwMode="auto">
          <a:xfrm>
            <a:off x="3924300" y="3386138"/>
            <a:ext cx="5219700" cy="3471862"/>
          </a:xfrm>
          <a:prstGeom prst="rect">
            <a:avLst/>
          </a:prstGeom>
          <a:noFill/>
          <a:ln w="9525">
            <a:noFill/>
            <a:miter lim="800000"/>
            <a:headEnd/>
            <a:tailEnd/>
          </a:ln>
        </p:spPr>
      </p:pic>
      <p:sp>
        <p:nvSpPr>
          <p:cNvPr id="6150" name="Text Box 7"/>
          <p:cNvSpPr txBox="1">
            <a:spLocks noChangeArrowheads="1"/>
          </p:cNvSpPr>
          <p:nvPr/>
        </p:nvSpPr>
        <p:spPr bwMode="auto">
          <a:xfrm>
            <a:off x="0" y="3068638"/>
            <a:ext cx="9144000" cy="396875"/>
          </a:xfrm>
          <a:prstGeom prst="rect">
            <a:avLst/>
          </a:prstGeom>
          <a:solidFill>
            <a:schemeClr val="bg1"/>
          </a:solidFill>
          <a:ln w="9525">
            <a:noFill/>
            <a:miter lim="800000"/>
            <a:headEnd/>
            <a:tailEnd/>
          </a:ln>
        </p:spPr>
        <p:txBody>
          <a:bodyPr>
            <a:spAutoFit/>
          </a:bodyPr>
          <a:lstStyle/>
          <a:p>
            <a:pPr algn="ctr">
              <a:spcBef>
                <a:spcPct val="50000"/>
              </a:spcBef>
            </a:pPr>
            <a:r>
              <a:rPr lang="tr-TR" sz="2000" b="1"/>
              <a:t>GEÇİŞ DÖNEMİ PROGRAMLARI</a:t>
            </a:r>
            <a:r>
              <a:rPr lang="en-NZ" sz="2000" b="1"/>
              <a:t>– </a:t>
            </a:r>
            <a:r>
              <a:rPr lang="tr-TR" sz="2000" b="1"/>
              <a:t>HAYATIN İDAMESİ</a:t>
            </a:r>
            <a:endParaRPr lang="en-US" sz="20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5621338"/>
            <a:ext cx="8820150" cy="1200150"/>
          </a:xfrm>
          <a:prstGeom prst="rect">
            <a:avLst/>
          </a:prstGeom>
          <a:noFill/>
          <a:ln w="9525">
            <a:noFill/>
            <a:miter lim="800000"/>
            <a:headEnd/>
            <a:tailEnd/>
          </a:ln>
        </p:spPr>
        <p:txBody>
          <a:bodyPr>
            <a:spAutoFit/>
          </a:bodyPr>
          <a:lstStyle/>
          <a:p>
            <a:pPr>
              <a:spcBef>
                <a:spcPct val="50000"/>
              </a:spcBef>
            </a:pPr>
            <a:r>
              <a:rPr lang="tr-TR" sz="900" u="sng"/>
              <a:t>Önceki slaytta yer alan fotograflara ilişkin bilgi</a:t>
            </a:r>
            <a:endParaRPr lang="en-NZ" sz="900"/>
          </a:p>
          <a:p>
            <a:pPr>
              <a:spcBef>
                <a:spcPct val="50000"/>
              </a:spcBef>
            </a:pPr>
            <a:r>
              <a:rPr lang="en-NZ" sz="900"/>
              <a:t>© UNICEF/NYHQ2007-0609/Pirozzi  Boys participate in welding workshop for former child soldiers, Liberia</a:t>
            </a:r>
          </a:p>
          <a:p>
            <a:pPr>
              <a:spcBef>
                <a:spcPct val="50000"/>
              </a:spcBef>
            </a:pPr>
            <a:r>
              <a:rPr lang="en-NZ" sz="900"/>
              <a:t>© UNICEF/NYHQ2006-0461/Furrer  Children participate in a back to school rally in Sudan as soldiers stand by them</a:t>
            </a:r>
          </a:p>
          <a:p>
            <a:pPr>
              <a:spcBef>
                <a:spcPct val="50000"/>
              </a:spcBef>
            </a:pPr>
            <a:r>
              <a:rPr lang="en-NZ" sz="900"/>
              <a:t>© UNICEF/NYHQ2007-08081/Toutounji Rosa from Inter SOS NGO works with a group of volunteers doing activities around child rights and other educational topics such as first aid in Lebanon</a:t>
            </a:r>
          </a:p>
          <a:p>
            <a:pPr>
              <a:spcBef>
                <a:spcPct val="50000"/>
              </a:spcBef>
            </a:pPr>
            <a:r>
              <a:rPr lang="en-NZ" sz="900"/>
              <a:t>© UNICEF/NYHQ2007-0805/Toutounji  A newly built reservoir looks over the village of Khiam in Lebanon, 2007</a:t>
            </a:r>
            <a:endParaRPr lang="en-US" sz="900"/>
          </a:p>
        </p:txBody>
      </p:sp>
      <p:sp>
        <p:nvSpPr>
          <p:cNvPr id="22531" name="Text Box 3"/>
          <p:cNvSpPr txBox="1">
            <a:spLocks noChangeArrowheads="1"/>
          </p:cNvSpPr>
          <p:nvPr/>
        </p:nvSpPr>
        <p:spPr bwMode="auto">
          <a:xfrm>
            <a:off x="393700" y="371475"/>
            <a:ext cx="8569325" cy="5078413"/>
          </a:xfrm>
          <a:prstGeom prst="rect">
            <a:avLst/>
          </a:prstGeom>
          <a:solidFill>
            <a:schemeClr val="bg1"/>
          </a:solidFill>
          <a:ln w="9525">
            <a:noFill/>
            <a:miter lim="800000"/>
            <a:headEnd/>
            <a:tailEnd/>
          </a:ln>
        </p:spPr>
        <p:txBody>
          <a:bodyPr>
            <a:spAutoFit/>
          </a:bodyPr>
          <a:lstStyle/>
          <a:p>
            <a:pPr>
              <a:spcBef>
                <a:spcPct val="50000"/>
              </a:spcBef>
            </a:pPr>
            <a:r>
              <a:rPr lang="tr-TR" b="1" dirty="0"/>
              <a:t>Çatışma durumlarından çıkan insanlara yönelik yapılan yardımlar</a:t>
            </a:r>
            <a:r>
              <a:rPr lang="en-NZ" b="1" dirty="0"/>
              <a:t>:</a:t>
            </a:r>
          </a:p>
          <a:p>
            <a:pPr>
              <a:spcBef>
                <a:spcPct val="50000"/>
              </a:spcBef>
            </a:pPr>
            <a:endParaRPr lang="en-NZ" b="1" dirty="0"/>
          </a:p>
          <a:p>
            <a:pPr>
              <a:spcBef>
                <a:spcPct val="50000"/>
              </a:spcBef>
              <a:buFont typeface="Wingdings" pitchFamily="2" charset="2"/>
              <a:buChar char="§"/>
            </a:pPr>
            <a:r>
              <a:rPr lang="en-NZ" dirty="0"/>
              <a:t>  </a:t>
            </a:r>
            <a:r>
              <a:rPr lang="tr-TR" dirty="0"/>
              <a:t>Silahsızlandırma</a:t>
            </a:r>
            <a:r>
              <a:rPr lang="en-NZ" dirty="0"/>
              <a:t>, </a:t>
            </a:r>
            <a:r>
              <a:rPr lang="tr-TR" dirty="0"/>
              <a:t>yerleştirme, iyileştirme ve silahlı gruplar içerisinde yer alan çocukları yeniden ait oldukları topluluklara dahil etme</a:t>
            </a:r>
            <a:endParaRPr lang="en-NZ" dirty="0"/>
          </a:p>
          <a:p>
            <a:pPr>
              <a:spcBef>
                <a:spcPct val="50000"/>
              </a:spcBef>
              <a:buFont typeface="Wingdings" pitchFamily="2" charset="2"/>
              <a:buChar char="§"/>
            </a:pPr>
            <a:endParaRPr lang="en-NZ" dirty="0"/>
          </a:p>
          <a:p>
            <a:pPr>
              <a:spcBef>
                <a:spcPct val="50000"/>
              </a:spcBef>
              <a:buFont typeface="Wingdings" pitchFamily="2" charset="2"/>
              <a:buChar char="§"/>
            </a:pPr>
            <a:r>
              <a:rPr lang="en-NZ" dirty="0">
                <a:solidFill>
                  <a:srgbClr val="3333CC"/>
                </a:solidFill>
              </a:rPr>
              <a:t>  </a:t>
            </a:r>
            <a:r>
              <a:rPr lang="tr-TR" dirty="0">
                <a:solidFill>
                  <a:srgbClr val="3333CC"/>
                </a:solidFill>
              </a:rPr>
              <a:t>Yeniden okula başlama benzeri kamusal </a:t>
            </a:r>
            <a:r>
              <a:rPr lang="tr-TR" dirty="0" smtClean="0">
                <a:solidFill>
                  <a:srgbClr val="3333CC"/>
                </a:solidFill>
              </a:rPr>
              <a:t>meselelerde </a:t>
            </a:r>
            <a:r>
              <a:rPr lang="tr-TR" dirty="0">
                <a:solidFill>
                  <a:srgbClr val="3333CC"/>
                </a:solidFill>
              </a:rPr>
              <a:t>insanların farkındalığını artırma</a:t>
            </a:r>
            <a:r>
              <a:rPr lang="en-NZ" dirty="0">
                <a:solidFill>
                  <a:srgbClr val="3333CC"/>
                </a:solidFill>
              </a:rPr>
              <a:t>.</a:t>
            </a:r>
          </a:p>
          <a:p>
            <a:pPr>
              <a:spcBef>
                <a:spcPct val="50000"/>
              </a:spcBef>
              <a:buFont typeface="Wingdings" pitchFamily="2" charset="2"/>
              <a:buChar char="§"/>
            </a:pPr>
            <a:endParaRPr lang="en-NZ" dirty="0">
              <a:solidFill>
                <a:srgbClr val="3333CC"/>
              </a:solidFill>
            </a:endParaRPr>
          </a:p>
          <a:p>
            <a:pPr>
              <a:spcBef>
                <a:spcPct val="50000"/>
              </a:spcBef>
              <a:buFont typeface="Wingdings" pitchFamily="2" charset="2"/>
              <a:buChar char="§"/>
            </a:pPr>
            <a:r>
              <a:rPr lang="en-NZ" dirty="0"/>
              <a:t>  </a:t>
            </a:r>
            <a:r>
              <a:rPr lang="tr-TR" dirty="0"/>
              <a:t>Okullar dahil olmak üzere binaların tamir edilmesi. Bunun içerisinde daha iyisini yap ilkesi yer alır. Örneğin, tahrip edilmiş bir okulda tuvalet yokken, yeni yapılacak olanda tuvalet  inşa edilecektir.</a:t>
            </a:r>
            <a:r>
              <a:rPr lang="en-NZ" dirty="0"/>
              <a:t>.   </a:t>
            </a:r>
          </a:p>
          <a:p>
            <a:pPr>
              <a:spcBef>
                <a:spcPct val="50000"/>
              </a:spcBef>
              <a:buFont typeface="Wingdings" pitchFamily="2" charset="2"/>
              <a:buChar char="§"/>
            </a:pPr>
            <a:endParaRPr lang="en-NZ" dirty="0"/>
          </a:p>
          <a:p>
            <a:pPr>
              <a:spcBef>
                <a:spcPct val="50000"/>
              </a:spcBef>
              <a:buFont typeface="Wingdings" pitchFamily="2" charset="2"/>
              <a:buChar char="§"/>
            </a:pPr>
            <a:r>
              <a:rPr lang="en-NZ" dirty="0">
                <a:solidFill>
                  <a:srgbClr val="3333CC"/>
                </a:solidFill>
              </a:rPr>
              <a:t>  </a:t>
            </a:r>
            <a:r>
              <a:rPr lang="tr-TR" dirty="0">
                <a:solidFill>
                  <a:srgbClr val="3333CC"/>
                </a:solidFill>
              </a:rPr>
              <a:t>Su şebekesi, yollar, telefon hatları gibi altyapı tesislerini tamir etmek ya da yeniden yapmak</a:t>
            </a:r>
            <a:endParaRPr lang="en-NZ"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 calcmode="lin" valueType="num">
                                      <p:cBhvr additive="base">
                                        <p:cTn id="13"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 calcmode="lin" valueType="num">
                                      <p:cBhvr additive="base">
                                        <p:cTn id="19"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8" end="8"/>
                                            </p:txEl>
                                          </p:spTgt>
                                        </p:tgtEl>
                                        <p:attrNameLst>
                                          <p:attrName>style.visibility</p:attrName>
                                        </p:attrNameLst>
                                      </p:cBhvr>
                                      <p:to>
                                        <p:strVal val="visible"/>
                                      </p:to>
                                    </p:set>
                                    <p:anim calcmode="lin" valueType="num">
                                      <p:cBhvr additive="base">
                                        <p:cTn id="2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UNICEFNYHQ2007-1337Khemkaa"/>
          <p:cNvPicPr>
            <a:picLocks noChangeAspect="1" noChangeArrowheads="1"/>
          </p:cNvPicPr>
          <p:nvPr/>
        </p:nvPicPr>
        <p:blipFill>
          <a:blip r:embed="rId2"/>
          <a:srcRect/>
          <a:stretch>
            <a:fillRect/>
          </a:stretch>
        </p:blipFill>
        <p:spPr bwMode="auto">
          <a:xfrm>
            <a:off x="3708400" y="3230563"/>
            <a:ext cx="5435600" cy="3627437"/>
          </a:xfrm>
          <a:prstGeom prst="rect">
            <a:avLst/>
          </a:prstGeom>
          <a:noFill/>
          <a:ln w="9525">
            <a:noFill/>
            <a:miter lim="800000"/>
            <a:headEnd/>
            <a:tailEnd/>
          </a:ln>
        </p:spPr>
      </p:pic>
      <p:pic>
        <p:nvPicPr>
          <p:cNvPr id="8195" name="Picture 4" descr="UNICEFNYHQ2006-2545Pirozzia"/>
          <p:cNvPicPr>
            <a:picLocks noChangeAspect="1" noChangeArrowheads="1"/>
          </p:cNvPicPr>
          <p:nvPr/>
        </p:nvPicPr>
        <p:blipFill>
          <a:blip r:embed="rId3"/>
          <a:srcRect/>
          <a:stretch>
            <a:fillRect/>
          </a:stretch>
        </p:blipFill>
        <p:spPr bwMode="auto">
          <a:xfrm>
            <a:off x="0" y="0"/>
            <a:ext cx="5076825" cy="3389313"/>
          </a:xfrm>
          <a:prstGeom prst="rect">
            <a:avLst/>
          </a:prstGeom>
          <a:noFill/>
          <a:ln w="9525">
            <a:noFill/>
            <a:miter lim="800000"/>
            <a:headEnd/>
            <a:tailEnd/>
          </a:ln>
        </p:spPr>
      </p:pic>
      <p:pic>
        <p:nvPicPr>
          <p:cNvPr id="8196" name="Picture 5" descr="© UNICEFMENA03050Pirozzi"/>
          <p:cNvPicPr>
            <a:picLocks noChangeAspect="1" noChangeArrowheads="1"/>
          </p:cNvPicPr>
          <p:nvPr/>
        </p:nvPicPr>
        <p:blipFill>
          <a:blip r:embed="rId4"/>
          <a:srcRect/>
          <a:stretch>
            <a:fillRect/>
          </a:stretch>
        </p:blipFill>
        <p:spPr bwMode="auto">
          <a:xfrm>
            <a:off x="0" y="3382963"/>
            <a:ext cx="5148263" cy="3475037"/>
          </a:xfrm>
          <a:prstGeom prst="rect">
            <a:avLst/>
          </a:prstGeom>
          <a:noFill/>
          <a:ln w="9525">
            <a:noFill/>
            <a:miter lim="800000"/>
            <a:headEnd/>
            <a:tailEnd/>
          </a:ln>
        </p:spPr>
      </p:pic>
      <p:sp>
        <p:nvSpPr>
          <p:cNvPr id="8197" name="Text Box 6"/>
          <p:cNvSpPr txBox="1">
            <a:spLocks noChangeArrowheads="1"/>
          </p:cNvSpPr>
          <p:nvPr/>
        </p:nvSpPr>
        <p:spPr bwMode="auto">
          <a:xfrm>
            <a:off x="0" y="3068638"/>
            <a:ext cx="9144000" cy="396875"/>
          </a:xfrm>
          <a:prstGeom prst="rect">
            <a:avLst/>
          </a:prstGeom>
          <a:solidFill>
            <a:schemeClr val="bg1"/>
          </a:solidFill>
          <a:ln w="9525">
            <a:noFill/>
            <a:miter lim="800000"/>
            <a:headEnd/>
            <a:tailEnd/>
          </a:ln>
        </p:spPr>
        <p:txBody>
          <a:bodyPr>
            <a:spAutoFit/>
          </a:bodyPr>
          <a:lstStyle/>
          <a:p>
            <a:pPr algn="ctr">
              <a:spcBef>
                <a:spcPct val="50000"/>
              </a:spcBef>
            </a:pPr>
            <a:r>
              <a:rPr lang="tr-TR" sz="2000" b="1"/>
              <a:t>GELİŞTİRME</a:t>
            </a:r>
            <a:r>
              <a:rPr lang="en-NZ" sz="2000" b="1"/>
              <a:t> – </a:t>
            </a:r>
            <a:r>
              <a:rPr lang="tr-TR" sz="2000" b="1"/>
              <a:t>YARINLARI KURTARMAK</a:t>
            </a:r>
            <a:endParaRPr lang="en-US" sz="2000" b="1"/>
          </a:p>
        </p:txBody>
      </p:sp>
      <p:pic>
        <p:nvPicPr>
          <p:cNvPr id="8198" name="Picture 7"/>
          <p:cNvPicPr>
            <a:picLocks noChangeAspect="1" noChangeArrowheads="1"/>
          </p:cNvPicPr>
          <p:nvPr/>
        </p:nvPicPr>
        <p:blipFill>
          <a:blip r:embed="rId5"/>
          <a:srcRect/>
          <a:stretch>
            <a:fillRect/>
          </a:stretch>
        </p:blipFill>
        <p:spPr bwMode="auto">
          <a:xfrm>
            <a:off x="4606925" y="-11113"/>
            <a:ext cx="4606925" cy="3074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23850" y="5907088"/>
            <a:ext cx="8820150" cy="1169987"/>
          </a:xfrm>
          <a:prstGeom prst="rect">
            <a:avLst/>
          </a:prstGeom>
          <a:noFill/>
          <a:ln w="9525">
            <a:noFill/>
            <a:miter lim="800000"/>
            <a:headEnd/>
            <a:tailEnd/>
          </a:ln>
        </p:spPr>
        <p:txBody>
          <a:bodyPr>
            <a:spAutoFit/>
          </a:bodyPr>
          <a:lstStyle/>
          <a:p>
            <a:pPr>
              <a:spcBef>
                <a:spcPct val="50000"/>
              </a:spcBef>
            </a:pPr>
            <a:r>
              <a:rPr lang="tr-TR" sz="800" u="sng"/>
              <a:t>Önceki slaytta yer alan fotograflara ilişkin bilgi</a:t>
            </a:r>
            <a:endParaRPr lang="en-NZ" sz="800"/>
          </a:p>
          <a:p>
            <a:pPr>
              <a:spcBef>
                <a:spcPct val="50000"/>
              </a:spcBef>
            </a:pPr>
            <a:r>
              <a:rPr lang="en-NZ" sz="800"/>
              <a:t>© UNICEF/NYHQ2006-2545/Pirozzi Sarisha Pai, 12, from the Solomon Islands stands by the black board during a maths class</a:t>
            </a:r>
          </a:p>
          <a:p>
            <a:pPr>
              <a:spcBef>
                <a:spcPct val="50000"/>
              </a:spcBef>
            </a:pPr>
            <a:r>
              <a:rPr lang="en-NZ" sz="800"/>
              <a:t>© UNICEF/NYHQ2006-0545/Noorani  A child is vaccinated against Polio during a country wide national immunisation day in Sudan</a:t>
            </a:r>
          </a:p>
          <a:p>
            <a:pPr>
              <a:spcBef>
                <a:spcPct val="50000"/>
              </a:spcBef>
            </a:pPr>
            <a:r>
              <a:rPr lang="en-NZ" sz="800"/>
              <a:t>© UNICEF/MENA-03050/Pirozzi  A group of children wash their hands using tap water installed in their school yard, Iraq</a:t>
            </a:r>
          </a:p>
          <a:p>
            <a:pPr>
              <a:spcBef>
                <a:spcPct val="50000"/>
              </a:spcBef>
            </a:pPr>
            <a:r>
              <a:rPr lang="en-NZ" sz="800"/>
              <a:t>© UNICEF/NYHQ2007-1337/Khemka  A newborn lies in an incubator at Qatar Hospital in Karachi, Pakistan</a:t>
            </a:r>
          </a:p>
          <a:p>
            <a:pPr>
              <a:spcBef>
                <a:spcPct val="50000"/>
              </a:spcBef>
            </a:pPr>
            <a:endParaRPr lang="en-NZ" sz="800"/>
          </a:p>
        </p:txBody>
      </p:sp>
      <p:sp>
        <p:nvSpPr>
          <p:cNvPr id="20483" name="Text Box 3"/>
          <p:cNvSpPr txBox="1">
            <a:spLocks noChangeArrowheads="1"/>
          </p:cNvSpPr>
          <p:nvPr/>
        </p:nvSpPr>
        <p:spPr bwMode="auto">
          <a:xfrm>
            <a:off x="395288" y="87313"/>
            <a:ext cx="8351837" cy="5216525"/>
          </a:xfrm>
          <a:prstGeom prst="rect">
            <a:avLst/>
          </a:prstGeom>
          <a:solidFill>
            <a:schemeClr val="bg1"/>
          </a:solidFill>
          <a:ln w="9525">
            <a:noFill/>
            <a:miter lim="800000"/>
            <a:headEnd/>
            <a:tailEnd/>
          </a:ln>
        </p:spPr>
        <p:txBody>
          <a:bodyPr>
            <a:spAutoFit/>
          </a:bodyPr>
          <a:lstStyle/>
          <a:p>
            <a:pPr>
              <a:spcBef>
                <a:spcPct val="50000"/>
              </a:spcBef>
            </a:pPr>
            <a:r>
              <a:rPr lang="tr-TR" b="1"/>
              <a:t>Örnekler:</a:t>
            </a:r>
            <a:endParaRPr lang="en-NZ" b="1"/>
          </a:p>
          <a:p>
            <a:pPr>
              <a:spcBef>
                <a:spcPct val="50000"/>
              </a:spcBef>
              <a:buFont typeface="Wingdings" pitchFamily="2" charset="2"/>
              <a:buChar char="§"/>
            </a:pPr>
            <a:r>
              <a:rPr lang="en-NZ">
                <a:solidFill>
                  <a:srgbClr val="3333CC"/>
                </a:solidFill>
              </a:rPr>
              <a:t>  </a:t>
            </a:r>
            <a:r>
              <a:rPr lang="tr-TR">
                <a:solidFill>
                  <a:srgbClr val="3333CC"/>
                </a:solidFill>
              </a:rPr>
              <a:t>Okula kayıt olma ya da devam etme oranlarını artırmak amacıyla program uygulama: okulların ya tamamıyla ücretsiz hale getirilmesi ya da ücretlerin azaltılması, öğretmenlerin eğitilmesi, çalışan çocuklara kurslar açılması ve ailelerin kız çocuklarını okula göndermek üzere teşvik edilmeleri</a:t>
            </a:r>
            <a:r>
              <a:rPr lang="en-NZ">
                <a:solidFill>
                  <a:srgbClr val="3333CC"/>
                </a:solidFill>
              </a:rPr>
              <a:t>.</a:t>
            </a:r>
          </a:p>
          <a:p>
            <a:pPr>
              <a:spcBef>
                <a:spcPct val="50000"/>
              </a:spcBef>
              <a:buFont typeface="Wingdings" pitchFamily="2" charset="2"/>
              <a:buChar char="§"/>
            </a:pPr>
            <a:endParaRPr lang="en-NZ" sz="1400">
              <a:solidFill>
                <a:srgbClr val="3333CC"/>
              </a:solidFill>
            </a:endParaRPr>
          </a:p>
          <a:p>
            <a:pPr>
              <a:spcBef>
                <a:spcPct val="50000"/>
              </a:spcBef>
              <a:buFont typeface="Wingdings" pitchFamily="2" charset="2"/>
              <a:buChar char="§"/>
            </a:pPr>
            <a:r>
              <a:rPr lang="en-NZ"/>
              <a:t>  </a:t>
            </a:r>
            <a:r>
              <a:rPr lang="tr-TR"/>
              <a:t>Çocukların doğrudan yararına olacak projeleri uygulamak (örn. Belirli bir yaşın altında yer alan çocukları hedef alan aşı kampanyaları yapmak, yasal düzenleme gerçekleştirmek) için hükümetle işbirliği yapma</a:t>
            </a:r>
            <a:endParaRPr lang="en-NZ"/>
          </a:p>
          <a:p>
            <a:pPr>
              <a:spcBef>
                <a:spcPct val="50000"/>
              </a:spcBef>
              <a:buFont typeface="Wingdings" pitchFamily="2" charset="2"/>
              <a:buChar char="§"/>
            </a:pPr>
            <a:endParaRPr lang="en-NZ" sz="1400"/>
          </a:p>
          <a:p>
            <a:pPr>
              <a:spcBef>
                <a:spcPct val="50000"/>
              </a:spcBef>
              <a:buFont typeface="Wingdings" pitchFamily="2" charset="2"/>
              <a:buChar char="§"/>
            </a:pPr>
            <a:r>
              <a:rPr lang="en-NZ">
                <a:solidFill>
                  <a:srgbClr val="3333CC"/>
                </a:solidFill>
              </a:rPr>
              <a:t> </a:t>
            </a:r>
            <a:r>
              <a:rPr lang="tr-TR">
                <a:solidFill>
                  <a:srgbClr val="3333CC"/>
                </a:solidFill>
              </a:rPr>
              <a:t>Temiz suya ulaşabilen insanların oranını artırmak amacıyla su kuyuları ya da yağmur suyundan faydalanma ve de hijyen eğitimi verme</a:t>
            </a:r>
            <a:endParaRPr lang="en-NZ">
              <a:solidFill>
                <a:srgbClr val="3333CC"/>
              </a:solidFill>
            </a:endParaRPr>
          </a:p>
          <a:p>
            <a:pPr>
              <a:spcBef>
                <a:spcPct val="50000"/>
              </a:spcBef>
              <a:buFont typeface="Wingdings" pitchFamily="2" charset="2"/>
              <a:buChar char="§"/>
            </a:pPr>
            <a:endParaRPr lang="en-NZ" sz="1400">
              <a:solidFill>
                <a:srgbClr val="3333CC"/>
              </a:solidFill>
            </a:endParaRPr>
          </a:p>
          <a:p>
            <a:pPr>
              <a:spcBef>
                <a:spcPct val="50000"/>
              </a:spcBef>
              <a:buFont typeface="Wingdings" pitchFamily="2" charset="2"/>
              <a:buChar char="§"/>
            </a:pPr>
            <a:r>
              <a:rPr lang="en-NZ"/>
              <a:t>  </a:t>
            </a:r>
            <a:r>
              <a:rPr lang="tr-TR"/>
              <a:t>Okul öncesi eğitim için kreş ve anaokulu hizmetleri vermek. Çocuklar ne kadar erken yaşta kaliteli hizmet alırlarsa, ileriki yaşamlarında sağlık sorunu yaşama oranları o ölçüde azalır. </a:t>
            </a: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 calcmode="lin" valueType="num">
                                      <p:cBhvr additive="base">
                                        <p:cTn id="19" dur="500" fill="hold"/>
                                        <p:tgtEl>
                                          <p:spTgt spid="20483">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 calcmode="lin" valueType="num">
                                      <p:cBhvr additive="base">
                                        <p:cTn id="25" dur="500" fill="hold"/>
                                        <p:tgtEl>
                                          <p:spTgt spid="20483">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42988" y="3644900"/>
            <a:ext cx="7200900" cy="1754326"/>
          </a:xfrm>
          <a:prstGeom prst="rect">
            <a:avLst/>
          </a:prstGeom>
          <a:noFill/>
          <a:ln w="9525">
            <a:noFill/>
            <a:miter lim="800000"/>
            <a:headEnd/>
            <a:tailEnd/>
          </a:ln>
        </p:spPr>
        <p:txBody>
          <a:bodyPr>
            <a:spAutoFit/>
          </a:bodyPr>
          <a:lstStyle/>
          <a:p>
            <a:pPr>
              <a:spcBef>
                <a:spcPct val="50000"/>
              </a:spcBef>
            </a:pPr>
            <a:r>
              <a:rPr lang="tr-TR" dirty="0"/>
              <a:t>Müdahaleler </a:t>
            </a:r>
            <a:r>
              <a:rPr lang="tr-TR" b="1" dirty="0"/>
              <a:t>ihtiyaç temelinde </a:t>
            </a:r>
            <a:r>
              <a:rPr lang="tr-TR" dirty="0"/>
              <a:t>gerçekleştirilir</a:t>
            </a:r>
            <a:r>
              <a:rPr lang="en-NZ" dirty="0"/>
              <a:t>.</a:t>
            </a:r>
          </a:p>
          <a:p>
            <a:pPr>
              <a:spcBef>
                <a:spcPct val="50000"/>
              </a:spcBef>
            </a:pPr>
            <a:r>
              <a:rPr lang="en-NZ" dirty="0"/>
              <a:t>  </a:t>
            </a:r>
            <a:endParaRPr lang="tr-TR" dirty="0"/>
          </a:p>
          <a:p>
            <a:pPr>
              <a:spcBef>
                <a:spcPct val="50000"/>
              </a:spcBef>
            </a:pPr>
            <a:r>
              <a:rPr lang="tr-TR" dirty="0" smtClean="0"/>
              <a:t>Hazır kalıplarla hareket edilmez ve </a:t>
            </a:r>
            <a:r>
              <a:rPr lang="tr-TR" b="1" dirty="0" smtClean="0"/>
              <a:t>belirli </a:t>
            </a:r>
            <a:r>
              <a:rPr lang="tr-TR" b="1" dirty="0"/>
              <a:t>bir bölgede </a:t>
            </a:r>
            <a:r>
              <a:rPr lang="tr-TR" dirty="0"/>
              <a:t>etkilenen insanların ne tür ihtiyaçlar içersinde bulunduklarının analiz edilmesi </a:t>
            </a:r>
            <a:r>
              <a:rPr lang="tr-TR" dirty="0" smtClean="0"/>
              <a:t>gerekir. </a:t>
            </a:r>
            <a:endParaRPr lang="en-US" dirty="0"/>
          </a:p>
        </p:txBody>
      </p:sp>
      <p:sp>
        <p:nvSpPr>
          <p:cNvPr id="10243" name="WordArt 4"/>
          <p:cNvSpPr>
            <a:spLocks noChangeArrowheads="1" noChangeShapeType="1" noTextEdit="1"/>
          </p:cNvSpPr>
          <p:nvPr/>
        </p:nvSpPr>
        <p:spPr bwMode="auto">
          <a:xfrm>
            <a:off x="323850" y="765175"/>
            <a:ext cx="8496300" cy="1416050"/>
          </a:xfrm>
          <a:prstGeom prst="rect">
            <a:avLst/>
          </a:prstGeom>
        </p:spPr>
        <p:txBody>
          <a:bodyPr wrap="none" fromWordArt="1">
            <a:prstTxWarp prst="textWave1">
              <a:avLst>
                <a:gd name="adj1" fmla="val 13005"/>
                <a:gd name="adj2" fmla="val 0"/>
              </a:avLst>
            </a:prstTxWarp>
          </a:bodyPr>
          <a:lstStyle/>
          <a:p>
            <a:pPr algn="ctr"/>
            <a:r>
              <a:rPr lang="tr-TR" sz="3600" b="1" kern="10">
                <a:ln w="9525">
                  <a:noFill/>
                  <a:round/>
                  <a:headEnd/>
                  <a:tailEnd/>
                </a:ln>
                <a:solidFill>
                  <a:schemeClr val="bg1"/>
                </a:solidFill>
                <a:effectLst>
                  <a:outerShdw dist="53882" dir="2700000" algn="ctr" rotWithShape="0">
                    <a:srgbClr val="C0C0C0">
                      <a:alpha val="79999"/>
                    </a:srgbClr>
                  </a:outerShdw>
                </a:effectLst>
                <a:latin typeface="Arial"/>
                <a:cs typeface="Arial"/>
              </a:rPr>
              <a:t>Şüphesiz Her Durum Kendine Özgüdür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1955</TotalTime>
  <Words>1054</Words>
  <Application>Microsoft Office PowerPoint</Application>
  <PresentationFormat>Ekran Gösterisi (4:3)</PresentationFormat>
  <Paragraphs>92</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Default Design</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Unicef7</dc:creator>
  <cp:lastModifiedBy>kurtul</cp:lastModifiedBy>
  <cp:revision>35</cp:revision>
  <dcterms:created xsi:type="dcterms:W3CDTF">2009-04-02T02:15:46Z</dcterms:created>
  <dcterms:modified xsi:type="dcterms:W3CDTF">2014-03-20T09:05:06Z</dcterms:modified>
</cp:coreProperties>
</file>