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73" r:id="rId3"/>
    <p:sldId id="274" r:id="rId4"/>
    <p:sldId id="277" r:id="rId5"/>
    <p:sldId id="275" r:id="rId6"/>
    <p:sldId id="276" r:id="rId7"/>
    <p:sldId id="258" r:id="rId8"/>
    <p:sldId id="261" r:id="rId9"/>
    <p:sldId id="259" r:id="rId10"/>
    <p:sldId id="272" r:id="rId11"/>
    <p:sldId id="260" r:id="rId12"/>
    <p:sldId id="264" r:id="rId13"/>
    <p:sldId id="265" r:id="rId14"/>
    <p:sldId id="26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80" autoAdjust="0"/>
    <p:restoredTop sz="96774" autoAdjust="0"/>
  </p:normalViewPr>
  <p:slideViewPr>
    <p:cSldViewPr>
      <p:cViewPr>
        <p:scale>
          <a:sx n="70" d="100"/>
          <a:sy n="70" d="100"/>
        </p:scale>
        <p:origin x="-1698"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B852400-BFD5-467D-81D5-BBDF0D776181}" type="datetimeFigureOut">
              <a:rPr lang="en-US"/>
              <a:pPr>
                <a:defRPr/>
              </a:pPr>
              <a:t>4/30/2014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BF56182A-5401-45E2-8F66-9AC243ADCA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53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
        <p:nvSpPr>
          <p:cNvPr id="1536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3F5E4-52F2-4CBF-BD6C-5B24B80DD712}"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53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
        <p:nvSpPr>
          <p:cNvPr id="1536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3F5E4-52F2-4CBF-BD6C-5B24B80DD712}"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53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
        <p:nvSpPr>
          <p:cNvPr id="1536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3F5E4-52F2-4CBF-BD6C-5B24B80DD712}"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53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
        <p:nvSpPr>
          <p:cNvPr id="1536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3F5E4-52F2-4CBF-BD6C-5B24B80DD712}"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536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
        <p:nvSpPr>
          <p:cNvPr id="1536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3F5E4-52F2-4CBF-BD6C-5B24B80DD712}"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638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
        <p:nvSpPr>
          <p:cNvPr id="1638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649887-470B-439F-AFBF-165EDADFBF3C}"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six goals are:</a:t>
            </a:r>
          </a:p>
          <a:p>
            <a:pPr eaLnBrk="1" hangingPunct="1">
              <a:spcBef>
                <a:spcPct val="0"/>
              </a:spcBef>
            </a:pPr>
            <a:r>
              <a:rPr lang="en-US" smtClean="0"/>
              <a:t> Girls and boys are safe where they live, learn and play</a:t>
            </a:r>
          </a:p>
          <a:p>
            <a:pPr eaLnBrk="1" hangingPunct="1">
              <a:spcBef>
                <a:spcPct val="0"/>
              </a:spcBef>
            </a:pPr>
            <a:r>
              <a:rPr lang="en-US" smtClean="0"/>
              <a:t> Children’s participation and capacity are integral to their protection</a:t>
            </a:r>
          </a:p>
          <a:p>
            <a:pPr eaLnBrk="1" hangingPunct="1">
              <a:spcBef>
                <a:spcPct val="0"/>
              </a:spcBef>
            </a:pPr>
            <a:r>
              <a:rPr lang="en-US" smtClean="0"/>
              <a:t> Girls and boys have access to child-friendly procedures</a:t>
            </a:r>
          </a:p>
          <a:p>
            <a:pPr eaLnBrk="1" hangingPunct="1">
              <a:spcBef>
                <a:spcPct val="0"/>
              </a:spcBef>
            </a:pPr>
            <a:r>
              <a:rPr lang="en-US" smtClean="0"/>
              <a:t> Girls and boys obtain legal documentation</a:t>
            </a:r>
          </a:p>
          <a:p>
            <a:pPr eaLnBrk="1" hangingPunct="1">
              <a:spcBef>
                <a:spcPct val="0"/>
              </a:spcBef>
            </a:pPr>
            <a:r>
              <a:rPr lang="en-US" smtClean="0"/>
              <a:t> Girls and boys with specific needs receive targeted support</a:t>
            </a:r>
          </a:p>
          <a:p>
            <a:pPr eaLnBrk="1" hangingPunct="1">
              <a:spcBef>
                <a:spcPct val="0"/>
              </a:spcBef>
            </a:pPr>
            <a:r>
              <a:rPr lang="en-US" smtClean="0"/>
              <a:t> Girls and boys achieve durable solutions in their best interests</a:t>
            </a:r>
          </a:p>
        </p:txBody>
      </p:sp>
      <p:sp>
        <p:nvSpPr>
          <p:cNvPr id="17412"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endParaRPr lang="fr-FR"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33110F9-D4F6-4F3D-8A21-85314A723763}" type="datetimeFigureOut">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1A746F-B403-4CF9-8A7A-838A125B29B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3924161-8122-4753-8E14-35EE722D86D9}" type="datetimeFigureOut">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021B17-38B2-4FB9-B69E-B150A030BFF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18F7C4-0AD3-46D8-8AE0-D1E9173B5AB1}" type="datetimeFigureOut">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CA29DB-9FFA-43B4-BF91-2A7EFAED93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93A7D9-B7C6-4886-A148-6DA5E94A0489}" type="datetimeFigureOut">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2B5F25-6D85-4227-A4DA-2C15C7E1CF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DA1B2B0-99E9-49F4-A505-07AB999B6400}" type="datetimeFigureOut">
              <a:rPr lang="en-US"/>
              <a:pPr>
                <a:defRPr/>
              </a:pPr>
              <a:t>4/30/2014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61FD41-1118-441E-A99D-E45E5A205C1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9B49987-BCD4-4832-B0C7-06B3ACB8FE88}" type="datetimeFigureOut">
              <a:rPr lang="en-US"/>
              <a:pPr>
                <a:defRPr/>
              </a:pPr>
              <a:t>4/30/2014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0A5E53-4989-46CD-B74B-369125420F9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E35E418-913F-467D-9F01-34DD8AB85150}" type="datetimeFigureOut">
              <a:rPr lang="en-US"/>
              <a:pPr>
                <a:defRPr/>
              </a:pPr>
              <a:t>4/30/2014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EA81A7F-005C-4F4D-90F4-77982AB473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5340282-8A0B-4515-A2DE-BDAEDDB76847}" type="datetimeFigureOut">
              <a:rPr lang="en-US"/>
              <a:pPr>
                <a:defRPr/>
              </a:pPr>
              <a:t>4/30/2014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FFE4BBF-B719-4A31-BC82-2C0B8D3D29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5EC6F6-62E5-4BD7-87CA-AFE10A6819D7}" type="datetimeFigureOut">
              <a:rPr lang="en-US"/>
              <a:pPr>
                <a:defRPr/>
              </a:pPr>
              <a:t>4/30/2014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79F5B1D-B61E-4BF9-8D50-073C8D91CB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BC09C4-EE07-4195-A013-9900C7F958E0}" type="datetimeFigureOut">
              <a:rPr lang="en-US"/>
              <a:pPr>
                <a:defRPr/>
              </a:pPr>
              <a:t>4/30/2014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94BD2D-2B4C-4F44-9EDF-152717F29E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7A5E8D-8CEB-475B-9796-B12125057ADA}" type="datetimeFigureOut">
              <a:rPr lang="en-US"/>
              <a:pPr>
                <a:defRPr/>
              </a:pPr>
              <a:t>4/30/2014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A38947-BF4E-46D8-8C6F-966377CBD4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05141A1-360D-4B83-9A10-AE9B307F7EDB}" type="datetimeFigureOut">
              <a:rPr lang="en-US"/>
              <a:pPr>
                <a:defRPr/>
              </a:pPr>
              <a:t>4/30/2014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5908FD5-5961-42BB-AFF6-E113C8784F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539750" y="22225"/>
            <a:ext cx="8147050" cy="1246188"/>
          </a:xfrm>
          <a:solidFill>
            <a:srgbClr val="002060"/>
          </a:solidFill>
        </p:spPr>
        <p:txBody>
          <a:bodyPr anchor="t"/>
          <a:lstStyle/>
          <a:p>
            <a:r>
              <a:rPr lang="tr-TR" sz="2800" b="1" dirty="0" smtClean="0">
                <a:solidFill>
                  <a:schemeClr val="bg1"/>
                </a:solidFill>
              </a:rPr>
              <a:t>İnsani Yardım Operasyonlarında Çocuk Korumaya İlişkin Asgari Standartlar</a:t>
            </a:r>
            <a:r>
              <a:rPr lang="en-US" b="1" dirty="0" smtClean="0">
                <a:solidFill>
                  <a:schemeClr val="bg1"/>
                </a:solidFill>
              </a:rPr>
              <a:t/>
            </a:r>
            <a:br>
              <a:rPr lang="en-US" b="1" dirty="0" smtClean="0">
                <a:solidFill>
                  <a:schemeClr val="bg1"/>
                </a:solidFill>
              </a:rPr>
            </a:br>
            <a:endParaRPr lang="en-US" b="1" dirty="0" smtClean="0">
              <a:solidFill>
                <a:schemeClr val="bg1"/>
              </a:solidFill>
            </a:endParaRPr>
          </a:p>
        </p:txBody>
      </p:sp>
      <p:pic>
        <p:nvPicPr>
          <p:cNvPr id="2051" name="Picture 3" descr="C:\Documents and Settings\Anderson\Desktop\child-protection-standards-cover_218x314[1].jpg"/>
          <p:cNvPicPr>
            <a:picLocks noChangeAspect="1" noChangeArrowheads="1"/>
          </p:cNvPicPr>
          <p:nvPr/>
        </p:nvPicPr>
        <p:blipFill>
          <a:blip r:embed="rId3" cstate="print"/>
          <a:srcRect/>
          <a:stretch>
            <a:fillRect/>
          </a:stretch>
        </p:blipFill>
        <p:spPr bwMode="auto">
          <a:xfrm>
            <a:off x="7235825" y="4038600"/>
            <a:ext cx="1820863" cy="2725738"/>
          </a:xfrm>
          <a:prstGeom prst="rect">
            <a:avLst/>
          </a:prstGeom>
          <a:noFill/>
          <a:ln w="9525">
            <a:noFill/>
            <a:miter lim="800000"/>
            <a:headEnd/>
            <a:tailEnd/>
          </a:ln>
        </p:spPr>
      </p:pic>
      <p:sp>
        <p:nvSpPr>
          <p:cNvPr id="6" name="TextBox 5"/>
          <p:cNvSpPr txBox="1"/>
          <p:nvPr/>
        </p:nvSpPr>
        <p:spPr>
          <a:xfrm>
            <a:off x="2339975" y="1628775"/>
            <a:ext cx="5184775" cy="2554545"/>
          </a:xfrm>
          <a:prstGeom prst="rect">
            <a:avLst/>
          </a:prstGeom>
          <a:noFill/>
        </p:spPr>
        <p:txBody>
          <a:bodyPr>
            <a:spAutoFit/>
          </a:bodyPr>
          <a:lstStyle/>
          <a:p>
            <a:pPr marL="457200" indent="-457200">
              <a:buFontTx/>
              <a:buAutoNum type="arabicPeriod"/>
              <a:defRPr/>
            </a:pPr>
            <a:r>
              <a:rPr lang="tr-TR" sz="2000" dirty="0"/>
              <a:t>Çocuk Korumaya İlişkin </a:t>
            </a:r>
            <a:r>
              <a:rPr lang="tr-TR" sz="2000" dirty="0" smtClean="0"/>
              <a:t>Asgari Standartlar </a:t>
            </a:r>
            <a:r>
              <a:rPr lang="tr-TR" sz="2000" dirty="0"/>
              <a:t>Nelerdir?</a:t>
            </a:r>
            <a:endParaRPr lang="en-US" sz="2000" dirty="0"/>
          </a:p>
          <a:p>
            <a:pPr>
              <a:defRPr/>
            </a:pPr>
            <a:endParaRPr lang="en-US" sz="2000" dirty="0"/>
          </a:p>
          <a:p>
            <a:pPr marL="457200" indent="-457200">
              <a:buFontTx/>
              <a:buAutoNum type="arabicPeriod" startAt="2"/>
              <a:defRPr/>
            </a:pPr>
            <a:r>
              <a:rPr lang="tr-TR" sz="2000" dirty="0"/>
              <a:t>Standartlar Ne Amaçla ve Nasıl </a:t>
            </a:r>
            <a:r>
              <a:rPr lang="tr-TR" sz="2000" dirty="0" smtClean="0"/>
              <a:t>Kullanılır</a:t>
            </a:r>
            <a:r>
              <a:rPr lang="en-US" sz="2000" dirty="0"/>
              <a:t>?</a:t>
            </a:r>
          </a:p>
          <a:p>
            <a:pPr marL="457200" indent="-457200">
              <a:buFontTx/>
              <a:buAutoNum type="arabicPeriod" startAt="2"/>
              <a:defRPr/>
            </a:pPr>
            <a:endParaRPr lang="en-US" sz="2000" dirty="0"/>
          </a:p>
          <a:p>
            <a:pPr marL="457200" indent="-457200">
              <a:buFontTx/>
              <a:buAutoNum type="arabicPeriod" startAt="2"/>
              <a:defRPr/>
            </a:pPr>
            <a:r>
              <a:rPr lang="tr-TR" sz="2000" dirty="0"/>
              <a:t>Benzer İlkeler</a:t>
            </a:r>
            <a:endParaRPr lang="en-US" sz="2000" dirty="0"/>
          </a:p>
          <a:p>
            <a:pPr marL="457200" indent="-457200">
              <a:buFontTx/>
              <a:buAutoNum type="arabicPeriod" startAt="2"/>
              <a:defRPr/>
            </a:pPr>
            <a:endParaRPr lang="en-US" sz="2000" dirty="0"/>
          </a:p>
          <a:p>
            <a:pPr marL="457200" indent="-457200">
              <a:buFontTx/>
              <a:buAutoNum type="arabicPeriod" startAt="2"/>
              <a:defRPr/>
            </a:pPr>
            <a:r>
              <a:rPr lang="tr-TR" sz="2000" dirty="0" smtClean="0"/>
              <a:t>Göstergeler ve </a:t>
            </a:r>
            <a:r>
              <a:rPr lang="tr-TR" sz="2000" dirty="0"/>
              <a:t>Kıyaslamalar</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Documents and Settings\Anderson\Desktop\353[1].jpg"/>
          <p:cNvPicPr>
            <a:picLocks noChangeAspect="1" noChangeArrowheads="1"/>
          </p:cNvPicPr>
          <p:nvPr/>
        </p:nvPicPr>
        <p:blipFill>
          <a:blip r:embed="rId3" cstate="print"/>
          <a:srcRect/>
          <a:stretch>
            <a:fillRect/>
          </a:stretch>
        </p:blipFill>
        <p:spPr bwMode="auto">
          <a:xfrm>
            <a:off x="6107113" y="1125538"/>
            <a:ext cx="2779712" cy="4175125"/>
          </a:xfrm>
          <a:prstGeom prst="rect">
            <a:avLst/>
          </a:prstGeom>
          <a:noFill/>
          <a:ln w="9525">
            <a:noFill/>
            <a:miter lim="800000"/>
            <a:headEnd/>
            <a:tailEnd/>
          </a:ln>
        </p:spPr>
      </p:pic>
      <p:sp>
        <p:nvSpPr>
          <p:cNvPr id="2" name="TextBox 1"/>
          <p:cNvSpPr txBox="1"/>
          <p:nvPr/>
        </p:nvSpPr>
        <p:spPr>
          <a:xfrm>
            <a:off x="179388" y="549275"/>
            <a:ext cx="5761037" cy="5478423"/>
          </a:xfrm>
          <a:prstGeom prst="rect">
            <a:avLst/>
          </a:prstGeom>
          <a:noFill/>
        </p:spPr>
        <p:txBody>
          <a:bodyPr>
            <a:spAutoFit/>
          </a:bodyPr>
          <a:lstStyle/>
          <a:p>
            <a:pPr marL="457200" indent="-457200">
              <a:buFont typeface="Wingdings" pitchFamily="2" charset="2"/>
              <a:buChar char="v"/>
              <a:defRPr/>
            </a:pPr>
            <a:r>
              <a:rPr lang="tr-TR" sz="2800" dirty="0" smtClean="0">
                <a:solidFill>
                  <a:prstClr val="black"/>
                </a:solidFill>
              </a:rPr>
              <a:t>Geniş Kapsamlı Çocuk Koruma</a:t>
            </a:r>
            <a:endParaRPr lang="en-US" sz="2800" dirty="0">
              <a:solidFill>
                <a:prstClr val="black"/>
              </a:solidFill>
            </a:endParaRPr>
          </a:p>
          <a:p>
            <a:pPr lvl="1">
              <a:defRPr/>
            </a:pPr>
            <a:r>
              <a:rPr lang="tr-TR" sz="1400" dirty="0" smtClean="0">
                <a:solidFill>
                  <a:prstClr val="black"/>
                </a:solidFill>
              </a:rPr>
              <a:t>‘hakka dayalı’ yaklaşım’ belirli gruptaki çocukların değil de ihtiyacı olan bütün çocukların korunmasına  odaklanır.</a:t>
            </a:r>
            <a:endParaRPr lang="en-US" sz="1400" dirty="0">
              <a:solidFill>
                <a:prstClr val="black"/>
              </a:solidFill>
            </a:endParaRPr>
          </a:p>
          <a:p>
            <a:pPr lvl="1">
              <a:defRPr/>
            </a:pPr>
            <a:endParaRPr lang="en-US" sz="1400" dirty="0">
              <a:solidFill>
                <a:prstClr val="black"/>
              </a:solidFill>
            </a:endParaRPr>
          </a:p>
          <a:p>
            <a:pPr marL="457200" indent="-457200">
              <a:buFont typeface="Wingdings" pitchFamily="2" charset="2"/>
              <a:buChar char="v"/>
              <a:defRPr/>
            </a:pPr>
            <a:r>
              <a:rPr lang="tr-TR" sz="2800" dirty="0" smtClean="0">
                <a:solidFill>
                  <a:prstClr val="black"/>
                </a:solidFill>
              </a:rPr>
              <a:t>Devletin Sorumluluğu</a:t>
            </a:r>
            <a:r>
              <a:rPr lang="en-US" sz="2800" dirty="0" smtClean="0">
                <a:solidFill>
                  <a:prstClr val="black"/>
                </a:solidFill>
              </a:rPr>
              <a:t>  </a:t>
            </a:r>
            <a:r>
              <a:rPr lang="en-US" sz="1200" dirty="0" smtClean="0">
                <a:solidFill>
                  <a:prstClr val="black"/>
                </a:solidFill>
              </a:rPr>
              <a:t>                                                                                                                                           </a:t>
            </a:r>
            <a:r>
              <a:rPr lang="tr-TR" sz="1200" b="1" dirty="0" smtClean="0">
                <a:solidFill>
                  <a:prstClr val="black"/>
                </a:solidFill>
              </a:rPr>
              <a:t>Çocukların korunmasından asli olarak devletler sorumludur: </a:t>
            </a:r>
            <a:r>
              <a:rPr lang="en-US" sz="1400" b="1" dirty="0" smtClean="0">
                <a:solidFill>
                  <a:prstClr val="black"/>
                </a:solidFill>
              </a:rPr>
              <a:t> </a:t>
            </a:r>
            <a:endParaRPr lang="en-US" sz="1400" b="1" dirty="0">
              <a:solidFill>
                <a:prstClr val="black"/>
              </a:solidFill>
            </a:endParaRPr>
          </a:p>
          <a:p>
            <a:pPr>
              <a:defRPr/>
            </a:pPr>
            <a:r>
              <a:rPr lang="en-US" sz="1400" dirty="0">
                <a:solidFill>
                  <a:prstClr val="black"/>
                </a:solidFill>
              </a:rPr>
              <a:t>            </a:t>
            </a:r>
            <a:r>
              <a:rPr lang="tr-TR" sz="1400" dirty="0" smtClean="0">
                <a:solidFill>
                  <a:prstClr val="black"/>
                </a:solidFill>
              </a:rPr>
              <a:t>devletler uluslararası yükümlülüklerine uygun olarak hiçbir ayrım</a:t>
            </a:r>
          </a:p>
          <a:p>
            <a:pPr>
              <a:defRPr/>
            </a:pPr>
            <a:r>
              <a:rPr lang="tr-TR" sz="1400" dirty="0" smtClean="0">
                <a:solidFill>
                  <a:prstClr val="black"/>
                </a:solidFill>
              </a:rPr>
              <a:t>            gözetmeksizin bütün çocukların korunmasını sağlayacak sistemler</a:t>
            </a:r>
          </a:p>
          <a:p>
            <a:pPr>
              <a:defRPr/>
            </a:pPr>
            <a:r>
              <a:rPr lang="tr-TR" sz="1400" dirty="0" smtClean="0">
                <a:solidFill>
                  <a:prstClr val="black"/>
                </a:solidFill>
              </a:rPr>
              <a:t>            tasarlamak ve uygulamak durumundadır. </a:t>
            </a:r>
          </a:p>
          <a:p>
            <a:pPr>
              <a:defRPr/>
            </a:pPr>
            <a:endParaRPr lang="en-US" sz="2800" dirty="0">
              <a:solidFill>
                <a:prstClr val="black"/>
              </a:solidFill>
            </a:endParaRPr>
          </a:p>
          <a:p>
            <a:pPr marL="457200" indent="-457200">
              <a:buFont typeface="Wingdings" pitchFamily="2" charset="2"/>
              <a:buChar char="v"/>
              <a:defRPr/>
            </a:pPr>
            <a:r>
              <a:rPr lang="tr-TR" sz="2800" dirty="0" smtClean="0">
                <a:solidFill>
                  <a:prstClr val="black"/>
                </a:solidFill>
              </a:rPr>
              <a:t>Çocuk Koruma Sistemleri</a:t>
            </a:r>
            <a:endParaRPr lang="en-US" sz="2800" dirty="0">
              <a:solidFill>
                <a:prstClr val="black"/>
              </a:solidFill>
            </a:endParaRPr>
          </a:p>
          <a:p>
            <a:pPr>
              <a:defRPr/>
            </a:pPr>
            <a:r>
              <a:rPr lang="en-US" sz="1400" dirty="0">
                <a:solidFill>
                  <a:prstClr val="black"/>
                </a:solidFill>
              </a:rPr>
              <a:t>             </a:t>
            </a:r>
            <a:r>
              <a:rPr lang="tr-TR" sz="1400" dirty="0" smtClean="0">
                <a:solidFill>
                  <a:prstClr val="black"/>
                </a:solidFill>
              </a:rPr>
              <a:t>Bu yaklaşım aracılığıyla her düzeydeki sorumlular –aile, topluluk,</a:t>
            </a:r>
          </a:p>
          <a:p>
            <a:pPr>
              <a:defRPr/>
            </a:pPr>
            <a:r>
              <a:rPr lang="tr-TR" sz="1400" dirty="0" smtClean="0">
                <a:solidFill>
                  <a:prstClr val="black"/>
                </a:solidFill>
              </a:rPr>
              <a:t>            devlet, uluslararası toplum- çocukların karşı karşıya kaldığı riskleri </a:t>
            </a:r>
          </a:p>
          <a:p>
            <a:pPr>
              <a:defRPr/>
            </a:pPr>
            <a:r>
              <a:rPr lang="tr-TR" sz="1400" dirty="0" smtClean="0">
                <a:solidFill>
                  <a:prstClr val="black"/>
                </a:solidFill>
              </a:rPr>
              <a:t>            azaltmak ve gereken müdahaleleri yapmak amacıyla harekete </a:t>
            </a:r>
          </a:p>
          <a:p>
            <a:pPr>
              <a:defRPr/>
            </a:pPr>
            <a:r>
              <a:rPr lang="tr-TR" sz="1400" dirty="0" smtClean="0">
                <a:solidFill>
                  <a:prstClr val="black"/>
                </a:solidFill>
              </a:rPr>
              <a:t>            geçmekle yükümlüdür.</a:t>
            </a:r>
          </a:p>
          <a:p>
            <a:pPr>
              <a:defRPr/>
            </a:pPr>
            <a:endParaRPr lang="en-US" sz="2800" dirty="0">
              <a:solidFill>
                <a:prstClr val="black"/>
              </a:solidFill>
            </a:endParaRPr>
          </a:p>
          <a:p>
            <a:pPr marL="457200" indent="-457200">
              <a:buFont typeface="Wingdings" pitchFamily="2" charset="2"/>
              <a:buChar char="v"/>
              <a:defRPr/>
            </a:pPr>
            <a:r>
              <a:rPr lang="tr-TR" sz="2800" i="1" dirty="0" smtClean="0">
                <a:solidFill>
                  <a:prstClr val="black"/>
                </a:solidFill>
              </a:rPr>
              <a:t>Önleme ve Müdahale</a:t>
            </a:r>
            <a:r>
              <a:rPr lang="en-US" sz="2800" dirty="0" smtClean="0">
                <a:solidFill>
                  <a:prstClr val="black"/>
                </a:solidFill>
              </a:rPr>
              <a:t>                                                                      </a:t>
            </a:r>
            <a:r>
              <a:rPr lang="tr-TR" sz="1400" dirty="0" smtClean="0">
                <a:solidFill>
                  <a:prstClr val="black"/>
                </a:solidFill>
              </a:rPr>
              <a:t>Çocukların korunmasının önündeki riskleri azaltan ve gerektiğinde müdahale edilmesini sağlayan mekanizmalar kurulmalıdır.</a:t>
            </a:r>
            <a:endParaRPr lang="en-US" sz="1400" dirty="0">
              <a:solidFill>
                <a:prstClr val="blac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214290"/>
            <a:ext cx="8421687" cy="523220"/>
          </a:xfrm>
          <a:prstGeom prst="rect">
            <a:avLst/>
          </a:prstGeom>
          <a:noFill/>
        </p:spPr>
        <p:txBody>
          <a:bodyPr>
            <a:spAutoFit/>
          </a:bodyPr>
          <a:lstStyle/>
          <a:p>
            <a:pPr fontAlgn="auto">
              <a:spcBef>
                <a:spcPts val="0"/>
              </a:spcBef>
              <a:spcAft>
                <a:spcPts val="0"/>
              </a:spcAft>
              <a:defRPr/>
            </a:pPr>
            <a:r>
              <a:rPr lang="tr-TR" sz="2800" b="1" dirty="0" smtClean="0">
                <a:solidFill>
                  <a:srgbClr val="0070C0"/>
                </a:solidFill>
              </a:rPr>
              <a:t>Çocuk Korumaya İlişkin Asgari Standartlar Aracılığıyla</a:t>
            </a:r>
            <a:endParaRPr lang="en-US" sz="2800" b="1" dirty="0">
              <a:solidFill>
                <a:schemeClr val="tx2">
                  <a:lumMod val="75000"/>
                </a:schemeClr>
              </a:solidFill>
              <a:latin typeface="+mn-lt"/>
              <a:cs typeface="+mn-cs"/>
            </a:endParaRPr>
          </a:p>
        </p:txBody>
      </p:sp>
      <p:sp>
        <p:nvSpPr>
          <p:cNvPr id="9220" name="TextBox 5"/>
          <p:cNvSpPr txBox="1">
            <a:spLocks noChangeArrowheads="1"/>
          </p:cNvSpPr>
          <p:nvPr/>
        </p:nvSpPr>
        <p:spPr bwMode="auto">
          <a:xfrm>
            <a:off x="614363" y="981075"/>
            <a:ext cx="8278812" cy="3416320"/>
          </a:xfrm>
          <a:prstGeom prst="rect">
            <a:avLst/>
          </a:prstGeom>
          <a:noFill/>
          <a:ln w="9525">
            <a:noFill/>
            <a:miter lim="800000"/>
            <a:headEnd/>
            <a:tailEnd/>
          </a:ln>
        </p:spPr>
        <p:txBody>
          <a:bodyPr>
            <a:spAutoFit/>
          </a:bodyPr>
          <a:lstStyle/>
          <a:p>
            <a:endParaRPr lang="en-US" dirty="0"/>
          </a:p>
          <a:p>
            <a:endParaRPr lang="en-US" dirty="0"/>
          </a:p>
          <a:p>
            <a:r>
              <a:rPr lang="en-US" dirty="0"/>
              <a:t>- 	</a:t>
            </a:r>
            <a:r>
              <a:rPr lang="tr-TR" dirty="0" smtClean="0"/>
              <a:t>Yasal ve politik çerçeve</a:t>
            </a:r>
            <a:endParaRPr lang="en-US" dirty="0"/>
          </a:p>
          <a:p>
            <a:r>
              <a:rPr lang="en-US" dirty="0"/>
              <a:t>-	</a:t>
            </a:r>
            <a:r>
              <a:rPr lang="tr-TR" dirty="0" smtClean="0"/>
              <a:t>Koordinasyon </a:t>
            </a:r>
            <a:endParaRPr lang="en-US" dirty="0"/>
          </a:p>
          <a:p>
            <a:r>
              <a:rPr lang="en-US" dirty="0"/>
              <a:t>-	</a:t>
            </a:r>
            <a:r>
              <a:rPr lang="tr-TR" dirty="0" smtClean="0"/>
              <a:t>Önleme ve müdahale çalışmaları </a:t>
            </a:r>
            <a:r>
              <a:rPr lang="en-US" dirty="0" smtClean="0"/>
              <a:t> </a:t>
            </a:r>
            <a:endParaRPr lang="en-US" dirty="0"/>
          </a:p>
          <a:p>
            <a:r>
              <a:rPr lang="en-US" dirty="0"/>
              <a:t>-	</a:t>
            </a:r>
            <a:r>
              <a:rPr lang="tr-TR" dirty="0" smtClean="0"/>
              <a:t>Veri ve bilgi</a:t>
            </a:r>
            <a:endParaRPr lang="en-US" dirty="0"/>
          </a:p>
          <a:p>
            <a:r>
              <a:rPr lang="en-US" dirty="0"/>
              <a:t>-	</a:t>
            </a:r>
            <a:r>
              <a:rPr lang="tr-TR" dirty="0" smtClean="0"/>
              <a:t>İnsan ve mali kapasite</a:t>
            </a:r>
            <a:endParaRPr lang="en-US" dirty="0"/>
          </a:p>
          <a:p>
            <a:r>
              <a:rPr lang="en-US" dirty="0"/>
              <a:t>-	</a:t>
            </a:r>
            <a:r>
              <a:rPr lang="tr-TR" dirty="0" err="1" smtClean="0"/>
              <a:t>Farkındalık</a:t>
            </a:r>
            <a:r>
              <a:rPr lang="tr-TR" dirty="0" smtClean="0"/>
              <a:t> ve savunuculuk</a:t>
            </a:r>
            <a:endParaRPr lang="en-US" dirty="0"/>
          </a:p>
          <a:p>
            <a:endParaRPr lang="en-US" dirty="0"/>
          </a:p>
          <a:p>
            <a:r>
              <a:rPr lang="tr-TR" dirty="0" smtClean="0"/>
              <a:t>alanlarında ulusal ve uluslararası düzeyde faaliyetlerin hangi ölçütlere göre yapılacağı ve çalışmaların ne ölçüde beklentilere uygun olduğu belirlenebilecektir. </a:t>
            </a:r>
            <a:endParaRPr lang="en-US" dirty="0"/>
          </a:p>
          <a:p>
            <a:endParaRPr lang="en-US" dirty="0"/>
          </a:p>
        </p:txBody>
      </p:sp>
      <p:pic>
        <p:nvPicPr>
          <p:cNvPr id="9221" name="Picture 14" descr="C:\Documents and Settings\Anderson\Desktop\353.jpg"/>
          <p:cNvPicPr>
            <a:picLocks noChangeAspect="1" noChangeArrowheads="1"/>
          </p:cNvPicPr>
          <p:nvPr/>
        </p:nvPicPr>
        <p:blipFill>
          <a:blip r:embed="rId2" cstate="print"/>
          <a:srcRect/>
          <a:stretch>
            <a:fillRect/>
          </a:stretch>
        </p:blipFill>
        <p:spPr bwMode="auto">
          <a:xfrm>
            <a:off x="6156325" y="1557338"/>
            <a:ext cx="1322388"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r>
              <a:rPr lang="tr-TR" sz="2400" b="1" dirty="0" smtClean="0"/>
              <a:t>Göstergeler</a:t>
            </a:r>
            <a:endParaRPr lang="en-US" sz="2400" b="1" dirty="0"/>
          </a:p>
        </p:txBody>
      </p:sp>
      <p:graphicFrame>
        <p:nvGraphicFramePr>
          <p:cNvPr id="2" name="Table 1"/>
          <p:cNvGraphicFramePr>
            <a:graphicFrameLocks noGrp="1"/>
          </p:cNvGraphicFramePr>
          <p:nvPr/>
        </p:nvGraphicFramePr>
        <p:xfrm>
          <a:off x="-3" y="571480"/>
          <a:ext cx="9144002" cy="6286520"/>
        </p:xfrm>
        <a:graphic>
          <a:graphicData uri="http://schemas.openxmlformats.org/drawingml/2006/table">
            <a:tbl>
              <a:tblPr firstRow="1" bandRow="1">
                <a:tableStyleId>{5C22544A-7EE6-4342-B048-85BDC9FD1C3A}</a:tableStyleId>
              </a:tblPr>
              <a:tblGrid>
                <a:gridCol w="4572001"/>
                <a:gridCol w="4572001"/>
              </a:tblGrid>
              <a:tr h="34651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smtClean="0">
                          <a:ln>
                            <a:noFill/>
                          </a:ln>
                          <a:solidFill>
                            <a:prstClr val="black"/>
                          </a:solidFill>
                          <a:effectLst/>
                          <a:uLnTx/>
                          <a:uFillTx/>
                          <a:latin typeface="+mn-lt"/>
                          <a:ea typeface="+mn-ea"/>
                          <a:cs typeface="+mn-cs"/>
                        </a:rPr>
                        <a:t> </a:t>
                      </a:r>
                    </a:p>
                    <a:p>
                      <a:pPr algn="ctr"/>
                      <a:r>
                        <a:rPr lang="en-US" sz="1600" b="1" u="sng" baseline="0" dirty="0" smtClean="0">
                          <a:solidFill>
                            <a:srgbClr val="C000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100" b="1" i="1" u="none" dirty="0" smtClean="0">
                          <a:solidFill>
                            <a:srgbClr val="C00000"/>
                          </a:solidFill>
                        </a:rPr>
                        <a:t>Çerçeve</a:t>
                      </a:r>
                      <a:r>
                        <a:rPr lang="en-US" sz="1100" b="1" i="1" u="none" dirty="0" smtClean="0">
                          <a:solidFill>
                            <a:srgbClr val="C00000"/>
                          </a:solidFill>
                        </a:rPr>
                        <a:t>: </a:t>
                      </a:r>
                      <a:r>
                        <a:rPr lang="tr-TR" sz="1100" b="1" i="1" u="none" dirty="0" smtClean="0">
                          <a:solidFill>
                            <a:srgbClr val="C00000"/>
                          </a:solidFill>
                        </a:rPr>
                        <a:t>5. Hedef</a:t>
                      </a:r>
                      <a:r>
                        <a:rPr lang="en-US" sz="1100" b="1" i="1" u="none" dirty="0" smtClean="0">
                          <a:solidFill>
                            <a:srgbClr val="C00000"/>
                          </a:solidFill>
                        </a:rPr>
                        <a:t> – </a:t>
                      </a:r>
                      <a:r>
                        <a:rPr lang="tr-TR" sz="1100" b="1" i="1" u="none" dirty="0" smtClean="0">
                          <a:solidFill>
                            <a:srgbClr val="C00000"/>
                          </a:solidFill>
                        </a:rPr>
                        <a:t>Özel ihtiyacı olan çocuklara yönelik destek sağlayın </a:t>
                      </a:r>
                      <a:endParaRPr lang="en-US" sz="1100" b="1" i="1" u="none"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100" b="1" i="1" u="none" dirty="0" smtClean="0">
                          <a:solidFill>
                            <a:srgbClr val="C00000"/>
                          </a:solidFill>
                        </a:rPr>
                        <a:t>Çerçeve 6. Hedef</a:t>
                      </a:r>
                      <a:r>
                        <a:rPr lang="en-US" sz="1100" b="1" i="1" u="none" dirty="0" smtClean="0">
                          <a:solidFill>
                            <a:srgbClr val="C00000"/>
                          </a:solidFill>
                        </a:rPr>
                        <a:t> – </a:t>
                      </a:r>
                      <a:r>
                        <a:rPr lang="tr-TR" sz="1100" b="1" i="1" u="none" dirty="0" smtClean="0">
                          <a:solidFill>
                            <a:srgbClr val="C00000"/>
                          </a:solidFill>
                        </a:rPr>
                        <a:t>Çocuklar için en yüksek yararlarına uygun kalıcı çözümler üretilir </a:t>
                      </a:r>
                      <a:endParaRPr kumimoji="0" lang="en-US" sz="500" b="0" i="1"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1"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11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Geçici ya da uzun vadeli bakım kapsamında yer alan  kayıtlı RAADÇ oranı </a:t>
                      </a:r>
                      <a:endParaRPr kumimoji="0" lang="en-US" sz="11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En yüksek yararları için girişim başlatılan ya da tamamlanan RAADÇ oranı </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Aile birleşimi faaliyetinin (olumlu/olumsuz)  biçimde sonuçlandığı RAADÇ oranı</a:t>
                      </a:r>
                      <a:endParaRPr kumimoji="0" lang="en-US"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smtClean="0">
                        <a:ln>
                          <a:noFill/>
                        </a:ln>
                        <a:solidFill>
                          <a:prstClr val="black"/>
                        </a:solidFill>
                        <a:effectLst/>
                        <a:uLnTx/>
                        <a:uFillTx/>
                        <a:latin typeface="+mn-lt"/>
                        <a:ea typeface="+mn-ea"/>
                        <a:cs typeface="+mn-cs"/>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1" u="sng" dirty="0" smtClean="0">
                        <a:solidFill>
                          <a:srgbClr val="C00000"/>
                        </a:solidFill>
                      </a:endParaRPr>
                    </a:p>
                    <a:p>
                      <a:pPr algn="ctr"/>
                      <a:endParaRPr lang="en-US" sz="1400" b="1" u="sng"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 b="1" i="0" u="none" strike="noStrike" kern="120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00" b="1" i="0" u="none" strike="noStrike" kern="1200" cap="none" spc="0" normalizeH="0" baseline="0" noProof="0" dirty="0" smtClean="0">
                          <a:ln>
                            <a:noFill/>
                          </a:ln>
                          <a:solidFill>
                            <a:srgbClr val="00B050"/>
                          </a:solidFill>
                          <a:effectLst/>
                          <a:uLnTx/>
                          <a:uFillTx/>
                          <a:latin typeface="+mn-lt"/>
                          <a:ea typeface="+mn-ea"/>
                          <a:cs typeface="+mn-cs"/>
                        </a:rPr>
                        <a:t>Asgari Standartlar</a:t>
                      </a:r>
                      <a:r>
                        <a:rPr kumimoji="0" lang="en-US" sz="1100" b="1" i="0" u="none" strike="noStrike" kern="1200" cap="none" spc="0" normalizeH="0" baseline="0" noProof="0" dirty="0" smtClean="0">
                          <a:ln>
                            <a:noFill/>
                          </a:ln>
                          <a:solidFill>
                            <a:srgbClr val="00B050"/>
                          </a:solidFill>
                          <a:effectLst/>
                          <a:uLnTx/>
                          <a:uFillTx/>
                          <a:latin typeface="+mn-lt"/>
                          <a:ea typeface="+mn-ea"/>
                          <a:cs typeface="+mn-cs"/>
                        </a:rPr>
                        <a:t>: </a:t>
                      </a:r>
                      <a:r>
                        <a:rPr kumimoji="0" lang="tr-TR" sz="1100" b="1" i="0" u="none" strike="noStrike" kern="1200" cap="none" spc="0" normalizeH="0" baseline="0" noProof="0" dirty="0" smtClean="0">
                          <a:ln>
                            <a:noFill/>
                          </a:ln>
                          <a:solidFill>
                            <a:srgbClr val="00B050"/>
                          </a:solidFill>
                          <a:effectLst/>
                          <a:uLnTx/>
                          <a:uFillTx/>
                          <a:latin typeface="+mn-lt"/>
                          <a:ea typeface="+mn-ea"/>
                          <a:cs typeface="+mn-cs"/>
                        </a:rPr>
                        <a:t> 13. </a:t>
                      </a:r>
                      <a:r>
                        <a:rPr kumimoji="0" lang="en-US" sz="1100" b="1" i="0" u="none" strike="noStrike" kern="1200" cap="none" spc="0" normalizeH="0" baseline="0" noProof="0" dirty="0" smtClean="0">
                          <a:ln>
                            <a:noFill/>
                          </a:ln>
                          <a:solidFill>
                            <a:srgbClr val="00B050"/>
                          </a:solidFill>
                          <a:effectLst/>
                          <a:uLnTx/>
                          <a:uFillTx/>
                          <a:latin typeface="+mn-lt"/>
                          <a:ea typeface="+mn-ea"/>
                          <a:cs typeface="+mn-cs"/>
                        </a:rPr>
                        <a:t>Standard- </a:t>
                      </a:r>
                      <a:r>
                        <a:rPr kumimoji="0" lang="tr-TR" sz="1100" b="1" i="0" u="none" strike="noStrike" kern="1200" cap="none" spc="0" normalizeH="0" baseline="0" noProof="0" dirty="0" smtClean="0">
                          <a:ln>
                            <a:noFill/>
                          </a:ln>
                          <a:solidFill>
                            <a:srgbClr val="00B050"/>
                          </a:solidFill>
                          <a:effectLst/>
                          <a:uLnTx/>
                          <a:uFillTx/>
                          <a:latin typeface="+mn-lt"/>
                          <a:ea typeface="+mn-ea"/>
                          <a:cs typeface="+mn-cs"/>
                        </a:rPr>
                        <a:t>Refakatsiz ve Ailelerinden Ayrılmış Çocuklar </a:t>
                      </a:r>
                      <a:r>
                        <a:rPr kumimoji="0" lang="en-US" sz="1100" b="1" i="0" u="none" strike="noStrike" kern="1200" cap="none" spc="0" normalizeH="0" baseline="0" noProof="0" dirty="0" smtClean="0">
                          <a:ln>
                            <a:noFill/>
                          </a:ln>
                          <a:solidFill>
                            <a:srgbClr val="00B050"/>
                          </a:solidFill>
                          <a:effectLst/>
                          <a:uLnTx/>
                          <a:uFillTx/>
                          <a:latin typeface="+mn-lt"/>
                          <a:ea typeface="+mn-ea"/>
                          <a:cs typeface="+mn-cs"/>
                        </a:rPr>
                        <a:t>:</a:t>
                      </a:r>
                    </a:p>
                    <a:p>
                      <a:pPr algn="l"/>
                      <a:endParaRPr lang="en-US" sz="500" b="0" i="1" u="none" baseline="0" dirty="0" smtClean="0">
                        <a:solidFill>
                          <a:schemeClr val="tx1"/>
                        </a:solidFill>
                      </a:endParaRPr>
                    </a:p>
                    <a:p>
                      <a:pPr algn="l"/>
                      <a:endParaRPr lang="en-US" sz="500" b="0" i="1" u="none" baseline="0" dirty="0" smtClean="0">
                        <a:solidFill>
                          <a:schemeClr val="tx1"/>
                        </a:solidFill>
                      </a:endParaRPr>
                    </a:p>
                    <a:p>
                      <a:pPr algn="l"/>
                      <a:endParaRPr lang="en-US" sz="500" b="0" i="1" u="none" baseline="0" dirty="0" smtClean="0">
                        <a:solidFill>
                          <a:schemeClr val="tx1"/>
                        </a:solidFill>
                      </a:endParaRPr>
                    </a:p>
                    <a:p>
                      <a:pPr marL="171450" marR="0" lvl="0" indent="-171450" algn="l" defTabSz="914400" rtl="0" eaLnBrk="1" fontAlgn="auto" latinLnBrk="0" hangingPunct="1">
                        <a:lnSpc>
                          <a:spcPct val="115000"/>
                        </a:lnSpc>
                        <a:spcBef>
                          <a:spcPts val="0"/>
                        </a:spcBef>
                        <a:spcAft>
                          <a:spcPts val="1000"/>
                        </a:spcAft>
                        <a:buClrTx/>
                        <a:buSzTx/>
                        <a:buFontTx/>
                        <a:buChar char="-"/>
                        <a:tabLst/>
                        <a:defRPr/>
                      </a:pPr>
                      <a:r>
                        <a:rPr kumimoji="0" lang="tr-TR"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Gereksiz ayrılığın önlenmesi için gözetim sistemleri  kurulur  ve hizmet verilir</a:t>
                      </a:r>
                      <a:endParaRPr kumimoji="0" lang="en-US"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endParaRPr>
                    </a:p>
                    <a:p>
                      <a:pPr marL="171450" marR="0" lvl="0" indent="-171450" algn="l" defTabSz="914400" rtl="0" eaLnBrk="1" fontAlgn="auto" latinLnBrk="0" hangingPunct="1">
                        <a:lnSpc>
                          <a:spcPct val="115000"/>
                        </a:lnSpc>
                        <a:spcBef>
                          <a:spcPts val="0"/>
                        </a:spcBef>
                        <a:spcAft>
                          <a:spcPts val="1000"/>
                        </a:spcAft>
                        <a:buClrTx/>
                        <a:buSzTx/>
                        <a:buFontTx/>
                        <a:buChar char="-"/>
                        <a:tabLst/>
                        <a:defRPr/>
                      </a:pPr>
                      <a:r>
                        <a:rPr kumimoji="0" lang="tr-TR"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Uygun ve koruyucu düzenlemeler kapsamında yer alan RAADÇ oranı</a:t>
                      </a:r>
                      <a:endParaRPr kumimoji="0" lang="en-US"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endParaRPr>
                    </a:p>
                    <a:p>
                      <a:pPr marL="171450" marR="0" lvl="0" indent="-171450" algn="l" defTabSz="914400" rtl="0" eaLnBrk="1" fontAlgn="auto" latinLnBrk="0" hangingPunct="1">
                        <a:lnSpc>
                          <a:spcPct val="115000"/>
                        </a:lnSpc>
                        <a:spcBef>
                          <a:spcPts val="0"/>
                        </a:spcBef>
                        <a:spcAft>
                          <a:spcPts val="1000"/>
                        </a:spcAft>
                        <a:buClrTx/>
                        <a:buSzTx/>
                        <a:buFontTx/>
                        <a:buChar char="-"/>
                        <a:tabLst/>
                        <a:defRPr/>
                      </a:pPr>
                      <a:r>
                        <a:rPr kumimoji="0" lang="tr-TR"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Geçici ya da uzun vadeli bakım kapsamında yer alan  kayıtlı RAADÇ oranı </a:t>
                      </a:r>
                      <a:endParaRPr kumimoji="0" lang="en-US"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endParaRPr>
                    </a:p>
                    <a:p>
                      <a:pPr marL="171450" marR="0" lvl="0" indent="-171450" algn="l" defTabSz="914400" rtl="0" eaLnBrk="1" fontAlgn="auto" latinLnBrk="0" hangingPunct="1">
                        <a:lnSpc>
                          <a:spcPct val="115000"/>
                        </a:lnSpc>
                        <a:spcBef>
                          <a:spcPts val="0"/>
                        </a:spcBef>
                        <a:spcAft>
                          <a:spcPts val="1000"/>
                        </a:spcAft>
                        <a:buClrTx/>
                        <a:buSzTx/>
                        <a:buFontTx/>
                        <a:buChar char="-"/>
                        <a:tabLst/>
                        <a:defRPr/>
                      </a:pPr>
                      <a:r>
                        <a:rPr kumimoji="0" lang="tr-TR"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Uzun vadeli bakım hizmeti verilen  ve ayda en az bir kez ziyaret edilen çocukların oranı</a:t>
                      </a:r>
                      <a:endParaRPr lang="en-US" sz="1400" b="0" i="1" u="none" dirty="0">
                        <a:solidFill>
                          <a:schemeClr val="tx1"/>
                        </a:solidFill>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21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1" u="none"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100" b="1" i="1" u="none" dirty="0" smtClean="0">
                          <a:solidFill>
                            <a:srgbClr val="C00000"/>
                          </a:solidFill>
                        </a:rPr>
                        <a:t>Çerçeve</a:t>
                      </a:r>
                      <a:r>
                        <a:rPr lang="en-US" sz="1100" b="1" i="1" u="none" dirty="0" smtClean="0">
                          <a:solidFill>
                            <a:srgbClr val="C00000"/>
                          </a:solidFill>
                        </a:rPr>
                        <a:t>: </a:t>
                      </a:r>
                      <a:r>
                        <a:rPr lang="tr-TR" sz="1100" b="1" i="1" u="none" dirty="0" smtClean="0">
                          <a:solidFill>
                            <a:srgbClr val="C00000"/>
                          </a:solidFill>
                        </a:rPr>
                        <a:t>5. Hedef</a:t>
                      </a:r>
                      <a:r>
                        <a:rPr lang="en-US" sz="1100" b="1" i="1" u="none" dirty="0" smtClean="0">
                          <a:solidFill>
                            <a:srgbClr val="C00000"/>
                          </a:solidFill>
                        </a:rPr>
                        <a:t> – </a:t>
                      </a:r>
                      <a:r>
                        <a:rPr lang="tr-TR" sz="1100" b="1" i="1" u="none" dirty="0" smtClean="0">
                          <a:solidFill>
                            <a:srgbClr val="C00000"/>
                          </a:solidFill>
                        </a:rPr>
                        <a:t>Özel ihtiyacı olan çocuklara yönelik destek sağlayın </a:t>
                      </a:r>
                      <a:endParaRPr lang="en-US" sz="1100" b="1" i="1" u="none"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100" b="1" i="1" u="none" dirty="0" smtClean="0">
                          <a:solidFill>
                            <a:srgbClr val="C00000"/>
                          </a:solidFill>
                        </a:rPr>
                        <a:t>Çerçeve 6. Hedef</a:t>
                      </a:r>
                      <a:r>
                        <a:rPr lang="en-US" sz="1100" b="1" i="1" u="none" dirty="0" smtClean="0">
                          <a:solidFill>
                            <a:srgbClr val="C00000"/>
                          </a:solidFill>
                        </a:rPr>
                        <a:t> – </a:t>
                      </a:r>
                      <a:r>
                        <a:rPr lang="tr-TR" sz="1100" b="1" i="1" u="none" dirty="0" smtClean="0">
                          <a:solidFill>
                            <a:srgbClr val="C00000"/>
                          </a:solidFill>
                        </a:rPr>
                        <a:t>Çocuklar için en yüksek yararlarına uygun kalıcı çözümler üretilir </a:t>
                      </a:r>
                      <a:endParaRPr kumimoji="0" lang="en-US" sz="500" b="0" i="1" u="none" strike="noStrike" kern="1200" cap="none" spc="0" normalizeH="0" baseline="0" noProof="0" dirty="0" smtClean="0">
                        <a:ln>
                          <a:noFill/>
                        </a:ln>
                        <a:solidFill>
                          <a:prstClr val="black"/>
                        </a:solidFill>
                        <a:effectLst/>
                        <a:uLnTx/>
                        <a:uFillTx/>
                        <a:latin typeface="+mn-lt"/>
                        <a:ea typeface="+mn-ea"/>
                        <a:cs typeface="+mn-cs"/>
                      </a:endParaRPr>
                    </a:p>
                    <a:p>
                      <a:pPr marL="0" indent="0">
                        <a:buFontTx/>
                        <a:buNone/>
                      </a:pPr>
                      <a:endParaRPr lang="en-US" sz="1100" dirty="0" smtClean="0">
                        <a:latin typeface="+mn-lt"/>
                        <a:cs typeface="Times New Roman" pitchFamily="18" charset="0"/>
                      </a:endParaRPr>
                    </a:p>
                    <a:p>
                      <a:pPr marL="171450" indent="-171450">
                        <a:buFontTx/>
                        <a:buChar char="-"/>
                      </a:pPr>
                      <a:r>
                        <a:rPr lang="en-US" sz="1100" dirty="0" smtClean="0">
                          <a:latin typeface="Times New Roman" pitchFamily="18" charset="0"/>
                          <a:cs typeface="Times New Roman" pitchFamily="18" charset="0"/>
                        </a:rPr>
                        <a:t>Coordination with ICRC and other partners on family reunification established</a:t>
                      </a:r>
                    </a:p>
                    <a:p>
                      <a:pPr marL="171450" indent="-171450">
                        <a:buFontTx/>
                        <a:buChar char="-"/>
                      </a:pPr>
                      <a:endParaRPr lang="en-US" sz="1100" dirty="0" smtClean="0">
                        <a:latin typeface="Times New Roman" pitchFamily="18" charset="0"/>
                        <a:cs typeface="Times New Roman" pitchFamily="18" charset="0"/>
                      </a:endParaRPr>
                    </a:p>
                    <a:p>
                      <a:pPr marL="171450" indent="-171450">
                        <a:buFontTx/>
                        <a:buChar char="-"/>
                      </a:pPr>
                      <a:r>
                        <a:rPr lang="tr-TR" sz="1100" dirty="0" smtClean="0">
                          <a:latin typeface="Times New Roman" pitchFamily="18" charset="0"/>
                          <a:cs typeface="Times New Roman" pitchFamily="18" charset="0"/>
                        </a:rPr>
                        <a:t>Birbirlerinden ayrı durumdaki aile üyelerinin bir</a:t>
                      </a:r>
                      <a:r>
                        <a:rPr lang="tr-TR" sz="1100" baseline="0" dirty="0" smtClean="0">
                          <a:latin typeface="Times New Roman" pitchFamily="18" charset="0"/>
                          <a:cs typeface="Times New Roman" pitchFamily="18" charset="0"/>
                        </a:rPr>
                        <a:t> araya getirilme sayısı</a:t>
                      </a:r>
                      <a:endParaRPr lang="en-US" sz="1100" dirty="0" smtClean="0">
                        <a:latin typeface="Times New Roman" pitchFamily="18" charset="0"/>
                        <a:cs typeface="Times New Roman" pitchFamily="18" charset="0"/>
                      </a:endParaRPr>
                    </a:p>
                    <a:p>
                      <a:pPr marL="171450" indent="-171450">
                        <a:buFontTx/>
                        <a:buChar char="-"/>
                      </a:pPr>
                      <a:endParaRPr lang="en-US" sz="1100" dirty="0" smtClean="0">
                        <a:latin typeface="Times New Roman" pitchFamily="18" charset="0"/>
                        <a:cs typeface="Times New Roman" pitchFamily="18" charset="0"/>
                      </a:endParaRPr>
                    </a:p>
                    <a:p>
                      <a:pPr marL="171450" indent="-171450">
                        <a:buFontTx/>
                        <a:buChar char="-"/>
                      </a:pPr>
                      <a:r>
                        <a:rPr lang="tr-TR" sz="1100" dirty="0" smtClean="0">
                          <a:latin typeface="Times New Roman" pitchFamily="18" charset="0"/>
                          <a:cs typeface="Times New Roman" pitchFamily="18" charset="0"/>
                        </a:rPr>
                        <a:t>Aile birleşim usulleri</a:t>
                      </a:r>
                      <a:r>
                        <a:rPr lang="tr-TR" sz="1100" baseline="0" dirty="0" smtClean="0">
                          <a:latin typeface="Times New Roman" pitchFamily="18" charset="0"/>
                          <a:cs typeface="Times New Roman" pitchFamily="18" charset="0"/>
                        </a:rPr>
                        <a:t> hakkında bilgilendirilen insan sayısı</a:t>
                      </a:r>
                      <a:endParaRPr lang="en-US" sz="1100" dirty="0" smtClean="0">
                        <a:latin typeface="Times New Roman" pitchFamily="18" charset="0"/>
                        <a:cs typeface="Times New Roman" pitchFamily="18" charset="0"/>
                      </a:endParaRPr>
                    </a:p>
                    <a:p>
                      <a:pPr marL="171450" indent="-171450">
                        <a:buFontTx/>
                        <a:buChar char="-"/>
                      </a:pPr>
                      <a:endParaRPr lang="en-US" sz="1100" dirty="0" smtClean="0">
                        <a:latin typeface="Times New Roman" pitchFamily="18" charset="0"/>
                        <a:cs typeface="Times New Roman" pitchFamily="18" charset="0"/>
                      </a:endParaRPr>
                    </a:p>
                    <a:p>
                      <a:pPr marL="171450" indent="-171450">
                        <a:buFontTx/>
                        <a:buNone/>
                      </a:pPr>
                      <a:endParaRPr lang="en-US" sz="1100" dirty="0" smtClean="0">
                        <a:latin typeface="Times New Roman" pitchFamily="18" charset="0"/>
                        <a:cs typeface="Times New Roman" pitchFamily="18" charset="0"/>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00" b="1" i="0" u="none" strike="noStrike" kern="1200" cap="none" spc="0" normalizeH="0" baseline="0" noProof="0" dirty="0" smtClean="0">
                          <a:ln>
                            <a:noFill/>
                          </a:ln>
                          <a:solidFill>
                            <a:srgbClr val="00B050"/>
                          </a:solidFill>
                          <a:effectLst/>
                          <a:uLnTx/>
                          <a:uFillTx/>
                          <a:latin typeface="+mn-lt"/>
                          <a:ea typeface="+mn-ea"/>
                          <a:cs typeface="+mn-cs"/>
                        </a:rPr>
                        <a:t>Asgari Standartlar</a:t>
                      </a:r>
                      <a:r>
                        <a:rPr kumimoji="0" lang="en-US" sz="1100" b="1" i="0" u="none" strike="noStrike" kern="1200" cap="none" spc="0" normalizeH="0" baseline="0" noProof="0" dirty="0" smtClean="0">
                          <a:ln>
                            <a:noFill/>
                          </a:ln>
                          <a:solidFill>
                            <a:srgbClr val="00B050"/>
                          </a:solidFill>
                          <a:effectLst/>
                          <a:uLnTx/>
                          <a:uFillTx/>
                          <a:latin typeface="+mn-lt"/>
                          <a:ea typeface="+mn-ea"/>
                          <a:cs typeface="+mn-cs"/>
                        </a:rPr>
                        <a:t>: </a:t>
                      </a:r>
                      <a:r>
                        <a:rPr kumimoji="0" lang="tr-TR" sz="1100" b="1" i="0" u="none" strike="noStrike" kern="1200" cap="none" spc="0" normalizeH="0" baseline="0" noProof="0" dirty="0" smtClean="0">
                          <a:ln>
                            <a:noFill/>
                          </a:ln>
                          <a:solidFill>
                            <a:srgbClr val="00B050"/>
                          </a:solidFill>
                          <a:effectLst/>
                          <a:uLnTx/>
                          <a:uFillTx/>
                          <a:latin typeface="+mn-lt"/>
                          <a:ea typeface="+mn-ea"/>
                          <a:cs typeface="+mn-cs"/>
                        </a:rPr>
                        <a:t> 13. </a:t>
                      </a:r>
                      <a:r>
                        <a:rPr kumimoji="0" lang="en-US" sz="1100" b="1" i="0" u="none" strike="noStrike" kern="1200" cap="none" spc="0" normalizeH="0" baseline="0" noProof="0" dirty="0" smtClean="0">
                          <a:ln>
                            <a:noFill/>
                          </a:ln>
                          <a:solidFill>
                            <a:srgbClr val="00B050"/>
                          </a:solidFill>
                          <a:effectLst/>
                          <a:uLnTx/>
                          <a:uFillTx/>
                          <a:latin typeface="+mn-lt"/>
                          <a:ea typeface="+mn-ea"/>
                          <a:cs typeface="+mn-cs"/>
                        </a:rPr>
                        <a:t>Standard- </a:t>
                      </a:r>
                      <a:r>
                        <a:rPr kumimoji="0" lang="tr-TR" sz="1100" b="1" i="0" u="none" strike="noStrike" kern="1200" cap="none" spc="0" normalizeH="0" baseline="0" noProof="0" dirty="0" smtClean="0">
                          <a:ln>
                            <a:noFill/>
                          </a:ln>
                          <a:solidFill>
                            <a:srgbClr val="00B050"/>
                          </a:solidFill>
                          <a:effectLst/>
                          <a:uLnTx/>
                          <a:uFillTx/>
                          <a:latin typeface="+mn-lt"/>
                          <a:ea typeface="+mn-ea"/>
                          <a:cs typeface="+mn-cs"/>
                        </a:rPr>
                        <a:t>Refakatsiz ve Ailelerinden Ayrılmış Çocuklar </a:t>
                      </a:r>
                      <a:r>
                        <a:rPr kumimoji="0" lang="en-US" sz="1100" b="1" i="0" u="none" strike="noStrike" kern="1200" cap="none" spc="0" normalizeH="0" baseline="0" noProof="0" dirty="0" smtClean="0">
                          <a:ln>
                            <a:noFill/>
                          </a:ln>
                          <a:solidFill>
                            <a:srgbClr val="00B050"/>
                          </a:solidFill>
                          <a:effectLst/>
                          <a:uLnTx/>
                          <a:uFillTx/>
                          <a:latin typeface="+mn-lt"/>
                          <a:ea typeface="+mn-ea"/>
                          <a:cs typeface="+mn-cs"/>
                        </a:rPr>
                        <a:t>:</a:t>
                      </a:r>
                    </a:p>
                    <a:p>
                      <a:endParaRPr lang="en-US" sz="1400" u="sng" dirty="0" smtClean="0">
                        <a:latin typeface="Times New Roman" pitchFamily="18" charset="0"/>
                        <a:cs typeface="Times New Roman" pitchFamily="18" charset="0"/>
                      </a:endParaRPr>
                    </a:p>
                    <a:p>
                      <a:pPr marL="171450" indent="-171450">
                        <a:buFontTx/>
                        <a:buChar char="-"/>
                      </a:pPr>
                      <a:r>
                        <a:rPr lang="tr-TR" sz="1100" b="1" baseline="0" dirty="0" smtClean="0">
                          <a:latin typeface="Times New Roman" pitchFamily="18" charset="0"/>
                          <a:cs typeface="Times New Roman" pitchFamily="18" charset="0"/>
                        </a:rPr>
                        <a:t>Aile fertleri ve yakın akrabalara ilişkin bilgi edinilmesi ve irtibata geçilmesi için gerekli mekanizmalar kurulur </a:t>
                      </a:r>
                      <a:endParaRPr lang="en-US" sz="1100" b="1" baseline="0" dirty="0" smtClean="0">
                        <a:latin typeface="Times New Roman" pitchFamily="18" charset="0"/>
                        <a:cs typeface="Times New Roman" pitchFamily="18" charset="0"/>
                      </a:endParaRPr>
                    </a:p>
                    <a:p>
                      <a:pPr marL="0" indent="0">
                        <a:buFontTx/>
                        <a:buNone/>
                      </a:pPr>
                      <a:endParaRPr lang="en-US" sz="1100" b="1" baseline="0" dirty="0" smtClean="0">
                        <a:latin typeface="Times New Roman" pitchFamily="18" charset="0"/>
                        <a:cs typeface="Times New Roman" pitchFamily="18" charset="0"/>
                      </a:endParaRPr>
                    </a:p>
                    <a:p>
                      <a:pPr marL="171450" indent="-171450">
                        <a:buFontTx/>
                        <a:buChar char="-"/>
                      </a:pPr>
                      <a:r>
                        <a:rPr lang="tr-TR" sz="1100" b="1" baseline="0" dirty="0" smtClean="0">
                          <a:latin typeface="Times New Roman" pitchFamily="18" charset="0"/>
                          <a:cs typeface="Times New Roman" pitchFamily="18" charset="0"/>
                        </a:rPr>
                        <a:t>Bakımını yapacak kimselerle bir araya getirildikten sonra ayda en az  bir kez ziyaret edilen çocukların oranı </a:t>
                      </a:r>
                      <a:endParaRPr lang="en-US" sz="1100" b="1" baseline="0" dirty="0" smtClean="0">
                        <a:latin typeface="Times New Roman" pitchFamily="18" charset="0"/>
                        <a:cs typeface="Times New Roman" pitchFamily="18" charset="0"/>
                      </a:endParaRPr>
                    </a:p>
                    <a:p>
                      <a:pPr marL="0" indent="0">
                        <a:buFontTx/>
                        <a:buNone/>
                      </a:pPr>
                      <a:endParaRPr lang="en-US" sz="1100" b="1" baseline="0" dirty="0" smtClean="0">
                        <a:latin typeface="Times New Roman" pitchFamily="18" charset="0"/>
                        <a:cs typeface="Times New Roman" pitchFamily="18" charset="0"/>
                      </a:endParaRPr>
                    </a:p>
                    <a:p>
                      <a:pPr marL="171450" indent="-171450">
                        <a:buFontTx/>
                        <a:buChar char="-"/>
                      </a:pPr>
                      <a:r>
                        <a:rPr kumimoji="0" lang="tr-TR" sz="1100" b="1"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Bakım sağlayacak kimselerle bir araya getirilen kayıtlı  RAADÇ oranı</a:t>
                      </a:r>
                      <a:endParaRPr lang="en-US" sz="1100" b="1" baseline="0" dirty="0" smtClean="0">
                        <a:latin typeface="Times New Roman" pitchFamily="18" charset="0"/>
                        <a:cs typeface="Times New Roman" pitchFamily="18" charset="0"/>
                      </a:endParaRPr>
                    </a:p>
                    <a:p>
                      <a:pPr marL="0" indent="0">
                        <a:buFontTx/>
                        <a:buNone/>
                      </a:pPr>
                      <a:endParaRPr lang="en-US" sz="1100" b="1" baseline="0" dirty="0" smtClean="0">
                        <a:latin typeface="Times New Roman" pitchFamily="18" charset="0"/>
                        <a:cs typeface="Times New Roman" pitchFamily="18" charset="0"/>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0" y="645448"/>
          <a:ext cx="9144000" cy="304800"/>
        </p:xfrm>
        <a:graphic>
          <a:graphicData uri="http://schemas.openxmlformats.org/drawingml/2006/table">
            <a:tbl>
              <a:tblPr/>
              <a:tblGrid>
                <a:gridCol w="9144000"/>
              </a:tblGrid>
              <a:tr h="285403">
                <a:tc>
                  <a:txBody>
                    <a:bodyPr/>
                    <a:lstStyle/>
                    <a:p>
                      <a:r>
                        <a:rPr kumimoji="0" lang="tr-TR" sz="1400" b="1" i="0" u="none" strike="noStrike" kern="1200" cap="none" spc="0" normalizeH="0" baseline="0" noProof="0" dirty="0" smtClean="0">
                          <a:ln>
                            <a:noFill/>
                          </a:ln>
                          <a:solidFill>
                            <a:srgbClr val="FF0000"/>
                          </a:solidFill>
                          <a:effectLst/>
                          <a:uLnTx/>
                          <a:uFillTx/>
                          <a:latin typeface="+mn-lt"/>
                          <a:ea typeface="+mn-ea"/>
                          <a:cs typeface="+mn-cs"/>
                        </a:rPr>
                        <a:t>Refakatsiz ve Ailelerinden Ayrı Düşmüş Çocuklar</a:t>
                      </a:r>
                      <a:r>
                        <a:rPr kumimoji="0" lang="en-US" sz="1400" b="1" i="0" u="none" strike="noStrike" kern="1200" cap="none" spc="0" normalizeH="0" baseline="0" noProof="0" dirty="0" smtClean="0">
                          <a:ln>
                            <a:noFill/>
                          </a:ln>
                          <a:solidFill>
                            <a:srgbClr val="FF0000"/>
                          </a:solidFill>
                          <a:effectLst/>
                          <a:uLnTx/>
                          <a:uFillTx/>
                          <a:latin typeface="+mn-lt"/>
                          <a:ea typeface="+mn-ea"/>
                          <a:cs typeface="+mn-cs"/>
                        </a:rPr>
                        <a:t>                       </a:t>
                      </a:r>
                      <a:r>
                        <a:rPr kumimoji="0" lang="tr-TR" sz="1400" b="1" i="0" u="none" strike="noStrike" kern="1200" cap="none" spc="0" normalizeH="0" baseline="0" noProof="0" dirty="0" smtClean="0">
                          <a:ln>
                            <a:noFill/>
                          </a:ln>
                          <a:solidFill>
                            <a:srgbClr val="FF0000"/>
                          </a:solidFill>
                          <a:effectLst/>
                          <a:uLnTx/>
                          <a:uFillTx/>
                          <a:latin typeface="+mn-lt"/>
                          <a:ea typeface="+mn-ea"/>
                          <a:cs typeface="+mn-cs"/>
                        </a:rPr>
                        <a:t>        Refakatsiz ve Ailelerinden Ayrı Düşmüş Çocuklar</a:t>
                      </a:r>
                      <a:endParaRPr lang="en-US" sz="14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0" name="Table 9"/>
          <p:cNvGraphicFramePr>
            <a:graphicFrameLocks noGrp="1"/>
          </p:cNvGraphicFramePr>
          <p:nvPr/>
        </p:nvGraphicFramePr>
        <p:xfrm>
          <a:off x="0" y="3711575"/>
          <a:ext cx="9144000" cy="365276"/>
        </p:xfrm>
        <a:graphic>
          <a:graphicData uri="http://schemas.openxmlformats.org/drawingml/2006/table">
            <a:tbl>
              <a:tblPr bandCol="1"/>
              <a:tblGrid>
                <a:gridCol w="9144000"/>
              </a:tblGrid>
              <a:tr h="365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u="none" dirty="0" smtClean="0">
                          <a:latin typeface="+mn-lt"/>
                          <a:cs typeface="Times New Roman" pitchFamily="18" charset="0"/>
                        </a:rPr>
                        <a:t>                 </a:t>
                      </a:r>
                      <a:r>
                        <a:rPr lang="tr-TR" sz="1400" b="1" i="0" u="none" dirty="0" smtClean="0">
                          <a:solidFill>
                            <a:srgbClr val="FF0000"/>
                          </a:solidFill>
                          <a:latin typeface="+mn-lt"/>
                          <a:cs typeface="Times New Roman" pitchFamily="18" charset="0"/>
                        </a:rPr>
                        <a:t>Aile Birleşimi</a:t>
                      </a:r>
                      <a:r>
                        <a:rPr lang="en-US" sz="1400" b="1" i="0" u="none" dirty="0" smtClean="0">
                          <a:solidFill>
                            <a:srgbClr val="FF0000"/>
                          </a:solidFill>
                          <a:latin typeface="+mn-lt"/>
                          <a:cs typeface="Times New Roman" pitchFamily="18" charset="0"/>
                        </a:rPr>
                        <a:t>                                                                  </a:t>
                      </a:r>
                      <a:r>
                        <a:rPr lang="tr-TR" sz="1400" b="1" i="0" u="none" dirty="0" smtClean="0">
                          <a:solidFill>
                            <a:srgbClr val="FF0000"/>
                          </a:solidFill>
                          <a:latin typeface="+mn-lt"/>
                          <a:cs typeface="Times New Roman" pitchFamily="18" charset="0"/>
                        </a:rPr>
                        <a:t>           Aile Birleşimi</a:t>
                      </a:r>
                      <a:endParaRPr lang="en-US" sz="1400" b="1" i="0" dirty="0" smtClean="0">
                        <a:solidFill>
                          <a:srgbClr val="FF0000"/>
                        </a:solidFill>
                        <a:latin typeface="+mn-lt"/>
                        <a:cs typeface="Times New Roman" pitchFamily="18" charset="0"/>
                      </a:endParaRPr>
                    </a:p>
                  </a:txBody>
                  <a:tcPr marT="45478" marB="4547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3688" y="93663"/>
            <a:ext cx="8569325" cy="461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tr-TR" sz="2400" b="1" dirty="0" smtClean="0"/>
              <a:t>Göstergeler</a:t>
            </a:r>
            <a:endParaRPr lang="en-US" sz="2400" b="1" dirty="0"/>
          </a:p>
        </p:txBody>
      </p:sp>
      <p:graphicFrame>
        <p:nvGraphicFramePr>
          <p:cNvPr id="2" name="Table 1"/>
          <p:cNvGraphicFramePr>
            <a:graphicFrameLocks noGrp="1"/>
          </p:cNvGraphicFramePr>
          <p:nvPr/>
        </p:nvGraphicFramePr>
        <p:xfrm>
          <a:off x="309563" y="620688"/>
          <a:ext cx="8582917" cy="5903937"/>
        </p:xfrm>
        <a:graphic>
          <a:graphicData uri="http://schemas.openxmlformats.org/drawingml/2006/table">
            <a:tbl>
              <a:tblPr firstRow="1" bandRow="1">
                <a:tableStyleId>{5C22544A-7EE6-4342-B048-85BDC9FD1C3A}</a:tableStyleId>
              </a:tblPr>
              <a:tblGrid>
                <a:gridCol w="4262437"/>
                <a:gridCol w="4320480"/>
              </a:tblGrid>
              <a:tr h="30959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1" i="0" u="none" strike="noStrike" kern="1200" cap="none" spc="0" normalizeH="0" baseline="0" noProof="0" dirty="0" smtClean="0">
                          <a:ln>
                            <a:noFill/>
                          </a:ln>
                          <a:solidFill>
                            <a:srgbClr val="FF0000"/>
                          </a:solidFill>
                          <a:effectLst/>
                          <a:uLnTx/>
                          <a:uFillTx/>
                          <a:latin typeface="+mn-lt"/>
                          <a:ea typeface="+mn-ea"/>
                          <a:cs typeface="+mn-cs"/>
                        </a:rPr>
                        <a:t>Cinsel Şiddet</a:t>
                      </a:r>
                      <a:endParaRPr kumimoji="0" lang="en-US" sz="1100" b="0" i="1" u="none" strike="noStrike" kern="1200" cap="none" spc="0" normalizeH="0" baseline="0" noProof="0" dirty="0" smtClean="0">
                        <a:ln>
                          <a:noFill/>
                        </a:ln>
                        <a:solidFill>
                          <a:srgbClr val="FF0000"/>
                        </a:solidFill>
                        <a:effectLst/>
                        <a:uLnTx/>
                        <a:uFillTx/>
                        <a:latin typeface="+mn-lt"/>
                        <a:ea typeface="+mn-ea"/>
                        <a:cs typeface="+mn-cs"/>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tr-TR" sz="1600" b="1" i="0" u="none" baseline="0" dirty="0" smtClean="0">
                          <a:solidFill>
                            <a:srgbClr val="FF0000"/>
                          </a:solidFill>
                        </a:rPr>
                        <a:t>Eğitim</a:t>
                      </a:r>
                      <a:endParaRPr lang="en-US" sz="1600" b="1" i="0" u="none" baseline="0" dirty="0" smtClean="0">
                        <a:solidFill>
                          <a:srgbClr val="FF0000"/>
                        </a:solidFill>
                      </a:endParaRPr>
                    </a:p>
                    <a:p>
                      <a:pPr algn="l"/>
                      <a:endParaRPr lang="en-US" sz="1400" b="0" i="1" u="none" baseline="0" dirty="0" smtClean="0">
                        <a:solidFill>
                          <a:schemeClr val="tx1"/>
                        </a:solidFill>
                      </a:endParaRPr>
                    </a:p>
                    <a:p>
                      <a:pPr marL="171450" marR="0" lvl="0" indent="-171450" algn="l" defTabSz="914400" rtl="0" eaLnBrk="1" fontAlgn="auto" latinLnBrk="0" hangingPunct="1">
                        <a:lnSpc>
                          <a:spcPct val="115000"/>
                        </a:lnSpc>
                        <a:spcBef>
                          <a:spcPts val="0"/>
                        </a:spcBef>
                        <a:spcAft>
                          <a:spcPts val="1000"/>
                        </a:spcAft>
                        <a:buClrTx/>
                        <a:buSzTx/>
                        <a:buFontTx/>
                        <a:buChar char="-"/>
                        <a:tabLst/>
                        <a:defRPr/>
                      </a:pPr>
                      <a:endParaRPr kumimoji="0" lang="en-US" sz="11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7974">
                <a:tc>
                  <a:txBody>
                    <a:bodyPr/>
                    <a:lstStyle/>
                    <a:p>
                      <a:pPr algn="ctr"/>
                      <a:r>
                        <a:rPr lang="tr-TR" sz="1600" b="1" i="0" u="none" dirty="0" smtClean="0">
                          <a:solidFill>
                            <a:srgbClr val="FF0000"/>
                          </a:solidFill>
                          <a:latin typeface="+mn-lt"/>
                          <a:cs typeface="Times New Roman" pitchFamily="18" charset="0"/>
                        </a:rPr>
                        <a:t>İstihdam</a:t>
                      </a:r>
                      <a:endParaRPr lang="en-US" sz="1600" b="1" i="0" dirty="0" smtClean="0">
                        <a:solidFill>
                          <a:srgbClr val="FF0000"/>
                        </a:solidFill>
                        <a:latin typeface="+mn-lt"/>
                        <a:cs typeface="Times New Roman" pitchFamily="18" charset="0"/>
                      </a:endParaRPr>
                    </a:p>
                    <a:p>
                      <a:pPr marL="0" indent="0">
                        <a:buFontTx/>
                        <a:buNone/>
                      </a:pPr>
                      <a:endParaRPr lang="en-US" sz="1100" dirty="0" smtClean="0">
                        <a:latin typeface="+mn-lt"/>
                        <a:cs typeface="Times New Roman" pitchFamily="18" charset="0"/>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1600" b="1" i="0" u="none" dirty="0" smtClean="0">
                          <a:solidFill>
                            <a:srgbClr val="FF0000"/>
                          </a:solidFill>
                          <a:latin typeface="+mn-lt"/>
                          <a:cs typeface="Times New Roman" pitchFamily="18" charset="0"/>
                        </a:rPr>
                        <a:t>Zararlı Uygulamalar</a:t>
                      </a:r>
                      <a:endParaRPr lang="en-US" sz="1600" b="1" i="0" u="none" dirty="0" smtClean="0">
                        <a:solidFill>
                          <a:srgbClr val="FF0000"/>
                        </a:solidFill>
                        <a:latin typeface="+mn-lt"/>
                        <a:cs typeface="Times New Roman" pitchFamily="18" charset="0"/>
                      </a:endParaRPr>
                    </a:p>
                    <a:p>
                      <a:endParaRPr lang="en-US" sz="1400" u="sng" dirty="0" smtClean="0">
                        <a:solidFill>
                          <a:srgbClr val="FF0000"/>
                        </a:solidFill>
                        <a:latin typeface="Times New Roman" pitchFamily="18" charset="0"/>
                        <a:cs typeface="Times New Roman" pitchFamily="18" charset="0"/>
                      </a:endParaRPr>
                    </a:p>
                  </a:txBody>
                  <a:tcPr marL="91439" marR="91439"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 name="Table 2"/>
          <p:cNvGraphicFramePr>
            <a:graphicFrameLocks noGrp="1"/>
          </p:cNvGraphicFramePr>
          <p:nvPr/>
        </p:nvGraphicFramePr>
        <p:xfrm>
          <a:off x="323528" y="876821"/>
          <a:ext cx="4235508" cy="2840211"/>
        </p:xfrm>
        <a:graphic>
          <a:graphicData uri="http://schemas.openxmlformats.org/drawingml/2006/table">
            <a:tbl>
              <a:tblPr firstRow="1" bandRow="1">
                <a:tableStyleId>{5C22544A-7EE6-4342-B048-85BDC9FD1C3A}</a:tableStyleId>
              </a:tblPr>
              <a:tblGrid>
                <a:gridCol w="2092383"/>
                <a:gridCol w="2143125"/>
              </a:tblGrid>
              <a:tr h="28402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900" b="1" i="1" u="none" dirty="0" smtClean="0">
                          <a:solidFill>
                            <a:srgbClr val="C00000"/>
                          </a:solidFill>
                        </a:rPr>
                        <a:t>Çerçeve</a:t>
                      </a:r>
                      <a:r>
                        <a:rPr lang="en-US" sz="900" b="1" i="1" u="none" dirty="0" smtClean="0">
                          <a:solidFill>
                            <a:srgbClr val="C00000"/>
                          </a:solidFill>
                        </a:rPr>
                        <a:t>: </a:t>
                      </a:r>
                      <a:r>
                        <a:rPr lang="tr-TR" sz="900" b="1" i="1" u="none" dirty="0" smtClean="0">
                          <a:solidFill>
                            <a:srgbClr val="C00000"/>
                          </a:solidFill>
                        </a:rPr>
                        <a:t>5. Hedef</a:t>
                      </a:r>
                      <a:r>
                        <a:rPr lang="en-US" sz="900" b="1" i="1" u="none" dirty="0" smtClean="0">
                          <a:solidFill>
                            <a:srgbClr val="C00000"/>
                          </a:solidFill>
                        </a:rPr>
                        <a:t> – </a:t>
                      </a:r>
                      <a:r>
                        <a:rPr lang="tr-TR" sz="900" b="1" i="1" u="none" dirty="0" smtClean="0">
                          <a:solidFill>
                            <a:srgbClr val="C00000"/>
                          </a:solidFill>
                        </a:rPr>
                        <a:t>Özel ihtiyacı olan çocuklara yönelik destek sağlayın </a:t>
                      </a:r>
                      <a:endParaRPr lang="en-US" sz="900" b="1" i="1" u="none" dirty="0" smtClean="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900" b="0" i="0" u="none" strike="noStrike" kern="1200" cap="none" spc="0" normalizeH="0" baseline="0" noProof="0" dirty="0" smtClean="0">
                          <a:ln>
                            <a:noFill/>
                          </a:ln>
                          <a:solidFill>
                            <a:prstClr val="black"/>
                          </a:solidFill>
                          <a:effectLst/>
                          <a:uLnTx/>
                          <a:uFillTx/>
                          <a:latin typeface="+mj-lt"/>
                          <a:ea typeface="+mn-ea"/>
                          <a:cs typeface="+mn-cs"/>
                        </a:rPr>
                        <a:t>Silahlı grup/kuvvetler tarafından çocuklara karşı işlenen tecavüz  ya da diğer cinsel şiddet biçimlerine ilişkin olarak BMMYK tarafından bildirilen  vaka sayısı</a:t>
                      </a:r>
                      <a:endParaRPr kumimoji="0" lang="en-US" sz="900" b="0" i="0" u="none" strike="noStrike" kern="1200" cap="none" spc="0" normalizeH="0" baseline="0" noProof="0" dirty="0" smtClean="0">
                        <a:ln>
                          <a:noFill/>
                        </a:ln>
                        <a:solidFill>
                          <a:schemeClr val="tx1"/>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chemeClr val="tx1"/>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tr-TR" sz="900" b="0" i="0" dirty="0" smtClean="0">
                          <a:solidFill>
                            <a:schemeClr val="tx1"/>
                          </a:solidFill>
                          <a:latin typeface="+mj-lt"/>
                        </a:rPr>
                        <a:t>Yaşanan cinsel şiddet</a:t>
                      </a:r>
                      <a:r>
                        <a:rPr lang="tr-TR" sz="900" b="0" i="0" baseline="0" dirty="0" smtClean="0">
                          <a:solidFill>
                            <a:schemeClr val="tx1"/>
                          </a:solidFill>
                          <a:latin typeface="+mj-lt"/>
                        </a:rPr>
                        <a:t> vakalarına ilişkin olarak bildirilen yıllık vaka sayısı</a:t>
                      </a:r>
                      <a:endParaRPr lang="en-US" sz="900" b="0" i="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900" b="0" i="0" dirty="0" smtClean="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tr-TR" sz="900" b="0" i="0" dirty="0" smtClean="0">
                          <a:solidFill>
                            <a:schemeClr val="tx1"/>
                          </a:solidFill>
                          <a:latin typeface="+mj-lt"/>
                        </a:rPr>
                        <a:t>Cinsel şiddet konusunda eğitim verilen paydaş,</a:t>
                      </a:r>
                      <a:r>
                        <a:rPr lang="tr-TR" sz="900" b="0" i="0" baseline="0" dirty="0" smtClean="0">
                          <a:solidFill>
                            <a:schemeClr val="tx1"/>
                          </a:solidFill>
                          <a:latin typeface="+mj-lt"/>
                        </a:rPr>
                        <a:t> kamu çalışanı ve BMMYK personelinin sayısı</a:t>
                      </a:r>
                      <a:endParaRPr lang="en-US" sz="900" b="0" i="0" dirty="0" smtClean="0">
                        <a:solidFill>
                          <a:schemeClr val="tx1"/>
                        </a:solidFill>
                        <a:latin typeface="+mj-lt"/>
                      </a:endParaRPr>
                    </a:p>
                  </a:txBody>
                  <a:tcPr marL="91428" marR="91428"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900" b="1" i="0" u="none" strike="noStrike" kern="1200" cap="none" spc="0" normalizeH="0" baseline="0" noProof="0" dirty="0" smtClean="0">
                          <a:ln>
                            <a:noFill/>
                          </a:ln>
                          <a:solidFill>
                            <a:srgbClr val="00B050"/>
                          </a:solidFill>
                          <a:effectLst/>
                          <a:uLnTx/>
                          <a:uFillTx/>
                          <a:latin typeface="+mn-lt"/>
                          <a:ea typeface="+mn-ea"/>
                          <a:cs typeface="+mn-cs"/>
                        </a:rPr>
                        <a:t>Asgari Standartlar</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 </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 9. </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Standard- </a:t>
                      </a:r>
                      <a:r>
                        <a:rPr kumimoji="0" lang="tr-TR" sz="900" b="1" i="0" u="none" strike="noStrike" kern="1200" cap="none" spc="0" normalizeH="0" baseline="0" noProof="0" dirty="0" smtClean="0">
                          <a:ln>
                            <a:noFill/>
                          </a:ln>
                          <a:solidFill>
                            <a:srgbClr val="00B050"/>
                          </a:solidFill>
                          <a:effectLst/>
                          <a:uLnTx/>
                          <a:uFillTx/>
                          <a:latin typeface="+mj-lt"/>
                          <a:ea typeface="+mn-ea"/>
                          <a:cs typeface="+mn-cs"/>
                        </a:rPr>
                        <a:t>Cinsel Şiddet</a:t>
                      </a:r>
                      <a:r>
                        <a:rPr kumimoji="0" lang="en-US" sz="900" b="1" i="0" u="none" strike="noStrike" kern="1200" cap="none" spc="0" normalizeH="0" baseline="0" noProof="0" dirty="0" smtClean="0">
                          <a:ln>
                            <a:noFill/>
                          </a:ln>
                          <a:solidFill>
                            <a:srgbClr val="00B050"/>
                          </a:solidFill>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900" b="1" i="0" u="none" strike="noStrike" kern="1200" cap="none" spc="0" normalizeH="0" baseline="0" noProof="0" dirty="0" smtClean="0">
                          <a:ln>
                            <a:noFill/>
                          </a:ln>
                          <a:solidFill>
                            <a:prstClr val="black"/>
                          </a:solidFill>
                          <a:effectLst/>
                          <a:uLnTx/>
                          <a:uFillTx/>
                          <a:latin typeface="+mj-lt"/>
                          <a:ea typeface="+mn-ea"/>
                          <a:cs typeface="+mn-cs"/>
                        </a:rPr>
                        <a:t>Program geliştirmeden önce aileler ve toplulukların  cinsel şiddetten ne anladıkları netleştirilir</a:t>
                      </a: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900" b="1" i="0" u="none" strike="noStrike" kern="1200" cap="none" spc="0" normalizeH="0" baseline="0" noProof="0" dirty="0" smtClean="0">
                          <a:ln>
                            <a:noFill/>
                          </a:ln>
                          <a:solidFill>
                            <a:prstClr val="black"/>
                          </a:solidFill>
                          <a:effectLst/>
                          <a:uLnTx/>
                          <a:uFillTx/>
                          <a:latin typeface="+mj-lt"/>
                          <a:ea typeface="+mn-ea"/>
                          <a:cs typeface="+mn-cs"/>
                        </a:rPr>
                        <a:t>Cinsel şiddet konusunda diğer sektörleri de kapsayan projeler ve girişimlerin oranı  </a:t>
                      </a: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tr-TR" sz="900" b="1" i="0" u="none" strike="noStrike" kern="1200" cap="none" spc="0" normalizeH="0" baseline="0" noProof="0" dirty="0" smtClean="0">
                          <a:ln>
                            <a:noFill/>
                          </a:ln>
                          <a:solidFill>
                            <a:prstClr val="black"/>
                          </a:solidFill>
                          <a:effectLst/>
                          <a:uLnTx/>
                          <a:uFillTx/>
                          <a:latin typeface="+mj-lt"/>
                          <a:ea typeface="+mn-ea"/>
                          <a:cs typeface="+mn-cs"/>
                        </a:rPr>
                        <a:t>Cinsel şiddet konusunda  yürütülecek faaliyetler konusunda eğitilen sosyal çalışmacı, kanun uygulayıcı ve sağlık çalışanlarının sayısı</a:t>
                      </a:r>
                      <a:endParaRPr kumimoji="0" lang="en-US" sz="900" b="1" i="0" u="none" strike="noStrike" kern="1200" cap="none" spc="0" normalizeH="0" baseline="0" noProof="0" dirty="0" smtClean="0">
                        <a:ln>
                          <a:noFill/>
                        </a:ln>
                        <a:solidFill>
                          <a:prstClr val="black"/>
                        </a:solidFill>
                        <a:effectLst/>
                        <a:uLnTx/>
                        <a:uFillTx/>
                        <a:latin typeface="+mj-lt"/>
                        <a:ea typeface="+mn-ea"/>
                        <a:cs typeface="+mn-cs"/>
                      </a:endParaRPr>
                    </a:p>
                  </a:txBody>
                  <a:tcPr marL="91428" marR="91428"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 name="Table 3"/>
          <p:cNvGraphicFramePr>
            <a:graphicFrameLocks noGrp="1"/>
          </p:cNvGraphicFramePr>
          <p:nvPr/>
        </p:nvGraphicFramePr>
        <p:xfrm>
          <a:off x="4572000" y="889877"/>
          <a:ext cx="4284662" cy="2827155"/>
        </p:xfrm>
        <a:graphic>
          <a:graphicData uri="http://schemas.openxmlformats.org/drawingml/2006/table">
            <a:tbl>
              <a:tblPr firstRow="1" bandRow="1">
                <a:tableStyleId>{5C22544A-7EE6-4342-B048-85BDC9FD1C3A}</a:tableStyleId>
              </a:tblPr>
              <a:tblGrid>
                <a:gridCol w="2142331"/>
                <a:gridCol w="2142331"/>
              </a:tblGrid>
              <a:tr h="28271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900" b="1" i="1" u="none" dirty="0" smtClean="0">
                          <a:solidFill>
                            <a:srgbClr val="C00000"/>
                          </a:solidFill>
                        </a:rPr>
                        <a:t>1. Hedef</a:t>
                      </a:r>
                      <a:r>
                        <a:rPr lang="en-US" sz="900" b="1" i="1" u="none" dirty="0" smtClean="0">
                          <a:solidFill>
                            <a:srgbClr val="C00000"/>
                          </a:solidFill>
                        </a:rPr>
                        <a:t> – </a:t>
                      </a:r>
                      <a:r>
                        <a:rPr lang="tr-TR" sz="900" dirty="0" smtClean="0">
                          <a:solidFill>
                            <a:srgbClr val="FF0000"/>
                          </a:solidFill>
                        </a:rPr>
                        <a:t>Çocuklar yaşadıkları, eğitim aldıkları ve oynadıkları yerde güvendedir</a:t>
                      </a:r>
                      <a:endParaRPr lang="en-US" sz="9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1" i="1" u="none" dirty="0" smtClean="0">
                        <a:solidFill>
                          <a:srgbClr val="FF0000"/>
                        </a:solidFill>
                      </a:endParaRPr>
                    </a:p>
                    <a:p>
                      <a:endParaRPr lang="en-US" sz="900" b="0" dirty="0" smtClean="0">
                        <a:solidFill>
                          <a:schemeClr val="tx1"/>
                        </a:solidFill>
                      </a:endParaRPr>
                    </a:p>
                    <a:p>
                      <a:pPr marL="171450" indent="-171450">
                        <a:buFontTx/>
                        <a:buChar char="-"/>
                      </a:pPr>
                      <a:r>
                        <a:rPr lang="tr-TR" sz="900" b="0" dirty="0" smtClean="0">
                          <a:solidFill>
                            <a:schemeClr val="tx1"/>
                          </a:solidFill>
                        </a:rPr>
                        <a:t>Okula kaydolan özel ihtiyaç içerisindeki çocuk sayısı</a:t>
                      </a:r>
                      <a:endParaRPr lang="en-US" sz="900" b="0" dirty="0" smtClean="0">
                        <a:solidFill>
                          <a:schemeClr val="tx1"/>
                        </a:solidFill>
                      </a:endParaRPr>
                    </a:p>
                    <a:p>
                      <a:pPr marL="0" indent="0">
                        <a:buFontTx/>
                        <a:buNone/>
                      </a:pPr>
                      <a:r>
                        <a:rPr lang="en-US" sz="900" b="0" dirty="0" smtClean="0">
                          <a:solidFill>
                            <a:schemeClr val="tx1"/>
                          </a:solidFill>
                        </a:rPr>
                        <a:t>	</a:t>
                      </a:r>
                    </a:p>
                    <a:p>
                      <a:pPr marL="171450" indent="-171450">
                        <a:buFontTx/>
                        <a:buChar char="-"/>
                      </a:pPr>
                      <a:r>
                        <a:rPr lang="tr-TR" sz="900" b="0" dirty="0" smtClean="0">
                          <a:solidFill>
                            <a:schemeClr val="tx1"/>
                          </a:solidFill>
                        </a:rPr>
                        <a:t>Pozitif disiplin (fiziksel şiddet içermeyen) uygulama politikasına sahip okulların sayısı</a:t>
                      </a:r>
                      <a:endParaRPr lang="en-US" sz="900" b="0" dirty="0" smtClean="0">
                        <a:solidFill>
                          <a:schemeClr val="tx1"/>
                        </a:solidFill>
                      </a:endParaRPr>
                    </a:p>
                    <a:p>
                      <a:pPr marL="0" indent="0">
                        <a:buFontTx/>
                        <a:buNone/>
                      </a:pPr>
                      <a:endParaRPr lang="en-US" sz="900" b="0" dirty="0" smtClean="0">
                        <a:solidFill>
                          <a:schemeClr val="tx1"/>
                        </a:solidFill>
                      </a:endParaRPr>
                    </a:p>
                    <a:p>
                      <a:pPr marL="171450" indent="-171450">
                        <a:buFontTx/>
                        <a:buChar char="-"/>
                      </a:pPr>
                      <a:r>
                        <a:rPr lang="tr-TR" sz="900" b="0" dirty="0" smtClean="0">
                          <a:solidFill>
                            <a:schemeClr val="tx1"/>
                          </a:solidFill>
                        </a:rPr>
                        <a:t>Katılımcı bir anlayışla hazırlanmış öğretmen</a:t>
                      </a:r>
                      <a:r>
                        <a:rPr lang="tr-TR" sz="900" b="0" baseline="0" dirty="0" smtClean="0">
                          <a:solidFill>
                            <a:schemeClr val="tx1"/>
                          </a:solidFill>
                        </a:rPr>
                        <a:t> davranış kuralları uygulayan okulların sayısı</a:t>
                      </a:r>
                      <a:endParaRPr lang="en-US" sz="900" b="0" dirty="0" smtClean="0">
                        <a:solidFill>
                          <a:schemeClr val="tx1"/>
                        </a:solidFill>
                      </a:endParaRPr>
                    </a:p>
                    <a:p>
                      <a:pPr marL="171450" indent="-171450">
                        <a:buFontTx/>
                        <a:buChar char="-"/>
                      </a:pPr>
                      <a:endParaRPr lang="en-US" sz="900" b="0" dirty="0" smtClean="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endParaRPr>
                    </a:p>
                    <a:p>
                      <a:pPr marL="171450" indent="-171450">
                        <a:buFontTx/>
                        <a:buChar char="-"/>
                      </a:pPr>
                      <a:endParaRPr lang="en-US" sz="900" b="0" dirty="0" smtClean="0">
                        <a:solidFill>
                          <a:schemeClr val="tx1"/>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900" b="1" i="0" u="none" strike="noStrike" kern="1200" cap="none" spc="0" normalizeH="0" baseline="0" noProof="0" dirty="0" smtClean="0">
                          <a:ln>
                            <a:noFill/>
                          </a:ln>
                          <a:solidFill>
                            <a:srgbClr val="00B050"/>
                          </a:solidFill>
                          <a:effectLst/>
                          <a:uLnTx/>
                          <a:uFillTx/>
                          <a:latin typeface="+mn-lt"/>
                          <a:ea typeface="+mn-ea"/>
                          <a:cs typeface="+mn-cs"/>
                        </a:rPr>
                        <a:t>Asgari Standartlar</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 </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 20. </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Standard-  E</a:t>
                      </a:r>
                      <a:r>
                        <a:rPr kumimoji="0" lang="tr-TR" sz="900" b="1" i="0" u="none" strike="noStrike" kern="1200" cap="none" spc="0" normalizeH="0" baseline="0" noProof="0" dirty="0" err="1" smtClean="0">
                          <a:ln>
                            <a:noFill/>
                          </a:ln>
                          <a:solidFill>
                            <a:srgbClr val="00B050"/>
                          </a:solidFill>
                          <a:effectLst/>
                          <a:uLnTx/>
                          <a:uFillTx/>
                          <a:latin typeface="+mn-lt"/>
                          <a:ea typeface="+mn-ea"/>
                          <a:cs typeface="+mn-cs"/>
                        </a:rPr>
                        <a:t>ğitim</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 ve Çocuk Koruma </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a:t>
                      </a:r>
                    </a:p>
                    <a:p>
                      <a:pPr marL="0" indent="0">
                        <a:buFontTx/>
                        <a:buNone/>
                      </a:pPr>
                      <a:endParaRPr lang="en-US" sz="900" baseline="0" dirty="0" smtClean="0">
                        <a:solidFill>
                          <a:schemeClr val="tx1"/>
                        </a:solidFill>
                      </a:endParaRPr>
                    </a:p>
                    <a:p>
                      <a:pPr marL="171450" indent="-171450">
                        <a:buFontTx/>
                        <a:buChar char="-"/>
                      </a:pPr>
                      <a:r>
                        <a:rPr lang="tr-TR" sz="900" b="1" baseline="0" dirty="0" smtClean="0">
                          <a:solidFill>
                            <a:schemeClr val="tx1"/>
                          </a:solidFill>
                        </a:rPr>
                        <a:t>Engelliler dahil olmak üzere farklı yaş gruplarından çocukların okul ve diğer eğitim olanaklarına ulaşma oranı </a:t>
                      </a:r>
                      <a:endParaRPr lang="en-US" sz="900" b="1" baseline="0" dirty="0" smtClean="0">
                        <a:solidFill>
                          <a:schemeClr val="tx1"/>
                        </a:solidFill>
                      </a:endParaRPr>
                    </a:p>
                    <a:p>
                      <a:pPr marL="0" indent="0">
                        <a:buFontTx/>
                        <a:buNone/>
                      </a:pPr>
                      <a:endParaRPr lang="en-US" sz="900" b="1" baseline="0" dirty="0" smtClean="0">
                        <a:solidFill>
                          <a:schemeClr val="tx1"/>
                        </a:solidFill>
                      </a:endParaRPr>
                    </a:p>
                    <a:p>
                      <a:pPr marL="171450" indent="-171450">
                        <a:buFontTx/>
                        <a:buChar char="-"/>
                      </a:pPr>
                      <a:r>
                        <a:rPr lang="tr-TR" sz="900" b="1" baseline="0" dirty="0" smtClean="0">
                          <a:solidFill>
                            <a:schemeClr val="tx1"/>
                          </a:solidFill>
                        </a:rPr>
                        <a:t>Çocuk korumaya yönelik tehditler ve bunlarla başa çıkma konusunda  konusunda eğitilen  aktif eğiticilerin oranı</a:t>
                      </a:r>
                      <a:endParaRPr lang="en-US" sz="900" b="1" baseline="0" dirty="0" smtClean="0">
                        <a:solidFill>
                          <a:schemeClr val="tx1"/>
                        </a:solidFill>
                      </a:endParaRPr>
                    </a:p>
                    <a:p>
                      <a:pPr marL="0" indent="0">
                        <a:buFontTx/>
                        <a:buNone/>
                      </a:pPr>
                      <a:endParaRPr lang="en-US" sz="900" b="1" baseline="0" dirty="0" smtClean="0">
                        <a:solidFill>
                          <a:schemeClr val="tx1"/>
                        </a:solidFill>
                      </a:endParaRPr>
                    </a:p>
                    <a:p>
                      <a:pPr marL="171450" indent="-171450">
                        <a:buFontTx/>
                        <a:buChar char="-"/>
                      </a:pPr>
                      <a:r>
                        <a:rPr lang="tr-TR" sz="900" b="1" baseline="0" dirty="0" smtClean="0">
                          <a:solidFill>
                            <a:schemeClr val="tx1"/>
                          </a:solidFill>
                        </a:rPr>
                        <a:t>Çocukların istismar, taciz, ihmal ve şiddetten korunup korunmadıklarını belirlemek amacıyla denetlenen resmi ve gayri resmi eğitim ortamlarının oranı</a:t>
                      </a:r>
                      <a:endParaRPr lang="en-US" sz="900" b="1" baseline="0" dirty="0" smtClean="0">
                        <a:solidFill>
                          <a:schemeClr val="tx1"/>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296863" y="4005064"/>
          <a:ext cx="4281488" cy="2592586"/>
        </p:xfrm>
        <a:graphic>
          <a:graphicData uri="http://schemas.openxmlformats.org/drawingml/2006/table">
            <a:tbl>
              <a:tblPr firstRow="1" bandRow="1">
                <a:tableStyleId>{5C22544A-7EE6-4342-B048-85BDC9FD1C3A}</a:tableStyleId>
              </a:tblPr>
              <a:tblGrid>
                <a:gridCol w="2140744"/>
                <a:gridCol w="2140744"/>
              </a:tblGrid>
              <a:tr h="2592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b="1" i="1" u="none" dirty="0" smtClean="0">
                          <a:solidFill>
                            <a:srgbClr val="C00000"/>
                          </a:solidFill>
                        </a:rPr>
                        <a:t>Çerçeve</a:t>
                      </a:r>
                      <a:r>
                        <a:rPr lang="en-US" sz="1000" b="1" i="1" u="none" dirty="0" smtClean="0">
                          <a:solidFill>
                            <a:srgbClr val="C00000"/>
                          </a:solidFill>
                        </a:rPr>
                        <a:t>: </a:t>
                      </a:r>
                      <a:r>
                        <a:rPr lang="tr-TR" sz="1000" b="1" i="1" u="none" dirty="0" smtClean="0">
                          <a:solidFill>
                            <a:srgbClr val="C00000"/>
                          </a:solidFill>
                        </a:rPr>
                        <a:t>5. Hedef</a:t>
                      </a:r>
                      <a:r>
                        <a:rPr lang="en-US" sz="1000" b="1" i="1" u="none" dirty="0" smtClean="0">
                          <a:solidFill>
                            <a:srgbClr val="C00000"/>
                          </a:solidFill>
                        </a:rPr>
                        <a:t> – </a:t>
                      </a:r>
                      <a:r>
                        <a:rPr lang="tr-TR" sz="1000" b="1" i="1" u="none" dirty="0" smtClean="0">
                          <a:solidFill>
                            <a:srgbClr val="C00000"/>
                          </a:solidFill>
                        </a:rPr>
                        <a:t>Özel ihtiyacı olan çocuklara yönelik destek sağlayın </a:t>
                      </a:r>
                      <a:endParaRPr lang="en-US" sz="1000" b="1" i="1" u="none" dirty="0" smtClean="0">
                        <a:solidFill>
                          <a:srgbClr val="C00000"/>
                        </a:solidFill>
                      </a:endParaRPr>
                    </a:p>
                    <a:p>
                      <a:pPr marL="0" indent="0">
                        <a:buFontTx/>
                        <a:buNone/>
                      </a:pPr>
                      <a:endParaRPr lang="en-US" sz="1000" b="1" i="1" u="none" dirty="0" smtClean="0">
                        <a:solidFill>
                          <a:schemeClr val="tx1"/>
                        </a:solidFill>
                      </a:endParaRPr>
                    </a:p>
                    <a:p>
                      <a:pPr marL="171450" indent="-171450">
                        <a:buFontTx/>
                        <a:buChar char="-"/>
                      </a:pPr>
                      <a:r>
                        <a:rPr lang="tr-TR" sz="1000" b="0" dirty="0" smtClean="0">
                          <a:solidFill>
                            <a:schemeClr val="tx1"/>
                          </a:solidFill>
                        </a:rPr>
                        <a:t>Zorla çalıştırmanın tespit edilerek</a:t>
                      </a:r>
                      <a:r>
                        <a:rPr lang="tr-TR" sz="1000" b="0" baseline="0" dirty="0" smtClean="0">
                          <a:solidFill>
                            <a:schemeClr val="tx1"/>
                          </a:solidFill>
                        </a:rPr>
                        <a:t> azaltılması </a:t>
                      </a:r>
                      <a:r>
                        <a:rPr lang="tr-TR" sz="1000" b="0" dirty="0" smtClean="0">
                          <a:solidFill>
                            <a:schemeClr val="tx1"/>
                          </a:solidFill>
                        </a:rPr>
                        <a:t>için hayata geçirilen önlemler</a:t>
                      </a:r>
                      <a:endParaRPr lang="en-US" sz="1000" b="0" dirty="0" smtClean="0">
                        <a:solidFill>
                          <a:schemeClr val="tx1"/>
                        </a:solidFill>
                      </a:endParaRPr>
                    </a:p>
                    <a:p>
                      <a:pPr marL="0" indent="0">
                        <a:buFontTx/>
                        <a:buNone/>
                      </a:pPr>
                      <a:endParaRPr lang="en-US" sz="1000" b="0" dirty="0" smtClean="0">
                        <a:solidFill>
                          <a:schemeClr val="tx1"/>
                        </a:solidFill>
                      </a:endParaRPr>
                    </a:p>
                    <a:p>
                      <a:pPr marL="171450" indent="-171450">
                        <a:buFontTx/>
                        <a:buChar char="-"/>
                      </a:pPr>
                      <a:r>
                        <a:rPr kumimoji="0" lang="tr-TR" sz="1000" b="0" i="0" u="none" strike="noStrike" kern="1200" cap="none" spc="0" normalizeH="0" baseline="0" noProof="0" dirty="0" smtClean="0">
                          <a:ln>
                            <a:noFill/>
                          </a:ln>
                          <a:solidFill>
                            <a:prstClr val="black"/>
                          </a:solidFill>
                          <a:effectLst/>
                          <a:uLnTx/>
                          <a:uFillTx/>
                          <a:latin typeface="+mn-lt"/>
                          <a:ea typeface="+mn-ea"/>
                          <a:cs typeface="+mn-cs"/>
                        </a:rPr>
                        <a:t>Silahlı grup/kuvvetler tarafından  kullanıldığı bildirilen ve </a:t>
                      </a:r>
                      <a:r>
                        <a:rPr kumimoji="0" lang="tr-TR" sz="1000" b="0" i="0" u="none" strike="noStrike" kern="1200" cap="none" spc="0" normalizeH="0" baseline="0" noProof="0" dirty="0" err="1" smtClean="0">
                          <a:ln>
                            <a:noFill/>
                          </a:ln>
                          <a:solidFill>
                            <a:prstClr val="black"/>
                          </a:solidFill>
                          <a:effectLst/>
                          <a:uLnTx/>
                          <a:uFillTx/>
                          <a:latin typeface="+mn-lt"/>
                          <a:ea typeface="+mn-ea"/>
                          <a:cs typeface="+mn-cs"/>
                        </a:rPr>
                        <a:t>BMMYK’nın</a:t>
                      </a:r>
                      <a:r>
                        <a:rPr kumimoji="0" lang="tr-TR" sz="1000" b="0" i="0" u="none" strike="noStrike" kern="1200" cap="none" spc="0" normalizeH="0" baseline="0" noProof="0" dirty="0" smtClean="0">
                          <a:ln>
                            <a:noFill/>
                          </a:ln>
                          <a:solidFill>
                            <a:prstClr val="black"/>
                          </a:solidFill>
                          <a:effectLst/>
                          <a:uLnTx/>
                          <a:uFillTx/>
                          <a:latin typeface="+mn-lt"/>
                          <a:ea typeface="+mn-ea"/>
                          <a:cs typeface="+mn-cs"/>
                        </a:rPr>
                        <a:t> doğruladığı çocukların sayısı</a:t>
                      </a:r>
                      <a:endParaRPr lang="en-US" sz="1000" b="0" dirty="0" smtClean="0">
                        <a:solidFill>
                          <a:schemeClr val="tx1"/>
                        </a:solidFill>
                      </a:endParaRPr>
                    </a:p>
                    <a:p>
                      <a:pPr marL="0" indent="0">
                        <a:buFontTx/>
                        <a:buNone/>
                      </a:pPr>
                      <a:endParaRPr lang="en-US" sz="1000" b="0" dirty="0" smtClean="0">
                        <a:solidFill>
                          <a:schemeClr val="tx1"/>
                        </a:solidFill>
                      </a:endParaRPr>
                    </a:p>
                    <a:p>
                      <a:pPr marL="171450" indent="-171450">
                        <a:buFontTx/>
                        <a:buNone/>
                      </a:pPr>
                      <a:endParaRPr lang="en-US" sz="1000" b="0" dirty="0" smtClean="0">
                        <a:solidFill>
                          <a:schemeClr val="tx1"/>
                        </a:solidFill>
                      </a:endParaRPr>
                    </a:p>
                    <a:p>
                      <a:pPr marL="0" indent="0">
                        <a:buFontTx/>
                        <a:buNone/>
                      </a:pPr>
                      <a:endParaRPr lang="en-US" sz="1000" b="0" dirty="0" smtClean="0">
                        <a:solidFill>
                          <a:schemeClr val="tx1"/>
                        </a:solidFill>
                      </a:endParaRPr>
                    </a:p>
                  </a:txBody>
                  <a:tcPr marL="91453" marR="91453"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900" b="1" i="0" u="none" strike="noStrike" kern="1200" cap="none" spc="0" normalizeH="0" baseline="0" noProof="0" dirty="0" smtClean="0">
                          <a:ln>
                            <a:noFill/>
                          </a:ln>
                          <a:solidFill>
                            <a:srgbClr val="00B050"/>
                          </a:solidFill>
                          <a:effectLst/>
                          <a:uLnTx/>
                          <a:uFillTx/>
                          <a:latin typeface="+mn-lt"/>
                          <a:ea typeface="+mn-ea"/>
                          <a:cs typeface="+mn-cs"/>
                        </a:rPr>
                        <a:t>Asgari Standartlar</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 </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 12. </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Standard- </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 Çocuk İşçiliği</a:t>
                      </a:r>
                      <a:endParaRPr kumimoji="0" lang="en-US" sz="900" b="1" i="0" u="none" strike="noStrike" kern="1200" cap="none" spc="0" normalizeH="0" baseline="0" noProof="0" dirty="0" smtClean="0">
                        <a:ln>
                          <a:noFill/>
                        </a:ln>
                        <a:solidFill>
                          <a:srgbClr val="00B050"/>
                        </a:solidFill>
                        <a:effectLst/>
                        <a:uLnTx/>
                        <a:uFillTx/>
                        <a:latin typeface="+mn-lt"/>
                        <a:ea typeface="+mn-ea"/>
                        <a:cs typeface="+mn-cs"/>
                      </a:endParaRPr>
                    </a:p>
                    <a:p>
                      <a:pPr marL="0" indent="0">
                        <a:buFontTx/>
                        <a:buNone/>
                      </a:pPr>
                      <a:endParaRPr lang="en-US" sz="900" baseline="0" dirty="0" smtClean="0">
                        <a:solidFill>
                          <a:schemeClr val="tx1"/>
                        </a:solidFill>
                      </a:endParaRPr>
                    </a:p>
                    <a:p>
                      <a:pPr marL="0" indent="0">
                        <a:buFontTx/>
                        <a:buNone/>
                      </a:pPr>
                      <a:endParaRPr lang="en-US" sz="900" baseline="0" dirty="0" smtClean="0">
                        <a:solidFill>
                          <a:schemeClr val="tx1"/>
                        </a:solidFill>
                      </a:endParaRPr>
                    </a:p>
                    <a:p>
                      <a:pPr marL="171450" indent="-171450">
                        <a:buFontTx/>
                        <a:buChar char="-"/>
                      </a:pPr>
                      <a:r>
                        <a:rPr lang="tr-TR" sz="900" baseline="0" dirty="0" smtClean="0">
                          <a:solidFill>
                            <a:schemeClr val="tx1"/>
                          </a:solidFill>
                        </a:rPr>
                        <a:t>Hizmet verilmesi planlan topluluklarda hedef kitlenin  en az %80’inin çocukların çalıştırılmasının önlenmesi için hayata geçirilmesine karar verilen stratejilerin ne olduğunu açıklayabilme oranı </a:t>
                      </a:r>
                    </a:p>
                    <a:p>
                      <a:pPr marL="171450" indent="-171450">
                        <a:buFontTx/>
                        <a:buNone/>
                      </a:pPr>
                      <a:endParaRPr lang="en-US" sz="900" baseline="0" dirty="0" smtClean="0">
                        <a:solidFill>
                          <a:schemeClr val="tx1"/>
                        </a:solidFill>
                      </a:endParaRPr>
                    </a:p>
                    <a:p>
                      <a:pPr marL="171450" indent="-171450">
                        <a:buFontTx/>
                        <a:buChar char="-"/>
                      </a:pPr>
                      <a:r>
                        <a:rPr lang="tr-TR" sz="900" baseline="0" dirty="0" smtClean="0">
                          <a:solidFill>
                            <a:schemeClr val="tx1"/>
                          </a:solidFill>
                        </a:rPr>
                        <a:t>Çocuk işçiliğinin ne olduğunu net biçimde açıklayabilen insani yardım çalışanlarının sayısı</a:t>
                      </a:r>
                      <a:endParaRPr lang="en-US" sz="900" dirty="0">
                        <a:solidFill>
                          <a:schemeClr val="tx1"/>
                        </a:solidFill>
                      </a:endParaRPr>
                    </a:p>
                  </a:txBody>
                  <a:tcPr marL="91453" marR="91453"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4572000" y="4005064"/>
          <a:ext cx="4284663" cy="2592387"/>
        </p:xfrm>
        <a:graphic>
          <a:graphicData uri="http://schemas.openxmlformats.org/drawingml/2006/table">
            <a:tbl>
              <a:tblPr firstRow="1" bandRow="1">
                <a:tableStyleId>{5C22544A-7EE6-4342-B048-85BDC9FD1C3A}</a:tableStyleId>
              </a:tblPr>
              <a:tblGrid>
                <a:gridCol w="2181903"/>
                <a:gridCol w="2102760"/>
              </a:tblGrid>
              <a:tr h="25923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900" b="1" i="1" u="none" dirty="0" smtClean="0">
                          <a:solidFill>
                            <a:srgbClr val="C00000"/>
                          </a:solidFill>
                        </a:rPr>
                        <a:t>1. Hedef</a:t>
                      </a:r>
                      <a:r>
                        <a:rPr lang="en-US" sz="900" b="1" i="1" u="none" dirty="0" smtClean="0">
                          <a:solidFill>
                            <a:srgbClr val="C00000"/>
                          </a:solidFill>
                        </a:rPr>
                        <a:t> – </a:t>
                      </a:r>
                      <a:r>
                        <a:rPr lang="tr-TR" sz="900" dirty="0" smtClean="0">
                          <a:solidFill>
                            <a:srgbClr val="FF0000"/>
                          </a:solidFill>
                        </a:rPr>
                        <a:t>Çocuklar yaşadıkları, eğitim aldıkları ve oynadıkları yerde güvendedir</a:t>
                      </a:r>
                      <a:endParaRPr lang="en-US" sz="900" dirty="0" smtClean="0">
                        <a:solidFill>
                          <a:srgbClr val="FF0000"/>
                        </a:solidFill>
                      </a:endParaRPr>
                    </a:p>
                    <a:p>
                      <a:pPr marL="171450" indent="-171450">
                        <a:buFontTx/>
                        <a:buChar char="-"/>
                      </a:pPr>
                      <a:endParaRPr lang="en-US" sz="900" b="0" dirty="0" smtClean="0">
                        <a:solidFill>
                          <a:schemeClr val="tx1"/>
                        </a:solidFill>
                      </a:endParaRPr>
                    </a:p>
                    <a:p>
                      <a:pPr marL="171450" indent="-171450">
                        <a:buFontTx/>
                        <a:buChar char="-"/>
                      </a:pPr>
                      <a:r>
                        <a:rPr lang="tr-TR" sz="900" b="0" dirty="0" smtClean="0">
                          <a:solidFill>
                            <a:schemeClr val="tx1"/>
                          </a:solidFill>
                        </a:rPr>
                        <a:t>Çocuklar zararlı</a:t>
                      </a:r>
                      <a:r>
                        <a:rPr lang="tr-TR" sz="900" b="0" baseline="0" dirty="0" smtClean="0">
                          <a:solidFill>
                            <a:schemeClr val="tx1"/>
                          </a:solidFill>
                        </a:rPr>
                        <a:t> uygulamalara karşı korunmalıdır </a:t>
                      </a:r>
                    </a:p>
                    <a:p>
                      <a:pPr marL="171450" indent="-171450">
                        <a:buFontTx/>
                        <a:buNone/>
                      </a:pPr>
                      <a:r>
                        <a:rPr lang="en-US" sz="1000" b="0" dirty="0" smtClean="0">
                          <a:solidFill>
                            <a:schemeClr val="tx1"/>
                          </a:solidFill>
                        </a:rPr>
                        <a:t>		</a:t>
                      </a:r>
                    </a:p>
                    <a:p>
                      <a:pPr marL="0" indent="0">
                        <a:buFontTx/>
                        <a:buNone/>
                      </a:pPr>
                      <a:r>
                        <a:rPr lang="en-US" sz="1000" b="0" dirty="0" smtClean="0">
                          <a:solidFill>
                            <a:schemeClr val="tx1"/>
                          </a:solidFill>
                        </a:rPr>
                        <a:t>Not: </a:t>
                      </a:r>
                      <a:r>
                        <a:rPr lang="tr-TR" sz="1000" b="0" dirty="0" smtClean="0">
                          <a:solidFill>
                            <a:schemeClr val="tx1"/>
                          </a:solidFill>
                        </a:rPr>
                        <a:t>Bu göstergeye göre, zararlı uygulamalar</a:t>
                      </a:r>
                      <a:r>
                        <a:rPr lang="tr-TR" sz="1000" b="0" baseline="0" dirty="0" smtClean="0">
                          <a:solidFill>
                            <a:schemeClr val="tx1"/>
                          </a:solidFill>
                        </a:rPr>
                        <a:t> “çocuğun sağlığı, güvenliği ve gelişimini olumsuz etkileyen  icraatlardır. Bunların arasında aile içi şiddet, fiziksel ve cinsel taciz, bedensel ceza, kadın cinsel organının sakatlanması, erken yaşta ya da zorla evlilik yer alır ancak yalnızca bunlarla sınırlı değildir. “</a:t>
                      </a:r>
                      <a:endParaRPr lang="en-US" sz="1000" b="0" dirty="0" smtClean="0">
                        <a:solidFill>
                          <a:schemeClr val="tx1"/>
                        </a:solidFill>
                      </a:endParaRPr>
                    </a:p>
                  </a:txBody>
                  <a:tcPr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900" b="1" i="0" u="none" strike="noStrike" kern="1200" cap="none" spc="0" normalizeH="0" baseline="0" noProof="0" dirty="0" smtClean="0">
                          <a:ln>
                            <a:noFill/>
                          </a:ln>
                          <a:solidFill>
                            <a:srgbClr val="00B050"/>
                          </a:solidFill>
                          <a:effectLst/>
                          <a:uLnTx/>
                          <a:uFillTx/>
                          <a:latin typeface="+mn-lt"/>
                          <a:ea typeface="+mn-ea"/>
                          <a:cs typeface="+mn-cs"/>
                        </a:rPr>
                        <a:t>Asgari Standartlar</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 </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 8. </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Standard- </a:t>
                      </a:r>
                      <a:r>
                        <a:rPr kumimoji="0" lang="tr-TR" sz="900" b="1" i="0" u="none" strike="noStrike" kern="1200" cap="none" spc="0" normalizeH="0" baseline="0" noProof="0" dirty="0" smtClean="0">
                          <a:ln>
                            <a:noFill/>
                          </a:ln>
                          <a:solidFill>
                            <a:srgbClr val="00B050"/>
                          </a:solidFill>
                          <a:effectLst/>
                          <a:uLnTx/>
                          <a:uFillTx/>
                          <a:latin typeface="+mn-lt"/>
                          <a:ea typeface="+mn-ea"/>
                          <a:cs typeface="+mn-cs"/>
                        </a:rPr>
                        <a:t>Fiziksel Şiddet ve Zararlı Uygulamalar</a:t>
                      </a:r>
                      <a:r>
                        <a:rPr kumimoji="0" lang="en-US" sz="900" b="1" i="0" u="none" strike="noStrike" kern="1200" cap="none" spc="0" normalizeH="0" baseline="0" noProof="0" dirty="0" smtClean="0">
                          <a:ln>
                            <a:noFill/>
                          </a:ln>
                          <a:solidFill>
                            <a:srgbClr val="00B050"/>
                          </a:solidFill>
                          <a:effectLst/>
                          <a:uLnTx/>
                          <a:uFillTx/>
                          <a:latin typeface="+mn-lt"/>
                          <a:ea typeface="+mn-ea"/>
                          <a:cs typeface="+mn-cs"/>
                        </a:rPr>
                        <a:t>:</a:t>
                      </a:r>
                    </a:p>
                    <a:p>
                      <a:pPr marL="171450" indent="-171450">
                        <a:buFontTx/>
                        <a:buChar char="-"/>
                      </a:pPr>
                      <a:endParaRPr lang="en-US" sz="900" b="0" baseline="0" dirty="0" smtClean="0">
                        <a:solidFill>
                          <a:schemeClr val="tx1"/>
                        </a:solidFill>
                      </a:endParaRPr>
                    </a:p>
                    <a:p>
                      <a:pPr marL="171450" indent="-171450">
                        <a:buFontTx/>
                        <a:buChar char="-"/>
                      </a:pPr>
                      <a:r>
                        <a:rPr lang="tr-TR" sz="900" b="0" baseline="0" dirty="0" smtClean="0">
                          <a:solidFill>
                            <a:schemeClr val="tx1"/>
                          </a:solidFill>
                        </a:rPr>
                        <a:t>Fiziksel şiddet ve zararlı uygulamaları önleme amaçlı stratejiler acil müdahale programlarının içine dahil edilir</a:t>
                      </a:r>
                    </a:p>
                    <a:p>
                      <a:pPr marL="171450" indent="-171450">
                        <a:buFontTx/>
                        <a:buNone/>
                      </a:pPr>
                      <a:endParaRPr lang="en-US" sz="900" b="0" baseline="0" dirty="0" smtClean="0">
                        <a:solidFill>
                          <a:schemeClr val="tx1"/>
                        </a:solidFill>
                      </a:endParaRPr>
                    </a:p>
                    <a:p>
                      <a:pPr marL="171450" indent="-171450">
                        <a:buFontTx/>
                        <a:buChar char="-"/>
                      </a:pPr>
                      <a:r>
                        <a:rPr lang="tr-TR" sz="900" b="0" baseline="0" dirty="0" smtClean="0">
                          <a:solidFill>
                            <a:schemeClr val="tx1"/>
                          </a:solidFill>
                        </a:rPr>
                        <a:t>Fiziksel şiddet ve zararlı uygulamalara ilişkin anahtar mesaj içeren kampanyaların sayısı</a:t>
                      </a:r>
                      <a:endParaRPr lang="en-US" sz="900" b="0" baseline="0" dirty="0" smtClean="0">
                        <a:solidFill>
                          <a:schemeClr val="tx1"/>
                        </a:solidFill>
                      </a:endParaRPr>
                    </a:p>
                    <a:p>
                      <a:pPr marL="171450" indent="-171450">
                        <a:buFontTx/>
                        <a:buChar char="-"/>
                      </a:pPr>
                      <a:endParaRPr lang="en-US" sz="900" b="0" baseline="0" dirty="0" smtClean="0">
                        <a:solidFill>
                          <a:schemeClr val="tx1"/>
                        </a:solidFill>
                      </a:endParaRPr>
                    </a:p>
                    <a:p>
                      <a:pPr marL="171450" indent="-171450">
                        <a:buFontTx/>
                        <a:buChar char="-"/>
                      </a:pPr>
                      <a:r>
                        <a:rPr lang="tr-TR" sz="900" b="0" baseline="0" dirty="0" smtClean="0">
                          <a:solidFill>
                            <a:schemeClr val="tx1"/>
                          </a:solidFill>
                        </a:rPr>
                        <a:t>Fiziksel şiddete ilişkin yerel tutumlar ve etkilenen topluluktaki zararlı uygulamalar konusunda bilgi içeren çocuk koruma proje tekliflerinin oranı</a:t>
                      </a:r>
                      <a:endParaRPr lang="en-US" sz="900" b="0" baseline="0" dirty="0" smtClean="0">
                        <a:solidFill>
                          <a:schemeClr val="tx1"/>
                        </a:solidFill>
                      </a:endParaRPr>
                    </a:p>
                  </a:txBody>
                  <a:tcPr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363" y="260350"/>
            <a:ext cx="8421687" cy="954107"/>
          </a:xfrm>
          <a:prstGeom prst="rect">
            <a:avLst/>
          </a:prstGeom>
          <a:noFill/>
        </p:spPr>
        <p:txBody>
          <a:bodyPr>
            <a:spAutoFit/>
          </a:bodyPr>
          <a:lstStyle/>
          <a:p>
            <a:pPr fontAlgn="auto">
              <a:spcBef>
                <a:spcPts val="0"/>
              </a:spcBef>
              <a:spcAft>
                <a:spcPts val="0"/>
              </a:spcAft>
              <a:defRPr/>
            </a:pPr>
            <a:r>
              <a:rPr lang="tr-TR" sz="2800" b="1" dirty="0" smtClean="0">
                <a:solidFill>
                  <a:srgbClr val="00B0F0"/>
                </a:solidFill>
              </a:rPr>
              <a:t>İnsani Yardım Operasyonlarında Çocuk Korumaya İlişkin Asgari Standartlar</a:t>
            </a:r>
            <a:endParaRPr lang="en-US" sz="2800" b="1" dirty="0">
              <a:solidFill>
                <a:srgbClr val="00B0F0"/>
              </a:solidFill>
              <a:latin typeface="+mn-lt"/>
              <a:cs typeface="+mn-cs"/>
            </a:endParaRPr>
          </a:p>
        </p:txBody>
      </p:sp>
      <p:sp>
        <p:nvSpPr>
          <p:cNvPr id="7" name="TextBox 6"/>
          <p:cNvSpPr txBox="1"/>
          <p:nvPr/>
        </p:nvSpPr>
        <p:spPr>
          <a:xfrm>
            <a:off x="920750" y="1844675"/>
            <a:ext cx="7042150" cy="3693319"/>
          </a:xfrm>
          <a:prstGeom prst="rect">
            <a:avLst/>
          </a:prstGeom>
          <a:noFill/>
        </p:spPr>
        <p:txBody>
          <a:bodyPr>
            <a:spAutoFit/>
          </a:bodyPr>
          <a:lstStyle/>
          <a:p>
            <a:pPr fontAlgn="auto">
              <a:spcBef>
                <a:spcPts val="0"/>
              </a:spcBef>
              <a:spcAft>
                <a:spcPts val="0"/>
              </a:spcAft>
              <a:defRPr/>
            </a:pPr>
            <a:endParaRPr lang="en-US" u="sng" dirty="0">
              <a:latin typeface="+mn-lt"/>
              <a:cs typeface="+mn-cs"/>
            </a:endParaRP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Tx/>
              <a:buChar char="-"/>
              <a:defRPr/>
            </a:pPr>
            <a:r>
              <a:rPr lang="tr-TR" dirty="0" smtClean="0">
                <a:latin typeface="+mn-lt"/>
                <a:cs typeface="+mn-cs"/>
              </a:rPr>
              <a:t>Hedefler ve göstergeler konusunda anahtar öneme sahip eylem ve rehber bilgi sağlar</a:t>
            </a:r>
          </a:p>
          <a:p>
            <a:pPr marL="285750" indent="-285750" fontAlgn="auto">
              <a:spcBef>
                <a:spcPts val="0"/>
              </a:spcBef>
              <a:spcAft>
                <a:spcPts val="0"/>
              </a:spcAft>
              <a:defRPr/>
            </a:pPr>
            <a:endParaRPr lang="en-US" dirty="0">
              <a:latin typeface="+mn-lt"/>
              <a:cs typeface="+mn-cs"/>
            </a:endParaRPr>
          </a:p>
          <a:p>
            <a:pPr marL="285750" indent="-285750" fontAlgn="auto">
              <a:spcBef>
                <a:spcPts val="0"/>
              </a:spcBef>
              <a:spcAft>
                <a:spcPts val="0"/>
              </a:spcAft>
              <a:buFontTx/>
              <a:buChar char="-"/>
              <a:defRPr/>
            </a:pPr>
            <a:r>
              <a:rPr lang="tr-TR" dirty="0" smtClean="0">
                <a:latin typeface="+mn-lt"/>
                <a:cs typeface="+mn-cs"/>
              </a:rPr>
              <a:t>Çocuk korumaya ilişkin bütüncül bir yaklaşımla farklı aktörleri kapsamına alır</a:t>
            </a:r>
            <a:endParaRPr lang="en-US" dirty="0">
              <a:latin typeface="+mn-lt"/>
              <a:cs typeface="+mn-cs"/>
            </a:endParaRP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Tx/>
              <a:buChar char="-"/>
              <a:defRPr/>
            </a:pPr>
            <a:r>
              <a:rPr lang="tr-TR" dirty="0" smtClean="0">
                <a:latin typeface="+mn-lt"/>
                <a:cs typeface="+mn-cs"/>
              </a:rPr>
              <a:t>Karar alma süreci ve referans açısından başvuru kaynağı olarak kullanılabilir</a:t>
            </a:r>
            <a:endParaRPr lang="en-US" dirty="0">
              <a:latin typeface="+mn-lt"/>
              <a:cs typeface="+mn-cs"/>
            </a:endParaRPr>
          </a:p>
          <a:p>
            <a:pPr marL="285750" indent="-285750" fontAlgn="auto">
              <a:spcBef>
                <a:spcPts val="0"/>
              </a:spcBef>
              <a:spcAft>
                <a:spcPts val="0"/>
              </a:spcAft>
              <a:buFontTx/>
              <a:buChar char="-"/>
              <a:defRPr/>
            </a:pPr>
            <a:endParaRPr lang="en-US" dirty="0">
              <a:latin typeface="+mn-lt"/>
              <a:cs typeface="+mn-cs"/>
            </a:endParaRPr>
          </a:p>
          <a:p>
            <a:pPr marL="285750" indent="-285750" fontAlgn="auto">
              <a:spcBef>
                <a:spcPts val="0"/>
              </a:spcBef>
              <a:spcAft>
                <a:spcPts val="0"/>
              </a:spcAft>
              <a:buFontTx/>
              <a:buChar char="-"/>
              <a:defRPr/>
            </a:pPr>
            <a:r>
              <a:rPr lang="tr-TR" dirty="0" smtClean="0">
                <a:latin typeface="+mn-lt"/>
                <a:cs typeface="+mn-cs"/>
              </a:rPr>
              <a:t>Çocukların ihtiyaçlarını temel öncelik olarak karşılar</a:t>
            </a:r>
            <a:endParaRPr lang="en-US" dirty="0">
              <a:latin typeface="+mn-lt"/>
              <a:cs typeface="+mn-cs"/>
            </a:endParaRPr>
          </a:p>
          <a:p>
            <a:pPr marL="285750" indent="-285750" fontAlgn="auto">
              <a:spcBef>
                <a:spcPts val="0"/>
              </a:spcBef>
              <a:spcAft>
                <a:spcPts val="0"/>
              </a:spcAft>
              <a:buFontTx/>
              <a:buChar char="-"/>
              <a:defRPr/>
            </a:pPr>
            <a:endParaRPr lang="en-US" dirty="0">
              <a:latin typeface="+mn-lt"/>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539750" y="22225"/>
            <a:ext cx="8147050" cy="1246188"/>
          </a:xfrm>
          <a:solidFill>
            <a:srgbClr val="002060"/>
          </a:solidFill>
        </p:spPr>
        <p:txBody>
          <a:bodyPr anchor="t"/>
          <a:lstStyle/>
          <a:p>
            <a:r>
              <a:rPr lang="tr-TR" sz="2800" b="1" dirty="0" smtClean="0">
                <a:solidFill>
                  <a:schemeClr val="bg1"/>
                </a:solidFill>
              </a:rPr>
              <a:t>GEREKÇE</a:t>
            </a:r>
            <a:r>
              <a:rPr lang="en-US" b="1" dirty="0" smtClean="0">
                <a:solidFill>
                  <a:schemeClr val="bg1"/>
                </a:solidFill>
              </a:rPr>
              <a:t/>
            </a:r>
            <a:br>
              <a:rPr lang="en-US" b="1" dirty="0" smtClean="0">
                <a:solidFill>
                  <a:schemeClr val="bg1"/>
                </a:solidFill>
              </a:rPr>
            </a:br>
            <a:endParaRPr lang="en-US" b="1" dirty="0" smtClean="0">
              <a:solidFill>
                <a:schemeClr val="bg1"/>
              </a:solidFill>
            </a:endParaRPr>
          </a:p>
        </p:txBody>
      </p:sp>
      <p:pic>
        <p:nvPicPr>
          <p:cNvPr id="2051" name="Picture 3" descr="C:\Documents and Settings\Anderson\Desktop\child-protection-standards-cover_218x314[1].jpg"/>
          <p:cNvPicPr>
            <a:picLocks noChangeAspect="1" noChangeArrowheads="1"/>
          </p:cNvPicPr>
          <p:nvPr/>
        </p:nvPicPr>
        <p:blipFill>
          <a:blip r:embed="rId3" cstate="print"/>
          <a:srcRect/>
          <a:stretch>
            <a:fillRect/>
          </a:stretch>
        </p:blipFill>
        <p:spPr bwMode="auto">
          <a:xfrm>
            <a:off x="7235825" y="4038600"/>
            <a:ext cx="1820863" cy="2725738"/>
          </a:xfrm>
          <a:prstGeom prst="rect">
            <a:avLst/>
          </a:prstGeom>
          <a:noFill/>
          <a:ln w="9525">
            <a:noFill/>
            <a:miter lim="800000"/>
            <a:headEnd/>
            <a:tailEnd/>
          </a:ln>
        </p:spPr>
      </p:pic>
      <p:sp>
        <p:nvSpPr>
          <p:cNvPr id="6" name="TextBox 5"/>
          <p:cNvSpPr txBox="1"/>
          <p:nvPr/>
        </p:nvSpPr>
        <p:spPr>
          <a:xfrm>
            <a:off x="611560" y="1340768"/>
            <a:ext cx="5184775" cy="5016758"/>
          </a:xfrm>
          <a:prstGeom prst="rect">
            <a:avLst/>
          </a:prstGeom>
          <a:noFill/>
        </p:spPr>
        <p:txBody>
          <a:bodyPr>
            <a:spAutoFit/>
          </a:bodyPr>
          <a:lstStyle/>
          <a:p>
            <a:pPr>
              <a:defRPr/>
            </a:pPr>
            <a:endParaRPr lang="en-US" sz="2000" dirty="0"/>
          </a:p>
          <a:p>
            <a:r>
              <a:rPr lang="tr-TR" sz="2000" dirty="0" smtClean="0"/>
              <a:t>Dünya genelinde her dört çocuktan biri istismar, taciz, sömürü, şiddet ya da ihmale maruz kalmaktadır. Her yıl sayıları 500 milyonla 1.5 milyar arasında değişen çocuğun şiddet gördüğü; 150 milyon kız, 73 milyon erkek çocuğun tecavüze uğradığı;  115 milyon çocuğunsa tehlikeli işlerde çalıştırıldığı tahmin edilmektedir. </a:t>
            </a:r>
          </a:p>
          <a:p>
            <a:r>
              <a:rPr lang="tr-TR" sz="2000" dirty="0" smtClean="0"/>
              <a:t>Hali hazırda var olan sıkıntılara ek olarak,  acil durumlar çocukların ölmesine, yaralanmasına, anne-babasını kaybetmesine, ailesinden ayrı düşmesine, silahlı gruplara dahil olmasına, alıkonulmasına daha kötüsü bunları bir arada yaşamasına neden olur. </a:t>
            </a:r>
            <a:endParaRPr lang="en-US" sz="2000" dirty="0" smtClean="0"/>
          </a:p>
          <a:p>
            <a:pPr marL="457200" indent="-457200">
              <a:defRPr/>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539750" y="22225"/>
            <a:ext cx="8147050" cy="1246188"/>
          </a:xfrm>
          <a:solidFill>
            <a:srgbClr val="002060"/>
          </a:solidFill>
        </p:spPr>
        <p:txBody>
          <a:bodyPr anchor="t"/>
          <a:lstStyle/>
          <a:p>
            <a:r>
              <a:rPr lang="tr-TR" sz="2800" b="1" dirty="0" smtClean="0">
                <a:solidFill>
                  <a:schemeClr val="bg1"/>
                </a:solidFill>
              </a:rPr>
              <a:t>HAZIRLANMA SÜRECİ</a:t>
            </a:r>
            <a:r>
              <a:rPr lang="en-US" b="1" dirty="0" smtClean="0">
                <a:solidFill>
                  <a:schemeClr val="bg1"/>
                </a:solidFill>
              </a:rPr>
              <a:t/>
            </a:r>
            <a:br>
              <a:rPr lang="en-US" b="1" dirty="0" smtClean="0">
                <a:solidFill>
                  <a:schemeClr val="bg1"/>
                </a:solidFill>
              </a:rPr>
            </a:br>
            <a:endParaRPr lang="en-US" b="1" dirty="0" smtClean="0">
              <a:solidFill>
                <a:schemeClr val="bg1"/>
              </a:solidFill>
            </a:endParaRPr>
          </a:p>
        </p:txBody>
      </p:sp>
      <p:pic>
        <p:nvPicPr>
          <p:cNvPr id="2051" name="Picture 3" descr="C:\Documents and Settings\Anderson\Desktop\child-protection-standards-cover_218x314[1].jpg"/>
          <p:cNvPicPr>
            <a:picLocks noChangeAspect="1" noChangeArrowheads="1"/>
          </p:cNvPicPr>
          <p:nvPr/>
        </p:nvPicPr>
        <p:blipFill>
          <a:blip r:embed="rId3" cstate="print"/>
          <a:srcRect/>
          <a:stretch>
            <a:fillRect/>
          </a:stretch>
        </p:blipFill>
        <p:spPr bwMode="auto">
          <a:xfrm>
            <a:off x="7235825" y="4038600"/>
            <a:ext cx="1820863" cy="2725738"/>
          </a:xfrm>
          <a:prstGeom prst="rect">
            <a:avLst/>
          </a:prstGeom>
          <a:noFill/>
          <a:ln w="9525">
            <a:noFill/>
            <a:miter lim="800000"/>
            <a:headEnd/>
            <a:tailEnd/>
          </a:ln>
        </p:spPr>
      </p:pic>
      <p:sp>
        <p:nvSpPr>
          <p:cNvPr id="6" name="TextBox 5"/>
          <p:cNvSpPr txBox="1"/>
          <p:nvPr/>
        </p:nvSpPr>
        <p:spPr>
          <a:xfrm>
            <a:off x="611560" y="1340768"/>
            <a:ext cx="5184775" cy="3785652"/>
          </a:xfrm>
          <a:prstGeom prst="rect">
            <a:avLst/>
          </a:prstGeom>
          <a:noFill/>
        </p:spPr>
        <p:txBody>
          <a:bodyPr>
            <a:spAutoFit/>
          </a:bodyPr>
          <a:lstStyle/>
          <a:p>
            <a:pPr>
              <a:defRPr/>
            </a:pPr>
            <a:endParaRPr lang="en-US" sz="2000" dirty="0"/>
          </a:p>
          <a:p>
            <a:r>
              <a:rPr lang="tr-TR" sz="2000" dirty="0" smtClean="0"/>
              <a:t>Çocuk Koruma Çalışma Grubu üyeleri 2010 yılında insani yardım operasyonlarında çocuk korumaya ilişkin asgari standartların belirlenmesine karar verdiler. Çalışma 40’dan fazla ülke, 30 kadar kuruluş, 400 civarında uzman, akademisyen ve yetkilinin bir araya gelmesiyle Ocak 2011-Eylül 2012 arasında tamamlandı ve  </a:t>
            </a:r>
            <a:r>
              <a:rPr lang="tr-TR" sz="2000" b="1" dirty="0" smtClean="0"/>
              <a:t>İnsani Yardım Operasyonlarında Çocuk Korumaya İlişkin Asgari Standartlar</a:t>
            </a:r>
            <a:r>
              <a:rPr lang="tr-TR" sz="2000" dirty="0" smtClean="0"/>
              <a:t> adıyla yayınlandı. </a:t>
            </a:r>
            <a:r>
              <a:rPr lang="en-US" sz="2000" dirty="0" smtClean="0"/>
              <a:t> </a:t>
            </a:r>
          </a:p>
          <a:p>
            <a:pPr marL="457200" indent="-457200">
              <a:defRPr/>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16" descr="C:\Documents and Settings\Anderson\Desktop\child-protection-standards-cover_218x314.jpg"/>
          <p:cNvPicPr>
            <a:picLocks noChangeAspect="1" noChangeArrowheads="1"/>
          </p:cNvPicPr>
          <p:nvPr/>
        </p:nvPicPr>
        <p:blipFill>
          <a:blip r:embed="rId2" cstate="print"/>
          <a:srcRect/>
          <a:stretch>
            <a:fillRect/>
          </a:stretch>
        </p:blipFill>
        <p:spPr bwMode="auto">
          <a:xfrm>
            <a:off x="7096912" y="3356992"/>
            <a:ext cx="1856016" cy="3239790"/>
          </a:xfrm>
          <a:prstGeom prst="rect">
            <a:avLst/>
          </a:prstGeom>
          <a:noFill/>
          <a:ln w="9525">
            <a:noFill/>
            <a:miter lim="800000"/>
            <a:headEnd/>
            <a:tailEnd/>
          </a:ln>
        </p:spPr>
      </p:pic>
      <p:sp>
        <p:nvSpPr>
          <p:cNvPr id="3076" name="TextBox 4"/>
          <p:cNvSpPr txBox="1">
            <a:spLocks noChangeArrowheads="1"/>
          </p:cNvSpPr>
          <p:nvPr/>
        </p:nvSpPr>
        <p:spPr bwMode="auto">
          <a:xfrm>
            <a:off x="539552" y="1340768"/>
            <a:ext cx="8280400" cy="646331"/>
          </a:xfrm>
          <a:prstGeom prst="rect">
            <a:avLst/>
          </a:prstGeom>
          <a:noFill/>
          <a:ln w="9525">
            <a:noFill/>
            <a:miter lim="800000"/>
            <a:headEnd/>
            <a:tailEnd/>
          </a:ln>
        </p:spPr>
        <p:txBody>
          <a:bodyPr>
            <a:spAutoFit/>
          </a:bodyPr>
          <a:lstStyle/>
          <a:p>
            <a:r>
              <a:rPr lang="tr-TR" dirty="0" smtClean="0"/>
              <a:t>Standartlar insani yardım operasyonlarında çocuk koruma faaliyetlerini desteklemek ve mevcut boşlukları gidermek amacındadır.</a:t>
            </a:r>
            <a:endParaRPr lang="en-US" dirty="0"/>
          </a:p>
        </p:txBody>
      </p:sp>
      <p:sp>
        <p:nvSpPr>
          <p:cNvPr id="6" name="TextBox 5"/>
          <p:cNvSpPr txBox="1"/>
          <p:nvPr/>
        </p:nvSpPr>
        <p:spPr>
          <a:xfrm>
            <a:off x="755650" y="2205038"/>
            <a:ext cx="8208963" cy="3693319"/>
          </a:xfrm>
          <a:prstGeom prst="rect">
            <a:avLst/>
          </a:prstGeom>
          <a:noFill/>
        </p:spPr>
        <p:txBody>
          <a:bodyPr>
            <a:spAutoFit/>
          </a:bodyPr>
          <a:lstStyle/>
          <a:p>
            <a:pPr marL="285750" indent="-285750" fontAlgn="auto">
              <a:spcBef>
                <a:spcPts val="0"/>
              </a:spcBef>
              <a:spcAft>
                <a:spcPts val="0"/>
              </a:spcAft>
              <a:buFont typeface="Arial" pitchFamily="34" charset="0"/>
              <a:buChar char="•"/>
              <a:defRPr/>
            </a:pPr>
            <a:r>
              <a:rPr lang="tr-TR" dirty="0" smtClean="0">
                <a:latin typeface="+mn-lt"/>
                <a:cs typeface="+mn-cs"/>
              </a:rPr>
              <a:t>Çocuk koruma alanında çalışanlar arasında ortak ilkeler oluşturmak ve koordinasyonu güçlendirmek</a:t>
            </a:r>
            <a:endParaRPr lang="en-US" dirty="0">
              <a:latin typeface="+mn-lt"/>
              <a:cs typeface="+mn-cs"/>
            </a:endParaRPr>
          </a:p>
          <a:p>
            <a:pPr fontAlgn="auto">
              <a:spcBef>
                <a:spcPts val="0"/>
              </a:spcBef>
              <a:spcAft>
                <a:spcPts val="0"/>
              </a:spcAft>
              <a:defRPr/>
            </a:pPr>
            <a:r>
              <a:rPr lang="en-US" dirty="0">
                <a:latin typeface="+mn-lt"/>
                <a:cs typeface="+mn-cs"/>
              </a:rPr>
              <a:t>	</a:t>
            </a:r>
          </a:p>
          <a:p>
            <a:pPr marL="285750" indent="-285750" fontAlgn="auto">
              <a:spcBef>
                <a:spcPts val="0"/>
              </a:spcBef>
              <a:spcAft>
                <a:spcPts val="0"/>
              </a:spcAft>
              <a:buFont typeface="Arial" pitchFamily="34" charset="0"/>
              <a:buChar char="•"/>
              <a:defRPr/>
            </a:pPr>
            <a:r>
              <a:rPr lang="tr-TR" dirty="0" smtClean="0">
                <a:latin typeface="+mn-lt"/>
                <a:cs typeface="+mn-cs"/>
              </a:rPr>
              <a:t>Çocuk koruma programlarının kalitesini ve çocuklar üzerindeki etkisini artırmak</a:t>
            </a:r>
            <a:endParaRPr lang="en-US" dirty="0">
              <a:latin typeface="+mn-lt"/>
              <a:cs typeface="+mn-cs"/>
            </a:endParaRP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 typeface="Arial" pitchFamily="34" charset="0"/>
              <a:buChar char="•"/>
              <a:defRPr/>
            </a:pPr>
            <a:r>
              <a:rPr lang="tr-TR" dirty="0" smtClean="0">
                <a:latin typeface="+mn-lt"/>
                <a:cs typeface="+mn-cs"/>
              </a:rPr>
              <a:t>Hesap verebilirliği geliştirmek</a:t>
            </a:r>
            <a:endParaRPr lang="en-US" dirty="0">
              <a:latin typeface="+mn-lt"/>
              <a:cs typeface="+mn-cs"/>
            </a:endParaRP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 typeface="Arial" pitchFamily="34" charset="0"/>
              <a:buChar char="•"/>
              <a:defRPr/>
            </a:pPr>
            <a:r>
              <a:rPr lang="tr-TR" dirty="0" smtClean="0">
                <a:latin typeface="+mn-lt"/>
                <a:cs typeface="+mn-cs"/>
              </a:rPr>
              <a:t>Çocuk koruma alanındaki profesyonel anlayışa katkı sağlamak</a:t>
            </a:r>
            <a:endParaRPr lang="en-US" dirty="0">
              <a:latin typeface="+mn-lt"/>
              <a:cs typeface="+mn-cs"/>
            </a:endParaRP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 typeface="Arial" pitchFamily="34" charset="0"/>
              <a:buChar char="•"/>
              <a:defRPr/>
            </a:pPr>
            <a:r>
              <a:rPr lang="tr-TR" dirty="0" smtClean="0">
                <a:latin typeface="+mn-lt"/>
                <a:cs typeface="+mn-cs"/>
              </a:rPr>
              <a:t>Örnek uygulamalar ve öğrenme sentezi oluşturmak</a:t>
            </a:r>
            <a:endParaRPr lang="en-US" dirty="0">
              <a:latin typeface="+mn-lt"/>
              <a:cs typeface="+mn-cs"/>
            </a:endParaRP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 typeface="Arial" pitchFamily="34" charset="0"/>
              <a:buChar char="•"/>
              <a:defRPr/>
            </a:pPr>
            <a:r>
              <a:rPr lang="tr-TR" dirty="0" smtClean="0">
                <a:latin typeface="+mn-lt"/>
                <a:cs typeface="+mn-cs"/>
              </a:rPr>
              <a:t>Çocuk koruma alanındaki risk, ihtiyaç ve müdahaleler arasındaki bağlantıyı pekiştirmek ve savunuculuğu güçlendirmek</a:t>
            </a:r>
            <a:endParaRPr lang="en-US" dirty="0">
              <a:latin typeface="+mn-lt"/>
              <a:cs typeface="+mn-cs"/>
            </a:endParaRPr>
          </a:p>
        </p:txBody>
      </p:sp>
      <p:sp>
        <p:nvSpPr>
          <p:cNvPr id="7" name="Title 1"/>
          <p:cNvSpPr txBox="1">
            <a:spLocks/>
          </p:cNvSpPr>
          <p:nvPr/>
        </p:nvSpPr>
        <p:spPr bwMode="auto">
          <a:xfrm>
            <a:off x="539750" y="22225"/>
            <a:ext cx="8147050" cy="1102519"/>
          </a:xfrm>
          <a:prstGeom prst="rect">
            <a:avLst/>
          </a:prstGeom>
          <a:solidFill>
            <a:srgbClr val="00206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2800" b="1" i="0" u="none" strike="noStrike" kern="1200" cap="none" spc="0" normalizeH="0" baseline="0" noProof="0" dirty="0" smtClean="0">
                <a:ln>
                  <a:noFill/>
                </a:ln>
                <a:solidFill>
                  <a:schemeClr val="bg1"/>
                </a:solidFill>
                <a:effectLst/>
                <a:uLnTx/>
                <a:uFillTx/>
                <a:latin typeface="+mj-lt"/>
                <a:ea typeface="+mj-ea"/>
                <a:cs typeface="+mj-cs"/>
              </a:rPr>
              <a:t>AMAÇ</a:t>
            </a:r>
            <a:endParaRPr kumimoji="0" lang="en-US" sz="4400" b="1"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539750" y="22225"/>
            <a:ext cx="8147050" cy="1246188"/>
          </a:xfrm>
          <a:solidFill>
            <a:srgbClr val="002060"/>
          </a:solidFill>
        </p:spPr>
        <p:txBody>
          <a:bodyPr anchor="t"/>
          <a:lstStyle/>
          <a:p>
            <a:r>
              <a:rPr lang="tr-TR" sz="2800" b="1" dirty="0" smtClean="0">
                <a:solidFill>
                  <a:schemeClr val="bg1"/>
                </a:solidFill>
              </a:rPr>
              <a:t>HEDEF KİTLE</a:t>
            </a:r>
            <a:endParaRPr lang="en-US" b="1" dirty="0" smtClean="0">
              <a:solidFill>
                <a:schemeClr val="bg1"/>
              </a:solidFill>
            </a:endParaRPr>
          </a:p>
        </p:txBody>
      </p:sp>
      <p:pic>
        <p:nvPicPr>
          <p:cNvPr id="2051" name="Picture 3" descr="C:\Documents and Settings\Anderson\Desktop\child-protection-standards-cover_218x314[1].jpg"/>
          <p:cNvPicPr>
            <a:picLocks noChangeAspect="1" noChangeArrowheads="1"/>
          </p:cNvPicPr>
          <p:nvPr/>
        </p:nvPicPr>
        <p:blipFill>
          <a:blip r:embed="rId3" cstate="print"/>
          <a:srcRect/>
          <a:stretch>
            <a:fillRect/>
          </a:stretch>
        </p:blipFill>
        <p:spPr bwMode="auto">
          <a:xfrm>
            <a:off x="7235825" y="4038600"/>
            <a:ext cx="1820863" cy="2725738"/>
          </a:xfrm>
          <a:prstGeom prst="rect">
            <a:avLst/>
          </a:prstGeom>
          <a:noFill/>
          <a:ln w="9525">
            <a:noFill/>
            <a:miter lim="800000"/>
            <a:headEnd/>
            <a:tailEnd/>
          </a:ln>
        </p:spPr>
      </p:pic>
      <p:sp>
        <p:nvSpPr>
          <p:cNvPr id="6" name="TextBox 5"/>
          <p:cNvSpPr txBox="1"/>
          <p:nvPr/>
        </p:nvSpPr>
        <p:spPr>
          <a:xfrm>
            <a:off x="611560" y="1340768"/>
            <a:ext cx="5184775" cy="3170099"/>
          </a:xfrm>
          <a:prstGeom prst="rect">
            <a:avLst/>
          </a:prstGeom>
          <a:noFill/>
        </p:spPr>
        <p:txBody>
          <a:bodyPr>
            <a:spAutoFit/>
          </a:bodyPr>
          <a:lstStyle/>
          <a:p>
            <a:pPr>
              <a:defRPr/>
            </a:pPr>
            <a:endParaRPr lang="en-US" sz="2000" dirty="0"/>
          </a:p>
          <a:p>
            <a:r>
              <a:rPr lang="tr-TR" sz="2000" dirty="0" smtClean="0"/>
              <a:t>Standartlar çocuk koruma alanında ya da insani yardım faaliyetlerinin ilgili sektörlerinde çalışanların kullanımı için hazırlanmıştır. Hedef kitle içerisinde 1) doğrudan çocuklar, aileler ve topluluklarla çalışanlar, 2) planlayıcılar ve program geliştirenler, 3) koordinatörler, 4) bağışçılar, 5) akademisyenler ve 6) medya, iletişim ve savunuculuk alanlarında görev yapanlar yer alır.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539750" y="22225"/>
            <a:ext cx="8147050" cy="1246188"/>
          </a:xfrm>
          <a:solidFill>
            <a:srgbClr val="002060"/>
          </a:solidFill>
        </p:spPr>
        <p:txBody>
          <a:bodyPr anchor="t"/>
          <a:lstStyle/>
          <a:p>
            <a:r>
              <a:rPr lang="tr-TR" sz="2800" b="1" dirty="0" smtClean="0">
                <a:solidFill>
                  <a:schemeClr val="bg1"/>
                </a:solidFill>
              </a:rPr>
              <a:t>İÇERİK</a:t>
            </a:r>
            <a:endParaRPr lang="en-US" b="1" dirty="0" smtClean="0">
              <a:solidFill>
                <a:schemeClr val="bg1"/>
              </a:solidFill>
            </a:endParaRPr>
          </a:p>
        </p:txBody>
      </p:sp>
      <p:pic>
        <p:nvPicPr>
          <p:cNvPr id="2051" name="Picture 3" descr="C:\Documents and Settings\Anderson\Desktop\child-protection-standards-cover_218x314[1].jpg"/>
          <p:cNvPicPr>
            <a:picLocks noChangeAspect="1" noChangeArrowheads="1"/>
          </p:cNvPicPr>
          <p:nvPr/>
        </p:nvPicPr>
        <p:blipFill>
          <a:blip r:embed="rId3" cstate="print"/>
          <a:srcRect/>
          <a:stretch>
            <a:fillRect/>
          </a:stretch>
        </p:blipFill>
        <p:spPr bwMode="auto">
          <a:xfrm>
            <a:off x="7235825" y="4038600"/>
            <a:ext cx="1820863" cy="2725738"/>
          </a:xfrm>
          <a:prstGeom prst="rect">
            <a:avLst/>
          </a:prstGeom>
          <a:noFill/>
          <a:ln w="9525">
            <a:noFill/>
            <a:miter lim="800000"/>
            <a:headEnd/>
            <a:tailEnd/>
          </a:ln>
        </p:spPr>
      </p:pic>
      <p:sp>
        <p:nvSpPr>
          <p:cNvPr id="6" name="TextBox 5"/>
          <p:cNvSpPr txBox="1"/>
          <p:nvPr/>
        </p:nvSpPr>
        <p:spPr>
          <a:xfrm>
            <a:off x="467544" y="1412776"/>
            <a:ext cx="5976664" cy="4708981"/>
          </a:xfrm>
          <a:prstGeom prst="rect">
            <a:avLst/>
          </a:prstGeom>
          <a:noFill/>
        </p:spPr>
        <p:txBody>
          <a:bodyPr wrap="square">
            <a:spAutoFit/>
          </a:bodyPr>
          <a:lstStyle/>
          <a:p>
            <a:r>
              <a:rPr lang="tr-TR" sz="2000" b="1" dirty="0" smtClean="0"/>
              <a:t>İnsani Yardım Operasyonlarında Çocuk Korumaya İlişkin Asgari Standartlar</a:t>
            </a:r>
            <a:r>
              <a:rPr lang="tr-TR" sz="2000" dirty="0" smtClean="0"/>
              <a:t>  </a:t>
            </a:r>
            <a:r>
              <a:rPr lang="tr-TR" sz="2000" dirty="0" err="1" smtClean="0"/>
              <a:t>Sphere</a:t>
            </a:r>
            <a:r>
              <a:rPr lang="tr-TR" sz="2000" dirty="0" smtClean="0"/>
              <a:t> standartlarının yapısını örnek alır. Her standardın kapsamında anahtar faaliyetler, (göstergeler ve hedefleri içeren) ölçekler ve rehber notlar bulunur. </a:t>
            </a:r>
            <a:endParaRPr lang="en-US" sz="2000" dirty="0" smtClean="0"/>
          </a:p>
          <a:p>
            <a:r>
              <a:rPr lang="tr-TR" sz="2000" dirty="0" smtClean="0"/>
              <a:t>Acil durumlarda gerçekleştirilen çocuk koruma faaliyetleri gerek ulusal gerek uluslar arası aktörlerin yerel nüfusa destek vermek amacıyla yürüttükleri etkinlikleri kapsar. Toplam 26 adet standart söz konusudur</a:t>
            </a:r>
            <a:r>
              <a:rPr lang="en-US" sz="2000" dirty="0" smtClean="0"/>
              <a:t>: (a) </a:t>
            </a:r>
            <a:r>
              <a:rPr lang="tr-TR" sz="2000" dirty="0" smtClean="0"/>
              <a:t>Çocuk koruma ihtiyaçlarına yönelik 6 genel standart </a:t>
            </a:r>
            <a:r>
              <a:rPr lang="en-US" sz="2000" dirty="0" smtClean="0"/>
              <a:t>(b) </a:t>
            </a:r>
            <a:r>
              <a:rPr lang="tr-TR" sz="2000" dirty="0" smtClean="0"/>
              <a:t>çocuk koruma amaçlı müdahalenin kalitesini temin etmeye yönelik 8 standart </a:t>
            </a:r>
            <a:r>
              <a:rPr lang="en-US" sz="2000" dirty="0" smtClean="0"/>
              <a:t>(c)</a:t>
            </a:r>
            <a:r>
              <a:rPr lang="tr-TR" sz="2000" dirty="0" smtClean="0"/>
              <a:t> yeterli çocuk koruma stratejisi geliştirmeyi amaçlayan </a:t>
            </a:r>
            <a:r>
              <a:rPr lang="en-US" sz="2000" dirty="0" smtClean="0"/>
              <a:t>4</a:t>
            </a:r>
            <a:r>
              <a:rPr lang="tr-TR" sz="2000" dirty="0" smtClean="0"/>
              <a:t> standart ve </a:t>
            </a:r>
            <a:r>
              <a:rPr lang="en-US" sz="2000" dirty="0" smtClean="0"/>
              <a:t>(d) </a:t>
            </a:r>
            <a:r>
              <a:rPr lang="tr-TR" sz="2000" dirty="0" smtClean="0"/>
              <a:t>diğer sektörlerdeki çocuk koruma faaliyetlerini kapsayan </a:t>
            </a:r>
            <a:r>
              <a:rPr lang="en-US" sz="2000" dirty="0" smtClean="0"/>
              <a:t>8 </a:t>
            </a:r>
            <a:r>
              <a:rPr lang="en-US" sz="2000" dirty="0" err="1" smtClean="0"/>
              <a:t>standar</a:t>
            </a:r>
            <a:r>
              <a:rPr lang="tr-TR" sz="2000" dirty="0" smtClean="0"/>
              <a:t>t.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6" descr="C:\Documents and Settings\Anderson\Desktop\child-protection-standards-cover_218x314.jpg"/>
          <p:cNvPicPr>
            <a:picLocks noChangeAspect="1" noChangeArrowheads="1"/>
          </p:cNvPicPr>
          <p:nvPr/>
        </p:nvPicPr>
        <p:blipFill>
          <a:blip r:embed="rId3" cstate="print"/>
          <a:srcRect/>
          <a:stretch>
            <a:fillRect/>
          </a:stretch>
        </p:blipFill>
        <p:spPr bwMode="auto">
          <a:xfrm>
            <a:off x="7160520" y="3563618"/>
            <a:ext cx="1856016" cy="3239790"/>
          </a:xfrm>
          <a:prstGeom prst="rect">
            <a:avLst/>
          </a:prstGeom>
          <a:noFill/>
          <a:ln w="9525">
            <a:noFill/>
            <a:miter lim="800000"/>
            <a:headEnd/>
            <a:tailEnd/>
          </a:ln>
        </p:spPr>
      </p:pic>
      <p:sp>
        <p:nvSpPr>
          <p:cNvPr id="3" name="TextBox 2"/>
          <p:cNvSpPr txBox="1"/>
          <p:nvPr/>
        </p:nvSpPr>
        <p:spPr>
          <a:xfrm>
            <a:off x="465138" y="1317625"/>
            <a:ext cx="8353425" cy="4555093"/>
          </a:xfrm>
          <a:prstGeom prst="rect">
            <a:avLst/>
          </a:prstGeom>
          <a:noFill/>
        </p:spPr>
        <p:txBody>
          <a:bodyPr>
            <a:spAutoFit/>
          </a:bodyPr>
          <a:lstStyle/>
          <a:p>
            <a:pPr fontAlgn="auto">
              <a:spcBef>
                <a:spcPts val="0"/>
              </a:spcBef>
              <a:spcAft>
                <a:spcPts val="0"/>
              </a:spcAft>
              <a:defRPr/>
            </a:pPr>
            <a:r>
              <a:rPr lang="tr-TR" b="1" i="1" u="sng" dirty="0" smtClean="0">
                <a:latin typeface="+mn-lt"/>
                <a:cs typeface="+mn-cs"/>
              </a:rPr>
              <a:t>Asgari Standartlar Nasıl Hayata Geçirilir? </a:t>
            </a:r>
            <a:endParaRPr lang="en-US" b="1" u="sng"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İnsani  yardım operasyonu planlanır; maliyeti hesaplanır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Çocuklara, ailelere ve toplumlara yönelik çocuk koruma hizmetlerinin kapsam ve kalitesi konusunda ortak ve ölçülebilir beklentiler oluşturulur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Alanda faaliyet gösteren farklı aktörler arasında ortak ilkeler belirlenir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İnsani yardım alanında farklı sektörlerde çalışanlar çocukların daha iyi korunması konusunda motive edilir ve bu amaçla desteklenir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İnsani  yardım faaliyetlerinin yürütülmesine ve  kalitesinin değerlendirilmesine destek verilir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Yeni personel ya da paydaşlar eğitilir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Kılavuzun kendisi bir başvuru kaynağı işlevi görür</a:t>
            </a:r>
            <a:endParaRPr lang="en-US" sz="1600" dirty="0">
              <a:latin typeface="+mn-lt"/>
              <a:cs typeface="+mn-cs"/>
            </a:endParaRP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itchFamily="34" charset="0"/>
              <a:buChar char="•"/>
              <a:defRPr/>
            </a:pPr>
            <a:r>
              <a:rPr lang="tr-TR" sz="1600" dirty="0" smtClean="0">
                <a:latin typeface="+mn-lt"/>
                <a:cs typeface="+mn-cs"/>
              </a:rPr>
              <a:t>Çocuk koruma konusunda savunuculuk yapma imkanı sağlar</a:t>
            </a:r>
            <a:endParaRPr lang="en-US" sz="1600" dirty="0">
              <a:latin typeface="+mn-lt"/>
              <a:cs typeface="+mn-cs"/>
            </a:endParaRPr>
          </a:p>
        </p:txBody>
      </p:sp>
      <p:sp>
        <p:nvSpPr>
          <p:cNvPr id="5" name="Title 1"/>
          <p:cNvSpPr txBox="1">
            <a:spLocks/>
          </p:cNvSpPr>
          <p:nvPr/>
        </p:nvSpPr>
        <p:spPr bwMode="auto">
          <a:xfrm>
            <a:off x="539750" y="22225"/>
            <a:ext cx="8147050" cy="1246188"/>
          </a:xfrm>
          <a:prstGeom prst="rect">
            <a:avLst/>
          </a:prstGeom>
          <a:solidFill>
            <a:srgbClr val="00206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2800" b="1" i="0" u="none" strike="noStrike" kern="1200" cap="none" spc="0" normalizeH="0" baseline="0" noProof="0" dirty="0" smtClean="0">
                <a:ln>
                  <a:noFill/>
                </a:ln>
                <a:solidFill>
                  <a:schemeClr val="bg1"/>
                </a:solidFill>
                <a:effectLst/>
                <a:uLnTx/>
                <a:uFillTx/>
                <a:latin typeface="+mj-lt"/>
                <a:ea typeface="+mj-ea"/>
                <a:cs typeface="+mj-cs"/>
              </a:rPr>
              <a:t>UYGULAMA STRATEJİSİ</a:t>
            </a:r>
            <a:endParaRPr kumimoji="0" lang="en-US" sz="4400" b="1"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403648" y="1052513"/>
          <a:ext cx="6480720" cy="5425450"/>
        </p:xfrm>
        <a:graphic>
          <a:graphicData uri="http://schemas.openxmlformats.org/drawingml/2006/table">
            <a:tbl>
              <a:tblPr firstRow="1" bandRow="1">
                <a:tableStyleId>{5C22544A-7EE6-4342-B048-85BDC9FD1C3A}</a:tableStyleId>
              </a:tblPr>
              <a:tblGrid>
                <a:gridCol w="3240360"/>
                <a:gridCol w="3240360"/>
              </a:tblGrid>
              <a:tr h="365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dirty="0" smtClean="0"/>
                        <a:t>Çerçeve</a:t>
                      </a:r>
                      <a:endParaRPr lang="en-US" sz="1800" dirty="0" smtClean="0"/>
                    </a:p>
                  </a:txBody>
                  <a:tcPr marT="45718" marB="45718"/>
                </a:tc>
                <a:tc>
                  <a:txBody>
                    <a:bodyPr/>
                    <a:lstStyle/>
                    <a:p>
                      <a:r>
                        <a:rPr lang="tr-TR" sz="1800" dirty="0" smtClean="0"/>
                        <a:t>Asgari Standartlar</a:t>
                      </a:r>
                      <a:endParaRPr lang="en-US" sz="1800" dirty="0"/>
                    </a:p>
                  </a:txBody>
                  <a:tcPr marT="45718" marB="45718"/>
                </a:tc>
              </a:tr>
              <a:tr h="4785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9900"/>
                          </a:solidFill>
                        </a:rPr>
                        <a:t>-</a:t>
                      </a:r>
                      <a:r>
                        <a:rPr lang="tr-TR" sz="1400" b="1" dirty="0" smtClean="0">
                          <a:solidFill>
                            <a:srgbClr val="FF9900"/>
                          </a:solidFill>
                        </a:rPr>
                        <a:t>Hesap Verebilirlik</a:t>
                      </a:r>
                      <a:endParaRPr lang="en-US" sz="1400" b="1" dirty="0" smtClean="0">
                        <a:solidFill>
                          <a:srgbClr val="FF9900"/>
                        </a:solidFill>
                      </a:endParaRPr>
                    </a:p>
                    <a:p>
                      <a:endParaRPr lang="en-US" sz="1400" b="1" dirty="0" smtClean="0">
                        <a:solidFill>
                          <a:srgbClr val="FF9900"/>
                        </a:solidFill>
                      </a:endParaRPr>
                    </a:p>
                    <a:p>
                      <a:r>
                        <a:rPr lang="en-US" sz="1400" b="1" dirty="0" smtClean="0">
                          <a:solidFill>
                            <a:srgbClr val="FF9900"/>
                          </a:solidFill>
                        </a:rPr>
                        <a:t>-</a:t>
                      </a:r>
                      <a:r>
                        <a:rPr lang="tr-TR" sz="1400" b="1" dirty="0" smtClean="0">
                          <a:solidFill>
                            <a:srgbClr val="FF9900"/>
                          </a:solidFill>
                        </a:rPr>
                        <a:t>Aile ve toplum tabanlı yaklaşım</a:t>
                      </a:r>
                      <a:endParaRPr lang="en-US" sz="1400" b="1" dirty="0" smtClean="0">
                        <a:solidFill>
                          <a:srgbClr val="FF9900"/>
                        </a:solidFill>
                      </a:endParaRPr>
                    </a:p>
                    <a:p>
                      <a:endParaRPr lang="en-US" sz="1400" b="1" dirty="0" smtClean="0">
                        <a:solidFill>
                          <a:srgbClr val="FF99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2"/>
                          </a:solidFill>
                        </a:rPr>
                        <a:t>-</a:t>
                      </a:r>
                      <a:r>
                        <a:rPr lang="tr-TR" sz="1400" b="1" dirty="0" smtClean="0">
                          <a:solidFill>
                            <a:schemeClr val="accent2"/>
                          </a:solidFill>
                        </a:rPr>
                        <a:t>Zarar vermeme</a:t>
                      </a:r>
                      <a:r>
                        <a:rPr lang="en-US" sz="1400" b="1" dirty="0" smtClean="0">
                          <a:solidFill>
                            <a:schemeClr val="accent2"/>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2"/>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70C0"/>
                          </a:solidFill>
                        </a:rPr>
                        <a:t>-</a:t>
                      </a:r>
                      <a:r>
                        <a:rPr lang="tr-TR" sz="1400" b="1" dirty="0" smtClean="0">
                          <a:solidFill>
                            <a:srgbClr val="0070C0"/>
                          </a:solidFill>
                        </a:rPr>
                        <a:t>Ayrım Yapmama</a:t>
                      </a:r>
                      <a:r>
                        <a:rPr lang="en-US" sz="140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a:t>
                      </a:r>
                      <a:r>
                        <a:rPr lang="tr-TR" sz="1400" b="1" dirty="0" smtClean="0">
                          <a:solidFill>
                            <a:srgbClr val="0070C0"/>
                          </a:solidFill>
                        </a:rPr>
                        <a:t>Yaş, cinsiyet ve farklılıklar</a:t>
                      </a:r>
                      <a:endParaRPr lang="en-US" sz="1400" b="1" dirty="0" smtClean="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tr-TR" sz="1400" b="1" dirty="0" smtClean="0">
                          <a:solidFill>
                            <a:srgbClr val="00B050"/>
                          </a:solidFill>
                        </a:rPr>
                        <a:t>Çocuğun yüksek</a:t>
                      </a:r>
                      <a:r>
                        <a:rPr lang="tr-TR" sz="1400" b="1" baseline="0" dirty="0" smtClean="0">
                          <a:solidFill>
                            <a:srgbClr val="00B050"/>
                          </a:solidFill>
                        </a:rPr>
                        <a:t> yararı</a:t>
                      </a:r>
                      <a:endParaRPr lang="en-US" sz="1400" b="1" dirty="0" smtClean="0">
                        <a:solidFill>
                          <a:srgbClr val="00B050"/>
                        </a:solidFill>
                      </a:endParaRPr>
                    </a:p>
                    <a:p>
                      <a:endParaRPr lang="en-US" sz="1400" dirty="0" smtClean="0"/>
                    </a:p>
                    <a:p>
                      <a:r>
                        <a:rPr lang="en-US" sz="1400" dirty="0" smtClean="0"/>
                        <a:t>-</a:t>
                      </a:r>
                      <a:r>
                        <a:rPr lang="tr-TR" sz="1400" b="1" dirty="0" smtClean="0">
                          <a:solidFill>
                            <a:srgbClr val="00B050"/>
                          </a:solidFill>
                        </a:rPr>
                        <a:t>Paydaşlık</a:t>
                      </a:r>
                      <a:r>
                        <a:rPr lang="en-US" sz="1400" b="1" dirty="0" smtClean="0">
                          <a:solidFill>
                            <a:srgbClr val="00B050"/>
                          </a:solidFill>
                        </a:rPr>
                        <a:t> </a:t>
                      </a:r>
                    </a:p>
                    <a:p>
                      <a:endParaRPr lang="en-US" sz="1400" b="1" dirty="0" smtClean="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a:t>
                      </a:r>
                      <a:r>
                        <a:rPr lang="tr-TR" sz="1400" b="1" dirty="0" smtClean="0">
                          <a:solidFill>
                            <a:srgbClr val="00B050"/>
                          </a:solidFill>
                        </a:rPr>
                        <a:t>Devletin sorumluluğu</a:t>
                      </a:r>
                      <a:endParaRPr lang="en-US" sz="1400" b="1" dirty="0" smtClean="0">
                        <a:solidFill>
                          <a:srgbClr val="00B050"/>
                        </a:solidFill>
                      </a:endParaRPr>
                    </a:p>
                    <a:p>
                      <a:endParaRPr lang="en-US" sz="1400" b="1" dirty="0" smtClean="0">
                        <a:solidFill>
                          <a:srgbClr val="00B050"/>
                        </a:solidFill>
                      </a:endParaRPr>
                    </a:p>
                    <a:p>
                      <a:r>
                        <a:rPr lang="en-US" sz="1400" b="1" dirty="0" smtClean="0">
                          <a:solidFill>
                            <a:srgbClr val="00B050"/>
                          </a:solidFill>
                        </a:rPr>
                        <a:t>- </a:t>
                      </a:r>
                      <a:r>
                        <a:rPr lang="tr-TR" sz="1400" b="1" dirty="0" smtClean="0"/>
                        <a:t>Aciliyet</a:t>
                      </a:r>
                      <a:r>
                        <a:rPr lang="en-US" sz="1400" dirty="0" smtClean="0"/>
                        <a:t>              </a:t>
                      </a:r>
                    </a:p>
                    <a:p>
                      <a:r>
                        <a:rPr lang="en-US" sz="1400" b="1" dirty="0" smtClean="0">
                          <a:solidFill>
                            <a:schemeClr val="accent4"/>
                          </a:solidFill>
                        </a:rPr>
                        <a:t>                  </a:t>
                      </a:r>
                    </a:p>
                    <a:p>
                      <a:r>
                        <a:rPr lang="en-US" sz="1400" b="1" dirty="0" smtClean="0">
                          <a:solidFill>
                            <a:schemeClr val="accent4"/>
                          </a:solidFill>
                        </a:rPr>
                        <a:t>-</a:t>
                      </a:r>
                      <a:r>
                        <a:rPr lang="tr-TR" sz="1400" b="1" dirty="0" smtClean="0">
                          <a:solidFill>
                            <a:schemeClr val="accent4"/>
                          </a:solidFill>
                        </a:rPr>
                        <a:t>Çocuk katılımı</a:t>
                      </a:r>
                      <a:endParaRPr lang="en-US" sz="1400" b="1" dirty="0" smtClean="0">
                        <a:solidFill>
                          <a:schemeClr val="accent4"/>
                        </a:solidFill>
                      </a:endParaRPr>
                    </a:p>
                    <a:p>
                      <a:endParaRPr lang="en-US" sz="1400" b="1" dirty="0" smtClean="0">
                        <a:solidFill>
                          <a:schemeClr val="accent4"/>
                        </a:solidFill>
                      </a:endParaRPr>
                    </a:p>
                    <a:p>
                      <a:r>
                        <a:rPr lang="en-US" sz="1400" b="1" dirty="0" smtClean="0">
                          <a:solidFill>
                            <a:srgbClr val="00B050"/>
                          </a:solidFill>
                        </a:rPr>
                        <a:t>                   </a:t>
                      </a:r>
                    </a:p>
                  </a:txBody>
                  <a:tcPr marT="45718" marB="45718"/>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tr-TR" sz="1400" b="1" baseline="0" dirty="0" smtClean="0">
                          <a:solidFill>
                            <a:srgbClr val="FF9900"/>
                          </a:solidFill>
                        </a:rPr>
                        <a:t>İnsanlara haklarını hayata geçirebilmeleri, çözüm imkanı bulabilmeleri ve istismarın etkilerini giderebilmeleri  konusunda destek verin</a:t>
                      </a:r>
                      <a:endParaRPr lang="en-US" sz="1400" b="1" baseline="0" dirty="0" smtClean="0">
                        <a:solidFill>
                          <a:srgbClr val="FF9900"/>
                        </a:solidFill>
                      </a:endParaRPr>
                    </a:p>
                    <a:p>
                      <a:endParaRPr lang="en-US" sz="1800" dirty="0" smtClean="0"/>
                    </a:p>
                    <a:p>
                      <a:pPr marL="285750" indent="-285750">
                        <a:buFontTx/>
                        <a:buChar char="-"/>
                      </a:pPr>
                      <a:r>
                        <a:rPr lang="tr-TR" sz="1400" b="1" dirty="0" smtClean="0">
                          <a:solidFill>
                            <a:schemeClr val="accent2"/>
                          </a:solidFill>
                        </a:rPr>
                        <a:t>İnsanların sizin faaliyetleriniz nedeniyle daha fazla zarar görmesinden kaçının</a:t>
                      </a:r>
                      <a:endParaRPr lang="en-US" sz="1400" b="1" dirty="0" smtClean="0">
                        <a:solidFill>
                          <a:schemeClr val="accent2"/>
                        </a:solidFill>
                      </a:endParaRPr>
                    </a:p>
                    <a:p>
                      <a:pPr marL="285750" indent="-285750">
                        <a:buFontTx/>
                        <a:buChar char="-"/>
                      </a:pPr>
                      <a:endParaRPr lang="en-US" sz="1400" dirty="0" smtClean="0"/>
                    </a:p>
                    <a:p>
                      <a:pPr marL="285750" indent="-285750">
                        <a:buFontTx/>
                        <a:buChar char="-"/>
                      </a:pPr>
                      <a:r>
                        <a:rPr lang="tr-TR" sz="1400" b="1" dirty="0" smtClean="0">
                          <a:solidFill>
                            <a:srgbClr val="0070C0"/>
                          </a:solidFill>
                        </a:rPr>
                        <a:t>İnsanların tarafsız yardımlara erişimini</a:t>
                      </a:r>
                      <a:r>
                        <a:rPr lang="tr-TR" sz="1400" b="1" baseline="0" dirty="0" smtClean="0">
                          <a:solidFill>
                            <a:srgbClr val="0070C0"/>
                          </a:solidFill>
                        </a:rPr>
                        <a:t> sağlayın</a:t>
                      </a:r>
                      <a:endParaRPr lang="en-US" sz="1400" b="1" dirty="0" smtClean="0">
                        <a:solidFill>
                          <a:srgbClr val="0070C0"/>
                        </a:solidFill>
                      </a:endParaRPr>
                    </a:p>
                    <a:p>
                      <a:pPr marL="0" indent="0">
                        <a:buFontTx/>
                        <a:buNone/>
                      </a:pPr>
                      <a:endParaRPr lang="en-US" sz="1400" b="1" dirty="0" smtClean="0">
                        <a:solidFill>
                          <a:schemeClr val="tx2">
                            <a:lumMod val="60000"/>
                            <a:lumOff val="40000"/>
                          </a:schemeClr>
                        </a:solidFill>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tr-TR" sz="1400" b="1" baseline="0" dirty="0" smtClean="0">
                          <a:solidFill>
                            <a:srgbClr val="00B050"/>
                          </a:solidFill>
                        </a:rPr>
                        <a:t>Çocuk koruma sistemlerini güçlendirin</a:t>
                      </a:r>
                      <a:endParaRPr lang="en-US" sz="1400" b="1" baseline="0" dirty="0" smtClean="0">
                        <a:solidFill>
                          <a:srgbClr val="00B050"/>
                        </a:solidFill>
                      </a:endParaRPr>
                    </a:p>
                    <a:p>
                      <a:pPr marL="285750" indent="-285750">
                        <a:buFontTx/>
                        <a:buChar char="-"/>
                      </a:pPr>
                      <a:endParaRPr lang="en-US" sz="1400" dirty="0" smtClean="0"/>
                    </a:p>
                    <a:p>
                      <a:pPr marL="285750" indent="-285750">
                        <a:buFontTx/>
                        <a:buChar char="-"/>
                      </a:pPr>
                      <a:r>
                        <a:rPr lang="tr-TR" sz="1400" b="1" dirty="0" smtClean="0">
                          <a:solidFill>
                            <a:schemeClr val="tx1"/>
                          </a:solidFill>
                        </a:rPr>
                        <a:t>İnsanları şiddet ve zorlamadan kaynaklanan</a:t>
                      </a:r>
                      <a:r>
                        <a:rPr lang="tr-TR" sz="1400" b="1" baseline="0" dirty="0" smtClean="0">
                          <a:solidFill>
                            <a:schemeClr val="tx1"/>
                          </a:solidFill>
                        </a:rPr>
                        <a:t> </a:t>
                      </a:r>
                      <a:r>
                        <a:rPr lang="tr-TR" sz="1400" b="1" dirty="0" smtClean="0">
                          <a:solidFill>
                            <a:schemeClr val="tx1"/>
                          </a:solidFill>
                        </a:rPr>
                        <a:t>fiziksel ve ruhsal tehditlerden koruyun</a:t>
                      </a:r>
                      <a:endParaRPr lang="en-US" sz="1400" b="1" baseline="0" dirty="0" smtClean="0">
                        <a:solidFill>
                          <a:schemeClr val="tx1"/>
                        </a:solidFill>
                      </a:endParaRPr>
                    </a:p>
                    <a:p>
                      <a:pPr marL="0" indent="0">
                        <a:buFontTx/>
                        <a:buNone/>
                      </a:pPr>
                      <a:endParaRPr lang="en-US" sz="1400" baseline="0" dirty="0" smtClean="0"/>
                    </a:p>
                    <a:p>
                      <a:pPr marL="285750" indent="-285750">
                        <a:buFontTx/>
                        <a:buChar char="-"/>
                      </a:pPr>
                      <a:r>
                        <a:rPr lang="tr-TR" sz="1400" b="1" baseline="0" dirty="0" smtClean="0">
                          <a:solidFill>
                            <a:schemeClr val="accent4"/>
                          </a:solidFill>
                        </a:rPr>
                        <a:t>İnsani yardım faaliyetleri kapsamında çocukların sorun çözme kapasitelerini güçlendirin</a:t>
                      </a:r>
                      <a:endParaRPr lang="en-US" sz="1400" b="1" dirty="0">
                        <a:solidFill>
                          <a:schemeClr val="accent4"/>
                        </a:solidFill>
                      </a:endParaRPr>
                    </a:p>
                  </a:txBody>
                  <a:tcPr marT="45718" marB="45718"/>
                </a:tc>
              </a:tr>
            </a:tbl>
          </a:graphicData>
        </a:graphic>
      </p:graphicFrame>
      <p:sp>
        <p:nvSpPr>
          <p:cNvPr id="6158" name="TextBox 7"/>
          <p:cNvSpPr txBox="1">
            <a:spLocks noChangeArrowheads="1"/>
          </p:cNvSpPr>
          <p:nvPr/>
        </p:nvSpPr>
        <p:spPr bwMode="auto">
          <a:xfrm>
            <a:off x="1835150" y="273050"/>
            <a:ext cx="5616575" cy="584200"/>
          </a:xfrm>
          <a:prstGeom prst="rect">
            <a:avLst/>
          </a:prstGeom>
          <a:noFill/>
          <a:ln w="9525">
            <a:noFill/>
            <a:miter lim="800000"/>
            <a:headEnd/>
            <a:tailEnd/>
          </a:ln>
        </p:spPr>
        <p:txBody>
          <a:bodyPr>
            <a:spAutoFit/>
          </a:bodyPr>
          <a:lstStyle/>
          <a:p>
            <a:pPr algn="ctr"/>
            <a:r>
              <a:rPr lang="tr-TR" sz="3200" b="1" dirty="0" smtClean="0">
                <a:solidFill>
                  <a:srgbClr val="002060"/>
                </a:solidFill>
              </a:rPr>
              <a:t>Benzer Rehber İlkeler</a:t>
            </a:r>
            <a:endParaRPr lang="en-US" sz="3200" b="1" dirty="0">
              <a:solidFill>
                <a:srgbClr val="002060"/>
              </a:solidFill>
            </a:endParaRPr>
          </a:p>
        </p:txBody>
      </p:sp>
      <p:pic>
        <p:nvPicPr>
          <p:cNvPr id="6160" name="Picture 14" descr="C:\Documents and Settings\Anderson\Desktop\353.jpg"/>
          <p:cNvPicPr>
            <a:picLocks noChangeAspect="1" noChangeArrowheads="1"/>
          </p:cNvPicPr>
          <p:nvPr/>
        </p:nvPicPr>
        <p:blipFill>
          <a:blip r:embed="rId2" cstate="print"/>
          <a:srcRect/>
          <a:stretch>
            <a:fillRect/>
          </a:stretch>
        </p:blipFill>
        <p:spPr bwMode="auto">
          <a:xfrm>
            <a:off x="251520" y="836712"/>
            <a:ext cx="1082675" cy="1552575"/>
          </a:xfrm>
          <a:prstGeom prst="rect">
            <a:avLst/>
          </a:prstGeom>
          <a:noFill/>
          <a:ln w="9525">
            <a:noFill/>
            <a:miter lim="800000"/>
            <a:headEnd/>
            <a:tailEnd/>
          </a:ln>
        </p:spPr>
      </p:pic>
      <p:pic>
        <p:nvPicPr>
          <p:cNvPr id="6161" name="Picture 16" descr="C:\Documents and Settings\Anderson\Desktop\child-protection-standards-cover_218x314.jpg"/>
          <p:cNvPicPr>
            <a:picLocks noChangeAspect="1" noChangeArrowheads="1"/>
          </p:cNvPicPr>
          <p:nvPr/>
        </p:nvPicPr>
        <p:blipFill>
          <a:blip r:embed="rId3" cstate="print"/>
          <a:srcRect/>
          <a:stretch>
            <a:fillRect/>
          </a:stretch>
        </p:blipFill>
        <p:spPr bwMode="auto">
          <a:xfrm>
            <a:off x="7956376" y="908720"/>
            <a:ext cx="1028700" cy="1477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288" y="260350"/>
            <a:ext cx="8640762" cy="523220"/>
          </a:xfrm>
          <a:prstGeom prst="rect">
            <a:avLst/>
          </a:prstGeom>
          <a:noFill/>
        </p:spPr>
        <p:txBody>
          <a:bodyPr>
            <a:spAutoFit/>
          </a:bodyPr>
          <a:lstStyle/>
          <a:p>
            <a:pPr fontAlgn="auto">
              <a:spcBef>
                <a:spcPts val="0"/>
              </a:spcBef>
              <a:spcAft>
                <a:spcPts val="0"/>
              </a:spcAft>
              <a:defRPr/>
            </a:pPr>
            <a:r>
              <a:rPr lang="tr-TR" sz="2800" b="1" dirty="0" smtClean="0">
                <a:solidFill>
                  <a:schemeClr val="tx2">
                    <a:lumMod val="75000"/>
                  </a:schemeClr>
                </a:solidFill>
                <a:latin typeface="+mn-lt"/>
                <a:cs typeface="+mn-cs"/>
              </a:rPr>
              <a:t>Çocukların Korunmasına İlişkin Çerçeve</a:t>
            </a:r>
            <a:endParaRPr lang="en-US" sz="2800" b="1" dirty="0">
              <a:solidFill>
                <a:schemeClr val="tx2">
                  <a:lumMod val="75000"/>
                </a:schemeClr>
              </a:solidFill>
              <a:latin typeface="+mn-lt"/>
              <a:cs typeface="+mn-cs"/>
            </a:endParaRPr>
          </a:p>
        </p:txBody>
      </p:sp>
      <p:pic>
        <p:nvPicPr>
          <p:cNvPr id="7172" name="Content Placeholder 9"/>
          <p:cNvPicPr>
            <a:picLocks noGrp="1" noChangeAspect="1"/>
          </p:cNvPicPr>
          <p:nvPr>
            <p:ph idx="1"/>
          </p:nvPr>
        </p:nvPicPr>
        <p:blipFill>
          <a:blip r:embed="rId2" cstate="print"/>
          <a:srcRect/>
          <a:stretch>
            <a:fillRect/>
          </a:stretch>
        </p:blipFill>
        <p:spPr>
          <a:xfrm>
            <a:off x="4643438" y="1773238"/>
            <a:ext cx="2809875" cy="4041775"/>
          </a:xfrm>
        </p:spPr>
      </p:pic>
      <p:sp>
        <p:nvSpPr>
          <p:cNvPr id="9" name="Text Placeholder 8"/>
          <p:cNvSpPr>
            <a:spLocks noGrp="1"/>
          </p:cNvSpPr>
          <p:nvPr>
            <p:ph type="body" sz="half" idx="2"/>
          </p:nvPr>
        </p:nvSpPr>
        <p:spPr>
          <a:xfrm>
            <a:off x="611188" y="1389063"/>
            <a:ext cx="3941762" cy="4979987"/>
          </a:xfrm>
        </p:spPr>
        <p:txBody>
          <a:bodyPr rtlCol="0">
            <a:normAutofit/>
          </a:bodyPr>
          <a:lstStyle/>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tr-TR" b="1" dirty="0" smtClean="0"/>
              <a:t>Altı Hedef:</a:t>
            </a:r>
            <a:endParaRPr lang="en-US" b="1" dirty="0" smtClean="0"/>
          </a:p>
          <a:p>
            <a:pPr eaLnBrk="1" fontAlgn="auto" hangingPunct="1">
              <a:spcAft>
                <a:spcPts val="0"/>
              </a:spcAft>
              <a:buFont typeface="Arial" pitchFamily="34" charset="0"/>
              <a:buNone/>
              <a:defRPr/>
            </a:pPr>
            <a:endParaRPr lang="en-US" b="1" dirty="0" smtClean="0"/>
          </a:p>
          <a:p>
            <a:pPr marL="342900" indent="-342900" eaLnBrk="1" fontAlgn="auto" hangingPunct="1">
              <a:spcAft>
                <a:spcPts val="0"/>
              </a:spcAft>
              <a:buFont typeface="Arial" pitchFamily="34" charset="0"/>
              <a:buAutoNum type="arabicPeriod"/>
              <a:defRPr/>
            </a:pPr>
            <a:r>
              <a:rPr lang="tr-TR" dirty="0" smtClean="0"/>
              <a:t>Çocuklar yaşadıkları, eğitim aldıkları ve oynadıkları yerde güvendedir</a:t>
            </a:r>
            <a:endParaRPr lang="en-US" dirty="0" smtClean="0"/>
          </a:p>
          <a:p>
            <a:pPr eaLnBrk="1" fontAlgn="auto" hangingPunct="1">
              <a:spcAft>
                <a:spcPts val="0"/>
              </a:spcAft>
              <a:buFont typeface="Arial" pitchFamily="34" charset="0"/>
              <a:buNone/>
              <a:defRPr/>
            </a:pPr>
            <a:endParaRPr lang="en-US" dirty="0" smtClean="0"/>
          </a:p>
          <a:p>
            <a:pPr marL="342900" indent="-342900" eaLnBrk="1" fontAlgn="auto" hangingPunct="1">
              <a:spcAft>
                <a:spcPts val="0"/>
              </a:spcAft>
              <a:buFont typeface="Arial" pitchFamily="34" charset="0"/>
              <a:buAutoNum type="arabicPeriod" startAt="2"/>
              <a:defRPr/>
            </a:pPr>
            <a:r>
              <a:rPr lang="tr-TR" dirty="0" smtClean="0"/>
              <a:t>Çocuk koruma konusu ve çocukların sahip oldukları kapasite ve çocuk katılımı olgusu birbirlerinden ayrılamaz</a:t>
            </a:r>
            <a:endParaRPr lang="en-US" dirty="0" smtClean="0"/>
          </a:p>
          <a:p>
            <a:pPr eaLnBrk="1" fontAlgn="auto" hangingPunct="1">
              <a:spcAft>
                <a:spcPts val="0"/>
              </a:spcAft>
              <a:buFont typeface="Arial" pitchFamily="34" charset="0"/>
              <a:buNone/>
              <a:defRPr/>
            </a:pPr>
            <a:endParaRPr lang="en-US" dirty="0" smtClean="0"/>
          </a:p>
          <a:p>
            <a:pPr marL="342900" indent="-342900" eaLnBrk="1" fontAlgn="auto" hangingPunct="1">
              <a:spcAft>
                <a:spcPts val="0"/>
              </a:spcAft>
              <a:buFont typeface="Arial" pitchFamily="34" charset="0"/>
              <a:buAutoNum type="arabicPeriod" startAt="3"/>
              <a:defRPr/>
            </a:pPr>
            <a:r>
              <a:rPr lang="tr-TR" dirty="0" smtClean="0"/>
              <a:t>Çocukların çocuk dostu muameleye erişmeleri sağlanır</a:t>
            </a:r>
            <a:endParaRPr lang="en-US" dirty="0" smtClean="0"/>
          </a:p>
          <a:p>
            <a:pPr eaLnBrk="1" fontAlgn="auto" hangingPunct="1">
              <a:spcAft>
                <a:spcPts val="0"/>
              </a:spcAft>
              <a:buFont typeface="Arial" pitchFamily="34" charset="0"/>
              <a:buNone/>
              <a:defRPr/>
            </a:pPr>
            <a:endParaRPr lang="en-US" dirty="0" smtClean="0"/>
          </a:p>
          <a:p>
            <a:pPr marL="342900" indent="-342900" eaLnBrk="1" fontAlgn="auto" hangingPunct="1">
              <a:spcAft>
                <a:spcPts val="0"/>
              </a:spcAft>
              <a:buFont typeface="Arial" pitchFamily="34" charset="0"/>
              <a:buAutoNum type="arabicPeriod" startAt="4"/>
              <a:defRPr/>
            </a:pPr>
            <a:r>
              <a:rPr lang="tr-TR" dirty="0" smtClean="0"/>
              <a:t>Çocuklara yasal olarak kayıt altına alınırlar</a:t>
            </a:r>
            <a:endParaRPr lang="en-US" dirty="0" smtClean="0"/>
          </a:p>
          <a:p>
            <a:pPr eaLnBrk="1" fontAlgn="auto" hangingPunct="1">
              <a:spcAft>
                <a:spcPts val="0"/>
              </a:spcAft>
              <a:buFont typeface="Arial" pitchFamily="34" charset="0"/>
              <a:buNone/>
              <a:defRPr/>
            </a:pPr>
            <a:endParaRPr lang="en-US" dirty="0" smtClean="0"/>
          </a:p>
          <a:p>
            <a:pPr marL="342900" indent="-342900" eaLnBrk="1" fontAlgn="auto" hangingPunct="1">
              <a:spcAft>
                <a:spcPts val="0"/>
              </a:spcAft>
              <a:buFont typeface="Arial" pitchFamily="34" charset="0"/>
              <a:buAutoNum type="arabicPeriod" startAt="5"/>
              <a:defRPr/>
            </a:pPr>
            <a:r>
              <a:rPr lang="tr-TR" dirty="0" smtClean="0"/>
              <a:t>Özel ihtiyaçları olan çocuklara özel destek verilir</a:t>
            </a:r>
          </a:p>
          <a:p>
            <a:pPr marL="342900" indent="-342900" eaLnBrk="1" fontAlgn="auto" hangingPunct="1">
              <a:spcAft>
                <a:spcPts val="0"/>
              </a:spcAft>
              <a:defRPr/>
            </a:pPr>
            <a:endParaRPr lang="en-US" dirty="0" smtClean="0"/>
          </a:p>
          <a:p>
            <a:pPr marL="342900" indent="-342900" eaLnBrk="1" fontAlgn="auto" hangingPunct="1">
              <a:spcAft>
                <a:spcPts val="0"/>
              </a:spcAft>
              <a:buFont typeface="Arial" pitchFamily="34" charset="0"/>
              <a:buAutoNum type="arabicPeriod" startAt="6"/>
              <a:defRPr/>
            </a:pPr>
            <a:r>
              <a:rPr lang="tr-TR" dirty="0" smtClean="0"/>
              <a:t>Çocukların yüksek yararını sağlamak üzere kalıcı çözümler üretilir</a:t>
            </a: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p:txBody>
      </p:sp>
      <p:sp>
        <p:nvSpPr>
          <p:cNvPr id="7174" name="TextBox 10"/>
          <p:cNvSpPr txBox="1">
            <a:spLocks noChangeArrowheads="1"/>
          </p:cNvSpPr>
          <p:nvPr/>
        </p:nvSpPr>
        <p:spPr bwMode="auto">
          <a:xfrm>
            <a:off x="395288" y="836613"/>
            <a:ext cx="8208962" cy="584775"/>
          </a:xfrm>
          <a:prstGeom prst="rect">
            <a:avLst/>
          </a:prstGeom>
          <a:noFill/>
          <a:ln w="9525">
            <a:noFill/>
            <a:miter lim="800000"/>
            <a:headEnd/>
            <a:tailEnd/>
          </a:ln>
        </p:spPr>
        <p:txBody>
          <a:bodyPr>
            <a:spAutoFit/>
          </a:bodyPr>
          <a:lstStyle/>
          <a:p>
            <a:r>
              <a:rPr lang="tr-TR" sz="1600" dirty="0" smtClean="0"/>
              <a:t>Çerçeve </a:t>
            </a:r>
            <a:r>
              <a:rPr lang="tr-TR" sz="1600" dirty="0" err="1" smtClean="0"/>
              <a:t>BMMYK’nin</a:t>
            </a:r>
            <a:r>
              <a:rPr lang="tr-TR" sz="1600" dirty="0" smtClean="0"/>
              <a:t> çocuk korumaya ilişkin faaliyetlerini ve anlayışını derinleştirme amacı taşır. Bu kapsamda 6 adet hedef ve bunlara ilişkin olarak düzenlenmiş rehber ilkeler yer alır. </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1235</TotalTime>
  <Words>1429</Words>
  <Application>Microsoft Office PowerPoint</Application>
  <PresentationFormat>Ekran Gösterisi (4:3)</PresentationFormat>
  <Paragraphs>253</Paragraphs>
  <Slides>14</Slides>
  <Notes>7</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Office Theme</vt:lpstr>
      <vt:lpstr>İnsani Yardım Operasyonlarında Çocuk Korumaya İlişkin Asgari Standartlar </vt:lpstr>
      <vt:lpstr>GEREKÇE </vt:lpstr>
      <vt:lpstr>HAZIRLANMA SÜRECİ </vt:lpstr>
      <vt:lpstr>Slayt 4</vt:lpstr>
      <vt:lpstr>HEDEF KİTLE</vt:lpstr>
      <vt:lpstr>İÇERİK</vt:lpstr>
      <vt:lpstr>Slayt 7</vt:lpstr>
      <vt:lpstr>Slayt 8</vt:lpstr>
      <vt:lpstr>Slayt 9</vt:lpstr>
      <vt:lpstr>Slayt 10</vt:lpstr>
      <vt:lpstr>Slayt 11</vt:lpstr>
      <vt:lpstr>Slayt 12</vt:lpstr>
      <vt:lpstr>Slayt 13</vt:lpstr>
      <vt:lpstr>Slayt 14</vt:lpstr>
    </vt:vector>
  </TitlesOfParts>
  <Company>UNHCR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Anderson</dc:creator>
  <cp:lastModifiedBy>kurtul</cp:lastModifiedBy>
  <cp:revision>115</cp:revision>
  <dcterms:created xsi:type="dcterms:W3CDTF">2013-07-12T07:57:27Z</dcterms:created>
  <dcterms:modified xsi:type="dcterms:W3CDTF">2014-04-30T08:49:09Z</dcterms:modified>
</cp:coreProperties>
</file>