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689" r:id="rId2"/>
  </p:sldMasterIdLst>
  <p:notesMasterIdLst>
    <p:notesMasterId r:id="rId11"/>
  </p:notesMasterIdLst>
  <p:handoutMasterIdLst>
    <p:handoutMasterId r:id="rId12"/>
  </p:handoutMasterIdLst>
  <p:sldIdLst>
    <p:sldId id="315" r:id="rId3"/>
    <p:sldId id="353" r:id="rId4"/>
    <p:sldId id="359" r:id="rId5"/>
    <p:sldId id="360" r:id="rId6"/>
    <p:sldId id="361" r:id="rId7"/>
    <p:sldId id="362" r:id="rId8"/>
    <p:sldId id="344" r:id="rId9"/>
    <p:sldId id="328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333399"/>
    <a:srgbClr val="0099FF"/>
    <a:srgbClr val="D5E8EA"/>
    <a:srgbClr val="CBF3BB"/>
    <a:srgbClr val="EEEEC0"/>
    <a:srgbClr val="FF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6377" autoAdjust="0"/>
  </p:normalViewPr>
  <p:slideViewPr>
    <p:cSldViewPr>
      <p:cViewPr>
        <p:scale>
          <a:sx n="66" d="100"/>
          <a:sy n="66" d="100"/>
        </p:scale>
        <p:origin x="-123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2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2008" y="-120"/>
      </p:cViewPr>
      <p:guideLst>
        <p:guide orient="horz" pos="2928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3A4C1EC9-2569-4E48-A29D-D53D9AAC7FA9}" type="datetimeFigureOut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548A4BBE-1979-425F-A6C7-35DD62E79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FA1388B1-1525-4ABB-8F57-21B35B42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D987B02-2369-4F72-97C8-6463125DB841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416425"/>
            <a:ext cx="6629400" cy="4183063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FC1DBA2-699C-4C18-B6FC-2C7AD9F897D5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416425"/>
            <a:ext cx="6629400" cy="4183063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FC1DBA2-699C-4C18-B6FC-2C7AD9F897D5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3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416425"/>
            <a:ext cx="6629400" cy="4183063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FC1DBA2-699C-4C18-B6FC-2C7AD9F897D5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4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416425"/>
            <a:ext cx="6629400" cy="4183063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FC1DBA2-699C-4C18-B6FC-2C7AD9F897D5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5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416425"/>
            <a:ext cx="6629400" cy="4183063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FC1DBA2-699C-4C18-B6FC-2C7AD9F897D5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6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267200"/>
            <a:ext cx="6477000" cy="4894263"/>
          </a:xfrm>
        </p:spPr>
        <p:txBody>
          <a:bodyPr>
            <a:spAutoFit/>
          </a:bodyPr>
          <a:lstStyle/>
          <a:p>
            <a:pPr marL="335264" lvl="1" indent="-1684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kern="0" dirty="0" smtClean="0">
              <a:ea typeface="ＭＳ Ｐゴシック" pitchFamily="28" charset="-128"/>
              <a:cs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8F4877D-0C56-4532-8D9D-1F8E9B2817AB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7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29F846F-9868-4806-99C6-C898FDD717BA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8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1588"/>
            <a:ext cx="685800" cy="6856412"/>
          </a:xfrm>
          <a:prstGeom prst="rect">
            <a:avLst/>
          </a:prstGeom>
          <a:solidFill>
            <a:srgbClr val="F7941D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5" name="Straight Connector 7"/>
          <p:cNvCxnSpPr/>
          <p:nvPr userDrawn="1"/>
        </p:nvCxnSpPr>
        <p:spPr>
          <a:xfrm>
            <a:off x="984250" y="923925"/>
            <a:ext cx="7437438" cy="1588"/>
          </a:xfrm>
          <a:prstGeom prst="line">
            <a:avLst/>
          </a:prstGeom>
          <a:ln w="50800" cap="flat" cmpd="sng" algn="ctr">
            <a:solidFill>
              <a:srgbClr val="F7941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69418" y="306389"/>
            <a:ext cx="7552800" cy="506413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rgbClr val="0099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71534" y="1663700"/>
            <a:ext cx="7954961" cy="3492500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3C57B96B-ECDE-4552-9466-A91BF3712204}" type="datetime1">
              <a:rPr lang="en-US"/>
              <a:pPr>
                <a:defRPr/>
              </a:pPr>
              <a:t>4/11/2014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B4E0EB8-3A04-4F01-A36E-B02C5446CCC7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BABA3169-7F39-4EC1-A352-D0B13DC8212E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A61626CE-CF46-4662-8537-EAC433140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545FBDC8-2414-4CEA-97C2-DC8D3069305A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875C99C8-D316-4E9D-B2DF-81BC13FB2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B8B3AAE0-62DD-4735-94CE-003FE111D390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D8EE3102-BA65-470A-BD8A-3A5617B88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4F8883FA-4272-44CA-859B-FDFC210955CC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F2ED7B2B-B4FD-45C4-B871-35F35DEC6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72D08017-3159-4CD5-AB97-F42260A35C0D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D3487940-1A7F-4B0B-B9B8-448F9F9A5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FCFC2AD6-02C2-4E31-84B3-4146743B9DD0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02ABBBB4-2388-46C7-814B-11FA5CF9F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35975B30-4054-47E5-A291-8FA67A7D73F8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72986D65-85CD-40FE-A249-F58C58BE7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1588"/>
            <a:ext cx="685800" cy="6856412"/>
          </a:xfrm>
          <a:prstGeom prst="rect">
            <a:avLst/>
          </a:prstGeom>
          <a:solidFill>
            <a:srgbClr val="F7941D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5" name="Straight Connector 7"/>
          <p:cNvCxnSpPr/>
          <p:nvPr userDrawn="1"/>
        </p:nvCxnSpPr>
        <p:spPr>
          <a:xfrm>
            <a:off x="984250" y="923925"/>
            <a:ext cx="7437438" cy="1588"/>
          </a:xfrm>
          <a:prstGeom prst="line">
            <a:avLst/>
          </a:prstGeom>
          <a:ln w="50800" cap="flat" cmpd="sng" algn="ctr">
            <a:solidFill>
              <a:srgbClr val="F7941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1046163" y="6067425"/>
            <a:ext cx="7862887" cy="461963"/>
            <a:chOff x="558798" y="6066164"/>
            <a:chExt cx="8058060" cy="463568"/>
          </a:xfrm>
        </p:grpSpPr>
        <p:pic>
          <p:nvPicPr>
            <p:cNvPr id="7" name="Picture 9"/>
            <p:cNvPicPr>
              <a:picLocks noChangeAspect="1"/>
            </p:cNvPicPr>
            <p:nvPr/>
          </p:nvPicPr>
          <p:blipFill>
            <a:blip r:embed="rId2" cstate="print"/>
            <a:srcRect r="86353"/>
            <a:stretch>
              <a:fillRect/>
            </a:stretch>
          </p:blipFill>
          <p:spPr bwMode="auto">
            <a:xfrm>
              <a:off x="558798" y="6066164"/>
              <a:ext cx="999070" cy="4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0"/>
            <p:cNvPicPr>
              <a:picLocks noChangeAspect="1"/>
            </p:cNvPicPr>
            <p:nvPr/>
          </p:nvPicPr>
          <p:blipFill>
            <a:blip r:embed="rId2" cstate="print"/>
            <a:srcRect l="74942"/>
            <a:stretch>
              <a:fillRect/>
            </a:stretch>
          </p:blipFill>
          <p:spPr bwMode="auto">
            <a:xfrm>
              <a:off x="6782415" y="6066556"/>
              <a:ext cx="1834443" cy="4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69418" y="306389"/>
            <a:ext cx="7552800" cy="506413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rgbClr val="0099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71534" y="1663700"/>
            <a:ext cx="7954961" cy="3492500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1588"/>
            <a:ext cx="685800" cy="6856412"/>
          </a:xfrm>
          <a:prstGeom prst="rect">
            <a:avLst/>
          </a:prstGeom>
          <a:solidFill>
            <a:srgbClr val="F7941D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69418" y="306389"/>
            <a:ext cx="7552800" cy="506413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rgbClr val="0099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71534" y="2374900"/>
            <a:ext cx="7954961" cy="3492500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76300" y="1660533"/>
            <a:ext cx="7954962" cy="696912"/>
          </a:xfrm>
          <a:prstGeom prst="rect">
            <a:avLst/>
          </a:prstGeom>
        </p:spPr>
        <p:txBody>
          <a:bodyPr vert="horz"/>
          <a:lstStyle>
            <a:lvl1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1pPr>
            <a:lvl2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2pPr>
            <a:lvl3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3pPr>
            <a:lvl4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4pPr>
            <a:lvl5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FB742BCD-05D8-47FF-9087-757C6447E34C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D8A61CA0-B9C5-4330-9256-71BB2297C0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1588"/>
            <a:ext cx="685800" cy="6856412"/>
          </a:xfrm>
          <a:prstGeom prst="rect">
            <a:avLst/>
          </a:prstGeom>
          <a:solidFill>
            <a:srgbClr val="F7941D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1001713" y="923925"/>
            <a:ext cx="7659687" cy="1588"/>
          </a:xfrm>
          <a:prstGeom prst="line">
            <a:avLst/>
          </a:prstGeom>
          <a:ln w="50800" cap="flat" cmpd="sng" algn="ctr">
            <a:solidFill>
              <a:srgbClr val="F7941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8987" y="312737"/>
            <a:ext cx="7772400" cy="506413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rgbClr val="0099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888457" y="2497670"/>
            <a:ext cx="7772400" cy="31623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  <a:cs typeface="Arial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88457" y="1646770"/>
            <a:ext cx="7772400" cy="800100"/>
          </a:xfrm>
          <a:prstGeom prst="rect">
            <a:avLst/>
          </a:prstGeom>
        </p:spPr>
        <p:txBody>
          <a:bodyPr vert="horz"/>
          <a:lstStyle>
            <a:lvl1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1pPr>
            <a:lvl2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2pPr>
            <a:lvl3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3pPr>
            <a:lvl4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4pPr>
            <a:lvl5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D8B15DE1-DE5C-4300-9855-F90C71281ABE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37994A6B-A854-4AFF-8ED1-8B3AE5B6AD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1588"/>
            <a:ext cx="685800" cy="6856412"/>
          </a:xfrm>
          <a:prstGeom prst="rect">
            <a:avLst/>
          </a:prstGeom>
          <a:solidFill>
            <a:srgbClr val="F7941D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84250" y="923925"/>
            <a:ext cx="7437438" cy="1588"/>
          </a:xfrm>
          <a:prstGeom prst="line">
            <a:avLst/>
          </a:prstGeom>
          <a:ln w="50800" cap="flat" cmpd="sng" algn="ctr">
            <a:solidFill>
              <a:srgbClr val="F7941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69418" y="306389"/>
            <a:ext cx="7552800" cy="506413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rgbClr val="0099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71534" y="2374900"/>
            <a:ext cx="7954961" cy="3492500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76300" y="1660533"/>
            <a:ext cx="7954962" cy="696912"/>
          </a:xfrm>
          <a:prstGeom prst="rect">
            <a:avLst/>
          </a:prstGeom>
        </p:spPr>
        <p:txBody>
          <a:bodyPr vert="horz"/>
          <a:lstStyle>
            <a:lvl1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1pPr>
            <a:lvl2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2pPr>
            <a:lvl3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3pPr>
            <a:lvl4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4pPr>
            <a:lvl5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36BA8313-3D98-43E6-83A4-D4FC84432D74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3DBEE4F5-45F7-4556-AADB-BE889781F1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UNICEF logo_Whi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2088" y="5916613"/>
            <a:ext cx="20129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4200" y="393699"/>
            <a:ext cx="4572000" cy="2185727"/>
          </a:xfrm>
          <a:prstGeom prst="rect">
            <a:avLst/>
          </a:prstGeom>
        </p:spPr>
        <p:txBody>
          <a:bodyPr vert="horz"/>
          <a:lstStyle>
            <a:lvl1pPr marL="0">
              <a:lnSpc>
                <a:spcPts val="192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84200" y="3605018"/>
            <a:ext cx="4572000" cy="2796843"/>
          </a:xfrm>
          <a:prstGeom prst="rect">
            <a:avLst/>
          </a:prstGeom>
        </p:spPr>
        <p:txBody>
          <a:bodyPr vert="horz"/>
          <a:lstStyle>
            <a:lvl1pPr marL="0" marR="0" indent="-342900" algn="l" defTabSz="457200" rtl="0" eaLnBrk="1" fontAlgn="auto" latinLnBrk="0" hangingPunct="1">
              <a:lnSpc>
                <a:spcPts val="192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14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0">
              <a:spcBef>
                <a:spcPts val="0"/>
              </a:spcBef>
              <a:buFontTx/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2pPr>
            <a:lvl3pPr marL="0">
              <a:spcBef>
                <a:spcPts val="0"/>
              </a:spcBef>
              <a:buFontTx/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3pPr>
            <a:lvl4pPr marL="0">
              <a:spcBef>
                <a:spcPts val="0"/>
              </a:spcBef>
              <a:buFontTx/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0">
              <a:spcBef>
                <a:spcPts val="0"/>
              </a:spcBef>
              <a:buFontTx/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D3DCC58A-69DA-4E6C-9BFC-F38644BAE96F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6FDF56A1-B9E4-46D1-81A9-59880C1A97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B4C5C87C-603A-4A05-A8C1-ECC21F4DF751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D89895CC-0D50-4F40-8CE1-DF50272F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1EEFF5D9-049C-4ADB-9FD2-EA9C1EA3B9C5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3338CC16-7935-40CC-B67A-D1C6D356A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13CD81A2-717A-442B-8E43-2F5EEF5C5474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4868B454-378C-4FDA-B0A5-84768AE28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B029FC7F-6C58-41F4-9DBF-E348EA0C30AF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293B3262-4EF2-43BC-A5BD-A6B294DFD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74F10838-BAFB-4466-98E3-119E9D94DA66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8EC48450-91CC-4276-BCBE-E381CAB0D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50EDABBC-3C4E-489B-8F84-E0D91D0CCD45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499C2C1C-FA6B-489C-A856-41629BEE9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3F487DCA-85FC-457B-8781-8000905ECA69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A18AADA4-8A53-403E-8E1F-5875D4685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AEB54917-6DBC-4B5B-BDAD-30CCFDCD4888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906A9D7C-0A64-4023-A92E-2658E3C64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F614C4AF-66DD-4D8C-9DF6-95011D863AE3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BC34F29D-882B-4F03-8E54-23B3513E3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1588"/>
            <a:ext cx="685800" cy="6856412"/>
          </a:xfrm>
          <a:prstGeom prst="rect">
            <a:avLst/>
          </a:prstGeom>
          <a:solidFill>
            <a:srgbClr val="F7941D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1001713" y="923925"/>
            <a:ext cx="7659687" cy="1588"/>
          </a:xfrm>
          <a:prstGeom prst="line">
            <a:avLst/>
          </a:prstGeom>
          <a:ln w="50800" cap="flat" cmpd="sng" algn="ctr">
            <a:solidFill>
              <a:srgbClr val="F7941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8987" y="312737"/>
            <a:ext cx="7772400" cy="506413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rgbClr val="0099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888457" y="2497670"/>
            <a:ext cx="7772400" cy="31623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  <a:cs typeface="Arial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88457" y="1646770"/>
            <a:ext cx="7772400" cy="800100"/>
          </a:xfrm>
          <a:prstGeom prst="rect">
            <a:avLst/>
          </a:prstGeom>
        </p:spPr>
        <p:txBody>
          <a:bodyPr vert="horz"/>
          <a:lstStyle>
            <a:lvl1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1pPr>
            <a:lvl2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2pPr>
            <a:lvl3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3pPr>
            <a:lvl4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4pPr>
            <a:lvl5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082A87FD-AE78-45E6-95A8-C17D212B76FC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EEA258FC-4812-4945-B2CA-BA64ACD61C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15AE5E07-0D2A-460A-BF28-368CA92312BE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80FA59C7-5B5C-4C49-B392-824561DE7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BECC373E-5C55-4209-8289-0E70DEEA99F4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C32C61DC-4343-41C8-A376-F112EC95D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9C224621-8462-4F13-B23A-636E8C0C48A6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2DA92BC5-D08E-49DC-87A9-947C1DBE6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UNICEF logo_Whi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2088" y="5916613"/>
            <a:ext cx="20129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4200" y="393699"/>
            <a:ext cx="4572000" cy="2185727"/>
          </a:xfrm>
          <a:prstGeom prst="rect">
            <a:avLst/>
          </a:prstGeom>
        </p:spPr>
        <p:txBody>
          <a:bodyPr vert="horz"/>
          <a:lstStyle>
            <a:lvl1pPr marL="0">
              <a:lnSpc>
                <a:spcPts val="192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84200" y="3605018"/>
            <a:ext cx="4572000" cy="2796843"/>
          </a:xfrm>
          <a:prstGeom prst="rect">
            <a:avLst/>
          </a:prstGeom>
        </p:spPr>
        <p:txBody>
          <a:bodyPr vert="horz"/>
          <a:lstStyle>
            <a:lvl1pPr marL="0" marR="0" indent="-342900" algn="l" defTabSz="457200" rtl="0" eaLnBrk="1" fontAlgn="auto" latinLnBrk="0" hangingPunct="1">
              <a:lnSpc>
                <a:spcPts val="192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14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0">
              <a:spcBef>
                <a:spcPts val="0"/>
              </a:spcBef>
              <a:buFontTx/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2pPr>
            <a:lvl3pPr marL="0">
              <a:spcBef>
                <a:spcPts val="0"/>
              </a:spcBef>
              <a:buFontTx/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3pPr>
            <a:lvl4pPr marL="0">
              <a:spcBef>
                <a:spcPts val="0"/>
              </a:spcBef>
              <a:buFontTx/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0">
              <a:spcBef>
                <a:spcPts val="0"/>
              </a:spcBef>
              <a:buFontTx/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5DA5EF87-AF5C-499C-9BC1-1D140215A88E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79C3F795-C61B-4AB8-A06F-DC930FC29D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394DFAF6-0BE0-4944-B9BA-C1A08F6A23FC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C11E4CD8-A4B6-4933-84C7-E8E305854A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B92B79A8-78E9-4799-ADB8-87836A2977C5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D7F35C90-8CEC-4817-815E-A67396C0A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9E42E50F-8072-4E95-8440-A33C3A980FE3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0F1F2E6A-13E2-45AA-84C0-6C7CAC1CA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CDD0638E-70B0-49F5-A568-B1BD5F158BED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76678698-7E49-48B9-AB06-C30EFAF4B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84A85822-0499-4B8B-BB01-CE8CF380C089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82050B25-0D1A-4476-96D1-86AB7DA54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9C0834E1-F886-4904-97C1-C9E05BF45E09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184D64B3-B29E-4621-9D95-FD0B97AFF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1580DE7C-B0B4-47E5-B53F-87B9ECBE5BC7}" type="datetime1">
              <a:rPr lang="en-US"/>
              <a:pPr>
                <a:defRPr/>
              </a:pPr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A7D4D4A7-18F6-44CF-8BA2-53B4059CC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5029200" y="4763"/>
            <a:ext cx="4148138" cy="685800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391" b="748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876800" y="3124200"/>
            <a:ext cx="4267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/>
            <a:r>
              <a:rPr lang="tr-TR" sz="4000" b="1" dirty="0" smtClean="0">
                <a:solidFill>
                  <a:srgbClr val="333399"/>
                </a:solidFill>
              </a:rPr>
              <a:t>Çocuk Korumaya Yönelik İhtiyaç Analizi</a:t>
            </a:r>
            <a:r>
              <a:rPr lang="en-GB" sz="4000" dirty="0">
                <a:solidFill>
                  <a:srgbClr val="FFFFFF"/>
                </a:solidFill>
                <a:latin typeface="Arial Bold" pitchFamily="34" charset="0"/>
              </a:rPr>
              <a:t/>
            </a:r>
            <a:br>
              <a:rPr lang="en-GB" sz="4000" dirty="0">
                <a:solidFill>
                  <a:srgbClr val="FFFFFF"/>
                </a:solidFill>
                <a:latin typeface="Arial Bold" pitchFamily="34" charset="0"/>
              </a:rPr>
            </a:br>
            <a:endParaRPr lang="en-GB" sz="4000" dirty="0">
              <a:solidFill>
                <a:srgbClr val="FFFFFF"/>
              </a:solidFill>
              <a:latin typeface="Arial Bold" pitchFamily="34" charset="0"/>
            </a:endParaRPr>
          </a:p>
        </p:txBody>
      </p:sp>
      <p:pic>
        <p:nvPicPr>
          <p:cNvPr id="36869" name="Picture 18" descr="Unite_2lines_Eng_White.png"/>
          <p:cNvPicPr>
            <a:picLocks noChangeAspect="1"/>
          </p:cNvPicPr>
          <p:nvPr/>
        </p:nvPicPr>
        <p:blipFill>
          <a:blip r:embed="rId4" cstate="print"/>
          <a:srcRect l="73117"/>
          <a:stretch>
            <a:fillRect/>
          </a:stretch>
        </p:blipFill>
        <p:spPr bwMode="auto">
          <a:xfrm>
            <a:off x="6777038" y="6118225"/>
            <a:ext cx="196056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nichikawa\Pictures\Order_images_20110913\UNI102907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506" r="15446"/>
          <a:stretch>
            <a:fillRect/>
          </a:stretch>
        </p:blipFill>
        <p:spPr bwMode="auto">
          <a:xfrm>
            <a:off x="5104262" y="1752600"/>
            <a:ext cx="381454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Title 4"/>
          <p:cNvSpPr>
            <a:spLocks noGrp="1"/>
          </p:cNvSpPr>
          <p:nvPr>
            <p:ph type="ctrTitle"/>
          </p:nvPr>
        </p:nvSpPr>
        <p:spPr bwMode="auto">
          <a:xfrm>
            <a:off x="1026882" y="275766"/>
            <a:ext cx="4535718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sz="3400" b="1" i="1" dirty="0" smtClean="0"/>
              <a:t>İhtiyaç Analizi</a:t>
            </a:r>
            <a:endParaRPr lang="en-US" altLang="en-US" sz="34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891" name="Group 7"/>
          <p:cNvGrpSpPr>
            <a:grpSpLocks/>
          </p:cNvGrpSpPr>
          <p:nvPr/>
        </p:nvGrpSpPr>
        <p:grpSpPr bwMode="auto">
          <a:xfrm>
            <a:off x="1046163" y="6067425"/>
            <a:ext cx="7862887" cy="461963"/>
            <a:chOff x="558798" y="6066164"/>
            <a:chExt cx="8058060" cy="463568"/>
          </a:xfrm>
        </p:grpSpPr>
        <p:pic>
          <p:nvPicPr>
            <p:cNvPr id="37894" name="Picture 8"/>
            <p:cNvPicPr>
              <a:picLocks noChangeAspect="1"/>
            </p:cNvPicPr>
            <p:nvPr/>
          </p:nvPicPr>
          <p:blipFill>
            <a:blip r:embed="rId4" cstate="print"/>
            <a:srcRect r="86353"/>
            <a:stretch>
              <a:fillRect/>
            </a:stretch>
          </p:blipFill>
          <p:spPr bwMode="auto">
            <a:xfrm>
              <a:off x="558798" y="6066164"/>
              <a:ext cx="999070" cy="4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9"/>
            <p:cNvPicPr>
              <a:picLocks noChangeAspect="1"/>
            </p:cNvPicPr>
            <p:nvPr/>
          </p:nvPicPr>
          <p:blipFill>
            <a:blip r:embed="rId4" cstate="print"/>
            <a:srcRect l="74942"/>
            <a:stretch>
              <a:fillRect/>
            </a:stretch>
          </p:blipFill>
          <p:spPr bwMode="auto">
            <a:xfrm>
              <a:off x="6782415" y="6066556"/>
              <a:ext cx="1834443" cy="4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TextBox 10"/>
          <p:cNvSpPr txBox="1">
            <a:spLocks noChangeArrowheads="1"/>
          </p:cNvSpPr>
          <p:nvPr/>
        </p:nvSpPr>
        <p:spPr bwMode="auto">
          <a:xfrm>
            <a:off x="736602" y="1037772"/>
            <a:ext cx="4953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tr-TR" sz="1800" dirty="0"/>
          </a:p>
          <a:p>
            <a:r>
              <a:rPr lang="tr-TR" sz="1800" dirty="0" smtClean="0"/>
              <a:t>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yasal bir arka plana dayalı olarak gerçekleştirilir (ÇHS ve IHL);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geniş bir alanı kapsar;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ele alınması gereken konuları öne çıkarır;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farklı sektörleri bünyesinde barındırır;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koordinasyon / bilgi paylaşımı gerektirir. </a:t>
            </a:r>
            <a:r>
              <a:rPr lang="tr-TR" sz="1800" i="1" dirty="0"/>
              <a:t>	</a:t>
            </a:r>
          </a:p>
          <a:p>
            <a:pPr eaLnBrk="0" hangingPunct="0"/>
            <a:endParaRPr lang="en-US" altLang="en-US" sz="1800" dirty="0"/>
          </a:p>
          <a:p>
            <a:pPr eaLnBrk="0" hangingPunct="0"/>
            <a:endParaRPr lang="en-US" altLang="en-US" sz="1800" dirty="0"/>
          </a:p>
          <a:p>
            <a:pPr eaLnBrk="0" hangingPunct="0"/>
            <a:endParaRPr lang="en-US" alt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46163" y="6067425"/>
            <a:ext cx="7862887" cy="461963"/>
            <a:chOff x="558798" y="6066164"/>
            <a:chExt cx="8058060" cy="463568"/>
          </a:xfrm>
        </p:grpSpPr>
        <p:pic>
          <p:nvPicPr>
            <p:cNvPr id="37894" name="Picture 8"/>
            <p:cNvPicPr>
              <a:picLocks noChangeAspect="1"/>
            </p:cNvPicPr>
            <p:nvPr/>
          </p:nvPicPr>
          <p:blipFill>
            <a:blip r:embed="rId3" cstate="print"/>
            <a:srcRect r="86353"/>
            <a:stretch>
              <a:fillRect/>
            </a:stretch>
          </p:blipFill>
          <p:spPr bwMode="auto">
            <a:xfrm>
              <a:off x="558798" y="6066164"/>
              <a:ext cx="999070" cy="4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9"/>
            <p:cNvPicPr>
              <a:picLocks noChangeAspect="1"/>
            </p:cNvPicPr>
            <p:nvPr/>
          </p:nvPicPr>
          <p:blipFill>
            <a:blip r:embed="rId3" cstate="print"/>
            <a:srcRect l="74942"/>
            <a:stretch>
              <a:fillRect/>
            </a:stretch>
          </p:blipFill>
          <p:spPr bwMode="auto">
            <a:xfrm>
              <a:off x="6782415" y="6066556"/>
              <a:ext cx="1834443" cy="4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TextBox 10"/>
          <p:cNvSpPr txBox="1">
            <a:spLocks noChangeArrowheads="1"/>
          </p:cNvSpPr>
          <p:nvPr/>
        </p:nvSpPr>
        <p:spPr bwMode="auto">
          <a:xfrm>
            <a:off x="736602" y="1037772"/>
            <a:ext cx="495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tr-TR" sz="1800" dirty="0"/>
          </a:p>
          <a:p>
            <a:r>
              <a:rPr lang="tr-TR" sz="1800" b="1" dirty="0" smtClean="0">
                <a:solidFill>
                  <a:srgbClr val="00B0F0"/>
                </a:solidFill>
              </a:rPr>
              <a:t> </a:t>
            </a:r>
            <a:r>
              <a:rPr lang="tr-TR" b="1" i="1" dirty="0" smtClean="0">
                <a:solidFill>
                  <a:srgbClr val="00B0F0"/>
                </a:solidFill>
              </a:rPr>
              <a:t>Rehber </a:t>
            </a:r>
            <a:r>
              <a:rPr lang="tr-TR" b="1" i="1" dirty="0">
                <a:solidFill>
                  <a:srgbClr val="00B0F0"/>
                </a:solidFill>
              </a:rPr>
              <a:t>İlkeler: </a:t>
            </a:r>
            <a:endParaRPr lang="tr-TR" b="1" i="1" dirty="0" smtClean="0">
              <a:solidFill>
                <a:srgbClr val="00B0F0"/>
              </a:solidFill>
            </a:endParaRPr>
          </a:p>
          <a:p>
            <a:r>
              <a:rPr lang="tr-TR" i="1" dirty="0" smtClean="0"/>
              <a:t>• </a:t>
            </a:r>
            <a:r>
              <a:rPr lang="tr-TR" i="1" dirty="0"/>
              <a:t>Kendinizi tanıttıktan sonra, kimin adına orada bulunduğunuzu ve soruları ne amaçla soracağınızı açıklayın.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Muhataplarınızdan onay alın.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Kimseyi tehlikeye düşürmeyin.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Beklenti yaratmaktan kaçının.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Edinilecek bilgiler yardım amacıyla kullanılacaktır.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Mevcut imkanları göz önünde bulundurun. 	</a:t>
            </a:r>
          </a:p>
          <a:p>
            <a:pPr eaLnBrk="0" hangingPunct="0"/>
            <a:endParaRPr lang="en-US" altLang="en-US" sz="1800" dirty="0"/>
          </a:p>
          <a:p>
            <a:pPr eaLnBrk="0" hangingPunct="0"/>
            <a:endParaRPr lang="en-US" altLang="en-US" sz="1800" dirty="0"/>
          </a:p>
          <a:p>
            <a:pPr eaLnBrk="0" hangingPunct="0"/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9" name="Picture 6" descr="C:\Users\nichikawa\Pictures\Order_images_20110913\UNI114732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6400" y="1752600"/>
            <a:ext cx="335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4"/>
          <p:cNvSpPr>
            <a:spLocks noGrp="1"/>
          </p:cNvSpPr>
          <p:nvPr>
            <p:ph type="ctrTitle"/>
          </p:nvPr>
        </p:nvSpPr>
        <p:spPr bwMode="auto">
          <a:xfrm>
            <a:off x="1026882" y="275766"/>
            <a:ext cx="4535718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sz="3400" b="1" i="1" dirty="0" smtClean="0"/>
              <a:t>İhtiyaç Analizi</a:t>
            </a:r>
            <a:endParaRPr lang="en-US" altLang="en-US" sz="3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46163" y="6067425"/>
            <a:ext cx="7862887" cy="461963"/>
            <a:chOff x="558798" y="6066164"/>
            <a:chExt cx="8058060" cy="463568"/>
          </a:xfrm>
        </p:grpSpPr>
        <p:pic>
          <p:nvPicPr>
            <p:cNvPr id="37894" name="Picture 8"/>
            <p:cNvPicPr>
              <a:picLocks noChangeAspect="1"/>
            </p:cNvPicPr>
            <p:nvPr/>
          </p:nvPicPr>
          <p:blipFill>
            <a:blip r:embed="rId3" cstate="print"/>
            <a:srcRect r="86353"/>
            <a:stretch>
              <a:fillRect/>
            </a:stretch>
          </p:blipFill>
          <p:spPr bwMode="auto">
            <a:xfrm>
              <a:off x="558798" y="6066164"/>
              <a:ext cx="999070" cy="4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9"/>
            <p:cNvPicPr>
              <a:picLocks noChangeAspect="1"/>
            </p:cNvPicPr>
            <p:nvPr/>
          </p:nvPicPr>
          <p:blipFill>
            <a:blip r:embed="rId3" cstate="print"/>
            <a:srcRect l="74942"/>
            <a:stretch>
              <a:fillRect/>
            </a:stretch>
          </p:blipFill>
          <p:spPr bwMode="auto">
            <a:xfrm>
              <a:off x="6782415" y="6066556"/>
              <a:ext cx="1834443" cy="4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TextBox 10"/>
          <p:cNvSpPr txBox="1">
            <a:spLocks noChangeArrowheads="1"/>
          </p:cNvSpPr>
          <p:nvPr/>
        </p:nvSpPr>
        <p:spPr bwMode="auto">
          <a:xfrm>
            <a:off x="736602" y="718464"/>
            <a:ext cx="495300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tr-TR" sz="1800" dirty="0"/>
          </a:p>
          <a:p>
            <a:r>
              <a:rPr lang="tr-TR" b="1" i="1" dirty="0" smtClean="0">
                <a:solidFill>
                  <a:srgbClr val="00B0F0"/>
                </a:solidFill>
              </a:rPr>
              <a:t>Önemli </a:t>
            </a:r>
            <a:r>
              <a:rPr lang="tr-TR" b="1" i="1" dirty="0">
                <a:solidFill>
                  <a:srgbClr val="00B0F0"/>
                </a:solidFill>
              </a:rPr>
              <a:t>Konular: </a:t>
            </a:r>
            <a:endParaRPr lang="tr-TR" b="1" i="1" dirty="0" smtClean="0">
              <a:solidFill>
                <a:srgbClr val="00B0F0"/>
              </a:solidFill>
            </a:endParaRPr>
          </a:p>
          <a:p>
            <a:r>
              <a:rPr lang="tr-TR" i="1" dirty="0" smtClean="0"/>
              <a:t>• </a:t>
            </a:r>
            <a:r>
              <a:rPr lang="tr-TR" i="1" dirty="0"/>
              <a:t>hayata yönelik doğrudan tehditler • (özellikle de en savunmasız durumdakiler başta olmak üzere) temel ihtiyaçlara ulaşamama durumu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ailelerinden ayrı düşmüş ya da kayıp çocuklar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çatışan grupların içinde yer alan çocuklar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göz altında tutulan çocuklar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istismar ve tacize uğrayan çocuklar 	</a:t>
            </a:r>
          </a:p>
          <a:p>
            <a:pPr eaLnBrk="0" hangingPunct="0"/>
            <a:endParaRPr lang="en-US" altLang="en-US" sz="1800" dirty="0"/>
          </a:p>
          <a:p>
            <a:pPr eaLnBrk="0" hangingPunct="0"/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5294" r="11517"/>
          <a:stretch>
            <a:fillRect/>
          </a:stretch>
        </p:blipFill>
        <p:spPr bwMode="auto">
          <a:xfrm>
            <a:off x="5867400" y="1295400"/>
            <a:ext cx="2981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4"/>
          <p:cNvSpPr>
            <a:spLocks noGrp="1"/>
          </p:cNvSpPr>
          <p:nvPr>
            <p:ph type="ctrTitle"/>
          </p:nvPr>
        </p:nvSpPr>
        <p:spPr bwMode="auto">
          <a:xfrm>
            <a:off x="1026882" y="275766"/>
            <a:ext cx="4535718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sz="3400" b="1" i="1" dirty="0" smtClean="0"/>
              <a:t>İhtiyaç Analizi</a:t>
            </a:r>
            <a:endParaRPr lang="en-US" altLang="en-US" sz="3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46163" y="6067425"/>
            <a:ext cx="7862887" cy="461963"/>
            <a:chOff x="558798" y="6066164"/>
            <a:chExt cx="8058060" cy="463568"/>
          </a:xfrm>
        </p:grpSpPr>
        <p:pic>
          <p:nvPicPr>
            <p:cNvPr id="37894" name="Picture 8"/>
            <p:cNvPicPr>
              <a:picLocks noChangeAspect="1"/>
            </p:cNvPicPr>
            <p:nvPr/>
          </p:nvPicPr>
          <p:blipFill>
            <a:blip r:embed="rId3" cstate="print"/>
            <a:srcRect r="86353"/>
            <a:stretch>
              <a:fillRect/>
            </a:stretch>
          </p:blipFill>
          <p:spPr bwMode="auto">
            <a:xfrm>
              <a:off x="558798" y="6066164"/>
              <a:ext cx="999070" cy="4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9"/>
            <p:cNvPicPr>
              <a:picLocks noChangeAspect="1"/>
            </p:cNvPicPr>
            <p:nvPr/>
          </p:nvPicPr>
          <p:blipFill>
            <a:blip r:embed="rId3" cstate="print"/>
            <a:srcRect l="74942"/>
            <a:stretch>
              <a:fillRect/>
            </a:stretch>
          </p:blipFill>
          <p:spPr bwMode="auto">
            <a:xfrm>
              <a:off x="6782415" y="6066556"/>
              <a:ext cx="1834443" cy="4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TextBox 10"/>
          <p:cNvSpPr txBox="1">
            <a:spLocks noChangeArrowheads="1"/>
          </p:cNvSpPr>
          <p:nvPr/>
        </p:nvSpPr>
        <p:spPr bwMode="auto">
          <a:xfrm>
            <a:off x="736602" y="718465"/>
            <a:ext cx="4953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tr-TR" sz="1800" dirty="0"/>
          </a:p>
          <a:p>
            <a:r>
              <a:rPr lang="tr-TR" b="1" i="1" dirty="0">
                <a:solidFill>
                  <a:srgbClr val="00B0F0"/>
                </a:solidFill>
              </a:rPr>
              <a:t>Formun Genel Görünümü: </a:t>
            </a:r>
            <a:r>
              <a:rPr lang="tr-TR" i="1" dirty="0"/>
              <a:t>Kurumlar arası çalışma grubu tarafından üretilmiş, standart bir formdur. Ek gözlemler için yer ayrılmıştır. 	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838200" y="2971800"/>
            <a:ext cx="4953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tr-TR" sz="1800" dirty="0"/>
          </a:p>
          <a:p>
            <a:r>
              <a:rPr lang="tr-TR" b="1" i="1" dirty="0">
                <a:solidFill>
                  <a:srgbClr val="00B0F0"/>
                </a:solidFill>
              </a:rPr>
              <a:t>Bilgi Edinilmesi: </a:t>
            </a:r>
            <a:endParaRPr lang="tr-TR" b="1" i="1" dirty="0" smtClean="0">
              <a:solidFill>
                <a:srgbClr val="00B0F0"/>
              </a:solidFill>
            </a:endParaRPr>
          </a:p>
          <a:p>
            <a:r>
              <a:rPr lang="tr-TR" i="1" dirty="0" smtClean="0"/>
              <a:t>• </a:t>
            </a:r>
            <a:r>
              <a:rPr lang="tr-TR" i="1" dirty="0"/>
              <a:t>muhakeme yeteneğinizi kullanın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doğrudan gözlem yapın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kiminle konuşacağınızı belirleyin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çevrede olup biteni gözlemleyin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mümkün olduğunda üçüncü taraflarla ilgi kurun 	</a:t>
            </a:r>
          </a:p>
          <a:p>
            <a:r>
              <a:rPr lang="tr-TR" i="1" dirty="0"/>
              <a:t>	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6034" r="14955"/>
          <a:stretch>
            <a:fillRect/>
          </a:stretch>
        </p:blipFill>
        <p:spPr bwMode="auto">
          <a:xfrm>
            <a:off x="5943600" y="1219200"/>
            <a:ext cx="2746375" cy="430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4"/>
          <p:cNvSpPr>
            <a:spLocks noGrp="1"/>
          </p:cNvSpPr>
          <p:nvPr>
            <p:ph type="ctrTitle"/>
          </p:nvPr>
        </p:nvSpPr>
        <p:spPr bwMode="auto">
          <a:xfrm>
            <a:off x="1026882" y="275766"/>
            <a:ext cx="4535718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sz="3400" b="1" i="1" dirty="0" smtClean="0"/>
              <a:t>İhtiyaç Analizi</a:t>
            </a:r>
            <a:endParaRPr lang="en-US" altLang="en-US" sz="3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46163" y="6067425"/>
            <a:ext cx="7862887" cy="461963"/>
            <a:chOff x="558798" y="6066164"/>
            <a:chExt cx="8058060" cy="463568"/>
          </a:xfrm>
        </p:grpSpPr>
        <p:pic>
          <p:nvPicPr>
            <p:cNvPr id="37894" name="Picture 8"/>
            <p:cNvPicPr>
              <a:picLocks noChangeAspect="1"/>
            </p:cNvPicPr>
            <p:nvPr/>
          </p:nvPicPr>
          <p:blipFill>
            <a:blip r:embed="rId3" cstate="print"/>
            <a:srcRect r="86353"/>
            <a:stretch>
              <a:fillRect/>
            </a:stretch>
          </p:blipFill>
          <p:spPr bwMode="auto">
            <a:xfrm>
              <a:off x="558798" y="6066164"/>
              <a:ext cx="999070" cy="4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9"/>
            <p:cNvPicPr>
              <a:picLocks noChangeAspect="1"/>
            </p:cNvPicPr>
            <p:nvPr/>
          </p:nvPicPr>
          <p:blipFill>
            <a:blip r:embed="rId3" cstate="print"/>
            <a:srcRect l="74942"/>
            <a:stretch>
              <a:fillRect/>
            </a:stretch>
          </p:blipFill>
          <p:spPr bwMode="auto">
            <a:xfrm>
              <a:off x="6782415" y="6066556"/>
              <a:ext cx="1834443" cy="4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TextBox 10"/>
          <p:cNvSpPr txBox="1">
            <a:spLocks noChangeArrowheads="1"/>
          </p:cNvSpPr>
          <p:nvPr/>
        </p:nvSpPr>
        <p:spPr bwMode="auto">
          <a:xfrm>
            <a:off x="736602" y="718465"/>
            <a:ext cx="4953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tr-TR" sz="1800" dirty="0"/>
          </a:p>
          <a:p>
            <a:r>
              <a:rPr lang="tr-TR" b="1" i="1" dirty="0">
                <a:solidFill>
                  <a:srgbClr val="00B0F0"/>
                </a:solidFill>
              </a:rPr>
              <a:t>Formun Doldurulması: </a:t>
            </a:r>
            <a:endParaRPr lang="tr-TR" b="1" i="1" dirty="0" smtClean="0">
              <a:solidFill>
                <a:srgbClr val="00B0F0"/>
              </a:solidFill>
            </a:endParaRPr>
          </a:p>
          <a:p>
            <a:r>
              <a:rPr lang="tr-TR" i="1" dirty="0" smtClean="0"/>
              <a:t>• </a:t>
            </a:r>
            <a:r>
              <a:rPr lang="tr-TR" i="1" dirty="0"/>
              <a:t>öznel yanıtlar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ek yorumların dahil edilmesi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öne çıkan diğer koruma konuları 	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838200" y="2971800"/>
            <a:ext cx="4953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tr-TR" sz="1800" dirty="0"/>
          </a:p>
          <a:p>
            <a:r>
              <a:rPr lang="tr-TR" b="1" i="1" dirty="0">
                <a:solidFill>
                  <a:srgbClr val="00B0F0"/>
                </a:solidFill>
              </a:rPr>
              <a:t>Veri Analizi: </a:t>
            </a:r>
            <a:endParaRPr lang="tr-TR" b="1" i="1" dirty="0" smtClean="0">
              <a:solidFill>
                <a:srgbClr val="00B0F0"/>
              </a:solidFill>
            </a:endParaRPr>
          </a:p>
          <a:p>
            <a:r>
              <a:rPr lang="tr-TR" i="1" dirty="0" smtClean="0"/>
              <a:t>• </a:t>
            </a:r>
            <a:r>
              <a:rPr lang="tr-TR" i="1" dirty="0"/>
              <a:t>Formları ilgili kurumlara SHÇK / kamp yönetimi / UNICEF yetkilisi vb. iletin. </a:t>
            </a:r>
            <a:endParaRPr lang="tr-TR" i="1" dirty="0" smtClean="0"/>
          </a:p>
          <a:p>
            <a:r>
              <a:rPr lang="tr-TR" i="1" dirty="0" smtClean="0"/>
              <a:t>• </a:t>
            </a:r>
            <a:r>
              <a:rPr lang="tr-TR" i="1" dirty="0"/>
              <a:t>acil konuları derhal bildirin 	</a:t>
            </a:r>
          </a:p>
          <a:p>
            <a:r>
              <a:rPr lang="tr-TR" i="1" dirty="0"/>
              <a:t>	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6034" r="14955"/>
          <a:stretch>
            <a:fillRect/>
          </a:stretch>
        </p:blipFill>
        <p:spPr bwMode="auto">
          <a:xfrm>
            <a:off x="5943600" y="1219200"/>
            <a:ext cx="2746375" cy="430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4"/>
          <p:cNvSpPr>
            <a:spLocks noGrp="1"/>
          </p:cNvSpPr>
          <p:nvPr>
            <p:ph type="ctrTitle"/>
          </p:nvPr>
        </p:nvSpPr>
        <p:spPr bwMode="auto">
          <a:xfrm>
            <a:off x="1026882" y="275766"/>
            <a:ext cx="4535718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sz="3400" b="1" i="1" dirty="0" smtClean="0"/>
              <a:t>İhtiyaç Analizi</a:t>
            </a:r>
            <a:endParaRPr lang="en-US" altLang="en-US" sz="3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ctrTitle"/>
          </p:nvPr>
        </p:nvSpPr>
        <p:spPr bwMode="auto">
          <a:xfrm>
            <a:off x="609600" y="73025"/>
            <a:ext cx="8382000" cy="9175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UNICEF’</a:t>
            </a:r>
            <a:r>
              <a:rPr lang="tr-TR" altLang="en-US" smtClean="0">
                <a:latin typeface="Arial" pitchFamily="34" charset="0"/>
                <a:cs typeface="Arial" pitchFamily="34" charset="0"/>
              </a:rPr>
              <a:t>in Çocuklara Yönelik Temel Taahhütleri (CCC)</a:t>
            </a:r>
            <a:endParaRPr lang="en-GB" alt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5" name="Picture 6" descr="C:\Users\nichikawa\Pictures\Order_images_20110913\UNI1147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2738" y="4514850"/>
            <a:ext cx="3276600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Group 6"/>
          <p:cNvGrpSpPr>
            <a:grpSpLocks/>
          </p:cNvGrpSpPr>
          <p:nvPr/>
        </p:nvGrpSpPr>
        <p:grpSpPr bwMode="auto">
          <a:xfrm>
            <a:off x="914400" y="1128713"/>
            <a:ext cx="1600200" cy="2843212"/>
            <a:chOff x="1163608" y="929248"/>
            <a:chExt cx="1935720" cy="3296613"/>
          </a:xfrm>
        </p:grpSpPr>
        <p:pic>
          <p:nvPicPr>
            <p:cNvPr id="38928" name="Picture 7" descr="measles campaign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70866" y="1329357"/>
              <a:ext cx="1928462" cy="28965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163608" y="929248"/>
              <a:ext cx="1935720" cy="463845"/>
            </a:xfrm>
            <a:prstGeom prst="rect">
              <a:avLst/>
            </a:prstGeom>
            <a:solidFill>
              <a:srgbClr val="0099FF"/>
            </a:solidFill>
            <a:ln w="19050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tr-TR" sz="2000">
                  <a:solidFill>
                    <a:schemeClr val="bg1"/>
                  </a:solidFill>
                  <a:latin typeface="Calibri" pitchFamily="34" charset="0"/>
                </a:rPr>
                <a:t>Sağlık</a:t>
              </a:r>
              <a:endParaRPr lang="en-US" sz="200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8917" name="Date Placeholder 3"/>
          <p:cNvSpPr>
            <a:spLocks noGrp="1"/>
          </p:cNvSpPr>
          <p:nvPr>
            <p:ph type="dt" sz="quarter" idx="15"/>
          </p:nvPr>
        </p:nvSpPr>
        <p:spPr bwMode="auto">
          <a:xfrm>
            <a:off x="457200" y="6553200"/>
            <a:ext cx="1905000" cy="3048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en-US" sz="1000" smtClean="0">
                <a:solidFill>
                  <a:srgbClr val="0099FF"/>
                </a:solidFill>
                <a:latin typeface="Arial" pitchFamily="34" charset="0"/>
                <a:ea typeface="ＭＳ Ｐゴシック" pitchFamily="34" charset="-128"/>
              </a:rPr>
              <a:t>UNICEF</a:t>
            </a:r>
          </a:p>
          <a:p>
            <a:pPr>
              <a:defRPr/>
            </a:pPr>
            <a:endParaRPr lang="en-US" altLang="en-US" sz="1000" smtClean="0">
              <a:solidFill>
                <a:srgbClr val="0099FF"/>
              </a:solidFill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endParaRPr lang="en-US" altLang="en-US" sz="1000" smtClean="0">
              <a:solidFill>
                <a:srgbClr val="0099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38918" name="Group 1"/>
          <p:cNvGrpSpPr>
            <a:grpSpLocks/>
          </p:cNvGrpSpPr>
          <p:nvPr/>
        </p:nvGrpSpPr>
        <p:grpSpPr bwMode="auto">
          <a:xfrm>
            <a:off x="2628900" y="1128713"/>
            <a:ext cx="3009900" cy="2843212"/>
            <a:chOff x="2783472" y="2135076"/>
            <a:chExt cx="2885090" cy="2749254"/>
          </a:xfrm>
        </p:grpSpPr>
        <p:pic>
          <p:nvPicPr>
            <p:cNvPr id="38926" name="Picture 3" descr="C:\Users\opscen\Desktop\UNI59421.jpg"/>
            <p:cNvPicPr>
              <a:picLocks noChangeAspect="1" noChangeArrowheads="1"/>
            </p:cNvPicPr>
            <p:nvPr/>
          </p:nvPicPr>
          <p:blipFill>
            <a:blip r:embed="rId5" cstate="print"/>
            <a:srcRect l="15103" t="-433" r="5733"/>
            <a:stretch>
              <a:fillRect/>
            </a:stretch>
          </p:blipFill>
          <p:spPr bwMode="auto">
            <a:xfrm>
              <a:off x="2783472" y="2456192"/>
              <a:ext cx="2885090" cy="242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2783472" y="2135076"/>
              <a:ext cx="2885090" cy="400645"/>
            </a:xfrm>
            <a:prstGeom prst="rect">
              <a:avLst/>
            </a:prstGeom>
            <a:solidFill>
              <a:srgbClr val="0099FF"/>
            </a:solidFill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tr-TR" sz="2000" dirty="0">
                  <a:solidFill>
                    <a:schemeClr val="bg1"/>
                  </a:solidFill>
                  <a:latin typeface="+mn-lt"/>
                  <a:ea typeface="ＭＳ Ｐゴシック" pitchFamily="28" charset="-128"/>
                </a:rPr>
                <a:t>Beslenme</a:t>
              </a:r>
              <a:endParaRPr lang="en-US" sz="2000" dirty="0">
                <a:solidFill>
                  <a:schemeClr val="bg1"/>
                </a:solidFill>
                <a:latin typeface="+mn-lt"/>
                <a:ea typeface="ＭＳ Ｐゴシック" pitchFamily="28" charset="-128"/>
              </a:endParaRPr>
            </a:p>
          </p:txBody>
        </p:sp>
      </p:grpSp>
      <p:grpSp>
        <p:nvGrpSpPr>
          <p:cNvPr id="38919" name="Group 13"/>
          <p:cNvGrpSpPr>
            <a:grpSpLocks/>
          </p:cNvGrpSpPr>
          <p:nvPr/>
        </p:nvGrpSpPr>
        <p:grpSpPr bwMode="auto">
          <a:xfrm>
            <a:off x="5799138" y="1082675"/>
            <a:ext cx="3116262" cy="2898775"/>
            <a:chOff x="296504" y="3379054"/>
            <a:chExt cx="3345330" cy="3344317"/>
          </a:xfrm>
        </p:grpSpPr>
        <p:pic>
          <p:nvPicPr>
            <p:cNvPr id="38924" name="Picture 3" descr="C:\Users\nichikawa\Pictures\Order_images_20110913\UNI101473.jpg"/>
            <p:cNvPicPr>
              <a:picLocks noChangeAspect="1" noChangeArrowheads="1"/>
            </p:cNvPicPr>
            <p:nvPr/>
          </p:nvPicPr>
          <p:blipFill>
            <a:blip r:embed="rId6" cstate="print"/>
            <a:srcRect l="7483" r="8092"/>
            <a:stretch>
              <a:fillRect/>
            </a:stretch>
          </p:blipFill>
          <p:spPr bwMode="auto">
            <a:xfrm>
              <a:off x="296504" y="4081235"/>
              <a:ext cx="3345330" cy="2642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296504" y="3379054"/>
              <a:ext cx="3340218" cy="816849"/>
            </a:xfrm>
            <a:prstGeom prst="rect">
              <a:avLst/>
            </a:prstGeom>
            <a:solidFill>
              <a:srgbClr val="0099FF"/>
            </a:solidFill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lang="tr-TR" sz="2000" dirty="0">
                  <a:solidFill>
                    <a:schemeClr val="bg1"/>
                  </a:solidFill>
                  <a:latin typeface="+mn-lt"/>
                  <a:ea typeface="ＭＳ Ｐゴシック" pitchFamily="28" charset="-128"/>
                </a:rPr>
                <a:t>Su, Sanitasyon</a:t>
              </a:r>
              <a:endParaRPr lang="en-US" sz="2000" dirty="0">
                <a:solidFill>
                  <a:schemeClr val="bg1"/>
                </a:solidFill>
                <a:latin typeface="+mn-lt"/>
                <a:ea typeface="ＭＳ Ｐゴシック" pitchFamily="28" charset="-128"/>
              </a:endParaRPr>
            </a:p>
            <a:p>
              <a:pPr algn="ctr" eaLnBrk="0" hangingPunct="0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n-lt"/>
                  <a:ea typeface="ＭＳ Ｐゴシック" pitchFamily="28" charset="-128"/>
                </a:rPr>
                <a:t>&amp; </a:t>
              </a:r>
              <a:r>
                <a:rPr lang="en-US" sz="2000" dirty="0">
                  <a:solidFill>
                    <a:schemeClr val="bg1"/>
                  </a:solidFill>
                  <a:latin typeface="+mn-lt"/>
                  <a:ea typeface="ＭＳ Ｐゴシック" pitchFamily="28" charset="-128"/>
                </a:rPr>
                <a:t>H</a:t>
              </a:r>
              <a:r>
                <a:rPr lang="tr-TR" sz="2000" dirty="0" err="1">
                  <a:solidFill>
                    <a:schemeClr val="bg1"/>
                  </a:solidFill>
                  <a:latin typeface="+mn-lt"/>
                  <a:ea typeface="ＭＳ Ｐゴシック" pitchFamily="28" charset="-128"/>
                </a:rPr>
                <a:t>ijyen</a:t>
              </a:r>
              <a:endParaRPr lang="en-US" sz="2000" dirty="0">
                <a:solidFill>
                  <a:schemeClr val="bg1"/>
                </a:solidFill>
                <a:latin typeface="+mn-lt"/>
                <a:ea typeface="ＭＳ Ｐゴシック" pitchFamily="28" charset="-128"/>
              </a:endParaRPr>
            </a:p>
          </p:txBody>
        </p:sp>
      </p:grpSp>
      <p:grpSp>
        <p:nvGrpSpPr>
          <p:cNvPr id="38920" name="Group 16"/>
          <p:cNvGrpSpPr>
            <a:grpSpLocks/>
          </p:cNvGrpSpPr>
          <p:nvPr/>
        </p:nvGrpSpPr>
        <p:grpSpPr bwMode="auto">
          <a:xfrm>
            <a:off x="5105400" y="4130675"/>
            <a:ext cx="2809875" cy="2589213"/>
            <a:chOff x="5686416" y="4062260"/>
            <a:chExt cx="3026979" cy="3046248"/>
          </a:xfrm>
        </p:grpSpPr>
        <p:pic>
          <p:nvPicPr>
            <p:cNvPr id="38922" name="Picture 4" descr="C:\Users\nichikawa\Pictures\Order_images_20110913\UNI102907.jpg"/>
            <p:cNvPicPr>
              <a:picLocks noChangeAspect="1" noChangeArrowheads="1"/>
            </p:cNvPicPr>
            <p:nvPr/>
          </p:nvPicPr>
          <p:blipFill>
            <a:blip r:embed="rId7" cstate="print"/>
            <a:srcRect l="6506" r="15446"/>
            <a:stretch>
              <a:fillRect/>
            </a:stretch>
          </p:blipFill>
          <p:spPr bwMode="auto">
            <a:xfrm>
              <a:off x="5686416" y="4533011"/>
              <a:ext cx="3026979" cy="2575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5686416" y="4062260"/>
              <a:ext cx="3015008" cy="470665"/>
            </a:xfrm>
            <a:prstGeom prst="rect">
              <a:avLst/>
            </a:prstGeom>
            <a:solidFill>
              <a:srgbClr val="0099FF"/>
            </a:solidFill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tr-TR" sz="2000" dirty="0">
                  <a:solidFill>
                    <a:schemeClr val="bg1"/>
                  </a:solidFill>
                  <a:latin typeface="+mn-lt"/>
                  <a:ea typeface="ＭＳ Ｐゴシック" pitchFamily="28" charset="-128"/>
                </a:rPr>
                <a:t>Çocuk Koruma</a:t>
              </a:r>
              <a:endParaRPr lang="en-US" sz="2000" dirty="0">
                <a:solidFill>
                  <a:schemeClr val="bg1"/>
                </a:solidFill>
                <a:latin typeface="+mn-lt"/>
                <a:ea typeface="ＭＳ Ｐゴシック" pitchFamily="28" charset="-128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82738" y="4130675"/>
            <a:ext cx="3278187" cy="400050"/>
          </a:xfrm>
          <a:prstGeom prst="rect">
            <a:avLst/>
          </a:prstGeom>
          <a:solidFill>
            <a:srgbClr val="0099FF"/>
          </a:solidFill>
        </p:spPr>
        <p:txBody>
          <a:bodyPr>
            <a:spAutoFit/>
          </a:bodyPr>
          <a:lstStyle/>
          <a:p>
            <a:pPr algn="ctr" eaLnBrk="0" hangingPunct="0"/>
            <a:r>
              <a:rPr lang="tr-TR" sz="2000">
                <a:solidFill>
                  <a:schemeClr val="bg1"/>
                </a:solidFill>
                <a:latin typeface="Calibri" pitchFamily="34" charset="0"/>
              </a:rPr>
              <a:t>Eğitim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3200400"/>
            <a:ext cx="419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tr-TR" sz="3600" b="1" dirty="0" smtClean="0">
                <a:solidFill>
                  <a:schemeClr val="bg1"/>
                </a:solidFill>
                <a:latin typeface="+mn-lt"/>
                <a:ea typeface="ＭＳ Ｐゴシック" pitchFamily="28" charset="-128"/>
              </a:rPr>
              <a:t>TEŞEKKÜRLER</a:t>
            </a:r>
            <a:endParaRPr lang="en-US" sz="3600" b="1" dirty="0">
              <a:solidFill>
                <a:schemeClr val="bg1"/>
              </a:solidFill>
              <a:latin typeface="+mn-lt"/>
              <a:ea typeface="ＭＳ Ｐゴシック" pitchFamily="28" charset="-128"/>
            </a:endParaRPr>
          </a:p>
        </p:txBody>
      </p:sp>
      <p:pic>
        <p:nvPicPr>
          <p:cNvPr id="7" name="Picture 2" descr="MPj040141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72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2011-06-22 Humanitarian Donor presentation - June 2011_final</Template>
  <TotalTime>21942</TotalTime>
  <Words>272</Words>
  <Application>Microsoft Office PowerPoint</Application>
  <PresentationFormat>Ekran Gösterisi (4:3)</PresentationFormat>
  <Paragraphs>67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8</vt:i4>
      </vt:variant>
    </vt:vector>
  </HeadingPairs>
  <TitlesOfParts>
    <vt:vector size="17" baseType="lpstr">
      <vt:lpstr>Arial</vt:lpstr>
      <vt:lpstr>MS PGothic</vt:lpstr>
      <vt:lpstr>Calibri</vt:lpstr>
      <vt:lpstr>Arial Bold</vt:lpstr>
      <vt:lpstr>Univers</vt:lpstr>
      <vt:lpstr>Times New Roman</vt:lpstr>
      <vt:lpstr>+mj-lt</vt:lpstr>
      <vt:lpstr>Office Theme</vt:lpstr>
      <vt:lpstr>1_Office Theme</vt:lpstr>
      <vt:lpstr>Slayt 1</vt:lpstr>
      <vt:lpstr>İhtiyaç Analizi</vt:lpstr>
      <vt:lpstr>İhtiyaç Analizi</vt:lpstr>
      <vt:lpstr>İhtiyaç Analizi</vt:lpstr>
      <vt:lpstr>İhtiyaç Analizi</vt:lpstr>
      <vt:lpstr>İhtiyaç Analizi</vt:lpstr>
      <vt:lpstr>UNICEF’in Çocuklara Yönelik Temel Taahhütleri (CCC)</vt:lpstr>
      <vt:lpstr>Slayt 8</vt:lpstr>
    </vt:vector>
  </TitlesOfParts>
  <Company>UNICEF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UNICEF</dc:creator>
  <cp:lastModifiedBy>kurtul</cp:lastModifiedBy>
  <cp:revision>407</cp:revision>
  <cp:lastPrinted>2013-10-10T14:41:25Z</cp:lastPrinted>
  <dcterms:created xsi:type="dcterms:W3CDTF">2012-05-14T14:40:15Z</dcterms:created>
  <dcterms:modified xsi:type="dcterms:W3CDTF">2014-04-11T07:01:00Z</dcterms:modified>
</cp:coreProperties>
</file>