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8" r:id="rId3"/>
    <p:sldId id="261" r:id="rId4"/>
    <p:sldId id="287" r:id="rId5"/>
    <p:sldId id="291" r:id="rId6"/>
    <p:sldId id="274" r:id="rId7"/>
    <p:sldId id="262" r:id="rId8"/>
    <p:sldId id="276" r:id="rId9"/>
    <p:sldId id="305" r:id="rId10"/>
    <p:sldId id="264" r:id="rId11"/>
    <p:sldId id="280" r:id="rId12"/>
    <p:sldId id="283" r:id="rId13"/>
    <p:sldId id="259" r:id="rId1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3" autoAdjust="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47CFCB-3999-4511-B2DC-48ECFE9A09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BA842BC-DB22-406D-BE34-4957C81BD5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harry_yel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</p:spPr>
      </p:pic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>
            <a:lvl1pPr>
              <a:defRPr sz="43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772400" cy="1295400"/>
          </a:xfrm>
        </p:spPr>
        <p:txBody>
          <a:bodyPr/>
          <a:lstStyle>
            <a:lvl1pPr marL="0" indent="0">
              <a:lnSpc>
                <a:spcPct val="100000"/>
              </a:lnSpc>
              <a:buFont typeface="Times" pitchFamily="18" charset="0"/>
              <a:buNone/>
              <a:defRPr sz="2000">
                <a:latin typeface="SC Alex" pitchFamily="-6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95237" name="Picture 5" descr="SC-logo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486400"/>
            <a:ext cx="3429000" cy="6969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3D742B-7B44-4BE6-8CD5-B14CC12A34DE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5334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5334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5050-D2FB-458A-BA84-F3410CD0AA52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193864-220E-4506-8AB6-5D78D3ED5E43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A12AD7-7B6C-4A2C-A549-5936B32D0E2E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481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8481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E853AB-DEAB-497D-9937-379067E1E8F5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8699BB-FDDA-42F3-A372-65F8F1C9B390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055EA4-2102-4DC0-9EFD-3AE02BA4289A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4F50B-66F7-4EFD-81C2-A86EB781BC6F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D475C3-F77B-434B-A37B-14AB6AD7B6B5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1A6CFC-8523-4A9A-AE83-79E64C46E304}" type="slidenum">
              <a:rPr lang="en-GB"/>
              <a:pPr/>
              <a:t>‹#›</a:t>
            </a:fld>
            <a:endParaRPr lang="en-GB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james_yell_ed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94213" name="Picture 5" descr="purple_ru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flipV="1">
            <a:off x="685800" y="1371600"/>
            <a:ext cx="7848600" cy="84138"/>
          </a:xfrm>
          <a:prstGeom prst="rect">
            <a:avLst/>
          </a:prstGeom>
          <a:noFill/>
        </p:spPr>
      </p:pic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096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  <a:ea typeface="+mn-ea"/>
              </a:defRPr>
            </a:lvl1pPr>
          </a:lstStyle>
          <a:p>
            <a:fld id="{FD6D1F25-3922-4926-AAB5-4A733A434F9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4215" name="Picture 7" descr="SC-logo_r&amp;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5929313"/>
            <a:ext cx="1905000" cy="3873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4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4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4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4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4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SC Alex Bold" pitchFamily="2" charset="0"/>
          <a:ea typeface="ヒラギノ角ゴ Pro W3" pitchFamily="-64" charset="-128"/>
        </a:defRPr>
      </a:lvl9pPr>
    </p:titleStyle>
    <p:bodyStyle>
      <a:lvl1pPr marL="342900" indent="-3429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0"/>
        </a:spcBef>
        <a:spcAft>
          <a:spcPct val="20000"/>
        </a:spcAft>
        <a:buClr>
          <a:schemeClr val="accent1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715000"/>
            <a:ext cx="7772400" cy="1143000"/>
          </a:xfrm>
        </p:spPr>
        <p:txBody>
          <a:bodyPr/>
          <a:lstStyle/>
          <a:p>
            <a:pPr algn="ctr"/>
            <a:r>
              <a:rPr lang="tr-TR" sz="3000" dirty="0" smtClean="0">
                <a:latin typeface="Arial Black" pitchFamily="34" charset="0"/>
              </a:rPr>
              <a:t>Çocuk Dostu Mekanlar</a:t>
            </a:r>
            <a:r>
              <a:rPr lang="en-US" sz="3000" dirty="0" smtClean="0">
                <a:latin typeface="Arial Black" pitchFamily="34" charset="0"/>
              </a:rPr>
              <a:t> </a:t>
            </a:r>
            <a:r>
              <a:rPr lang="en-US" sz="3000" dirty="0">
                <a:latin typeface="Arial Black" pitchFamily="34" charset="0"/>
              </a:rPr>
              <a:t/>
            </a:r>
            <a:br>
              <a:rPr lang="en-US" sz="3000" dirty="0">
                <a:latin typeface="Arial Black" pitchFamily="34" charset="0"/>
              </a:rPr>
            </a:br>
            <a:r>
              <a:rPr lang="tr-TR" sz="3000" dirty="0" smtClean="0">
                <a:latin typeface="Arial Black" pitchFamily="34" charset="0"/>
              </a:rPr>
              <a:t>Acil Durumlarda Çocuk Koruma</a:t>
            </a:r>
            <a:endParaRPr lang="en-US" sz="3000" dirty="0">
              <a:latin typeface="Arial Black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685800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 Black" pitchFamily="34" charset="0"/>
              </a:rPr>
              <a:t>Çocuk Korumayı </a:t>
            </a:r>
            <a:r>
              <a:rPr lang="tr-TR" sz="2800" dirty="0" err="1" smtClean="0">
                <a:solidFill>
                  <a:srgbClr val="00B0F0"/>
                </a:solidFill>
                <a:latin typeface="Arial Black" pitchFamily="34" charset="0"/>
              </a:rPr>
              <a:t>ÇDM’lara</a:t>
            </a:r>
            <a:r>
              <a:rPr lang="tr-TR" sz="2800" dirty="0" smtClean="0">
                <a:solidFill>
                  <a:srgbClr val="00B0F0"/>
                </a:solidFill>
                <a:latin typeface="Arial Black" pitchFamily="34" charset="0"/>
              </a:rPr>
              <a:t> Dahil Etme</a:t>
            </a:r>
            <a:endParaRPr lang="en-US" sz="28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2971800"/>
          </a:xfrm>
        </p:spPr>
        <p:txBody>
          <a:bodyPr/>
          <a:lstStyle/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Çocuğun ailesinden ayrı düşmesini önleme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Mayın ve çevre kaynaklı tehlikelere karşı farkındalık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Ergenlerin ihtiyaçlarına yönelik farkındalık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Çocuk askerlerin rehabilitasyonları ve toplumla yeniden bütünleştirilmeleri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Cinsel ve cinsiyete dayalı şiddet mağdurlarının bakımı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Kamp lojistiği konusuna çocuklar ve kadınların da dahil edilmeleri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Times" pitchFamily="18" charset="0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066800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ÇDM Yönetimi</a:t>
            </a:r>
            <a:r>
              <a:rPr lang="en-US" sz="2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tr-TR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Roller ve Sorumluluklar</a:t>
            </a:r>
            <a:endParaRPr lang="en-US" sz="2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r-T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Gönüllüler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ÇDM’lerin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günlük işleyişi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yaşa ve cinsiyete uygun etkinliklerin düzenlenmesi, çocuklara nezaret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Çocuklar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tr-T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topluluklar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ÇDM etkinliklerinin düzenlenmesine sürekli katılım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Çocuk Koruma Kurumu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Teknik destek ve rehberlik, gözlem, denetim, (oyun ve okul) malzemesi temini, gönüllülerin eğitimi</a:t>
            </a:r>
            <a:endParaRPr lang="en-US" sz="2000" dirty="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sz="2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914400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Denetim</a:t>
            </a:r>
            <a:r>
              <a:rPr lang="en-US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6553200" cy="3962400"/>
          </a:xfrm>
        </p:spPr>
        <p:txBody>
          <a:bodyPr/>
          <a:lstStyle/>
          <a:p>
            <a:pPr>
              <a:lnSpc>
                <a:spcPct val="150000"/>
              </a:lnSpc>
              <a:buFont typeface="Times" pitchFamily="18" charset="0"/>
              <a:buNone/>
            </a:pP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ÇDM’ler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için Denetim Listesi Formu oluşturun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Kurulum ve Erişim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ÇDM Etkinlikleri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Gönüllüler ve Kolaylaştırıcılar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Özel Koruma İhtiyacı İçerisindeki çocuklar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Çocuk Koruma Konularının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Belirenmesi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Aileler ve Topluluklar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Malzeme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900"/>
              <a:t> Break through..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267200"/>
            <a:ext cx="4800600" cy="1066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tr-TR" sz="4800" b="1" dirty="0" smtClean="0">
                <a:solidFill>
                  <a:srgbClr val="00B0F0"/>
                </a:solidFill>
                <a:latin typeface="Arial Rounded MT Bold" pitchFamily="34" charset="0"/>
              </a:rPr>
              <a:t>TEŞEKKÜRLER</a:t>
            </a:r>
            <a:endParaRPr lang="en-US" sz="48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900" dirty="0"/>
              <a:t> </a:t>
            </a:r>
            <a:r>
              <a:rPr lang="tr-TR" sz="2800" dirty="0">
                <a:solidFill>
                  <a:srgbClr val="00B0F0"/>
                </a:solidFill>
                <a:latin typeface="Arial Rounded MT Bold" pitchFamily="34" charset="0"/>
              </a:rPr>
              <a:t>Ç</a:t>
            </a: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</a:rPr>
              <a:t>ocuk Dostu Mekanlar (ÇDM) Hedefler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990600"/>
            <a:ext cx="8229600" cy="4648200"/>
          </a:xfrm>
        </p:spPr>
        <p:txBody>
          <a:bodyPr/>
          <a:lstStyle/>
          <a:p>
            <a:pPr marL="609600" indent="-609600"/>
            <a:r>
              <a:rPr lang="en-US" sz="1200" b="1" i="1" dirty="0"/>
              <a:t>    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848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tr-TR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Çocuklara yönelik koruma ve esenlik aşağıdaki eylemler aracılığıyla sağlanmaya/artırılmaya çalışılmaktadır: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</a:t>
            </a:r>
            <a:r>
              <a:rPr lang="tr-T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ocukların bir araya gelip oynayabilecekleri onlara özel güvenli bir mekanda</a:t>
            </a:r>
            <a:r>
              <a:rPr lang="tr-TR" sz="20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çocukların korunması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</a:t>
            </a:r>
            <a:r>
              <a:rPr lang="tr-T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ocuk odaklı etkinlikler (oyun ve eğitim) </a:t>
            </a:r>
            <a:r>
              <a:rPr lang="tr-TR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araclığıyla</a:t>
            </a:r>
            <a:r>
              <a:rPr lang="tr-T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sz="20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çocukları acil durum kaynaklı stres yaratan olgulardan uzaklaştırmak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0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ÇDM toplumun desteği ve çocukların </a:t>
            </a:r>
            <a:r>
              <a:rPr lang="tr-TR" sz="20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katılımıyla </a:t>
            </a:r>
            <a:r>
              <a:rPr lang="tr-TR" sz="20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oluşturmak; </a:t>
            </a:r>
            <a:r>
              <a:rPr lang="tr-T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böylece yetişkinler çocuklar için birlikte iş yapıp çocuk koruma ve destek sistemlerini güçlendirirken bir yandan da kendi kapasitelerini yeniden oluştururlar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0" y="5671739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900" dirty="0"/>
              <a:t> </a:t>
            </a: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</a:rPr>
              <a:t>ÇDM İlkeler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540" y="679940"/>
            <a:ext cx="8382000" cy="5111260"/>
          </a:xfrm>
        </p:spPr>
        <p:txBody>
          <a:bodyPr/>
          <a:lstStyle/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Katılım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Planlama aşamasından uygulama evresine kadar etkinliklerin tamamına engelli olanlar da dahil olmak üzere bütün çocukların katılımı sağlanmalıdır. Çocukları katılmaya zorlamayınız.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Çocuk hakları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ÇDM temel yaklaşım çocukların fiziksel, duygusal, sosyal ve zihinsel gelişimlerine destek vermek üzere tasarlanıp uygulanır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Yaş Grubuna Uygun Etkinlikler: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(0-5</a:t>
            </a:r>
            <a:r>
              <a:rPr lang="en-US" dirty="0">
                <a:latin typeface="Arial" pitchFamily="34" charset="0"/>
                <a:cs typeface="Arial" pitchFamily="34" charset="0"/>
              </a:rPr>
              <a:t>, 6-12, 13-18)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gelişim evreleri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Cinsiyete Duyarlı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Etkinlikler (bazı durumlarda oyunlar) kız ve erkek çocuklarının cinsiyetlerine uygun biçimde tasarlanır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Kültüre Uygun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Hedef kitleyi oluşturan halkın değerleri, inançları, uygulamaları ve geleneklerine saygı gösterilmelidir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Uyumlu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Etkinliklerin içeriği çocukların özel ihtiyaçlarını karşılarken yapılandırılmış etkinliklerle serbest zaman etkinlikleri dengelenir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Times" pitchFamily="18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Toplum katılımı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ÇDM’deki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etkinlikler açısından hem planlama hem de yönetim  evrelerinde en temel bileşeni toplum katılımı oluşturur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Çatışma ve Göçe </a:t>
            </a:r>
            <a:r>
              <a:rPr lang="tr-TR" sz="2800" dirty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Z</a:t>
            </a: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orlanmanın </a:t>
            </a:r>
            <a:r>
              <a:rPr lang="tr-TR" sz="2800" dirty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E</a:t>
            </a: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tkileri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191000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20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ilahlı çatışmalar güvenliği yok eder, toplulukları parçalar, kişisel gelişimi engeller ve çok derin ruhsal yaralar açar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Silahlı çatışmalar ve göçe zorlanma hali ilişkileri, aile ilişkilerini, toplumsal bağları ve ekonomik durumu etkiler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Silahlı çatışma durumlarında çocuklar ölüme, ayrılığa, kayıplara, şiddete, aile ve sosyal çevrenin dağılmasına, insani değerlerin yok olmasına, çevre tahribatına ve yoğun strese  maruz kalabilir/şahit olabilir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Göçe Zorlanmanın Etkileri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Fiziksel ve sosyal çevrede değişim/ güvensizlik/ alışa geldik düzenin bozulması/ hareket özgürlüğünün kısıtlanması/başkalarına aşırı bağlanma benzeri sonuçlar yaratır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990600"/>
          </a:xfrm>
        </p:spPr>
        <p:txBody>
          <a:bodyPr lIns="91440" tIns="45720" rIns="91440" bIns="45720" anchor="ctr"/>
          <a:lstStyle/>
          <a:p>
            <a:r>
              <a:rPr lang="tr-TR" sz="2800" dirty="0" smtClean="0">
                <a:solidFill>
                  <a:srgbClr val="00B0F0"/>
                </a:solidFill>
                <a:latin typeface="Arial Narrow" pitchFamily="34" charset="0"/>
              </a:rPr>
              <a:t>ÇDM - Süreç</a:t>
            </a:r>
            <a:endParaRPr lang="en-US" sz="28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4191000"/>
          </a:xfrm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tr-TR" sz="2000" dirty="0" smtClean="0">
                <a:solidFill>
                  <a:schemeClr val="hlink"/>
                </a:solidFill>
                <a:latin typeface="Arial Narrow" pitchFamily="34" charset="0"/>
              </a:rPr>
              <a:t>1. Aşama – Acil Durum Ortamı</a:t>
            </a:r>
            <a:endParaRPr lang="en-US" sz="2000" dirty="0">
              <a:solidFill>
                <a:schemeClr val="hlink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sz="2000" dirty="0">
                <a:latin typeface="Arial Narrow" pitchFamily="34" charset="0"/>
              </a:rPr>
              <a:t>	</a:t>
            </a:r>
            <a:r>
              <a:rPr lang="tr-TR" sz="2000" dirty="0" smtClean="0">
                <a:latin typeface="Arial Narrow" pitchFamily="34" charset="0"/>
              </a:rPr>
              <a:t>Acil durum müdahalesi – STK ve topluluklar çocuklar ve ergenlerin sosyalleşmesi, oynaması, eğitim görmesi ve kendilerini ifade etmesi amacıyla “güvenli bölgeler” ya da “çocuk dostu mekanlar” oluşturmak ister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 smtClean="0">
                <a:solidFill>
                  <a:schemeClr val="hlink"/>
                </a:solidFill>
                <a:latin typeface="Arial Narrow" pitchFamily="34" charset="0"/>
              </a:rPr>
              <a:t>2. Aşama </a:t>
            </a:r>
            <a:r>
              <a:rPr lang="en-US" sz="2000" dirty="0" smtClean="0">
                <a:latin typeface="Arial Narrow" pitchFamily="34" charset="0"/>
              </a:rPr>
              <a:t>–</a:t>
            </a:r>
            <a:r>
              <a:rPr lang="tr-TR" sz="2000" dirty="0" err="1" smtClean="0">
                <a:latin typeface="Arial Narrow" pitchFamily="34" charset="0"/>
              </a:rPr>
              <a:t>ÇDM’ların</a:t>
            </a:r>
            <a:r>
              <a:rPr lang="tr-TR" sz="2000" dirty="0" smtClean="0">
                <a:latin typeface="Arial Narrow" pitchFamily="34" charset="0"/>
              </a:rPr>
              <a:t> güçlendirilerek, tahliye/gönderme sistemi aracılığıyla güvenli bir çevre tesis edilir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 smtClean="0">
                <a:solidFill>
                  <a:schemeClr val="hlink"/>
                </a:solidFill>
                <a:latin typeface="Arial Narrow" pitchFamily="34" charset="0"/>
              </a:rPr>
              <a:t>3. Evre</a:t>
            </a:r>
            <a:r>
              <a:rPr lang="en-US" sz="2000" dirty="0" smtClean="0">
                <a:latin typeface="Arial Narrow" pitchFamily="34" charset="0"/>
              </a:rPr>
              <a:t>– </a:t>
            </a:r>
            <a:r>
              <a:rPr lang="tr-TR" sz="2000" dirty="0" smtClean="0">
                <a:latin typeface="Arial Narrow" pitchFamily="34" charset="0"/>
              </a:rPr>
              <a:t>Geçici dönem</a:t>
            </a:r>
            <a:r>
              <a:rPr lang="en-US" sz="2000" dirty="0" smtClean="0">
                <a:latin typeface="Arial Narrow" pitchFamily="34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sz="2000" dirty="0">
                <a:latin typeface="Arial Narrow" pitchFamily="34" charset="0"/>
              </a:rPr>
              <a:t>	</a:t>
            </a:r>
            <a:r>
              <a:rPr lang="tr-TR" sz="2000" dirty="0" err="1" smtClean="0">
                <a:latin typeface="Arial Narrow" pitchFamily="34" charset="0"/>
              </a:rPr>
              <a:t>ÇDM’deki</a:t>
            </a:r>
            <a:r>
              <a:rPr lang="tr-TR" sz="2000" dirty="0" smtClean="0">
                <a:latin typeface="Arial Narrow" pitchFamily="34" charset="0"/>
              </a:rPr>
              <a:t> etkinlikler nihayetinde çocuklar için formel eğitime, öğrencilik sonrası dönemdeki ergenler açısından okul dışı faaliyetlere dönüştürülür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tr-TR" sz="2000" dirty="0" smtClean="0">
                <a:solidFill>
                  <a:schemeClr val="hlink"/>
                </a:solidFill>
                <a:latin typeface="Arial Narrow" pitchFamily="34" charset="0"/>
              </a:rPr>
              <a:t>Çıkış Evresi</a:t>
            </a:r>
            <a:r>
              <a:rPr lang="en-US" sz="2000" dirty="0" smtClean="0">
                <a:solidFill>
                  <a:schemeClr val="hlink"/>
                </a:solidFill>
                <a:latin typeface="Arial Narrow" pitchFamily="34" charset="0"/>
              </a:rPr>
              <a:t>: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tr-TR" sz="2000" dirty="0" smtClean="0">
                <a:latin typeface="Arial Narrow" pitchFamily="34" charset="0"/>
              </a:rPr>
              <a:t>toplumsal destek mekanizmaları yeniden kurulur; yerinden edilen kimseler yurt/mekanlarına yeniden döner; çocuklar çocuk kulüplerine alınır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 Narrow" pitchFamily="34" charset="0"/>
              </a:rPr>
              <a:t>Not: </a:t>
            </a:r>
            <a:r>
              <a:rPr lang="tr-TR" sz="2000" dirty="0" err="1" smtClean="0">
                <a:latin typeface="Arial Narrow" pitchFamily="34" charset="0"/>
              </a:rPr>
              <a:t>ÇDM’la</a:t>
            </a:r>
            <a:r>
              <a:rPr lang="tr-TR" sz="2000" dirty="0" smtClean="0">
                <a:latin typeface="Arial Narrow" pitchFamily="34" charset="0"/>
              </a:rPr>
              <a:t> çocuk </a:t>
            </a:r>
            <a:r>
              <a:rPr lang="tr-TR" sz="2000" dirty="0" err="1" smtClean="0">
                <a:latin typeface="Arial Narrow" pitchFamily="34" charset="0"/>
              </a:rPr>
              <a:t>külüpleri</a:t>
            </a:r>
            <a:r>
              <a:rPr lang="tr-TR" sz="2000" dirty="0" smtClean="0">
                <a:latin typeface="Arial Narrow" pitchFamily="34" charset="0"/>
              </a:rPr>
              <a:t> (birincisi bütün çocukları kapsarken, ikincisi belirli grupları kapsamına alır??) arasında fark vardır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1066800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Çocuk Dostu </a:t>
            </a:r>
            <a:r>
              <a:rPr lang="tr-TR" sz="2800" dirty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M</a:t>
            </a: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ekanlar- </a:t>
            </a:r>
            <a:b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Planlama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Kamp Yönetimiyle Bir Araya Gelme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İlgili Kimse ve </a:t>
            </a:r>
            <a:r>
              <a:rPr lang="tr-TR" sz="2000" dirty="0">
                <a:latin typeface="Arial" pitchFamily="34" charset="0"/>
                <a:cs typeface="Arial" pitchFamily="34" charset="0"/>
              </a:rPr>
              <a:t>Y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etkililerle Görüşme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ÇDM’ların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Tasarım ve İşletilmesi Sürecine Çocuklar ve Topluluk Üyelerini Dahil Etme </a:t>
            </a: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ÇDM İçin Gönüllü Olacakları Belirleme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Gönüllüleri Eğitme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Arial" pitchFamily="34" charset="0"/>
                <a:cs typeface="Arial" pitchFamily="34" charset="0"/>
              </a:rPr>
              <a:t>ÇDM İçin Gereken Kaynakları Belirleme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719803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838200"/>
          </a:xfrm>
        </p:spPr>
        <p:txBody>
          <a:bodyPr/>
          <a:lstStyle/>
          <a:p>
            <a:r>
              <a:rPr lang="en-US" sz="3900" dirty="0"/>
              <a:t> </a:t>
            </a:r>
            <a:r>
              <a:rPr lang="tr-TR" sz="2800" b="1" dirty="0" smtClean="0">
                <a:solidFill>
                  <a:srgbClr val="00B0F0"/>
                </a:solidFill>
                <a:latin typeface="Arial Rounded MT Bold" pitchFamily="34" charset="0"/>
                <a:cs typeface="Arial" pitchFamily="34" charset="0"/>
              </a:rPr>
              <a:t>Etik İlkeler</a:t>
            </a:r>
            <a:endParaRPr lang="en-US" sz="2800" b="1" dirty="0">
              <a:solidFill>
                <a:srgbClr val="00B0F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447800"/>
            <a:ext cx="8001000" cy="4191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Mahremiyet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Çocuk ve ailesinin bütünlüğü, güvenliği ve huzuru açısından çok önemlidir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Özel hayata ve mahremiyete saygı göstermek gerekir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Onay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Etkinliklerin amaçları çocuğa ve ailesine açıklanarak onay alınması şarttır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Özellikle fotoğraf/video filmler için onay gerekir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(Çocuk) katılıma zorlanmamalıdır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2256"/>
            <a:ext cx="8229600" cy="950744"/>
          </a:xfrm>
        </p:spPr>
        <p:txBody>
          <a:bodyPr/>
          <a:lstStyle/>
          <a:p>
            <a:r>
              <a:rPr lang="tr-TR" sz="2800" dirty="0" smtClean="0">
                <a:solidFill>
                  <a:srgbClr val="00B0F0"/>
                </a:solidFill>
                <a:latin typeface="Arial Rounded MT Bold" pitchFamily="34" charset="0"/>
              </a:rPr>
              <a:t>ÇDM ETKİNLİKLER - Bütünleşik Yaklaşım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532" y="957768"/>
            <a:ext cx="7467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800" u="sng" dirty="0"/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Çocuk Koruma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Eğlence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spor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oyun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hikaye anlatma/yazma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up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etkinliği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şiir, drama, şarkı söyleme, müzik, resim vb.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Psikososyal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Destek, kültürel bakımdan uygun danışma/iyileştirme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Savunmasız çocukların uygun servislere sevk edilmesi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Gönüllülerin Eğitimi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Eğitim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Okul öncesi etkinlikler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formel olmayan eğitim, akşam dersleri, etüt mekanları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Afet Riski Azaltma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Güvenli Mekanların Tespiti, Farkındalık Artırma Amaçlı Etkinlikler (Mayın Riski, Hayatta Kalma Becerileri vb.)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81004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762000"/>
          </a:xfrm>
        </p:spPr>
        <p:txBody>
          <a:bodyPr lIns="91440" tIns="45720" rIns="91440" bIns="45720" anchor="ctr"/>
          <a:lstStyle/>
          <a:p>
            <a:r>
              <a:rPr lang="tr-TR" sz="2800" dirty="0" smtClean="0">
                <a:solidFill>
                  <a:srgbClr val="00B0F0"/>
                </a:solidFill>
                <a:latin typeface="Arial Narrow" pitchFamily="34" charset="0"/>
              </a:rPr>
              <a:t>PROGRAM</a:t>
            </a:r>
            <a:endParaRPr lang="en-US" sz="28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609600"/>
            <a:ext cx="7848600" cy="5105400"/>
          </a:xfrm>
        </p:spPr>
        <p:txBody>
          <a:bodyPr lIns="91440" tIns="45720" rIns="91440" bIns="45720"/>
          <a:lstStyle/>
          <a:p>
            <a:r>
              <a:rPr lang="tr-TR" sz="20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Yapılandırılmış Oyun Amaçlı Etkinlikler</a:t>
            </a:r>
            <a:r>
              <a:rPr lang="en-GB" sz="20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GB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Resim, hikaye anlatma, şarkı söyleme, spor, drama, oyun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Ekip çalışması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işbirliği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güven tesisi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güçlendirme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0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Eğitim Çalışmaları</a:t>
            </a:r>
            <a:endParaRPr lang="en-GB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Okuma yazma kursları (özellikle de formel eğitim imkanı yoksa)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tr-TR" sz="20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Koruma Çalışmaları</a:t>
            </a:r>
            <a:endParaRPr lang="en-GB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Mevcut çevresel risk ve tehditlerden kaçınma 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Temel sağlık ve hijyen 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tr-TR" sz="20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Toplum Tabanlı Çalışmalar</a:t>
            </a:r>
            <a:endParaRPr lang="en-GB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Yerel kültüre uygun dini/ahlaki eğitim 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Topluluğun ihtiyaçlarını karşılama amaçlı özel etkinlikler (temizlik kampanyaları vb.)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0" y="5671739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_int_ppt_template_3">
  <a:themeElements>
    <a:clrScheme name="SC_int_ppt_template_3 1">
      <a:dk1>
        <a:srgbClr val="A36ABB"/>
      </a:dk1>
      <a:lt1>
        <a:srgbClr val="FFFFFF"/>
      </a:lt1>
      <a:dk2>
        <a:srgbClr val="000000"/>
      </a:dk2>
      <a:lt2>
        <a:srgbClr val="E3700B"/>
      </a:lt2>
      <a:accent1>
        <a:srgbClr val="A36ABB"/>
      </a:accent1>
      <a:accent2>
        <a:srgbClr val="E3700B"/>
      </a:accent2>
      <a:accent3>
        <a:srgbClr val="FFFFFF"/>
      </a:accent3>
      <a:accent4>
        <a:srgbClr val="8B599F"/>
      </a:accent4>
      <a:accent5>
        <a:srgbClr val="CEB9DA"/>
      </a:accent5>
      <a:accent6>
        <a:srgbClr val="CE6509"/>
      </a:accent6>
      <a:hlink>
        <a:srgbClr val="F25FA5"/>
      </a:hlink>
      <a:folHlink>
        <a:srgbClr val="E3700B"/>
      </a:folHlink>
    </a:clrScheme>
    <a:fontScheme name="SC_int_ppt_template_3">
      <a:majorFont>
        <a:latin typeface="SC Alex Bold"/>
        <a:ea typeface="ヒラギノ角ゴ Pro W3"/>
        <a:cs typeface=""/>
      </a:majorFont>
      <a:minorFont>
        <a:latin typeface="SC Morgan"/>
        <a:ea typeface="ヒラギノ角ゴ Pro W3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_int_ppt_template_3 1">
        <a:dk1>
          <a:srgbClr val="A36ABB"/>
        </a:dk1>
        <a:lt1>
          <a:srgbClr val="FFFFFF"/>
        </a:lt1>
        <a:dk2>
          <a:srgbClr val="000000"/>
        </a:dk2>
        <a:lt2>
          <a:srgbClr val="E3700B"/>
        </a:lt2>
        <a:accent1>
          <a:srgbClr val="A36ABB"/>
        </a:accent1>
        <a:accent2>
          <a:srgbClr val="E3700B"/>
        </a:accent2>
        <a:accent3>
          <a:srgbClr val="FFFFFF"/>
        </a:accent3>
        <a:accent4>
          <a:srgbClr val="8B599F"/>
        </a:accent4>
        <a:accent5>
          <a:srgbClr val="CEB9DA"/>
        </a:accent5>
        <a:accent6>
          <a:srgbClr val="CE6509"/>
        </a:accent6>
        <a:hlink>
          <a:srgbClr val="F25FA5"/>
        </a:hlink>
        <a:folHlink>
          <a:srgbClr val="E3700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10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11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12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2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3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4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5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6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7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8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ppt/theme/themeOverride9.xml><?xml version="1.0" encoding="utf-8"?>
<a:themeOverride xmlns:a="http://schemas.openxmlformats.org/drawingml/2006/main">
  <a:clrScheme name="SC_int_ppt_template_3 1">
    <a:dk1>
      <a:srgbClr val="A36ABB"/>
    </a:dk1>
    <a:lt1>
      <a:srgbClr val="FFFFFF"/>
    </a:lt1>
    <a:dk2>
      <a:srgbClr val="000000"/>
    </a:dk2>
    <a:lt2>
      <a:srgbClr val="E3700B"/>
    </a:lt2>
    <a:accent1>
      <a:srgbClr val="A36ABB"/>
    </a:accent1>
    <a:accent2>
      <a:srgbClr val="E3700B"/>
    </a:accent2>
    <a:accent3>
      <a:srgbClr val="FFFFFF"/>
    </a:accent3>
    <a:accent4>
      <a:srgbClr val="8B599F"/>
    </a:accent4>
    <a:accent5>
      <a:srgbClr val="CEB9DA"/>
    </a:accent5>
    <a:accent6>
      <a:srgbClr val="CE6509"/>
    </a:accent6>
    <a:hlink>
      <a:srgbClr val="F25FA5"/>
    </a:hlink>
    <a:folHlink>
      <a:srgbClr val="E3700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1537</TotalTime>
  <Words>677</Words>
  <Application>Microsoft Office PowerPoint</Application>
  <PresentationFormat>Ekran Gösterisi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SC_int_ppt_template_3</vt:lpstr>
      <vt:lpstr>Çocuk Dostu Mekanlar  Acil Durumlarda Çocuk Koruma</vt:lpstr>
      <vt:lpstr> Çocuk Dostu Mekanlar (ÇDM) Hedefler</vt:lpstr>
      <vt:lpstr> ÇDM İlkeler</vt:lpstr>
      <vt:lpstr>Çatışma ve Göçe Zorlanmanın Etkileri </vt:lpstr>
      <vt:lpstr>ÇDM - Süreç</vt:lpstr>
      <vt:lpstr>Çocuk Dostu Mekanlar-  Planlama</vt:lpstr>
      <vt:lpstr> Etik İlkeler</vt:lpstr>
      <vt:lpstr>ÇDM ETKİNLİKLER - Bütünleşik Yaklaşım</vt:lpstr>
      <vt:lpstr>PROGRAM</vt:lpstr>
      <vt:lpstr>Çocuk Korumayı ÇDM’lara Dahil Etme</vt:lpstr>
      <vt:lpstr>ÇDM Yönetimi Roller ve Sorumluluklar</vt:lpstr>
      <vt:lpstr>Denetim </vt:lpstr>
      <vt:lpstr> Break through.. </vt:lpstr>
    </vt:vector>
  </TitlesOfParts>
  <Company>UNICEF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Friendly Spaces:  Protection Children in Emergencies</dc:title>
  <dc:creator>unicef</dc:creator>
  <cp:lastModifiedBy>kurtul</cp:lastModifiedBy>
  <cp:revision>66</cp:revision>
  <dcterms:created xsi:type="dcterms:W3CDTF">2007-07-02T05:07:01Z</dcterms:created>
  <dcterms:modified xsi:type="dcterms:W3CDTF">2014-04-13T08:55:46Z</dcterms:modified>
</cp:coreProperties>
</file>