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8" r:id="rId3"/>
    <p:sldId id="259" r:id="rId4"/>
    <p:sldId id="261" r:id="rId5"/>
    <p:sldId id="263" r:id="rId6"/>
    <p:sldId id="264" r:id="rId7"/>
    <p:sldId id="265" r:id="rId8"/>
    <p:sldId id="266" r:id="rId9"/>
    <p:sldId id="267" r:id="rId10"/>
    <p:sldId id="269" r:id="rId11"/>
    <p:sldId id="270" r:id="rId12"/>
    <p:sldId id="272" r:id="rId13"/>
    <p:sldId id="274" r:id="rId14"/>
    <p:sldId id="275" r:id="rId15"/>
    <p:sldId id="276" r:id="rId16"/>
    <p:sldId id="277" r:id="rId17"/>
    <p:sldId id="278" r:id="rId18"/>
    <p:sldId id="279" r:id="rId19"/>
    <p:sldId id="282" r:id="rId20"/>
    <p:sldId id="285" r:id="rId21"/>
    <p:sldId id="286" r:id="rId22"/>
    <p:sldId id="287" r:id="rId23"/>
    <p:sldId id="288" r:id="rId24"/>
    <p:sldId id="289" r:id="rId25"/>
    <p:sldId id="290" r:id="rId26"/>
    <p:sldId id="292" r:id="rId27"/>
    <p:sldId id="293" r:id="rId28"/>
    <p:sldId id="294" r:id="rId29"/>
    <p:sldId id="296" r:id="rId30"/>
    <p:sldId id="297" r:id="rId31"/>
    <p:sldId id="299" r:id="rId32"/>
    <p:sldId id="300" r:id="rId33"/>
    <p:sldId id="301"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p:cViewPr varScale="1">
        <p:scale>
          <a:sx n="70" d="100"/>
          <a:sy n="70" d="100"/>
        </p:scale>
        <p:origin x="44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CB0CF-F7A8-4C8A-B489-416A4C4D3032}" type="datetimeFigureOut">
              <a:rPr lang="en-US" smtClean="0"/>
              <a:t>08-Apr-14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47EB7-5E6C-438D-9D9C-CAE6A62C192E}" type="slidenum">
              <a:rPr lang="en-US" smtClean="0"/>
              <a:t>‹#›</a:t>
            </a:fld>
            <a:endParaRPr lang="en-US"/>
          </a:p>
        </p:txBody>
      </p:sp>
    </p:spTree>
    <p:extLst>
      <p:ext uri="{BB962C8B-B14F-4D97-AF65-F5344CB8AC3E}">
        <p14:creationId xmlns:p14="http://schemas.microsoft.com/office/powerpoint/2010/main" val="125128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68612"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3A9F3F4-E11D-404F-949B-87EC6A22D6AF}" type="slidenum">
              <a:rPr lang="tr-TR"/>
              <a:pPr eaLnBrk="1" hangingPunct="1"/>
              <a:t>2</a:t>
            </a:fld>
            <a:endParaRPr lang="tr-TR"/>
          </a:p>
        </p:txBody>
      </p:sp>
    </p:spTree>
    <p:extLst>
      <p:ext uri="{BB962C8B-B14F-4D97-AF65-F5344CB8AC3E}">
        <p14:creationId xmlns:p14="http://schemas.microsoft.com/office/powerpoint/2010/main" val="69969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4C191C2-A4BA-4590-8634-8D408312FE64}" type="slidenum">
              <a:rPr lang="tr-TR"/>
              <a:pPr eaLnBrk="1" hangingPunct="1"/>
              <a:t>11</a:t>
            </a:fld>
            <a:endParaRPr lang="tr-T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03984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AC84B53-21AF-4478-9D25-7FBEE9A3B849}" type="slidenum">
              <a:rPr lang="tr-TR"/>
              <a:pPr eaLnBrk="1" hangingPunct="1"/>
              <a:t>12</a:t>
            </a:fld>
            <a:endParaRPr lang="tr-T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tr-TR" smtClean="0"/>
              <a:t>Ve kendinizi güçsüz hissediyorsanız üzerinizde çok fazla baskı var demektir. Baskıları karşılayamamak bazen insanın herşeye düşman olması sonucunu doğurabilir… </a:t>
            </a:r>
          </a:p>
        </p:txBody>
      </p:sp>
    </p:spTree>
    <p:extLst>
      <p:ext uri="{BB962C8B-B14F-4D97-AF65-F5344CB8AC3E}">
        <p14:creationId xmlns:p14="http://schemas.microsoft.com/office/powerpoint/2010/main" val="878976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3972"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073C43A-71D9-4CA9-8073-A822BBFC3EAA}" type="slidenum">
              <a:rPr lang="tr-TR"/>
              <a:pPr eaLnBrk="1" hangingPunct="1"/>
              <a:t>13</a:t>
            </a:fld>
            <a:endParaRPr lang="tr-TR"/>
          </a:p>
        </p:txBody>
      </p:sp>
    </p:spTree>
    <p:extLst>
      <p:ext uri="{BB962C8B-B14F-4D97-AF65-F5344CB8AC3E}">
        <p14:creationId xmlns:p14="http://schemas.microsoft.com/office/powerpoint/2010/main" val="3281757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4996"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527E1118-F808-40ED-9C82-C821EA6420E0}" type="slidenum">
              <a:rPr lang="tr-TR"/>
              <a:pPr eaLnBrk="1" hangingPunct="1"/>
              <a:t>14</a:t>
            </a:fld>
            <a:endParaRPr lang="tr-TR"/>
          </a:p>
        </p:txBody>
      </p:sp>
    </p:spTree>
    <p:extLst>
      <p:ext uri="{BB962C8B-B14F-4D97-AF65-F5344CB8AC3E}">
        <p14:creationId xmlns:p14="http://schemas.microsoft.com/office/powerpoint/2010/main" val="2509964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48AFD36-1341-4680-BE61-3493FB854918}" type="slidenum">
              <a:rPr lang="en-US"/>
              <a:pPr eaLnBrk="1" hangingPunct="1"/>
              <a:t>15</a:t>
            </a:fld>
            <a:endParaRPr lang="en-US"/>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320376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09DC905-AB0F-4604-808D-7FC706F12A9B}" type="slidenum">
              <a:rPr lang="en-US"/>
              <a:pPr eaLnBrk="1" hangingPunct="1"/>
              <a:t>16</a:t>
            </a:fld>
            <a:endParaRPr lang="en-US"/>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373087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8068"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965F835-A48E-43BD-AF87-2A308CB0A72C}" type="slidenum">
              <a:rPr lang="tr-TR"/>
              <a:pPr eaLnBrk="1" hangingPunct="1"/>
              <a:t>17</a:t>
            </a:fld>
            <a:endParaRPr lang="tr-TR"/>
          </a:p>
        </p:txBody>
      </p:sp>
    </p:spTree>
    <p:extLst>
      <p:ext uri="{BB962C8B-B14F-4D97-AF65-F5344CB8AC3E}">
        <p14:creationId xmlns:p14="http://schemas.microsoft.com/office/powerpoint/2010/main" val="3563989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9092"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7CC6AD51-E754-48EB-ADD2-97AE767BA31C}" type="slidenum">
              <a:rPr lang="tr-TR"/>
              <a:pPr eaLnBrk="1" hangingPunct="1"/>
              <a:t>18</a:t>
            </a:fld>
            <a:endParaRPr lang="tr-TR"/>
          </a:p>
        </p:txBody>
      </p:sp>
    </p:spTree>
    <p:extLst>
      <p:ext uri="{BB962C8B-B14F-4D97-AF65-F5344CB8AC3E}">
        <p14:creationId xmlns:p14="http://schemas.microsoft.com/office/powerpoint/2010/main" val="4010737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216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58B8396-BE43-4FD3-81B2-700B47E59130}" type="slidenum">
              <a:rPr lang="tr-TR"/>
              <a:pPr eaLnBrk="1" hangingPunct="1"/>
              <a:t>19</a:t>
            </a:fld>
            <a:endParaRPr lang="tr-TR"/>
          </a:p>
        </p:txBody>
      </p:sp>
    </p:spTree>
    <p:extLst>
      <p:ext uri="{BB962C8B-B14F-4D97-AF65-F5344CB8AC3E}">
        <p14:creationId xmlns:p14="http://schemas.microsoft.com/office/powerpoint/2010/main" val="1565806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5236"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1FF85BA-AAF2-4D78-B670-0C41B6CD50BC}" type="slidenum">
              <a:rPr lang="tr-TR"/>
              <a:pPr eaLnBrk="1" hangingPunct="1"/>
              <a:t>20</a:t>
            </a:fld>
            <a:endParaRPr lang="tr-TR"/>
          </a:p>
        </p:txBody>
      </p:sp>
    </p:spTree>
    <p:extLst>
      <p:ext uri="{BB962C8B-B14F-4D97-AF65-F5344CB8AC3E}">
        <p14:creationId xmlns:p14="http://schemas.microsoft.com/office/powerpoint/2010/main" val="425884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79058CB-AF49-4527-85FC-FB81A6B0C038}" type="slidenum">
              <a:rPr lang="en-US"/>
              <a:pPr eaLnBrk="1" hangingPunct="1"/>
              <a:t>3</a:t>
            </a:fld>
            <a:endParaRPr lang="en-US"/>
          </a:p>
        </p:txBody>
      </p:sp>
      <p:sp>
        <p:nvSpPr>
          <p:cNvPr id="6963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9636" name="6 Not Yer Tutucusu"/>
          <p:cNvSpPr>
            <a:spLocks noGrp="1"/>
          </p:cNvSpPr>
          <p:nvPr/>
        </p:nvSpPr>
        <p:spPr bwMode="auto">
          <a:xfrm>
            <a:off x="685800" y="4357688"/>
            <a:ext cx="5486400"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30000"/>
              </a:spcBef>
            </a:pPr>
            <a:r>
              <a:rPr lang="tr-TR" sz="1200">
                <a:solidFill>
                  <a:srgbClr val="000000"/>
                </a:solidFill>
                <a:latin typeface="Calibri" panose="020F0502020204030204" pitchFamily="34" charset="0"/>
              </a:rPr>
              <a:t>Çalışanlara destek, çalışanların daha sağlıklı olması; çalışma ortamının daha güvenli ve daha verimli olması demektir. Dolayısıyla çalışanlara destek, üretkenliğin artmasını, kaynakların daha verimli kullanılmasını sağlar ve organizasyonun başarısını arttırır.</a:t>
            </a:r>
            <a:endParaRPr lang="en-GB" sz="1200">
              <a:solidFill>
                <a:srgbClr val="000000"/>
              </a:solidFill>
              <a:latin typeface="Calibri" panose="020F0502020204030204" pitchFamily="34" charset="0"/>
            </a:endParaRPr>
          </a:p>
          <a:p>
            <a:pPr>
              <a:spcBef>
                <a:spcPct val="30000"/>
              </a:spcBef>
            </a:pPr>
            <a:r>
              <a:rPr lang="tr-TR" sz="1200">
                <a:solidFill>
                  <a:srgbClr val="000000"/>
                </a:solidFill>
                <a:latin typeface="Calibri" panose="020F0502020204030204" pitchFamily="34" charset="0"/>
              </a:rPr>
              <a:t>Organizasyonun çalışanlara karşı sorumluluğu sadece yasal bir sorumluluk şeklinde görülmemeli, aynı zamanda etik ve ahlaki bir bakış açısından da değerlendirilmelidir. </a:t>
            </a:r>
            <a:endParaRPr lang="en-GB" sz="1200">
              <a:solidFill>
                <a:srgbClr val="000000"/>
              </a:solidFill>
              <a:latin typeface="Calibri" panose="020F0502020204030204" pitchFamily="34" charset="0"/>
            </a:endParaRPr>
          </a:p>
          <a:p>
            <a:pPr>
              <a:spcBef>
                <a:spcPct val="30000"/>
              </a:spcBef>
            </a:pPr>
            <a:r>
              <a:rPr lang="tr-TR" sz="1200">
                <a:solidFill>
                  <a:srgbClr val="000000"/>
                </a:solidFill>
                <a:latin typeface="Calibri" panose="020F0502020204030204" pitchFamily="34" charset="0"/>
              </a:rPr>
              <a:t>( Bu slaytla ilgili tartışmada, çalışanlara destek olmak ya da olmamak konusunda bir maliyet / kazanç analizi yapılabilir. Çalışanlara destek konusunda “maliyet”ler ve “kazanç”lar kolonlar halinde listelenebilir. Bundan sonra, organizasyonların çalışanlarla ilgili olarak nasıl bir tavır takındıkları ya da işyerinde rekabete mi yoksa iletişim ve işbirliğine mi destek verdikleri tarihsel olarak ele alınabilir.)</a:t>
            </a:r>
          </a:p>
          <a:p>
            <a:pPr>
              <a:spcBef>
                <a:spcPct val="30000"/>
              </a:spcBef>
            </a:pPr>
            <a:endParaRPr lang="tr-TR" sz="1200">
              <a:latin typeface="Calibri" panose="020F0502020204030204" pitchFamily="34" charset="0"/>
            </a:endParaRPr>
          </a:p>
        </p:txBody>
      </p:sp>
      <p:sp>
        <p:nvSpPr>
          <p:cNvPr id="69637" name="4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tr-TR" smtClean="0"/>
              <a:t>Çalışana destek, çalışanların daha sağlıklı olması; çalışma ortamının daha güvenli ve daha verimli olması demektir. Dolayısıyla çalışanlara destek, üretkenliğin artmasını, kaynakların daha verimli kullanılmasını sağlar ve organizasyonun başarısını arttırır.</a:t>
            </a:r>
            <a:endParaRPr lang="en-GB" smtClean="0"/>
          </a:p>
          <a:p>
            <a:r>
              <a:rPr lang="tr-TR" smtClean="0"/>
              <a:t>Organizasyonun çalışanlara karşı sorumluluğu sadece yasal bir sorumluluk şeklinde görülmemeli, aynı zamanda ahlaki bir bakış açısından da değerlendirilmelidir. </a:t>
            </a:r>
            <a:endParaRPr lang="en-GB" smtClean="0"/>
          </a:p>
        </p:txBody>
      </p:sp>
    </p:spTree>
    <p:extLst>
      <p:ext uri="{BB962C8B-B14F-4D97-AF65-F5344CB8AC3E}">
        <p14:creationId xmlns:p14="http://schemas.microsoft.com/office/powerpoint/2010/main" val="415054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6260"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29D92B0-E7E0-47F6-912E-3558270E8235}" type="slidenum">
              <a:rPr lang="tr-TR"/>
              <a:pPr eaLnBrk="1" hangingPunct="1"/>
              <a:t>21</a:t>
            </a:fld>
            <a:endParaRPr lang="tr-TR"/>
          </a:p>
        </p:txBody>
      </p:sp>
    </p:spTree>
    <p:extLst>
      <p:ext uri="{BB962C8B-B14F-4D97-AF65-F5344CB8AC3E}">
        <p14:creationId xmlns:p14="http://schemas.microsoft.com/office/powerpoint/2010/main" val="176757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728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463EFE3-AACB-4345-81FA-C9CEFBA1C371}" type="slidenum">
              <a:rPr lang="tr-TR"/>
              <a:pPr eaLnBrk="1" hangingPunct="1"/>
              <a:t>22</a:t>
            </a:fld>
            <a:endParaRPr lang="tr-TR"/>
          </a:p>
        </p:txBody>
      </p:sp>
    </p:spTree>
    <p:extLst>
      <p:ext uri="{BB962C8B-B14F-4D97-AF65-F5344CB8AC3E}">
        <p14:creationId xmlns:p14="http://schemas.microsoft.com/office/powerpoint/2010/main" val="3946069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472DCB9-8878-48B1-BEE7-E973293F0232}" type="slidenum">
              <a:rPr lang="en-US"/>
              <a:pPr eaLnBrk="1" hangingPunct="1"/>
              <a:t>23</a:t>
            </a:fld>
            <a:endParaRPr lang="en-US"/>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lnSpc>
                <a:spcPct val="80000"/>
              </a:lnSpc>
              <a:spcBef>
                <a:spcPct val="0"/>
              </a:spcBef>
            </a:pPr>
            <a:r>
              <a:rPr lang="tr-TR" sz="900" smtClean="0"/>
              <a:t>Faaliyet</a:t>
            </a:r>
            <a:r>
              <a:rPr lang="en-US" sz="900" smtClean="0"/>
              <a:t>: </a:t>
            </a:r>
            <a:r>
              <a:rPr lang="tr-TR" sz="900" smtClean="0"/>
              <a:t>Takım dinamikleri </a:t>
            </a:r>
            <a:r>
              <a:rPr lang="en-US" sz="900" smtClean="0"/>
              <a:t>(</a:t>
            </a:r>
            <a:r>
              <a:rPr lang="tr-TR" sz="900" smtClean="0"/>
              <a:t>grup çalışması</a:t>
            </a:r>
            <a:r>
              <a:rPr lang="en-US" sz="900" smtClean="0"/>
              <a:t>)</a:t>
            </a:r>
          </a:p>
          <a:p>
            <a:pPr marL="228600" indent="-228600" eaLnBrk="1" hangingPunct="1">
              <a:lnSpc>
                <a:spcPct val="80000"/>
              </a:lnSpc>
              <a:spcBef>
                <a:spcPct val="0"/>
              </a:spcBef>
            </a:pPr>
            <a:r>
              <a:rPr lang="tr-TR" sz="900" smtClean="0"/>
              <a:t>Süre : 20 dakika</a:t>
            </a:r>
            <a:endParaRPr lang="en-US" sz="900" smtClean="0"/>
          </a:p>
          <a:p>
            <a:pPr marL="228600" indent="-228600" eaLnBrk="1" hangingPunct="1">
              <a:lnSpc>
                <a:spcPct val="80000"/>
              </a:lnSpc>
              <a:spcBef>
                <a:spcPct val="0"/>
              </a:spcBef>
            </a:pPr>
            <a:r>
              <a:rPr lang="tr-TR" sz="900" smtClean="0"/>
              <a:t>Talimatlar : </a:t>
            </a:r>
            <a:endParaRPr lang="en-US" sz="900" smtClean="0"/>
          </a:p>
          <a:p>
            <a:pPr marL="228600" indent="-228600" eaLnBrk="1" hangingPunct="1">
              <a:lnSpc>
                <a:spcPct val="80000"/>
              </a:lnSpc>
              <a:spcBef>
                <a:spcPct val="0"/>
              </a:spcBef>
            </a:pPr>
            <a:r>
              <a:rPr lang="tr-TR" sz="900" smtClean="0"/>
              <a:t>Bu çalışmada amaç kişileri aktif ve birarada çalışabilir kılmaktır. Faaliyet kısa sürmeli, görsel ve aktif olmalıdır. Çalışmanın keyifli ve hafif olması da gerekir. Burada bir başka önemli amaç da, bireyler arasındaki buzların çözülmesini sağlamak, onları konuşturmak ve bir ekip olarak hareket etmeye teşvik etmektir. Faaliyet özel olarak grup için ve bu bağlamda tasarlanmalıdır. Bu yüzden katılımcıların bağlama karşı hassasiyetlerine, grubun kimlerden oluştuğuna dikkat edilmeli; bireylerin cinsiyetleri, yaşları ve kültürel özellikleri göz önünde bulundurulmalıdır. Bunlar faaliyetin uygun biçimde gerçekleştirilmesi için şarttır.</a:t>
            </a:r>
          </a:p>
          <a:p>
            <a:pPr marL="228600" indent="-228600" eaLnBrk="1" hangingPunct="1">
              <a:lnSpc>
                <a:spcPct val="80000"/>
              </a:lnSpc>
              <a:spcBef>
                <a:spcPct val="0"/>
              </a:spcBef>
            </a:pPr>
            <a:r>
              <a:rPr lang="tr-TR" sz="900" smtClean="0"/>
              <a:t>Örnekler : </a:t>
            </a:r>
            <a:endParaRPr lang="en-US" sz="900" smtClean="0"/>
          </a:p>
          <a:p>
            <a:pPr marL="228600" indent="-228600" eaLnBrk="1" hangingPunct="1">
              <a:lnSpc>
                <a:spcPct val="80000"/>
              </a:lnSpc>
              <a:spcBef>
                <a:spcPct val="0"/>
              </a:spcBef>
            </a:pPr>
            <a:r>
              <a:rPr lang="tr-TR" sz="900" smtClean="0"/>
              <a:t>Top Oyunu:</a:t>
            </a:r>
          </a:p>
          <a:p>
            <a:pPr marL="228600" indent="-228600" eaLnBrk="1" hangingPunct="1">
              <a:lnSpc>
                <a:spcPct val="80000"/>
              </a:lnSpc>
              <a:spcBef>
                <a:spcPct val="0"/>
              </a:spcBef>
            </a:pPr>
            <a:r>
              <a:rPr lang="tr-TR" sz="900" smtClean="0"/>
              <a:t>10-15 kişilik bir grup daire şeklinde dizilir ve tenis toplarını ya da buna benzer yumuşak, atılabilir nesneleri karşılarındaki bir kişiye atarlar. İlk atışı eğitmen yapar. Herkes önce kendi adını, sonra da topu atacağı kişinin adını söyleyerek topu karşısındakine (yanındakine değil) yumuşak bir biçimde atar. Topu alan kişi de adını söyleyip topu karşısında duran bir kişiye atar. Topu alan kişi onu, daha önce atış yapmamış  birine atmalıdır. Bu, herkes bir kere atış yapana kadar böyle sürer. Katılımcılar her defasında topu aynı kişiye atar ve aynı kişiden alırlar (yani eğitmen topun geldiği son kişi olmalıdır).  Amaç grubun kaç topu aynı anda idare edebileceğini görmektir. Eğitmenin, süreci devam ettirecek kişinin adını söylemesi ve topu atmasıyla tekrar oyuna başlanır. Bir kaç saniye sonra eğitmen yeni bir topu daha oyuna sokar. Derken bir tane daha, bir tane daha. Toplar patlamış mısır taneleri gibi birbiri ardından havada uçana kadar oyun böyle devam eder (Bu oyun için 8 ila 10 topa ihtiyaç vardır).</a:t>
            </a:r>
          </a:p>
          <a:p>
            <a:pPr marL="228600" indent="-228600" eaLnBrk="1" hangingPunct="1">
              <a:lnSpc>
                <a:spcPct val="80000"/>
              </a:lnSpc>
              <a:spcBef>
                <a:spcPct val="0"/>
              </a:spcBef>
            </a:pPr>
            <a:r>
              <a:rPr lang="tr-TR" sz="900" smtClean="0"/>
              <a:t>Deneyimden sonra, bu çalışmayı yapmak için nelere gereksinim olduğunu tartışın. Nelerin yolunda gittiğini ya da gitmediğini, bunların nasıl düzeltilebileceğini konuşun. Zaman varsa, daha iyisini yapıp yapamayacaklarını görmek için gruba bir olanak daha tanıyın.</a:t>
            </a:r>
          </a:p>
          <a:p>
            <a:pPr marL="228600" indent="-228600" eaLnBrk="1" hangingPunct="1">
              <a:lnSpc>
                <a:spcPct val="80000"/>
              </a:lnSpc>
              <a:spcBef>
                <a:spcPct val="0"/>
              </a:spcBef>
            </a:pPr>
            <a:endParaRPr lang="en-US" sz="900" smtClean="0"/>
          </a:p>
          <a:p>
            <a:pPr marL="228600" indent="-228600" eaLnBrk="1" hangingPunct="1">
              <a:lnSpc>
                <a:spcPct val="80000"/>
              </a:lnSpc>
              <a:spcBef>
                <a:spcPct val="0"/>
              </a:spcBef>
            </a:pPr>
            <a:r>
              <a:rPr lang="en-US" sz="900" smtClean="0"/>
              <a:t>2.Hula</a:t>
            </a:r>
            <a:r>
              <a:rPr lang="tr-TR" sz="900" smtClean="0"/>
              <a:t>hup</a:t>
            </a:r>
          </a:p>
          <a:p>
            <a:pPr marL="228600" indent="-228600" eaLnBrk="1" hangingPunct="1">
              <a:lnSpc>
                <a:spcPct val="80000"/>
              </a:lnSpc>
              <a:spcBef>
                <a:spcPct val="0"/>
              </a:spcBef>
            </a:pPr>
            <a:endParaRPr lang="en-US" sz="900" smtClean="0"/>
          </a:p>
          <a:p>
            <a:pPr marL="228600" indent="-228600" eaLnBrk="1" hangingPunct="1">
              <a:lnSpc>
                <a:spcPct val="80000"/>
              </a:lnSpc>
              <a:spcBef>
                <a:spcPct val="0"/>
              </a:spcBef>
            </a:pPr>
            <a:r>
              <a:rPr lang="tr-TR" sz="900" smtClean="0"/>
              <a:t>En fazla 10 kişilik bir grup daire şeklinde dizilir. Merkezde bir hulahup vardır. Katılımcılar bir grup halinde çalışarak ve yalnızca parmak uçlarını değdirerek göz hizasındaki hulahupu yere indirmeye çalışırlar. Herkes bir parmağını hulahopun altına yerleştirmeli ve ona sürekli dokunmalıdır. Katılımcılar parmaklarını hulahopa dolayamazlar. Eğitmen süreci gözler. Eğer grup üyelerinden biri bile hulahupa dokunmuyorsa grup işe yeni baştan başlar. Hulahup, bütün üyelerin teması korunarak yere indirilmelidir.</a:t>
            </a:r>
          </a:p>
          <a:p>
            <a:pPr marL="228600" indent="-228600" eaLnBrk="1" hangingPunct="1">
              <a:lnSpc>
                <a:spcPct val="80000"/>
              </a:lnSpc>
              <a:spcBef>
                <a:spcPct val="0"/>
              </a:spcBef>
            </a:pPr>
            <a:r>
              <a:rPr lang="tr-TR" sz="900" smtClean="0"/>
              <a:t>Bu süreci, nelerin yolunda gittiğini ve gitmediğini belirterek tartışın. </a:t>
            </a:r>
          </a:p>
          <a:p>
            <a:pPr marL="228600" indent="-228600" eaLnBrk="1" hangingPunct="1">
              <a:lnSpc>
                <a:spcPct val="80000"/>
              </a:lnSpc>
              <a:spcBef>
                <a:spcPct val="0"/>
              </a:spcBef>
            </a:pPr>
            <a:r>
              <a:rPr lang="tr-TR" sz="900" smtClean="0"/>
              <a:t>Ayrıca faaliyeti ekip çalışması açısından da ele alıp değerlendirin</a:t>
            </a:r>
            <a:r>
              <a:rPr lang="en-US" sz="900" smtClean="0"/>
              <a:t>.</a:t>
            </a:r>
          </a:p>
        </p:txBody>
      </p:sp>
    </p:spTree>
    <p:extLst>
      <p:ext uri="{BB962C8B-B14F-4D97-AF65-F5344CB8AC3E}">
        <p14:creationId xmlns:p14="http://schemas.microsoft.com/office/powerpoint/2010/main" val="1461818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46E8EAE-A411-484D-A39E-201DC72B43D8}" type="slidenum">
              <a:rPr lang="en-US"/>
              <a:pPr eaLnBrk="1" hangingPunct="1"/>
              <a:t>24</a:t>
            </a:fld>
            <a:endParaRPr lang="en-US"/>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89338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0356"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B127149-C0BD-4F33-A534-000BBFA86A52}" type="slidenum">
              <a:rPr lang="tr-TR"/>
              <a:pPr eaLnBrk="1" hangingPunct="1"/>
              <a:t>25</a:t>
            </a:fld>
            <a:endParaRPr lang="tr-TR"/>
          </a:p>
        </p:txBody>
      </p:sp>
    </p:spTree>
    <p:extLst>
      <p:ext uri="{BB962C8B-B14F-4D97-AF65-F5344CB8AC3E}">
        <p14:creationId xmlns:p14="http://schemas.microsoft.com/office/powerpoint/2010/main" val="1656221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240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0001A07-7148-4AB4-A193-AD42EDDD3BF8}" type="slidenum">
              <a:rPr lang="tr-TR"/>
              <a:pPr eaLnBrk="1" hangingPunct="1"/>
              <a:t>26</a:t>
            </a:fld>
            <a:endParaRPr lang="tr-TR"/>
          </a:p>
        </p:txBody>
      </p:sp>
    </p:spTree>
    <p:extLst>
      <p:ext uri="{BB962C8B-B14F-4D97-AF65-F5344CB8AC3E}">
        <p14:creationId xmlns:p14="http://schemas.microsoft.com/office/powerpoint/2010/main" val="3159845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3428"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FFFFFC8-B7A9-4704-A828-4CFF20CAD5B2}" type="slidenum">
              <a:rPr lang="tr-TR"/>
              <a:pPr eaLnBrk="1" hangingPunct="1"/>
              <a:t>27</a:t>
            </a:fld>
            <a:endParaRPr lang="tr-TR"/>
          </a:p>
        </p:txBody>
      </p:sp>
    </p:spTree>
    <p:extLst>
      <p:ext uri="{BB962C8B-B14F-4D97-AF65-F5344CB8AC3E}">
        <p14:creationId xmlns:p14="http://schemas.microsoft.com/office/powerpoint/2010/main" val="245995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4452"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238080C3-AA1A-4499-A909-5D5AF1467A48}" type="slidenum">
              <a:rPr lang="tr-TR"/>
              <a:pPr eaLnBrk="1" hangingPunct="1"/>
              <a:t>28</a:t>
            </a:fld>
            <a:endParaRPr lang="tr-TR"/>
          </a:p>
        </p:txBody>
      </p:sp>
    </p:spTree>
    <p:extLst>
      <p:ext uri="{BB962C8B-B14F-4D97-AF65-F5344CB8AC3E}">
        <p14:creationId xmlns:p14="http://schemas.microsoft.com/office/powerpoint/2010/main" val="3356295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6500"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AFDEB171-21C3-4CDD-A384-C91923D52CBA}" type="slidenum">
              <a:rPr lang="tr-TR"/>
              <a:pPr eaLnBrk="1" hangingPunct="1"/>
              <a:t>29</a:t>
            </a:fld>
            <a:endParaRPr lang="tr-TR"/>
          </a:p>
        </p:txBody>
      </p:sp>
    </p:spTree>
    <p:extLst>
      <p:ext uri="{BB962C8B-B14F-4D97-AF65-F5344CB8AC3E}">
        <p14:creationId xmlns:p14="http://schemas.microsoft.com/office/powerpoint/2010/main" val="3024846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752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286FDBAF-B7EC-4090-9601-F94F60420611}" type="slidenum">
              <a:rPr lang="tr-TR"/>
              <a:pPr eaLnBrk="1" hangingPunct="1"/>
              <a:t>30</a:t>
            </a:fld>
            <a:endParaRPr lang="tr-TR"/>
          </a:p>
        </p:txBody>
      </p:sp>
    </p:spTree>
    <p:extLst>
      <p:ext uri="{BB962C8B-B14F-4D97-AF65-F5344CB8AC3E}">
        <p14:creationId xmlns:p14="http://schemas.microsoft.com/office/powerpoint/2010/main" val="427699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168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B40139E-0294-4ED2-945E-39F8D32F7B3C}" type="slidenum">
              <a:rPr lang="tr-TR"/>
              <a:pPr eaLnBrk="1" hangingPunct="1"/>
              <a:t>4</a:t>
            </a:fld>
            <a:endParaRPr lang="tr-TR"/>
          </a:p>
        </p:txBody>
      </p:sp>
    </p:spTree>
    <p:extLst>
      <p:ext uri="{BB962C8B-B14F-4D97-AF65-F5344CB8AC3E}">
        <p14:creationId xmlns:p14="http://schemas.microsoft.com/office/powerpoint/2010/main" val="830793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9572"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6D035EE-969C-4D7B-9BAA-59C81FE49BA9}" type="slidenum">
              <a:rPr lang="tr-TR"/>
              <a:pPr eaLnBrk="1" hangingPunct="1"/>
              <a:t>31</a:t>
            </a:fld>
            <a:endParaRPr lang="tr-TR"/>
          </a:p>
        </p:txBody>
      </p:sp>
    </p:spTree>
    <p:extLst>
      <p:ext uri="{BB962C8B-B14F-4D97-AF65-F5344CB8AC3E}">
        <p14:creationId xmlns:p14="http://schemas.microsoft.com/office/powerpoint/2010/main" val="840178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0596"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B70300E-7947-4158-B4A8-1793CC1D1055}" type="slidenum">
              <a:rPr lang="tr-TR"/>
              <a:pPr eaLnBrk="1" hangingPunct="1"/>
              <a:t>32</a:t>
            </a:fld>
            <a:endParaRPr lang="tr-TR"/>
          </a:p>
        </p:txBody>
      </p:sp>
    </p:spTree>
    <p:extLst>
      <p:ext uri="{BB962C8B-B14F-4D97-AF65-F5344CB8AC3E}">
        <p14:creationId xmlns:p14="http://schemas.microsoft.com/office/powerpoint/2010/main" val="2426389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1620"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1FCED6B-DD58-48E5-A4BE-87DB3880A834}" type="slidenum">
              <a:rPr lang="tr-TR"/>
              <a:pPr eaLnBrk="1" hangingPunct="1"/>
              <a:t>33</a:t>
            </a:fld>
            <a:endParaRPr lang="tr-TR"/>
          </a:p>
        </p:txBody>
      </p:sp>
    </p:spTree>
    <p:extLst>
      <p:ext uri="{BB962C8B-B14F-4D97-AF65-F5344CB8AC3E}">
        <p14:creationId xmlns:p14="http://schemas.microsoft.com/office/powerpoint/2010/main" val="2364150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DE1E07E-9842-46A6-87B6-868423A6B131}" type="slidenum">
              <a:rPr lang="en-US"/>
              <a:pPr eaLnBrk="1" hangingPunct="1"/>
              <a:t>34</a:t>
            </a:fld>
            <a:endParaRPr lang="en-US"/>
          </a:p>
        </p:txBody>
      </p:sp>
      <p:sp>
        <p:nvSpPr>
          <p:cNvPr id="115715" name="Rectangle 2"/>
          <p:cNvSpPr>
            <a:spLocks noGrp="1" noRot="1" noChangeAspect="1" noChangeArrowheads="1" noTextEdit="1"/>
          </p:cNvSpPr>
          <p:nvPr>
            <p:ph type="sldImg"/>
          </p:nvPr>
        </p:nvSpPr>
        <p:spPr bwMode="auto">
          <a:xfrm>
            <a:off x="914400" y="6096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xfrm>
            <a:off x="500063" y="4572000"/>
            <a:ext cx="6072187" cy="4214813"/>
          </a:xfrm>
        </p:spPr>
        <p:txBody>
          <a:bodyPr wrap="square" numCol="1" anchor="t" anchorCtr="0" compatLnSpc="1">
            <a:prstTxWarp prst="textNoShape">
              <a:avLst/>
            </a:prstTxWarp>
          </a:bodyPr>
          <a:lstStyle/>
          <a:p>
            <a:pPr eaLnBrk="1" hangingPunct="1">
              <a:spcBef>
                <a:spcPct val="0"/>
              </a:spcBef>
            </a:pPr>
            <a:r>
              <a:rPr lang="tr-TR" sz="1000" smtClean="0"/>
              <a:t>Ekip çalışmasının  ve iletişimin temelinde güven yatar. Güven, birilerinin size destek vermek için yanınızda olduğunu hissetmektir.</a:t>
            </a:r>
            <a:r>
              <a:rPr lang="en-GB" sz="1000" smtClean="0"/>
              <a:t> </a:t>
            </a:r>
            <a:r>
              <a:rPr lang="tr-TR" sz="1000" smtClean="0"/>
              <a:t>Güven, savunmasız düştüğünüzde, yardıma ihtiyacınız olduğunda, diğerlerinin sizin için neler yapabileceğini, kapasitelerini ve size yardım etmek isteyeceklerini bilmektir. Bir ekibin parçası olduğunuzu bilerek gücünüzü ve kaynaklarınızı nasıl ekip üyeleriyle paylaşıyorsanız, zayıflıklarınızı da açıkça ifade etmeniz ve desteğe ihtiyaç duyduğunuzu dile getirmeniz ekibi daha güçlü kılacaktır. </a:t>
            </a:r>
            <a:endParaRPr lang="en-GB" sz="1000" smtClean="0">
              <a:solidFill>
                <a:srgbClr val="FF0000"/>
              </a:solidFill>
            </a:endParaRPr>
          </a:p>
          <a:p>
            <a:pPr eaLnBrk="1" hangingPunct="1">
              <a:spcBef>
                <a:spcPct val="0"/>
              </a:spcBef>
            </a:pPr>
            <a:endParaRPr lang="en-GB" sz="1000" smtClean="0"/>
          </a:p>
          <a:p>
            <a:pPr eaLnBrk="1" hangingPunct="1">
              <a:spcBef>
                <a:spcPct val="0"/>
              </a:spcBef>
            </a:pPr>
            <a:r>
              <a:rPr lang="tr-TR" sz="1000" smtClean="0"/>
              <a:t>“Söğüt ağacı ve rüzgar” egzersizi, güvenle ilgili 8 ila 10 kişilik bir egzersizdir. Grup bir çember oluşturur ve bir gönüllü çemberin ortasına geçer.</a:t>
            </a:r>
            <a:r>
              <a:rPr lang="en-GB" sz="1000" smtClean="0"/>
              <a:t> </a:t>
            </a:r>
            <a:r>
              <a:rPr lang="tr-TR" sz="1000" smtClean="0"/>
              <a:t>Bu kişi </a:t>
            </a:r>
            <a:r>
              <a:rPr lang="tr-TR" sz="1000" smtClean="0">
                <a:solidFill>
                  <a:srgbClr val="FF0000"/>
                </a:solidFill>
              </a:rPr>
              <a:t>kollarını yana sarkıtır,</a:t>
            </a:r>
            <a:r>
              <a:rPr lang="tr-TR" sz="1000" smtClean="0"/>
              <a:t> ayaklarını birleştirip vücudunu gerginleştirerek gözlerini kapar. </a:t>
            </a:r>
            <a:r>
              <a:rPr lang="tr-TR" sz="1000" smtClean="0">
                <a:solidFill>
                  <a:srgbClr val="FF0000"/>
                </a:solidFill>
              </a:rPr>
              <a:t>Sonra gruba “düşmeye hazırım” der. Gruptakiler hazır olunca ortadaki kişiye “düş”  komutunu verirler.</a:t>
            </a:r>
            <a:r>
              <a:rPr lang="en-GB" sz="1000" smtClean="0"/>
              <a:t> </a:t>
            </a:r>
            <a:r>
              <a:rPr lang="tr-TR" sz="1000" smtClean="0"/>
              <a:t>Yani grup ortadaki ekip üyesine, arkası dönük olarak kendini bıraktığında onu sıkıca tutarak koruyacağına dair bir söz vermiş olur.</a:t>
            </a:r>
            <a:r>
              <a:rPr lang="en-GB" sz="1000" smtClean="0"/>
              <a:t> </a:t>
            </a:r>
            <a:r>
              <a:rPr lang="tr-TR" sz="1000" smtClean="0">
                <a:solidFill>
                  <a:srgbClr val="FF0000"/>
                </a:solidFill>
              </a:rPr>
              <a:t>Birbirine çok yakın duran grup elemanları birbirlerinin birer adım önüne geçip elleriyle düşen arkadaşlarını kaldırarak dengeyi sağlarlar</a:t>
            </a:r>
            <a:r>
              <a:rPr lang="tr-TR" sz="1000" smtClean="0"/>
              <a:t>.</a:t>
            </a:r>
            <a:r>
              <a:rPr lang="en-GB" sz="1000" smtClean="0"/>
              <a:t> </a:t>
            </a:r>
            <a:r>
              <a:rPr lang="tr-TR" sz="1000" smtClean="0"/>
              <a:t>Ortadaki kişi kendini bıraktığında ona yakın olanlar onu yavaşça yakalar, sonra elden ele geçirerek oluşturdukları çember içinde, bir o yöne bir bu yöne doğru, hatta bazen bir uçtan bir uca ya da ileri geri aktararak dolaştırırlar. Amaç bireyi çember içinde hırpalamadan dolaştırmak, ona destek olmak ve güven vermektir. Bu, 30 saniye ile 1 dakika arası bir süre boyunca böylece devam eder. Sonra çember içinde dolaştırılan kişi ayağa kaldırılır, gözlerini açar ve arkadaşlarına teşekkür eder. Sıra bir sonraki ekip üyesine geçer. Gruptaki herkesin ortaya geçme hakkı vardır. Herkes bir kere ortaya geçtikten sonra gruptakiler çember şeklinde oturtulur; deneyimler tartışılarak sürecin değerlendirmesi yapılır. Tartışmanın ana temaları, güven ihtiyacı, savunmasızlık hissi ve diğerlerine destek olma sorumluluğudur. Bu faaliyeti “güvenli düşüş” gibi güvenle ilgili başka faaliyetler de takip edebilir. Değerlendirme sürecinde bireylerden kaygılarını ve korkularını paylaşmaları, açık ve dürüst olmaları beklenir; çünkü bunlar açık iletişim sürecine katkıda bulunur. Bu deneyim, ayrıca, iş ortamında ve özellikle de, güven ve iletişim gerektiren afet sonrası çalışmalarda bir metafor olarak kullanılabilir. Gruptakilerden kendi deneyimlerini</a:t>
            </a:r>
            <a:r>
              <a:rPr lang="en-GB" sz="1000" smtClean="0"/>
              <a:t> </a:t>
            </a:r>
            <a:r>
              <a:rPr lang="tr-TR" sz="1000" smtClean="0"/>
              <a:t>paylaşmalarını; güven ve iletişim kavramlarıyla ilgili olduğunu düşündükleri dinamikleri dile getirmelerini isteyin.</a:t>
            </a:r>
            <a:endParaRPr lang="en-GB" sz="1000" smtClean="0"/>
          </a:p>
        </p:txBody>
      </p:sp>
    </p:spTree>
    <p:extLst>
      <p:ext uri="{BB962C8B-B14F-4D97-AF65-F5344CB8AC3E}">
        <p14:creationId xmlns:p14="http://schemas.microsoft.com/office/powerpoint/2010/main" val="2434873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CEBF842-C2F8-4E3E-9267-344CC602A36D}" type="slidenum">
              <a:rPr lang="en-US"/>
              <a:pPr eaLnBrk="1" hangingPunct="1"/>
              <a:t>35</a:t>
            </a:fld>
            <a:endParaRPr lang="en-US"/>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tr-TR" smtClean="0"/>
              <a:t>İç ve dış çatışma etkili ve yeterli bir afet müdahaleyi engelleyen temel faktördür. Açıkça tanımlanmış rol ve sorumlulukların ve açık ve etkili iletişimin olmaması hizmet sunumunu engelleyen temel bir faktör olmanın yanı sıra stres yaratan en temel nedendir. </a:t>
            </a:r>
          </a:p>
        </p:txBody>
      </p:sp>
    </p:spTree>
    <p:extLst>
      <p:ext uri="{BB962C8B-B14F-4D97-AF65-F5344CB8AC3E}">
        <p14:creationId xmlns:p14="http://schemas.microsoft.com/office/powerpoint/2010/main" val="2057821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00621EA-F350-4E33-8413-303DADC32E79}" type="slidenum">
              <a:rPr lang="en-US"/>
              <a:pPr eaLnBrk="1" hangingPunct="1"/>
              <a:t>36</a:t>
            </a:fld>
            <a:endParaRPr lang="en-US"/>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603713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B05B096-55B6-4C95-81CA-F448CC5634B7}" type="slidenum">
              <a:rPr lang="en-US"/>
              <a:pPr eaLnBrk="1" hangingPunct="1"/>
              <a:t>37</a:t>
            </a:fld>
            <a:endParaRPr lang="en-US"/>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tr-TR" smtClean="0"/>
              <a:t>Faaliyet </a:t>
            </a:r>
            <a:r>
              <a:rPr lang="en-US" smtClean="0"/>
              <a:t>: </a:t>
            </a:r>
            <a:r>
              <a:rPr lang="tr-TR" smtClean="0"/>
              <a:t>Kızılhaç/Kızılay çalışanlara nasıl destek olabilir ?</a:t>
            </a:r>
            <a:endParaRPr lang="en-US" smtClean="0"/>
          </a:p>
          <a:p>
            <a:pPr eaLnBrk="1" hangingPunct="1">
              <a:spcBef>
                <a:spcPct val="0"/>
              </a:spcBef>
            </a:pPr>
            <a:r>
              <a:rPr lang="tr-TR" smtClean="0"/>
              <a:t>Süre : 30 dakika</a:t>
            </a:r>
            <a:endParaRPr lang="en-US" smtClean="0"/>
          </a:p>
          <a:p>
            <a:pPr eaLnBrk="1" hangingPunct="1">
              <a:spcBef>
                <a:spcPct val="0"/>
              </a:spcBef>
            </a:pPr>
            <a:r>
              <a:rPr lang="tr-TR" smtClean="0"/>
              <a:t>Talimatlar :</a:t>
            </a:r>
          </a:p>
          <a:p>
            <a:pPr eaLnBrk="1" hangingPunct="1">
              <a:spcBef>
                <a:spcPct val="0"/>
              </a:spcBef>
            </a:pPr>
            <a:r>
              <a:rPr lang="tr-TR" smtClean="0"/>
              <a:t>Katılımcıların halen görev aldıkları bir çalışmadan ya da bildikleri önceki bir durumdan faydalanarak, bu durum bağlamında çalışanları desteklemeye yönelik ne tür genel politikaların izlenmiş olduğunu listeleyin. Daha sonra, çalışanları destekleyen politikalar arasından duruma özgü olanları seçin. Bunlardan başka ne tür politikaların uygulanabileceğini, önerilerilerde bulunarak tartışın.</a:t>
            </a:r>
          </a:p>
          <a:p>
            <a:pPr eaLnBrk="1" hangingPunct="1">
              <a:spcBef>
                <a:spcPct val="0"/>
              </a:spcBef>
            </a:pPr>
            <a:r>
              <a:rPr lang="tr-TR" smtClean="0"/>
              <a:t>Bu politikaları, özel hareketler, prosedürler ve programlar bağlamında ele alarak bunların uygulamada organizasyonun işleyişi içine nasıl dahil edilebileceğini konuşun. Mevcut ve gelecekte ortaya çıkabilecek stres kaynaklarını listeleyerek işe başlayın. Daha sonra organizasyonun stresi azaltmaya yönelik olarak nasıl yaklaşımlar belirleyebileceğini düşünün. Bunların uygulamaya geçirilmesi bağlamında kimlerin nasıl roller ve sorumluluklar üstlenebileceğini belirleyin.</a:t>
            </a:r>
          </a:p>
          <a:p>
            <a:pPr eaLnBrk="1" hangingPunct="1">
              <a:spcBef>
                <a:spcPct val="0"/>
              </a:spcBef>
            </a:pPr>
            <a:endParaRPr lang="en-US" smtClean="0"/>
          </a:p>
          <a:p>
            <a:pPr eaLnBrk="1" hangingPunct="1">
              <a:spcBef>
                <a:spcPct val="0"/>
              </a:spcBef>
            </a:pPr>
            <a:r>
              <a:rPr lang="tr-TR" smtClean="0"/>
              <a:t>Bu politikalardan doğabilecek sonuçları sıralamaya çalışın ve maliyet/ kazanç analizi yapın.</a:t>
            </a:r>
            <a:endParaRPr lang="en-US" smtClean="0"/>
          </a:p>
        </p:txBody>
      </p:sp>
    </p:spTree>
    <p:extLst>
      <p:ext uri="{BB962C8B-B14F-4D97-AF65-F5344CB8AC3E}">
        <p14:creationId xmlns:p14="http://schemas.microsoft.com/office/powerpoint/2010/main" val="3551000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7C52375-8E6C-4C49-A7E2-B3E89182740F}" type="slidenum">
              <a:rPr lang="en-US"/>
              <a:pPr eaLnBrk="1" hangingPunct="1"/>
              <a:t>38</a:t>
            </a:fld>
            <a:endParaRPr lang="en-US"/>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218878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12FCCA4-2CAB-4090-B6A1-85331D782564}" type="slidenum">
              <a:rPr lang="en-US"/>
              <a:pPr eaLnBrk="1" hangingPunct="1"/>
              <a:t>39</a:t>
            </a:fld>
            <a:endParaRPr lang="en-US"/>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74888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1860"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AD6DBC8-D459-4840-AC0E-1B775A9520F2}" type="slidenum">
              <a:rPr lang="tr-TR"/>
              <a:pPr eaLnBrk="1" hangingPunct="1"/>
              <a:t>40</a:t>
            </a:fld>
            <a:endParaRPr lang="tr-TR"/>
          </a:p>
        </p:txBody>
      </p:sp>
    </p:spTree>
    <p:extLst>
      <p:ext uri="{BB962C8B-B14F-4D97-AF65-F5344CB8AC3E}">
        <p14:creationId xmlns:p14="http://schemas.microsoft.com/office/powerpoint/2010/main" val="137560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7228ED2-9BD9-41A0-A18F-1395D653CC58}" type="slidenum">
              <a:rPr lang="en-US"/>
              <a:pPr eaLnBrk="1" hangingPunct="1"/>
              <a:t>5</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tr-TR" smtClean="0"/>
              <a:t> </a:t>
            </a:r>
          </a:p>
          <a:p>
            <a:r>
              <a:rPr lang="tr-TR" smtClean="0"/>
              <a:t>Etkinlik : Afet çalışanlarının karşılaşabilecekleri stres kaynakları neler olabilir? </a:t>
            </a:r>
          </a:p>
          <a:p>
            <a:r>
              <a:rPr lang="tr-TR" smtClean="0"/>
              <a:t> </a:t>
            </a:r>
          </a:p>
          <a:p>
            <a:r>
              <a:rPr lang="tr-TR" smtClean="0"/>
              <a:t>Süre: 5 dakika</a:t>
            </a:r>
          </a:p>
          <a:p>
            <a:r>
              <a:rPr lang="tr-TR" smtClean="0"/>
              <a:t> </a:t>
            </a:r>
          </a:p>
          <a:p>
            <a:r>
              <a:rPr lang="tr-TR" smtClean="0"/>
              <a:t>Amaç: Katılımcıların, afet çalışanlarının ne tür stres kaynaklarıyla karşılaşabilecekleri konusunda beyin fırtınası yapmalarını sağlamak.</a:t>
            </a:r>
          </a:p>
          <a:p>
            <a:r>
              <a:rPr lang="tr-TR" smtClean="0"/>
              <a:t> </a:t>
            </a:r>
          </a:p>
          <a:p>
            <a:r>
              <a:rPr lang="tr-TR" smtClean="0"/>
              <a:t>Yapılacak Çalışma: </a:t>
            </a:r>
          </a:p>
          <a:p>
            <a:r>
              <a:rPr lang="tr-TR" smtClean="0"/>
              <a:t>Asetatlar gösterilmeden önce, katılımcılara “Afet çalışanlarının karşılaşabilecekleri stres kaynakları neler olabilir?” sorusu yöneltilecek. Gerekirse bir örnek durum verilerek de tartışma sağlanabilir (örneğin, “Bir depremden sonra enkazdan canlı kurtarma çalışmalarında yer alan bir afet çalışan olduğunuzu varsayın; ne tür stres kaynakları ile başaçıkmanız gerekirdi?”).</a:t>
            </a:r>
          </a:p>
          <a:p>
            <a:r>
              <a:rPr lang="tr-TR" smtClean="0"/>
              <a:t>Katılımcıların verdikleri örneklerden sonra, tek tek gösterilerek, afet çalışanlarının karşılaşabileceği 3 grup stres kaynağı (olaya bağlı, mesleki, çevresel) üzerinde durulacak.</a:t>
            </a:r>
          </a:p>
        </p:txBody>
      </p:sp>
    </p:spTree>
    <p:extLst>
      <p:ext uri="{BB962C8B-B14F-4D97-AF65-F5344CB8AC3E}">
        <p14:creationId xmlns:p14="http://schemas.microsoft.com/office/powerpoint/2010/main" val="1156169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288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BFA52E8-2182-4949-914C-380F8DBE22AA}" type="slidenum">
              <a:rPr lang="tr-TR"/>
              <a:pPr eaLnBrk="1" hangingPunct="1"/>
              <a:t>41</a:t>
            </a:fld>
            <a:endParaRPr lang="tr-TR"/>
          </a:p>
        </p:txBody>
      </p:sp>
    </p:spTree>
    <p:extLst>
      <p:ext uri="{BB962C8B-B14F-4D97-AF65-F5344CB8AC3E}">
        <p14:creationId xmlns:p14="http://schemas.microsoft.com/office/powerpoint/2010/main" val="42307249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3908"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A37C8FCF-0940-40D9-BA35-055EE97FC28C}" type="slidenum">
              <a:rPr lang="tr-TR"/>
              <a:pPr eaLnBrk="1" hangingPunct="1"/>
              <a:t>42</a:t>
            </a:fld>
            <a:endParaRPr lang="tr-TR"/>
          </a:p>
        </p:txBody>
      </p:sp>
    </p:spTree>
    <p:extLst>
      <p:ext uri="{BB962C8B-B14F-4D97-AF65-F5344CB8AC3E}">
        <p14:creationId xmlns:p14="http://schemas.microsoft.com/office/powerpoint/2010/main" val="35184212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CC74BFB-9066-4DDF-B7D0-432931428482}" type="slidenum">
              <a:rPr lang="en-US"/>
              <a:pPr eaLnBrk="1" hangingPunct="1"/>
              <a:t>43</a:t>
            </a:fld>
            <a:endParaRPr lang="en-US"/>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tr-TR" smtClean="0"/>
              <a:t>Aktivite: Kişisel Plan</a:t>
            </a:r>
          </a:p>
          <a:p>
            <a:pPr eaLnBrk="1" hangingPunct="1">
              <a:spcBef>
                <a:spcPct val="0"/>
              </a:spcBef>
            </a:pPr>
            <a:r>
              <a:rPr lang="tr-TR" smtClean="0"/>
              <a:t>Süre:</a:t>
            </a:r>
          </a:p>
          <a:p>
            <a:pPr eaLnBrk="1" hangingPunct="1">
              <a:spcBef>
                <a:spcPct val="0"/>
              </a:spcBef>
            </a:pPr>
            <a:r>
              <a:rPr lang="tr-TR" smtClean="0"/>
              <a:t>Yönerge:</a:t>
            </a:r>
          </a:p>
          <a:p>
            <a:pPr eaLnBrk="1" hangingPunct="1">
              <a:spcBef>
                <a:spcPct val="0"/>
              </a:spcBef>
            </a:pPr>
            <a:r>
              <a:rPr lang="tr-TR" smtClean="0"/>
              <a:t>Bireysel olarak kendi kişisel planınızı oluşturun. (bir afet halindeyseniz duruma uygun bir plan oluşturun). Sahada değilseniz katılımcılar eski stresli bir deneyimi hatırlamaya çalışmalı (mümkünse bir afet durumu) ve bir plan yaratmak için onu referans olarak kullanmalılar. Stresli ortamlarda baş etmeyi kolaylaştıracak “Yeni faaliyetler” geliştirmenin önemini vurgulayın.</a:t>
            </a:r>
          </a:p>
          <a:p>
            <a:pPr eaLnBrk="1" hangingPunct="1">
              <a:spcBef>
                <a:spcPct val="0"/>
              </a:spcBef>
            </a:pPr>
            <a:r>
              <a:rPr lang="tr-TR" smtClean="0"/>
              <a:t>Grup olarak, 1. Stres yaratan durumları (ortak stresleri ve özel durumları ayırd ederek), 2. Baş etme yaklaşımlarını (destek veren bir ortam yaratmak için grup olarak ortak olarak yürütülebilecek faaliyetleri tartışarak) paylaşın.</a:t>
            </a:r>
          </a:p>
        </p:txBody>
      </p:sp>
    </p:spTree>
    <p:extLst>
      <p:ext uri="{BB962C8B-B14F-4D97-AF65-F5344CB8AC3E}">
        <p14:creationId xmlns:p14="http://schemas.microsoft.com/office/powerpoint/2010/main" val="2625367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0232E7EB-D837-430C-A992-9FDF361DEFCE}" type="slidenum">
              <a:rPr lang="en-US"/>
              <a:pPr eaLnBrk="1" hangingPunct="1"/>
              <a:t>44</a:t>
            </a:fld>
            <a:endParaRPr lang="en-US"/>
          </a:p>
        </p:txBody>
      </p:sp>
      <p:sp>
        <p:nvSpPr>
          <p:cNvPr id="12595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1027"/>
          <p:cNvSpPr>
            <a:spLocks noGrp="1" noChangeArrowheads="1"/>
          </p:cNvSpPr>
          <p:nvPr>
            <p:ph type="body" idx="1"/>
          </p:nvPr>
        </p:nvSpPr>
        <p:spPr bwMode="auto">
          <a:xfrm>
            <a:off x="685800" y="4343400"/>
            <a:ext cx="5486400" cy="4514850"/>
          </a:xfrm>
        </p:spPr>
        <p:txBody>
          <a:bodyPr wrap="square" numCol="1" anchor="t" anchorCtr="0" compatLnSpc="1">
            <a:prstTxWarp prst="textNoShape">
              <a:avLst/>
            </a:prstTxWarp>
          </a:bodyPr>
          <a:lstStyle/>
          <a:p>
            <a:pPr eaLnBrk="1" hangingPunct="1">
              <a:lnSpc>
                <a:spcPct val="80000"/>
              </a:lnSpc>
              <a:spcBef>
                <a:spcPct val="0"/>
              </a:spcBef>
            </a:pPr>
            <a:r>
              <a:rPr lang="tr-TR" sz="1100" b="1" smtClean="0"/>
              <a:t>Etkinlik 6:</a:t>
            </a:r>
            <a:r>
              <a:rPr lang="tr-TR" sz="1100" smtClean="0"/>
              <a:t> Afet çalışmalarının ödüllendirici yanları</a:t>
            </a:r>
          </a:p>
          <a:p>
            <a:pPr eaLnBrk="1" hangingPunct="1">
              <a:lnSpc>
                <a:spcPct val="80000"/>
              </a:lnSpc>
              <a:spcBef>
                <a:spcPct val="0"/>
              </a:spcBef>
            </a:pPr>
            <a:r>
              <a:rPr lang="tr-TR" sz="1100" b="1" smtClean="0"/>
              <a:t>Süre:</a:t>
            </a:r>
            <a:r>
              <a:rPr lang="tr-TR" sz="1100" smtClean="0"/>
              <a:t> 10 dakika</a:t>
            </a:r>
            <a:endParaRPr lang="tr-TR" sz="1100" b="1" smtClean="0"/>
          </a:p>
          <a:p>
            <a:pPr eaLnBrk="1" hangingPunct="1">
              <a:lnSpc>
                <a:spcPct val="80000"/>
              </a:lnSpc>
              <a:spcBef>
                <a:spcPct val="0"/>
              </a:spcBef>
            </a:pPr>
            <a:r>
              <a:rPr lang="tr-TR" sz="1100" b="1" smtClean="0"/>
              <a:t>Amaç:</a:t>
            </a:r>
            <a:r>
              <a:rPr lang="tr-TR" sz="1100" smtClean="0"/>
              <a:t> Afet çalışmalarının ödüllendirici yanları, kişiye kazandırdıkları, bireysel ve toplumsal katkılarını tartışmak. </a:t>
            </a:r>
          </a:p>
          <a:p>
            <a:pPr eaLnBrk="1" hangingPunct="1">
              <a:lnSpc>
                <a:spcPct val="80000"/>
              </a:lnSpc>
              <a:spcBef>
                <a:spcPct val="0"/>
              </a:spcBef>
            </a:pPr>
            <a:r>
              <a:rPr lang="tr-TR" sz="1100" b="1" smtClean="0"/>
              <a:t>Yapılacak Çalışma:</a:t>
            </a:r>
          </a:p>
          <a:p>
            <a:pPr eaLnBrk="1" hangingPunct="1">
              <a:lnSpc>
                <a:spcPct val="80000"/>
              </a:lnSpc>
              <a:spcBef>
                <a:spcPct val="0"/>
              </a:spcBef>
            </a:pPr>
            <a:r>
              <a:rPr lang="tr-TR" sz="1100" smtClean="0"/>
              <a:t>Katılımcıların önceki çalışmalarını ya da gelecekteki olası çalışmalarını düşünerek, bir afet çalışanı olarak bu çalışmaların ödüllendirici yanlarını (bireysel ve toplumsal katkıları) tartışmaları istenir.</a:t>
            </a:r>
          </a:p>
          <a:p>
            <a:pPr eaLnBrk="1" hangingPunct="1">
              <a:lnSpc>
                <a:spcPct val="80000"/>
              </a:lnSpc>
              <a:spcBef>
                <a:spcPct val="0"/>
              </a:spcBef>
            </a:pPr>
            <a:endParaRPr lang="tr-TR" sz="1100" smtClean="0"/>
          </a:p>
          <a:p>
            <a:pPr eaLnBrk="1" hangingPunct="1">
              <a:lnSpc>
                <a:spcPct val="80000"/>
              </a:lnSpc>
              <a:spcBef>
                <a:spcPct val="0"/>
              </a:spcBef>
            </a:pPr>
            <a:r>
              <a:rPr lang="tr-TR" sz="1100" smtClean="0"/>
              <a:t>Afet çalışmalarına ister gönüllü, ister görevli olarak katılmak, son derece özverili bir davranıştır. Ancak, bu çalışmalarda bulunan kişilerin kendilerini de, yaptıkları işin olası olumsuz psikolojik etkilerinden korumaları gerekir. Her şeyden önce, travmaya kendisi maruz kalmış olan ya da yakın geçmişte travmatik bir yaşantısı olan kişilerin bu tür çalışmalara çok zorunlu kalmadıkça katılmamalarında yarar vardır.  Afetin ardından tüm toplumda çok büyük bir yardım etme duygusu ortaya çıkar. Afet çalışanlarında genellikle kendini adama, kendi sağlığı pahasına zor durumdakilere destek sağlama sıklıkla gözlenen bir eğilimdir. Böyle durumlarda çalışanların kendilerinden beklentileri çok yüksek olabilir. Her şeyi eksiksiz yapmak isteyebilirler. Bunu gerçekleştiremediklerinde de, kimi zaman kendilerine yönelik öfke, suçluluk, çaresizlik duyguları yaşayabilirler. Unutulmamalıdır ki, böyle durumlarda hiç kimse herkesi ve her şeyi kurtaramaz, ama bir işin ucundan tutmak bile pek çok insana yardım edecektir. Bu nedenle afet çalışanlarının kendilerinden beklentilerini gerçekçi düzeylerde tutmaları ve yapamadıklarından çok yapabildiklerini kendilerine sık sık hatırlatmaları yararlıdır. </a:t>
            </a:r>
          </a:p>
          <a:p>
            <a:pPr eaLnBrk="1" hangingPunct="1">
              <a:lnSpc>
                <a:spcPct val="80000"/>
              </a:lnSpc>
              <a:spcBef>
                <a:spcPct val="0"/>
              </a:spcBef>
            </a:pPr>
            <a:r>
              <a:rPr lang="tr-TR" sz="1100" smtClean="0"/>
              <a:t>Afet çalışanlarının pek çoğu afetzedelere yardım etmenin son derece güzel duygular yaşattığını belirtmişlerdir. Afet ruh sağlığı çalışanları bir yandan yaşanan acı ve yasa tanık olurken, diğer yandan da insanoğlunun dayanabilme ve yaşamı sürdürebilme gücünü görürler. İnsanlara yaşamlarını yeniden kurma çabalarında yardımcı olabilmek son derece anlamlıdır. Afetlerin ardından düzenlenen ruh sağlığı konusundaki uzun süreli programlarının kapanışında, çalışanlar sıklıkla, bu çalışmanın meslek yaşamlarının en doyurucu işi olduğunu vurgularlar.  	</a:t>
            </a:r>
            <a:r>
              <a:rPr lang="tr-TR" sz="800" i="1" smtClean="0"/>
              <a:t>	 </a:t>
            </a:r>
          </a:p>
        </p:txBody>
      </p:sp>
    </p:spTree>
    <p:extLst>
      <p:ext uri="{BB962C8B-B14F-4D97-AF65-F5344CB8AC3E}">
        <p14:creationId xmlns:p14="http://schemas.microsoft.com/office/powerpoint/2010/main" val="2818438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tr-TR" smtClean="0"/>
              <a:t>Kendinizi de korumaya çalışmanız bencillik değil, hem kendinize hem de yardım vermeye çalıştığınız kişilere borcunuzdur. Yardım etmeye giderken yardıma muhtaç hale gelmeyiniz.</a:t>
            </a:r>
          </a:p>
          <a:p>
            <a:endParaRPr lang="tr-TR" smtClean="0"/>
          </a:p>
        </p:txBody>
      </p:sp>
      <p:sp>
        <p:nvSpPr>
          <p:cNvPr id="126980"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89B6CE2-29A1-4E3E-BA20-68213D0E0F90}" type="slidenum">
              <a:rPr lang="tr-TR"/>
              <a:pPr eaLnBrk="1" hangingPunct="1"/>
              <a:t>45</a:t>
            </a:fld>
            <a:endParaRPr lang="tr-TR"/>
          </a:p>
        </p:txBody>
      </p:sp>
    </p:spTree>
    <p:extLst>
      <p:ext uri="{BB962C8B-B14F-4D97-AF65-F5344CB8AC3E}">
        <p14:creationId xmlns:p14="http://schemas.microsoft.com/office/powerpoint/2010/main" val="162632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74A112B2-7457-4F97-B4E6-C606B38ABEFF}" type="slidenum">
              <a:rPr lang="en-US"/>
              <a:pPr eaLnBrk="1" hangingPunct="1"/>
              <a:t>6</a:t>
            </a:fld>
            <a:endParaRPr lang="en-US"/>
          </a:p>
        </p:txBody>
      </p:sp>
      <p:sp>
        <p:nvSpPr>
          <p:cNvPr id="73731" name="Rectangle 2"/>
          <p:cNvSpPr>
            <a:spLocks noGrp="1" noRot="1" noChangeAspect="1" noChangeArrowheads="1" noTextEdit="1"/>
          </p:cNvSpPr>
          <p:nvPr>
            <p:ph type="sldImg"/>
          </p:nvPr>
        </p:nvSpPr>
        <p:spPr bwMode="auto">
          <a:xfrm>
            <a:off x="1033463" y="685800"/>
            <a:ext cx="4792662" cy="3594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xfrm>
            <a:off x="385763" y="4419600"/>
            <a:ext cx="610711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tabLst>
                <a:tab pos="762000" algn="l"/>
              </a:tabLst>
            </a:pPr>
            <a:r>
              <a:rPr lang="tr-TR" sz="1100" smtClean="0"/>
              <a:t>Travmatik olaya verilen tepkinin boyutu, olayın aniliğine, olayın şiddetine, olayın s</a:t>
            </a:r>
            <a:r>
              <a:rPr lang="tr-TR" sz="1100" smtClean="0">
                <a:latin typeface="NewCenturySchlbk"/>
              </a:rPr>
              <a:t>ü</a:t>
            </a:r>
            <a:r>
              <a:rPr lang="tr-TR" sz="1100" smtClean="0"/>
              <a:t>resine </a:t>
            </a:r>
            <a:r>
              <a:rPr lang="tr-TR" sz="1100" smtClean="0">
                <a:cs typeface="Times New Roman" panose="02020603050405020304" pitchFamily="18" charset="0"/>
              </a:rPr>
              <a:t>bağlıdır. </a:t>
            </a:r>
          </a:p>
          <a:p>
            <a:pPr eaLnBrk="1" hangingPunct="1">
              <a:spcBef>
                <a:spcPct val="0"/>
              </a:spcBef>
              <a:tabLst>
                <a:tab pos="762000" algn="l"/>
              </a:tabLst>
            </a:pPr>
            <a:endParaRPr lang="tr-TR" sz="1100" smtClean="0">
              <a:cs typeface="Times New Roman" panose="02020603050405020304" pitchFamily="18" charset="0"/>
            </a:endParaRPr>
          </a:p>
          <a:p>
            <a:pPr eaLnBrk="1" hangingPunct="1">
              <a:spcBef>
                <a:spcPct val="0"/>
              </a:spcBef>
              <a:tabLst>
                <a:tab pos="762000" algn="l"/>
              </a:tabLst>
            </a:pPr>
            <a:r>
              <a:rPr lang="tr-TR" sz="1100" smtClean="0"/>
              <a:t>Örneğin bir otomobil kazası insanda bir travmaya ve strese yol açabilir. Bu, ani ve beklenmedik bir deneyimdir, dolayısıyla da birey üzerindeki etkisi şiddetli olabilir. Kazada ölen ya da yaralanan bir kimse varsa, bu bireyin kayıptan ötürü üzüntü duymasına da neden olur. Birey olayın ne kadar içinde yer aldıysa ya da olayı ne kadar yakından gözlemlediyse, olayın birey üzerindeki etkileri o kadar fazla olacaktır. Otomabil kazası sürüp giden bir deneyim değildir; dolayısıyla süresi kısadır. Bireyin geçmişteki kişisel deneyimlerine ve bu türden deneyimlerle baş edebilme becerisine bağlı olarak, kazanın birey üzerindeki etkisi hafifleyebilir.</a:t>
            </a:r>
          </a:p>
          <a:p>
            <a:pPr eaLnBrk="1" hangingPunct="1">
              <a:spcBef>
                <a:spcPct val="0"/>
              </a:spcBef>
              <a:tabLst>
                <a:tab pos="762000" algn="l"/>
              </a:tabLst>
            </a:pPr>
            <a:endParaRPr lang="en-GB" sz="1100" smtClean="0"/>
          </a:p>
          <a:p>
            <a:pPr eaLnBrk="1" hangingPunct="1">
              <a:spcBef>
                <a:spcPct val="0"/>
              </a:spcBef>
              <a:tabLst>
                <a:tab pos="762000" algn="l"/>
              </a:tabLst>
            </a:pPr>
            <a:r>
              <a:rPr lang="en-GB" sz="1100" smtClean="0"/>
              <a:t>Büyük afetler çok sayıda ölüm ve ciddi yaralanmalarla sonuçlanabilir ve bunlar afet çalış</a:t>
            </a:r>
            <a:r>
              <a:rPr lang="tr-TR" sz="1100" smtClean="0"/>
              <a:t>m</a:t>
            </a:r>
            <a:r>
              <a:rPr lang="en-GB" sz="1100" smtClean="0"/>
              <a:t>alarını fiziksel ve duygusal stres altında bırakır. Olaya bağlı stres kaynakları yukarıda belirtilmiştir.</a:t>
            </a:r>
            <a:endParaRPr lang="tr-TR" sz="1100" b="1" smtClean="0">
              <a:cs typeface="Times New Roman" panose="02020603050405020304" pitchFamily="18" charset="0"/>
            </a:endParaRPr>
          </a:p>
          <a:p>
            <a:pPr eaLnBrk="1" hangingPunct="1">
              <a:spcBef>
                <a:spcPct val="0"/>
              </a:spcBef>
              <a:tabLst>
                <a:tab pos="762000" algn="l"/>
              </a:tabLst>
            </a:pPr>
            <a:endParaRPr lang="tr-TR" sz="1100" smtClean="0"/>
          </a:p>
          <a:p>
            <a:pPr eaLnBrk="1" hangingPunct="1">
              <a:spcBef>
                <a:spcPct val="0"/>
              </a:spcBef>
              <a:tabLst>
                <a:tab pos="762000" algn="l"/>
              </a:tabLst>
            </a:pPr>
            <a:endParaRPr lang="tr-TR" sz="1100" smtClean="0"/>
          </a:p>
        </p:txBody>
      </p:sp>
    </p:spTree>
    <p:extLst>
      <p:ext uri="{BB962C8B-B14F-4D97-AF65-F5344CB8AC3E}">
        <p14:creationId xmlns:p14="http://schemas.microsoft.com/office/powerpoint/2010/main" val="312367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09454C7C-52A1-4601-91D9-12220EFE2800}" type="slidenum">
              <a:rPr lang="en-US"/>
              <a:pPr eaLnBrk="1" hangingPunct="1"/>
              <a:t>7</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tr-TR" sz="1100" smtClean="0">
                <a:latin typeface="Times New Roman" panose="02020603050405020304" pitchFamily="18" charset="0"/>
              </a:rPr>
              <a:t>Acil duruma yönelik meslekler yapılması gereken işlerin içerikleri nedeniyle de strese yol açabilir. İş yükünün ağır olması, uzun çalışma saatleri ve oldukça zor olan bir takım görevleri hızla yerine getirme gerekliliği bu mesleklerin doğasında vardır. Mesleki stres kaynakları şu boyutlarda ele alınabilir:</a:t>
            </a:r>
            <a:endParaRPr lang="tr-TR" sz="1100" smtClean="0"/>
          </a:p>
          <a:p>
            <a:pPr marL="571500" lvl="2" indent="533400" algn="just" eaLnBrk="1" hangingPunct="1">
              <a:spcBef>
                <a:spcPct val="0"/>
              </a:spcBef>
              <a:buFont typeface="Symbol" panose="05050102010706020507" pitchFamily="18" charset="2"/>
              <a:buChar char="·"/>
            </a:pPr>
            <a:r>
              <a:rPr lang="tr-TR" sz="1100" i="1" smtClean="0">
                <a:latin typeface="Times New Roman" panose="02020603050405020304" pitchFamily="18" charset="0"/>
              </a:rPr>
              <a:t>Zaman baskısı: Özellikle afetzedelerin sağ olarak kurtulabilmeleri için sınırlı zamanın olduğu kurtarma ve ilk yardım durumlarında zaman baskısı yoğun olarak yaşanır. </a:t>
            </a:r>
          </a:p>
          <a:p>
            <a:pPr marL="571500" lvl="2" indent="533400" algn="just" eaLnBrk="1" hangingPunct="1">
              <a:spcBef>
                <a:spcPct val="0"/>
              </a:spcBef>
              <a:buFont typeface="Symbol" panose="05050102010706020507" pitchFamily="18" charset="2"/>
              <a:buChar char="·"/>
            </a:pPr>
            <a:r>
              <a:rPr lang="tr-TR" sz="1100" i="1" smtClean="0">
                <a:latin typeface="Times New Roman" panose="02020603050405020304" pitchFamily="18" charset="0"/>
              </a:rPr>
              <a:t>Aşırı sorumluluk: Özellikle ekip liderleri gibi denetim ve yönlendirmeden sorumlu kişiler için, önceliği aynı olan çok sayıda işin aynı anda planlanması ve yapılması gerekliliği bu kişiler için yoğun stres kaynağı olabilmektedir. </a:t>
            </a:r>
          </a:p>
          <a:p>
            <a:pPr marL="571500" lvl="2" indent="533400" algn="just" eaLnBrk="1" hangingPunct="1">
              <a:spcBef>
                <a:spcPct val="0"/>
              </a:spcBef>
              <a:buFont typeface="Symbol" panose="05050102010706020507" pitchFamily="18" charset="2"/>
              <a:buChar char="·"/>
            </a:pPr>
            <a:r>
              <a:rPr lang="tr-TR" sz="1100" i="1" smtClean="0">
                <a:latin typeface="Times New Roman" panose="02020603050405020304" pitchFamily="18" charset="0"/>
              </a:rPr>
              <a:t>Fiziksel olarak zorlayıcı koşullar: Kurtarma çalışmaları uzun saatler süren olumsuz koşullar altında fiziksel güç, direnç ve dayanıklılığı kaybetmeden çalışmayı gerektirir. </a:t>
            </a:r>
          </a:p>
          <a:p>
            <a:pPr marL="571500" lvl="2" indent="533400" algn="just" eaLnBrk="1" hangingPunct="1">
              <a:spcBef>
                <a:spcPct val="0"/>
              </a:spcBef>
              <a:buFont typeface="Symbol" panose="05050102010706020507" pitchFamily="18" charset="2"/>
              <a:buChar char="·"/>
            </a:pPr>
            <a:r>
              <a:rPr lang="tr-TR" sz="1100" i="1" smtClean="0">
                <a:latin typeface="Times New Roman" panose="02020603050405020304" pitchFamily="18" charset="0"/>
              </a:rPr>
              <a:t>Duygusal olarak zorlayıcı koşullar: Afet çalışanları travmatik uyaranlar ve yoğun stres altındaki afetzedelerle karşı karşıya kalırlar. Görevlerini yerine getirebilmek için çoğunlukla duygularını kontrol altında tutarlar. Çok acı veren ölüm kalım kararları vermek ve yoğun öfke ve korkunun hakim olduğu ortamlarda çalışmak durumunda kalabilirler. </a:t>
            </a:r>
          </a:p>
          <a:p>
            <a:pPr marL="571500" lvl="2" indent="533400" algn="just" eaLnBrk="1" hangingPunct="1">
              <a:spcBef>
                <a:spcPct val="0"/>
              </a:spcBef>
              <a:buFont typeface="Symbol" panose="05050102010706020507" pitchFamily="18" charset="2"/>
              <a:buChar char="·"/>
            </a:pPr>
            <a:r>
              <a:rPr lang="tr-TR" sz="1100" i="1" smtClean="0">
                <a:latin typeface="Times New Roman" panose="02020603050405020304" pitchFamily="18" charset="0"/>
              </a:rPr>
              <a:t>Kaynakların sınırlılığı: Personel, malzeme ve bütçe kısıtlılıkları çalışmalarını güçleştirmekte ve sorumluluklarını arttırabilmektedir. </a:t>
            </a:r>
          </a:p>
          <a:p>
            <a:pPr marL="571500" lvl="2" indent="533400" algn="just" eaLnBrk="1" hangingPunct="1">
              <a:spcBef>
                <a:spcPct val="0"/>
              </a:spcBef>
              <a:buFont typeface="Symbol" panose="05050102010706020507" pitchFamily="18" charset="2"/>
              <a:buChar char="·"/>
            </a:pPr>
            <a:r>
              <a:rPr lang="tr-TR" sz="1100" i="1" smtClean="0">
                <a:latin typeface="Times New Roman" panose="02020603050405020304" pitchFamily="18" charset="0"/>
              </a:rPr>
              <a:t>Yüksek beklentiler: Toplumun, özellikle de afetzedelerin afet çalışanlarından beklentileri çok yüksek olabilmektedir. Aynı zamanda çalışanların kendileri de her yere yetişmeleri gerektiğini düşünerek kendi üzerlerinde bir baskı kurarlar. </a:t>
            </a:r>
          </a:p>
          <a:p>
            <a:pPr eaLnBrk="1" hangingPunct="1">
              <a:spcBef>
                <a:spcPct val="0"/>
              </a:spcBef>
            </a:pPr>
            <a:endParaRPr lang="tr-TR" sz="1100" i="1" smtClean="0"/>
          </a:p>
        </p:txBody>
      </p:sp>
    </p:spTree>
    <p:extLst>
      <p:ext uri="{BB962C8B-B14F-4D97-AF65-F5344CB8AC3E}">
        <p14:creationId xmlns:p14="http://schemas.microsoft.com/office/powerpoint/2010/main" val="1331903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05CB1EB1-B971-4A46-823B-A42E96F9D603}" type="slidenum">
              <a:rPr lang="en-US"/>
              <a:pPr eaLnBrk="1" hangingPunct="1"/>
              <a:t>8</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tabLst>
                <a:tab pos="285750" algn="l"/>
              </a:tabLst>
            </a:pPr>
            <a:endParaRPr lang="tr-TR" i="1" smtClean="0"/>
          </a:p>
          <a:p>
            <a:pPr eaLnBrk="1" hangingPunct="1">
              <a:spcBef>
                <a:spcPct val="0"/>
              </a:spcBef>
              <a:tabLst>
                <a:tab pos="285750" algn="l"/>
              </a:tabLst>
            </a:pPr>
            <a:endParaRPr lang="tr-TR" smtClean="0"/>
          </a:p>
        </p:txBody>
      </p:sp>
    </p:spTree>
    <p:extLst>
      <p:ext uri="{BB962C8B-B14F-4D97-AF65-F5344CB8AC3E}">
        <p14:creationId xmlns:p14="http://schemas.microsoft.com/office/powerpoint/2010/main" val="227666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680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A778442-ED28-4870-8C0A-00604041088F}" type="slidenum">
              <a:rPr lang="tr-TR"/>
              <a:pPr eaLnBrk="1" hangingPunct="1"/>
              <a:t>9</a:t>
            </a:fld>
            <a:endParaRPr lang="tr-TR"/>
          </a:p>
        </p:txBody>
      </p:sp>
    </p:spTree>
    <p:extLst>
      <p:ext uri="{BB962C8B-B14F-4D97-AF65-F5344CB8AC3E}">
        <p14:creationId xmlns:p14="http://schemas.microsoft.com/office/powerpoint/2010/main" val="297432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A491BC3D-DFD0-4071-95AF-48DF5EA0FC51}" type="slidenum">
              <a:rPr lang="en-US"/>
              <a:pPr eaLnBrk="1" hangingPunct="1"/>
              <a:t>10</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tr-TR" smtClean="0"/>
              <a:t>Daha önce belirtilen stres kaynakları, afet çalışanlarında bir takım stres tepkilerine yol açabilmektedir. Olası stres tepkilerini bilmek, afet çalışanlarının bu konuda gerektiğinde önlem alabilmeleri ve bu süreci zarar görmeden atlatabilmeleri açısından önemlidir. Stresli olaylara maruz kalmak dört ayrı boyutta tepkilerin ortaya çıkmasına neden olabilir</a:t>
            </a:r>
          </a:p>
          <a:p>
            <a:r>
              <a:rPr lang="tr-TR" smtClean="0"/>
              <a:t>Etkinlik : Stres tepkilerinin gözden geçirilmesi </a:t>
            </a:r>
          </a:p>
          <a:p>
            <a:r>
              <a:rPr lang="tr-TR" smtClean="0"/>
              <a:t>Süre: 5 dakika</a:t>
            </a:r>
          </a:p>
          <a:p>
            <a:r>
              <a:rPr lang="tr-TR" smtClean="0"/>
              <a:t>Amaç: Stres belirtilerinin evrenselliğini ve normalliğini vurgulamak</a:t>
            </a:r>
          </a:p>
          <a:p>
            <a:r>
              <a:rPr lang="tr-TR" smtClean="0"/>
              <a:t>Yapılacak Çalışma:</a:t>
            </a:r>
          </a:p>
          <a:p>
            <a:r>
              <a:rPr lang="tr-TR" smtClean="0"/>
              <a:t>Katılımcılardan stres belirtileri listesine bakmalarını istenecek; ardından kendi deneyimlerinden yola çıkarak stresli durumlar karşısında neler yaşadıklarını düşünmeleri söylenecektir. Ortak belirtiler nelerdir?</a:t>
            </a:r>
          </a:p>
          <a:p>
            <a:r>
              <a:rPr lang="tr-TR" smtClean="0"/>
              <a:t> </a:t>
            </a:r>
          </a:p>
          <a:p>
            <a:r>
              <a:rPr lang="tr-TR" smtClean="0"/>
              <a:t> </a:t>
            </a:r>
          </a:p>
        </p:txBody>
      </p:sp>
    </p:spTree>
    <p:extLst>
      <p:ext uri="{BB962C8B-B14F-4D97-AF65-F5344CB8AC3E}">
        <p14:creationId xmlns:p14="http://schemas.microsoft.com/office/powerpoint/2010/main" val="120005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114228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40995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683867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370013" y="301625"/>
            <a:ext cx="7313612"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1370013" y="1827213"/>
            <a:ext cx="3579812"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5102225" y="1827213"/>
            <a:ext cx="35814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5102225" y="3960813"/>
            <a:ext cx="35814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8"/>
          <p:cNvSpPr>
            <a:spLocks noGrp="1" noChangeArrowheads="1"/>
          </p:cNvSpPr>
          <p:nvPr>
            <p:ph type="dt" sz="half" idx="10"/>
          </p:nvPr>
        </p:nvSpPr>
        <p:spPr>
          <a:ln/>
        </p:spPr>
        <p:txBody>
          <a:bodyPr/>
          <a:lstStyle>
            <a:lvl1pPr>
              <a:defRPr/>
            </a:lvl1pPr>
          </a:lstStyle>
          <a:p>
            <a:pPr>
              <a:defRPr/>
            </a:pPr>
            <a:endParaRPr lang="tr-TR"/>
          </a:p>
        </p:txBody>
      </p:sp>
      <p:sp>
        <p:nvSpPr>
          <p:cNvPr id="7" name="Rectangle 9"/>
          <p:cNvSpPr>
            <a:spLocks noGrp="1" noChangeArrowheads="1"/>
          </p:cNvSpPr>
          <p:nvPr>
            <p:ph type="ftr" sz="quarter" idx="11"/>
          </p:nvPr>
        </p:nvSpPr>
        <p:spPr>
          <a:ln/>
        </p:spPr>
        <p:txBody>
          <a:bodyPr/>
          <a:lstStyle>
            <a:lvl1pPr>
              <a:defRPr/>
            </a:lvl1pPr>
          </a:lstStyle>
          <a:p>
            <a:pPr>
              <a:defRPr/>
            </a:pPr>
            <a:endParaRPr lang="tr-TR"/>
          </a:p>
        </p:txBody>
      </p:sp>
      <p:sp>
        <p:nvSpPr>
          <p:cNvPr id="8" name="Rectangle 10"/>
          <p:cNvSpPr>
            <a:spLocks noGrp="1" noChangeArrowheads="1"/>
          </p:cNvSpPr>
          <p:nvPr>
            <p:ph type="sldNum" sz="quarter" idx="12"/>
          </p:nvPr>
        </p:nvSpPr>
        <p:spPr>
          <a:ln/>
        </p:spPr>
        <p:txBody>
          <a:bodyPr/>
          <a:lstStyle>
            <a:lvl1pPr>
              <a:defRPr/>
            </a:lvl1pPr>
          </a:lstStyle>
          <a:p>
            <a:fld id="{BD1A1D6C-A9EA-49DE-81F6-8676BEDC2BF8}" type="slidenum">
              <a:rPr lang="tr-TR"/>
              <a:pPr/>
              <a:t>‹#›</a:t>
            </a:fld>
            <a:endParaRPr lang="tr-TR"/>
          </a:p>
        </p:txBody>
      </p:sp>
    </p:spTree>
    <p:extLst>
      <p:ext uri="{BB962C8B-B14F-4D97-AF65-F5344CB8AC3E}">
        <p14:creationId xmlns:p14="http://schemas.microsoft.com/office/powerpoint/2010/main" val="336205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Başlık, Metin ve Küçük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388" y="0"/>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Küçük Resim Yer Tutucusu"/>
          <p:cNvSpPr>
            <a:spLocks noGrp="1"/>
          </p:cNvSpPr>
          <p:nvPr>
            <p:ph type="clipArt" sz="half" idx="2"/>
          </p:nvPr>
        </p:nvSpPr>
        <p:spPr>
          <a:xfrm>
            <a:off x="4648200" y="1600200"/>
            <a:ext cx="4038600" cy="4525963"/>
          </a:xfrm>
        </p:spPr>
        <p:txBody>
          <a:bodyPr/>
          <a:lstStyle/>
          <a:p>
            <a:pPr lvl="0"/>
            <a:endParaRPr lang="tr-TR" noProof="0" smtClean="0"/>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a:defRPr/>
            </a:pPr>
            <a:endParaRPr lang="tr-T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defRPr/>
            </a:pPr>
            <a:endParaRPr lang="tr-T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fld id="{55C919B3-3F8C-4D43-9268-5CD04637F398}" type="slidenum">
              <a:rPr lang="tr-TR"/>
              <a:pPr/>
              <a:t>‹#›</a:t>
            </a:fld>
            <a:endParaRPr lang="tr-TR"/>
          </a:p>
        </p:txBody>
      </p:sp>
    </p:spTree>
    <p:extLst>
      <p:ext uri="{BB962C8B-B14F-4D97-AF65-F5344CB8AC3E}">
        <p14:creationId xmlns:p14="http://schemas.microsoft.com/office/powerpoint/2010/main" val="1489824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370013" y="301625"/>
            <a:ext cx="7313612"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1370013" y="1827213"/>
            <a:ext cx="3579812"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02225" y="1827213"/>
            <a:ext cx="35814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8"/>
          <p:cNvSpPr>
            <a:spLocks noGrp="1" noChangeArrowheads="1"/>
          </p:cNvSpPr>
          <p:nvPr>
            <p:ph type="dt" sz="half" idx="10"/>
          </p:nvPr>
        </p:nvSpPr>
        <p:spPr>
          <a:ln/>
        </p:spPr>
        <p:txBody>
          <a:bodyPr/>
          <a:lstStyle>
            <a:lvl1pPr>
              <a:defRPr/>
            </a:lvl1pPr>
          </a:lstStyle>
          <a:p>
            <a:pPr>
              <a:defRPr/>
            </a:pPr>
            <a:endParaRPr lang="tr-TR"/>
          </a:p>
        </p:txBody>
      </p:sp>
      <p:sp>
        <p:nvSpPr>
          <p:cNvPr id="6" name="Rectangle 9"/>
          <p:cNvSpPr>
            <a:spLocks noGrp="1" noChangeArrowheads="1"/>
          </p:cNvSpPr>
          <p:nvPr>
            <p:ph type="ftr" sz="quarter" idx="11"/>
          </p:nvPr>
        </p:nvSpPr>
        <p:spPr>
          <a:ln/>
        </p:spPr>
        <p:txBody>
          <a:bodyPr/>
          <a:lstStyle>
            <a:lvl1pPr>
              <a:defRPr/>
            </a:lvl1pPr>
          </a:lstStyle>
          <a:p>
            <a:pPr>
              <a:defRPr/>
            </a:pPr>
            <a:endParaRPr lang="tr-TR"/>
          </a:p>
        </p:txBody>
      </p:sp>
      <p:sp>
        <p:nvSpPr>
          <p:cNvPr id="7" name="Rectangle 10"/>
          <p:cNvSpPr>
            <a:spLocks noGrp="1" noChangeArrowheads="1"/>
          </p:cNvSpPr>
          <p:nvPr>
            <p:ph type="sldNum" sz="quarter" idx="12"/>
          </p:nvPr>
        </p:nvSpPr>
        <p:spPr>
          <a:ln/>
        </p:spPr>
        <p:txBody>
          <a:bodyPr/>
          <a:lstStyle>
            <a:lvl1pPr>
              <a:defRPr/>
            </a:lvl1pPr>
          </a:lstStyle>
          <a:p>
            <a:fld id="{25F36861-A3AF-42BB-B4FA-EAEE54B5A2C0}" type="slidenum">
              <a:rPr lang="tr-TR"/>
              <a:pPr/>
              <a:t>‹#›</a:t>
            </a:fld>
            <a:endParaRPr lang="tr-TR"/>
          </a:p>
        </p:txBody>
      </p:sp>
    </p:spTree>
    <p:extLst>
      <p:ext uri="{BB962C8B-B14F-4D97-AF65-F5344CB8AC3E}">
        <p14:creationId xmlns:p14="http://schemas.microsoft.com/office/powerpoint/2010/main" val="234238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20247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7B928-FF05-4680-B9E6-9CBF46CCBEEC}" type="datetimeFigureOut">
              <a:rPr lang="en-US" smtClean="0"/>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1946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E7B928-FF05-4680-B9E6-9CBF46CCBEEC}" type="datetimeFigureOut">
              <a:rPr lang="en-US" smtClean="0"/>
              <a:t>08-Apr-14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31907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E7B928-FF05-4680-B9E6-9CBF46CCBEEC}" type="datetimeFigureOut">
              <a:rPr lang="en-US" smtClean="0"/>
              <a:t>08-Apr-14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9233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E7B928-FF05-4680-B9E6-9CBF46CCBEEC}" type="datetimeFigureOut">
              <a:rPr lang="en-US" smtClean="0"/>
              <a:t>08-Apr-14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282366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7B928-FF05-4680-B9E6-9CBF46CCBEEC}" type="datetimeFigureOut">
              <a:rPr lang="en-US" smtClean="0"/>
              <a:t>08-Apr-14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23618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E7B928-FF05-4680-B9E6-9CBF46CCBEEC}" type="datetimeFigureOut">
              <a:rPr lang="en-US" smtClean="0"/>
              <a:t>08-Apr-14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265573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E7B928-FF05-4680-B9E6-9CBF46CCBEEC}" type="datetimeFigureOut">
              <a:rPr lang="en-US" smtClean="0"/>
              <a:t>08-Apr-14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45954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7B928-FF05-4680-B9E6-9CBF46CCBEEC}" type="datetimeFigureOut">
              <a:rPr lang="en-US" smtClean="0"/>
              <a:t>08-Apr-14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EA07C-EE9C-40C2-ADB5-5ED734F62BC1}" type="slidenum">
              <a:rPr lang="en-US" smtClean="0"/>
              <a:t>‹#›</a:t>
            </a:fld>
            <a:endParaRPr lang="en-US"/>
          </a:p>
        </p:txBody>
      </p:sp>
    </p:spTree>
    <p:extLst>
      <p:ext uri="{BB962C8B-B14F-4D97-AF65-F5344CB8AC3E}">
        <p14:creationId xmlns:p14="http://schemas.microsoft.com/office/powerpoint/2010/main" val="190739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62533" y="5791200"/>
            <a:ext cx="3581400" cy="859525"/>
          </a:xfrm>
        </p:spPr>
        <p:txBody>
          <a:bodyPr/>
          <a:lstStyle/>
          <a:p>
            <a:r>
              <a:rPr lang="tr-TR" b="1" dirty="0" smtClean="0">
                <a:solidFill>
                  <a:schemeClr val="tx1"/>
                </a:solidFill>
              </a:rPr>
              <a:t>ÇALIŞANA DESTEK</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2" y="-15922"/>
            <a:ext cx="9181531" cy="5654722"/>
          </a:xfrm>
          <a:prstGeom prst="rect">
            <a:avLst/>
          </a:prstGeom>
        </p:spPr>
      </p:pic>
    </p:spTree>
    <p:extLst>
      <p:ext uri="{BB962C8B-B14F-4D97-AF65-F5344CB8AC3E}">
        <p14:creationId xmlns:p14="http://schemas.microsoft.com/office/powerpoint/2010/main" val="204631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tr-TR" sz="3100" b="1" smtClean="0">
                <a:latin typeface="Verdana" panose="020B0604030504040204" pitchFamily="34" charset="0"/>
              </a:rPr>
              <a:t>Çalışanlarda Stres Belirtileri</a:t>
            </a:r>
            <a:endParaRPr lang="tr-TR" sz="2000" b="1" smtClean="0">
              <a:latin typeface="Verdana" panose="020B0604030504040204" pitchFamily="34" charset="0"/>
            </a:endParaRPr>
          </a:p>
        </p:txBody>
      </p:sp>
      <p:sp>
        <p:nvSpPr>
          <p:cNvPr id="16387" name="Rectangle 3"/>
          <p:cNvSpPr>
            <a:spLocks noGrp="1" noChangeArrowheads="1"/>
          </p:cNvSpPr>
          <p:nvPr>
            <p:ph type="body" idx="1"/>
          </p:nvPr>
        </p:nvSpPr>
        <p:spPr/>
        <p:txBody>
          <a:bodyPr/>
          <a:lstStyle/>
          <a:p>
            <a:r>
              <a:rPr lang="tr-TR" smtClean="0"/>
              <a:t> Fiziksel </a:t>
            </a:r>
          </a:p>
          <a:p>
            <a:r>
              <a:rPr lang="tr-TR" smtClean="0"/>
              <a:t> Zihinse</a:t>
            </a:r>
          </a:p>
          <a:p>
            <a:r>
              <a:rPr lang="tr-TR" smtClean="0"/>
              <a:t>Duygusal </a:t>
            </a:r>
          </a:p>
          <a:p>
            <a:r>
              <a:rPr lang="tr-TR" smtClean="0"/>
              <a:t> Davranışsal</a:t>
            </a:r>
          </a:p>
        </p:txBody>
      </p:sp>
    </p:spTree>
    <p:extLst>
      <p:ext uri="{BB962C8B-B14F-4D97-AF65-F5344CB8AC3E}">
        <p14:creationId xmlns:p14="http://schemas.microsoft.com/office/powerpoint/2010/main" val="180610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tr-TR" b="1" dirty="0" smtClean="0">
                <a:latin typeface="+mn-lt"/>
              </a:rPr>
              <a:t>Stres Tepkileri</a:t>
            </a:r>
          </a:p>
        </p:txBody>
      </p:sp>
      <p:sp>
        <p:nvSpPr>
          <p:cNvPr id="17411" name="Rectangle 3"/>
          <p:cNvSpPr>
            <a:spLocks noGrp="1" noChangeArrowheads="1"/>
          </p:cNvSpPr>
          <p:nvPr>
            <p:ph type="body" sz="half" idx="1"/>
          </p:nvPr>
        </p:nvSpPr>
        <p:spPr>
          <a:xfrm>
            <a:off x="228600" y="1600200"/>
            <a:ext cx="3963987" cy="4697412"/>
          </a:xfrm>
        </p:spPr>
        <p:txBody>
          <a:bodyPr>
            <a:normAutofit fontScale="92500" lnSpcReduction="10000"/>
          </a:bodyPr>
          <a:lstStyle/>
          <a:p>
            <a:pPr eaLnBrk="1" hangingPunct="1">
              <a:buFont typeface="Wingdings" panose="05000000000000000000" pitchFamily="2" charset="2"/>
              <a:buNone/>
            </a:pPr>
            <a:r>
              <a:rPr lang="tr-TR" sz="2500" b="1" dirty="0" smtClean="0"/>
              <a:t>A- Fiziksel</a:t>
            </a:r>
          </a:p>
          <a:p>
            <a:pPr lvl="1" eaLnBrk="1" hangingPunct="1"/>
            <a:r>
              <a:rPr lang="tr-TR" dirty="0" smtClean="0"/>
              <a:t>Soluk alıp vermede değişiklik</a:t>
            </a:r>
          </a:p>
          <a:p>
            <a:pPr lvl="1" eaLnBrk="1" hangingPunct="1"/>
            <a:r>
              <a:rPr lang="tr-TR" dirty="0" smtClean="0"/>
              <a:t>Gerilmiş ve ağrılı kas</a:t>
            </a:r>
          </a:p>
          <a:p>
            <a:pPr lvl="1" eaLnBrk="1" hangingPunct="1"/>
            <a:r>
              <a:rPr lang="tr-TR" dirty="0" smtClean="0"/>
              <a:t>Baş ağrısı</a:t>
            </a:r>
          </a:p>
          <a:p>
            <a:pPr lvl="1" eaLnBrk="1" hangingPunct="1"/>
            <a:r>
              <a:rPr lang="tr-TR" dirty="0" smtClean="0"/>
              <a:t>Terleme</a:t>
            </a:r>
          </a:p>
          <a:p>
            <a:pPr lvl="1" eaLnBrk="1" hangingPunct="1"/>
            <a:r>
              <a:rPr lang="tr-TR" dirty="0" smtClean="0"/>
              <a:t>Soğuk el ve ayaklar</a:t>
            </a:r>
          </a:p>
          <a:p>
            <a:pPr lvl="1" eaLnBrk="1" hangingPunct="1"/>
            <a:r>
              <a:rPr lang="tr-TR" dirty="0" smtClean="0"/>
              <a:t>İştah değişikliği</a:t>
            </a:r>
          </a:p>
          <a:p>
            <a:pPr lvl="1" eaLnBrk="1" hangingPunct="1"/>
            <a:r>
              <a:rPr lang="tr-TR" dirty="0" smtClean="0"/>
              <a:t>Mide problemleri</a:t>
            </a:r>
          </a:p>
          <a:p>
            <a:pPr lvl="1" eaLnBrk="1" hangingPunct="1"/>
            <a:r>
              <a:rPr lang="tr-TR" dirty="0" smtClean="0"/>
              <a:t>Mide ekşimesi</a:t>
            </a:r>
          </a:p>
          <a:p>
            <a:pPr lvl="1" eaLnBrk="1" hangingPunct="1"/>
            <a:r>
              <a:rPr lang="tr-TR" dirty="0" smtClean="0"/>
              <a:t>Kalp çarpıntısı</a:t>
            </a:r>
          </a:p>
          <a:p>
            <a:pPr lvl="1" eaLnBrk="1" hangingPunct="1">
              <a:buFont typeface="Wingdings" panose="05000000000000000000" pitchFamily="2" charset="2"/>
              <a:buNone/>
            </a:pPr>
            <a:endParaRPr lang="tr-TR" b="1" dirty="0" smtClean="0">
              <a:latin typeface="Arial" panose="020B0604020202020204" pitchFamily="34" charset="0"/>
            </a:endParaRPr>
          </a:p>
        </p:txBody>
      </p:sp>
      <p:sp>
        <p:nvSpPr>
          <p:cNvPr id="4" name="Rectangle 3"/>
          <p:cNvSpPr txBox="1">
            <a:spLocks noChangeArrowheads="1"/>
          </p:cNvSpPr>
          <p:nvPr/>
        </p:nvSpPr>
        <p:spPr>
          <a:xfrm>
            <a:off x="4192587" y="1752600"/>
            <a:ext cx="4344987" cy="4114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tr-TR" sz="2500" b="1" smtClean="0"/>
              <a:t>B-Zihinsel</a:t>
            </a:r>
          </a:p>
          <a:p>
            <a:pPr lvl="1"/>
            <a:r>
              <a:rPr lang="tr-TR" smtClean="0"/>
              <a:t>Konsantrasyon zayıflığı</a:t>
            </a:r>
          </a:p>
          <a:p>
            <a:pPr lvl="1"/>
            <a:r>
              <a:rPr lang="tr-TR" smtClean="0"/>
              <a:t>Unutkanlık, dalgınlık</a:t>
            </a:r>
          </a:p>
          <a:p>
            <a:pPr lvl="1"/>
            <a:r>
              <a:rPr lang="tr-TR" smtClean="0"/>
              <a:t>Aşırı tepki verme eğilimi</a:t>
            </a:r>
          </a:p>
          <a:p>
            <a:pPr lvl="1"/>
            <a:r>
              <a:rPr lang="tr-TR" smtClean="0"/>
              <a:t>Yargılama zayıflığı</a:t>
            </a:r>
          </a:p>
          <a:p>
            <a:pPr lvl="1"/>
            <a:r>
              <a:rPr lang="tr-TR" smtClean="0"/>
              <a:t>Karar alma yeteneğinin zayıflığı</a:t>
            </a:r>
          </a:p>
          <a:p>
            <a:pPr lvl="1"/>
            <a:r>
              <a:rPr lang="tr-TR" smtClean="0"/>
              <a:t>Olumsuz düşünme</a:t>
            </a:r>
          </a:p>
          <a:p>
            <a:pPr lvl="1">
              <a:buFont typeface="Wingdings" panose="05000000000000000000" pitchFamily="2" charset="2"/>
              <a:buNone/>
            </a:pPr>
            <a:endParaRPr lang="tr-TR" b="1" dirty="0" smtClean="0">
              <a:latin typeface="Arial" panose="020B0604020202020204" pitchFamily="34" charset="0"/>
            </a:endParaRPr>
          </a:p>
        </p:txBody>
      </p:sp>
    </p:spTree>
    <p:extLst>
      <p:ext uri="{BB962C8B-B14F-4D97-AF65-F5344CB8AC3E}">
        <p14:creationId xmlns:p14="http://schemas.microsoft.com/office/powerpoint/2010/main" val="891490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tr-TR" b="1" dirty="0" smtClean="0">
                <a:latin typeface="+mn-lt"/>
              </a:rPr>
              <a:t>Stres  Tepkileri</a:t>
            </a:r>
          </a:p>
        </p:txBody>
      </p:sp>
      <p:sp>
        <p:nvSpPr>
          <p:cNvPr id="19459" name="Rectangle 3"/>
          <p:cNvSpPr>
            <a:spLocks noGrp="1" noChangeArrowheads="1"/>
          </p:cNvSpPr>
          <p:nvPr>
            <p:ph type="body" sz="half" idx="1"/>
          </p:nvPr>
        </p:nvSpPr>
        <p:spPr>
          <a:xfrm>
            <a:off x="381001" y="1752600"/>
            <a:ext cx="3962400" cy="4114800"/>
          </a:xfrm>
        </p:spPr>
        <p:txBody>
          <a:bodyPr>
            <a:normAutofit lnSpcReduction="10000"/>
          </a:bodyPr>
          <a:lstStyle/>
          <a:p>
            <a:pPr eaLnBrk="1" hangingPunct="1">
              <a:buFont typeface="Wingdings" panose="05000000000000000000" pitchFamily="2" charset="2"/>
              <a:buNone/>
            </a:pPr>
            <a:r>
              <a:rPr lang="tr-TR" sz="2500" b="1" dirty="0" smtClean="0">
                <a:latin typeface="Arial" panose="020B0604020202020204" pitchFamily="34" charset="0"/>
              </a:rPr>
              <a:t>C- </a:t>
            </a:r>
            <a:r>
              <a:rPr lang="tr-TR" sz="2500" b="1" dirty="0" smtClean="0"/>
              <a:t>Duygusal</a:t>
            </a:r>
          </a:p>
          <a:p>
            <a:pPr lvl="1" eaLnBrk="1" hangingPunct="1"/>
            <a:r>
              <a:rPr lang="tr-TR" dirty="0" smtClean="0"/>
              <a:t>Gerginlik</a:t>
            </a:r>
          </a:p>
          <a:p>
            <a:pPr lvl="1" eaLnBrk="1" hangingPunct="1"/>
            <a:r>
              <a:rPr lang="tr-TR" dirty="0" smtClean="0"/>
              <a:t>Kolayca sinirlenme</a:t>
            </a:r>
          </a:p>
          <a:p>
            <a:pPr lvl="1" eaLnBrk="1" hangingPunct="1"/>
            <a:r>
              <a:rPr lang="tr-TR" dirty="0" smtClean="0"/>
              <a:t>Sessizlik ve içe kapanma</a:t>
            </a:r>
          </a:p>
          <a:p>
            <a:pPr lvl="1" eaLnBrk="1" hangingPunct="1"/>
            <a:r>
              <a:rPr lang="tr-TR" dirty="0" smtClean="0"/>
              <a:t>Duygusal patlamalar ve ağlama</a:t>
            </a:r>
          </a:p>
          <a:p>
            <a:pPr lvl="1" eaLnBrk="1" hangingPunct="1"/>
            <a:r>
              <a:rPr lang="tr-TR" dirty="0" smtClean="0"/>
              <a:t>İsteksizlik</a:t>
            </a:r>
          </a:p>
          <a:p>
            <a:pPr lvl="1" eaLnBrk="1" hangingPunct="1"/>
            <a:r>
              <a:rPr lang="tr-TR" dirty="0" smtClean="0"/>
              <a:t>Güçsüzlük hissi</a:t>
            </a:r>
          </a:p>
        </p:txBody>
      </p:sp>
      <p:sp>
        <p:nvSpPr>
          <p:cNvPr id="4" name="Rectangle 3"/>
          <p:cNvSpPr txBox="1">
            <a:spLocks noChangeArrowheads="1"/>
          </p:cNvSpPr>
          <p:nvPr/>
        </p:nvSpPr>
        <p:spPr>
          <a:xfrm>
            <a:off x="4077956" y="1782170"/>
            <a:ext cx="5030787"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tr-TR" sz="2500" b="1" smtClean="0"/>
              <a:t>D- Davranışsal</a:t>
            </a:r>
          </a:p>
          <a:p>
            <a:pPr lvl="1"/>
            <a:r>
              <a:rPr lang="tr-TR" smtClean="0"/>
              <a:t>Daha sık hata yapma</a:t>
            </a:r>
          </a:p>
          <a:p>
            <a:pPr lvl="1"/>
            <a:r>
              <a:rPr lang="tr-TR" smtClean="0"/>
              <a:t>Aşırı tepki verme eğilimi</a:t>
            </a:r>
          </a:p>
          <a:p>
            <a:pPr lvl="1"/>
            <a:r>
              <a:rPr lang="tr-TR" smtClean="0"/>
              <a:t>Uyku düzeninin bozulması</a:t>
            </a:r>
          </a:p>
          <a:p>
            <a:pPr lvl="1"/>
            <a:r>
              <a:rPr lang="tr-TR" smtClean="0"/>
              <a:t>Yeme düzeninin bozulması</a:t>
            </a:r>
          </a:p>
          <a:p>
            <a:pPr lvl="1"/>
            <a:r>
              <a:rPr lang="tr-TR" smtClean="0"/>
              <a:t>Alkol, sigara ve benzeri zararlı maddelerin fazla tüketilmesi</a:t>
            </a:r>
          </a:p>
          <a:p>
            <a:pPr lvl="1">
              <a:buFont typeface="Wingdings" panose="05000000000000000000" pitchFamily="2" charset="2"/>
              <a:buNone/>
            </a:pPr>
            <a:endParaRPr lang="tr-TR" b="1" dirty="0" smtClean="0"/>
          </a:p>
        </p:txBody>
      </p:sp>
    </p:spTree>
    <p:extLst>
      <p:ext uri="{BB962C8B-B14F-4D97-AF65-F5344CB8AC3E}">
        <p14:creationId xmlns:p14="http://schemas.microsoft.com/office/powerpoint/2010/main" val="3091270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85813" y="301625"/>
            <a:ext cx="8143875" cy="1143000"/>
          </a:xfrm>
        </p:spPr>
        <p:txBody>
          <a:bodyPr/>
          <a:lstStyle/>
          <a:p>
            <a:pPr eaLnBrk="1" hangingPunct="1">
              <a:defRPr/>
            </a:pPr>
            <a:r>
              <a:rPr lang="tr-TR" sz="3200" b="1" dirty="0" smtClean="0">
                <a:latin typeface="+mn-lt"/>
              </a:rPr>
              <a:t>Stresle </a:t>
            </a:r>
            <a:r>
              <a:rPr lang="tr-TR" sz="3200" b="1" dirty="0" err="1" smtClean="0">
                <a:latin typeface="+mn-lt"/>
              </a:rPr>
              <a:t>Başaçıkmayı</a:t>
            </a:r>
            <a:r>
              <a:rPr lang="tr-TR" sz="3200" b="1" dirty="0" smtClean="0">
                <a:latin typeface="+mn-lt"/>
              </a:rPr>
              <a:t> Zorlaştıran Düşünce Biçimleri		      </a:t>
            </a:r>
            <a:r>
              <a:rPr lang="tr-TR" sz="3200" dirty="0" smtClean="0">
                <a:latin typeface="+mn-lt"/>
              </a:rPr>
              <a:t>	</a:t>
            </a:r>
            <a:r>
              <a:rPr lang="tr-TR" sz="3200" b="1" dirty="0" smtClean="0">
                <a:latin typeface="+mn-lt"/>
              </a:rPr>
              <a:t>-1-</a:t>
            </a:r>
          </a:p>
        </p:txBody>
      </p:sp>
      <p:sp>
        <p:nvSpPr>
          <p:cNvPr id="9" name="8 Oval Belirtme Çizgisi"/>
          <p:cNvSpPr/>
          <p:nvPr/>
        </p:nvSpPr>
        <p:spPr>
          <a:xfrm>
            <a:off x="357188" y="4643438"/>
            <a:ext cx="3286125" cy="1357312"/>
          </a:xfrm>
          <a:prstGeom prst="wedgeEllipseCallout">
            <a:avLst>
              <a:gd name="adj1" fmla="val -39890"/>
              <a:gd name="adj2" fmla="val 11083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Her zaman mükemmel olmak gerekir</a:t>
            </a:r>
          </a:p>
        </p:txBody>
      </p:sp>
      <p:sp>
        <p:nvSpPr>
          <p:cNvPr id="10" name="9 Oval Belirtme Çizgisi"/>
          <p:cNvSpPr/>
          <p:nvPr/>
        </p:nvSpPr>
        <p:spPr>
          <a:xfrm>
            <a:off x="5357813" y="4643438"/>
            <a:ext cx="3286125" cy="1357312"/>
          </a:xfrm>
          <a:prstGeom prst="wedgeEllipseCallout">
            <a:avLst>
              <a:gd name="adj1" fmla="val -39890"/>
              <a:gd name="adj2" fmla="val 11083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Bir insanın herkes tarafından sevilmesi gerekir</a:t>
            </a:r>
          </a:p>
        </p:txBody>
      </p:sp>
      <p:sp>
        <p:nvSpPr>
          <p:cNvPr id="11" name="10 Oval Belirtme Çizgisi"/>
          <p:cNvSpPr/>
          <p:nvPr/>
        </p:nvSpPr>
        <p:spPr>
          <a:xfrm>
            <a:off x="6286500" y="1714500"/>
            <a:ext cx="2643188" cy="1357313"/>
          </a:xfrm>
          <a:prstGeom prst="wedgeEllipseCallout">
            <a:avLst>
              <a:gd name="adj1" fmla="val -39890"/>
              <a:gd name="adj2" fmla="val 11083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tr-TR">
                <a:solidFill>
                  <a:srgbClr val="FFFFFF"/>
                </a:solidFill>
              </a:rPr>
              <a:t>Bütün kötü olaylar benim başıma gelir</a:t>
            </a:r>
          </a:p>
        </p:txBody>
      </p:sp>
      <p:sp>
        <p:nvSpPr>
          <p:cNvPr id="12" name="11 Oval Belirtme Çizgisi"/>
          <p:cNvSpPr/>
          <p:nvPr/>
        </p:nvSpPr>
        <p:spPr>
          <a:xfrm>
            <a:off x="642938" y="1643063"/>
            <a:ext cx="3286125" cy="1357312"/>
          </a:xfrm>
          <a:prstGeom prst="wedgeEllipseCallout">
            <a:avLst>
              <a:gd name="adj1" fmla="val -39890"/>
              <a:gd name="adj2" fmla="val 110835"/>
            </a:avLst>
          </a:prstGeom>
          <a:solidFill>
            <a:srgbClr val="6699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dirty="0"/>
          </a:p>
          <a:p>
            <a:pPr algn="ctr">
              <a:defRPr/>
            </a:pPr>
            <a:r>
              <a:rPr lang="tr-TR" dirty="0"/>
              <a:t>Olaylar her zaman  istediğim şekilde gerçekleşmelidir</a:t>
            </a:r>
          </a:p>
          <a:p>
            <a:pPr algn="ctr">
              <a:defRPr/>
            </a:pPr>
            <a:endParaRPr lang="tr-TR" dirty="0"/>
          </a:p>
        </p:txBody>
      </p:sp>
      <p:sp>
        <p:nvSpPr>
          <p:cNvPr id="13" name="12 Oval Belirtme Çizgisi"/>
          <p:cNvSpPr/>
          <p:nvPr/>
        </p:nvSpPr>
        <p:spPr>
          <a:xfrm>
            <a:off x="3214688" y="2857500"/>
            <a:ext cx="3286125" cy="1357313"/>
          </a:xfrm>
          <a:prstGeom prst="wedgeEllipseCallout">
            <a:avLst>
              <a:gd name="adj1" fmla="val -39890"/>
              <a:gd name="adj2" fmla="val 11083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tr-TR">
                <a:solidFill>
                  <a:srgbClr val="FFFFFF"/>
                </a:solidFill>
              </a:rPr>
              <a:t>Yaşamış olduğum terslikler gelecekte de devam edecek</a:t>
            </a:r>
          </a:p>
        </p:txBody>
      </p:sp>
    </p:spTree>
    <p:extLst>
      <p:ext uri="{BB962C8B-B14F-4D97-AF65-F5344CB8AC3E}">
        <p14:creationId xmlns:p14="http://schemas.microsoft.com/office/powerpoint/2010/main" val="4220544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28688" y="301625"/>
            <a:ext cx="8215312" cy="1143000"/>
          </a:xfrm>
        </p:spPr>
        <p:txBody>
          <a:bodyPr/>
          <a:lstStyle/>
          <a:p>
            <a:pPr eaLnBrk="1" hangingPunct="1">
              <a:defRPr/>
            </a:pPr>
            <a:r>
              <a:rPr lang="tr-TR" sz="3200" b="1" dirty="0" smtClean="0">
                <a:latin typeface="+mn-lt"/>
              </a:rPr>
              <a:t>Stresle </a:t>
            </a:r>
            <a:r>
              <a:rPr lang="tr-TR" sz="3200" b="1" dirty="0" err="1" smtClean="0">
                <a:latin typeface="+mn-lt"/>
              </a:rPr>
              <a:t>Başaçıkmayı</a:t>
            </a:r>
            <a:r>
              <a:rPr lang="tr-TR" sz="3200" b="1" dirty="0" smtClean="0">
                <a:latin typeface="+mn-lt"/>
              </a:rPr>
              <a:t> Zorlaştıran Düşünce Biçimleri				-2-</a:t>
            </a:r>
          </a:p>
        </p:txBody>
      </p:sp>
      <p:sp>
        <p:nvSpPr>
          <p:cNvPr id="4" name="3 Oval Belirtme Çizgisi"/>
          <p:cNvSpPr/>
          <p:nvPr/>
        </p:nvSpPr>
        <p:spPr>
          <a:xfrm>
            <a:off x="1143000" y="4500563"/>
            <a:ext cx="3286125" cy="1357312"/>
          </a:xfrm>
          <a:prstGeom prst="wedgeEllipseCallout">
            <a:avLst>
              <a:gd name="adj1" fmla="val -39890"/>
              <a:gd name="adj2" fmla="val 110835"/>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Bir şey ya iyidir ya da kötüdür</a:t>
            </a:r>
          </a:p>
          <a:p>
            <a:pPr algn="ctr">
              <a:defRPr/>
            </a:pPr>
            <a:endParaRPr lang="tr-TR" dirty="0"/>
          </a:p>
        </p:txBody>
      </p:sp>
      <p:sp>
        <p:nvSpPr>
          <p:cNvPr id="5" name="4 Oval Belirtme Çizgisi"/>
          <p:cNvSpPr/>
          <p:nvPr/>
        </p:nvSpPr>
        <p:spPr>
          <a:xfrm>
            <a:off x="5286375" y="1857375"/>
            <a:ext cx="3286125" cy="1357313"/>
          </a:xfrm>
          <a:prstGeom prst="wedgeEllipseCallout">
            <a:avLst>
              <a:gd name="adj1" fmla="val -39890"/>
              <a:gd name="adj2" fmla="val 110835"/>
            </a:avLst>
          </a:prstGeom>
          <a:solidFill>
            <a:srgbClr val="6699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dirty="0"/>
          </a:p>
          <a:p>
            <a:pPr algn="ctr">
              <a:defRPr/>
            </a:pPr>
            <a:r>
              <a:rPr lang="tr-TR" dirty="0"/>
              <a:t>Diğer insanların istediği gibi olmazsam yalnız kalırım</a:t>
            </a:r>
          </a:p>
          <a:p>
            <a:pPr algn="ctr">
              <a:defRPr/>
            </a:pPr>
            <a:endParaRPr lang="tr-TR" dirty="0"/>
          </a:p>
        </p:txBody>
      </p:sp>
      <p:sp>
        <p:nvSpPr>
          <p:cNvPr id="6" name="5 Oval Belirtme Çizgisi"/>
          <p:cNvSpPr/>
          <p:nvPr/>
        </p:nvSpPr>
        <p:spPr>
          <a:xfrm>
            <a:off x="785813" y="2071688"/>
            <a:ext cx="3286125" cy="1428750"/>
          </a:xfrm>
          <a:prstGeom prst="wedgeEllipseCallout">
            <a:avLst>
              <a:gd name="adj1" fmla="val -39890"/>
              <a:gd name="adj2" fmla="val 110835"/>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dirty="0"/>
          </a:p>
          <a:p>
            <a:pPr algn="ctr">
              <a:defRPr/>
            </a:pPr>
            <a:r>
              <a:rPr lang="tr-TR" dirty="0"/>
              <a:t>Önce kendimizin değil başkalarının mutluluğunu düşünmeliyiz</a:t>
            </a:r>
          </a:p>
          <a:p>
            <a:pPr algn="ctr">
              <a:defRPr/>
            </a:pPr>
            <a:endParaRPr lang="tr-TR" dirty="0"/>
          </a:p>
        </p:txBody>
      </p:sp>
      <p:sp>
        <p:nvSpPr>
          <p:cNvPr id="7" name="6 Oval Belirtme Çizgisi"/>
          <p:cNvSpPr/>
          <p:nvPr/>
        </p:nvSpPr>
        <p:spPr>
          <a:xfrm>
            <a:off x="5286375" y="4143375"/>
            <a:ext cx="3286125" cy="1357313"/>
          </a:xfrm>
          <a:prstGeom prst="wedgeEllipseCallout">
            <a:avLst>
              <a:gd name="adj1" fmla="val -39890"/>
              <a:gd name="adj2" fmla="val 110835"/>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Yalnız olmak korkunçtur</a:t>
            </a:r>
          </a:p>
        </p:txBody>
      </p:sp>
    </p:spTree>
    <p:extLst>
      <p:ext uri="{BB962C8B-B14F-4D97-AF65-F5344CB8AC3E}">
        <p14:creationId xmlns:p14="http://schemas.microsoft.com/office/powerpoint/2010/main" val="1872473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0013" y="428625"/>
            <a:ext cx="7773987" cy="1143000"/>
          </a:xfrm>
        </p:spPr>
        <p:txBody>
          <a:bodyPr/>
          <a:lstStyle/>
          <a:p>
            <a:pPr algn="ctr" eaLnBrk="1" hangingPunct="1">
              <a:defRPr/>
            </a:pPr>
            <a:r>
              <a:rPr lang="tr-TR" sz="3000" b="1" dirty="0" smtClean="0">
                <a:latin typeface="+mn-lt"/>
                <a:cs typeface="Times New Roman" pitchFamily="18" charset="0"/>
              </a:rPr>
              <a:t>Stres Tepkilerini Azaltmaya/Önlemeye Yönelik Öneriler</a:t>
            </a:r>
          </a:p>
        </p:txBody>
      </p:sp>
      <p:sp>
        <p:nvSpPr>
          <p:cNvPr id="98307" name="Rectangle 3"/>
          <p:cNvSpPr>
            <a:spLocks noGrp="1" noChangeArrowheads="1"/>
          </p:cNvSpPr>
          <p:nvPr>
            <p:ph type="body" idx="1"/>
          </p:nvPr>
        </p:nvSpPr>
        <p:spPr/>
        <p:txBody>
          <a:bodyPr/>
          <a:lstStyle/>
          <a:p>
            <a:pPr marL="514350" indent="-514350" eaLnBrk="1" hangingPunct="1">
              <a:buFont typeface="Wingdings" panose="05000000000000000000" pitchFamily="2" charset="2"/>
              <a:buNone/>
            </a:pPr>
            <a:r>
              <a:rPr lang="tr-TR" sz="2800" smtClean="0"/>
              <a:t>1. Organizasyon Düzeyi</a:t>
            </a:r>
          </a:p>
          <a:p>
            <a:pPr lvl="1" eaLnBrk="1" hangingPunct="1">
              <a:buFont typeface="Wingdings" panose="05000000000000000000" pitchFamily="2" charset="2"/>
              <a:buNone/>
            </a:pPr>
            <a:r>
              <a:rPr lang="tr-TR" smtClean="0"/>
              <a:t>a. </a:t>
            </a:r>
            <a:r>
              <a:rPr lang="tr-TR" sz="2400" smtClean="0"/>
              <a:t>Ekibin oluşturulması</a:t>
            </a:r>
          </a:p>
          <a:p>
            <a:pPr lvl="1" eaLnBrk="1" hangingPunct="1">
              <a:buFont typeface="Wingdings" panose="05000000000000000000" pitchFamily="2" charset="2"/>
              <a:buNone/>
            </a:pPr>
            <a:r>
              <a:rPr lang="tr-TR" sz="2400" smtClean="0"/>
              <a:t>b. İletişim ve Çatışma Çözümü</a:t>
            </a:r>
          </a:p>
          <a:p>
            <a:pPr lvl="1" eaLnBrk="1" hangingPunct="1">
              <a:buFont typeface="Wingdings" panose="05000000000000000000" pitchFamily="2" charset="2"/>
              <a:buNone/>
            </a:pPr>
            <a:r>
              <a:rPr lang="tr-TR" sz="2400" smtClean="0"/>
              <a:t>c. Çalışanlara organizasyon desteği</a:t>
            </a:r>
            <a:endParaRPr lang="tr-TR" smtClean="0"/>
          </a:p>
          <a:p>
            <a:pPr marL="514350" indent="-514350" eaLnBrk="1" hangingPunct="1"/>
            <a:endParaRPr lang="tr-TR" sz="2800" smtClean="0"/>
          </a:p>
          <a:p>
            <a:pPr marL="514350" indent="-514350" eaLnBrk="1" hangingPunct="1">
              <a:buFont typeface="Wingdings" panose="05000000000000000000" pitchFamily="2" charset="2"/>
              <a:buNone/>
            </a:pPr>
            <a:r>
              <a:rPr lang="tr-TR" sz="2800" smtClean="0"/>
              <a:t>2. Bireysel Düzey</a:t>
            </a:r>
            <a:endParaRPr lang="tr-TR" smtClean="0"/>
          </a:p>
          <a:p>
            <a:pPr lvl="1" eaLnBrk="1" hangingPunct="1"/>
            <a:endParaRPr lang="tr-TR" sz="3200" smtClean="0"/>
          </a:p>
          <a:p>
            <a:pPr lvl="1" eaLnBrk="1" hangingPunct="1"/>
            <a:endParaRPr lang="tr-TR" smtClean="0"/>
          </a:p>
        </p:txBody>
      </p:sp>
    </p:spTree>
    <p:extLst>
      <p:ext uri="{BB962C8B-B14F-4D97-AF65-F5344CB8AC3E}">
        <p14:creationId xmlns:p14="http://schemas.microsoft.com/office/powerpoint/2010/main" val="97509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70013" y="428625"/>
            <a:ext cx="7773987" cy="1143000"/>
          </a:xfrm>
        </p:spPr>
        <p:txBody>
          <a:bodyPr/>
          <a:lstStyle/>
          <a:p>
            <a:pPr algn="ctr" eaLnBrk="1" hangingPunct="1">
              <a:defRPr/>
            </a:pPr>
            <a:r>
              <a:rPr lang="tr-TR" sz="3000" b="1" dirty="0" smtClean="0">
                <a:latin typeface="+mn-lt"/>
                <a:cs typeface="Times New Roman" pitchFamily="18" charset="0"/>
              </a:rPr>
              <a:t>Stres Tepkilerini Azaltmaya/Önlemeye Yönelik Öneriler</a:t>
            </a:r>
          </a:p>
        </p:txBody>
      </p:sp>
      <p:sp>
        <p:nvSpPr>
          <p:cNvPr id="98307" name="Rectangle 3"/>
          <p:cNvSpPr>
            <a:spLocks noGrp="1" noChangeArrowheads="1"/>
          </p:cNvSpPr>
          <p:nvPr>
            <p:ph type="body" idx="1"/>
          </p:nvPr>
        </p:nvSpPr>
        <p:spPr/>
        <p:txBody>
          <a:bodyPr/>
          <a:lstStyle/>
          <a:p>
            <a:pPr marL="514350" indent="-514350" eaLnBrk="1" hangingPunct="1">
              <a:buFont typeface="Wingdings" panose="05000000000000000000" pitchFamily="2" charset="2"/>
              <a:buNone/>
            </a:pPr>
            <a:r>
              <a:rPr lang="tr-TR" sz="2800" smtClean="0"/>
              <a:t>1. Organizasyon Düzeyi</a:t>
            </a:r>
          </a:p>
          <a:p>
            <a:pPr lvl="1" eaLnBrk="1" hangingPunct="1">
              <a:buFont typeface="Wingdings" panose="05000000000000000000" pitchFamily="2" charset="2"/>
              <a:buNone/>
            </a:pPr>
            <a:r>
              <a:rPr lang="tr-TR" smtClean="0"/>
              <a:t>a. </a:t>
            </a:r>
            <a:r>
              <a:rPr lang="tr-TR" sz="2400" smtClean="0"/>
              <a:t>Ekibin oluşturulması</a:t>
            </a:r>
          </a:p>
          <a:p>
            <a:pPr lvl="1" eaLnBrk="1" hangingPunct="1">
              <a:buFont typeface="Wingdings" panose="05000000000000000000" pitchFamily="2" charset="2"/>
              <a:buNone/>
            </a:pPr>
            <a:r>
              <a:rPr lang="tr-TR" sz="2400" smtClean="0">
                <a:solidFill>
                  <a:srgbClr val="D9D9D9"/>
                </a:solidFill>
              </a:rPr>
              <a:t>b. İletişim ve Çatışma Çözümü</a:t>
            </a:r>
          </a:p>
          <a:p>
            <a:pPr lvl="1" eaLnBrk="1" hangingPunct="1">
              <a:buFont typeface="Wingdings" panose="05000000000000000000" pitchFamily="2" charset="2"/>
              <a:buNone/>
            </a:pPr>
            <a:r>
              <a:rPr lang="tr-TR" sz="2400" smtClean="0">
                <a:solidFill>
                  <a:srgbClr val="D9D9D9"/>
                </a:solidFill>
              </a:rPr>
              <a:t>c. Çalışanlara organizasyon desteği</a:t>
            </a:r>
            <a:endParaRPr lang="tr-TR" smtClean="0">
              <a:solidFill>
                <a:srgbClr val="D9D9D9"/>
              </a:solidFill>
            </a:endParaRPr>
          </a:p>
          <a:p>
            <a:pPr marL="514350" indent="-514350" eaLnBrk="1" hangingPunct="1"/>
            <a:endParaRPr lang="tr-TR" sz="2800" smtClean="0">
              <a:solidFill>
                <a:srgbClr val="D9D9D9"/>
              </a:solidFill>
            </a:endParaRPr>
          </a:p>
          <a:p>
            <a:pPr marL="514350" indent="-514350" eaLnBrk="1" hangingPunct="1">
              <a:buFont typeface="Wingdings" panose="05000000000000000000" pitchFamily="2" charset="2"/>
              <a:buNone/>
            </a:pPr>
            <a:r>
              <a:rPr lang="tr-TR" sz="2800" smtClean="0">
                <a:solidFill>
                  <a:srgbClr val="D9D9D9"/>
                </a:solidFill>
              </a:rPr>
              <a:t>2. Bireysel Düzey</a:t>
            </a:r>
            <a:endParaRPr lang="tr-TR" smtClean="0">
              <a:solidFill>
                <a:srgbClr val="D9D9D9"/>
              </a:solidFill>
            </a:endParaRPr>
          </a:p>
          <a:p>
            <a:pPr lvl="1" eaLnBrk="1" hangingPunct="1"/>
            <a:endParaRPr lang="tr-TR" sz="3200" smtClean="0">
              <a:solidFill>
                <a:srgbClr val="D9D9D9"/>
              </a:solidFill>
            </a:endParaRPr>
          </a:p>
          <a:p>
            <a:pPr lvl="1" eaLnBrk="1" hangingPunct="1"/>
            <a:endParaRPr lang="tr-TR" smtClean="0"/>
          </a:p>
        </p:txBody>
      </p:sp>
    </p:spTree>
    <p:extLst>
      <p:ext uri="{BB962C8B-B14F-4D97-AF65-F5344CB8AC3E}">
        <p14:creationId xmlns:p14="http://schemas.microsoft.com/office/powerpoint/2010/main" val="3654042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a:xfrm>
            <a:off x="990600" y="2438400"/>
            <a:ext cx="7313612" cy="1143000"/>
          </a:xfrm>
        </p:spPr>
        <p:txBody>
          <a:bodyPr/>
          <a:lstStyle/>
          <a:p>
            <a:pPr algn="ctr" eaLnBrk="1" hangingPunct="1">
              <a:defRPr/>
            </a:pPr>
            <a:r>
              <a:rPr lang="tr-TR" b="1" dirty="0" smtClean="0">
                <a:latin typeface="+mn-lt"/>
              </a:rPr>
              <a:t>A.EKİBİN OLUŞTURULMASI</a:t>
            </a:r>
          </a:p>
        </p:txBody>
      </p:sp>
    </p:spTree>
    <p:extLst>
      <p:ext uri="{BB962C8B-B14F-4D97-AF65-F5344CB8AC3E}">
        <p14:creationId xmlns:p14="http://schemas.microsoft.com/office/powerpoint/2010/main" val="792477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defRPr/>
            </a:pPr>
            <a:r>
              <a:rPr lang="tr-TR" b="1" dirty="0" smtClean="0">
                <a:latin typeface="+mn-lt"/>
              </a:rPr>
              <a:t>EKİP</a:t>
            </a:r>
          </a:p>
        </p:txBody>
      </p:sp>
      <p:sp>
        <p:nvSpPr>
          <p:cNvPr id="26627" name="Rectangle 3"/>
          <p:cNvSpPr>
            <a:spLocks noGrp="1" noChangeArrowheads="1"/>
          </p:cNvSpPr>
          <p:nvPr>
            <p:ph type="body" idx="1"/>
          </p:nvPr>
        </p:nvSpPr>
        <p:spPr>
          <a:xfrm>
            <a:off x="457200" y="1857375"/>
            <a:ext cx="8610599" cy="4114800"/>
          </a:xfrm>
        </p:spPr>
        <p:txBody>
          <a:bodyPr/>
          <a:lstStyle/>
          <a:p>
            <a:pPr algn="ctr" eaLnBrk="1" hangingPunct="1">
              <a:buFont typeface="Wingdings" panose="05000000000000000000" pitchFamily="2" charset="2"/>
              <a:buNone/>
            </a:pPr>
            <a:r>
              <a:rPr lang="tr-TR" dirty="0" smtClean="0"/>
              <a:t>Ortak faydalar çerçevesinde bir</a:t>
            </a:r>
          </a:p>
          <a:p>
            <a:pPr algn="ctr" eaLnBrk="1" hangingPunct="1">
              <a:buFont typeface="Wingdings" panose="05000000000000000000" pitchFamily="2" charset="2"/>
              <a:buNone/>
            </a:pPr>
            <a:r>
              <a:rPr lang="tr-TR" dirty="0" smtClean="0"/>
              <a:t>amacın yerine getirilmesi için bir</a:t>
            </a:r>
          </a:p>
          <a:p>
            <a:pPr algn="ctr" eaLnBrk="1" hangingPunct="1">
              <a:buFont typeface="Wingdings" panose="05000000000000000000" pitchFamily="2" charset="2"/>
              <a:buNone/>
            </a:pPr>
            <a:r>
              <a:rPr lang="tr-TR" dirty="0" smtClean="0"/>
              <a:t>araya gelmiş ya da getirilmiş insan</a:t>
            </a:r>
          </a:p>
          <a:p>
            <a:pPr algn="ctr" eaLnBrk="1" hangingPunct="1">
              <a:buFont typeface="Wingdings" panose="05000000000000000000" pitchFamily="2" charset="2"/>
              <a:buNone/>
            </a:pPr>
            <a:r>
              <a:rPr lang="tr-TR" dirty="0" smtClean="0"/>
              <a:t>grubudur.</a:t>
            </a:r>
          </a:p>
        </p:txBody>
      </p:sp>
    </p:spTree>
    <p:extLst>
      <p:ext uri="{BB962C8B-B14F-4D97-AF65-F5344CB8AC3E}">
        <p14:creationId xmlns:p14="http://schemas.microsoft.com/office/powerpoint/2010/main" val="2722427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1285875" y="571500"/>
          <a:ext cx="7500938" cy="5717545"/>
        </p:xfrm>
        <a:graphic>
          <a:graphicData uri="http://schemas.openxmlformats.org/drawingml/2006/table">
            <a:tbl>
              <a:tblPr/>
              <a:tblGrid>
                <a:gridCol w="3751263"/>
                <a:gridCol w="3749675"/>
              </a:tblGrid>
              <a:tr h="484188">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latin typeface="Verdana" panose="020B0604030504040204" pitchFamily="34" charset="0"/>
                        </a:rPr>
                        <a:t>Ekip Çalışmasına Yatkın Kişiler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latin typeface="Verdana" panose="020B0604030504040204" pitchFamily="34" charset="0"/>
                        </a:rPr>
                        <a:t>Ekip Çalışmasına Yatkın Olmayan Kişiler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Empati kurar, katılımcıdır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Bireyseldir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484188">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Sinerji yaratır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Söz keser olumsuz beden dili özellikleri gösterir.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İyi iletişim kurar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İletişime kapalıdır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Takım misyonunu benimser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Takım misyonunu benimsememiştir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Ekip başarısını ön planda tutar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Motivasyonu düşüktür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Yaratıcıdır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Yaratıcı değildir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Bilgiyi paylaşır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Bilgiyi saklar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Kendisi ile barışıktır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Kavgacıdır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Pozitif düşünür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Genelde negatif düşünür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42545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Çözüm ve sonuca yönelen</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Güçlüklere ve problemlere yönelir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530225">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Engelleri aşılacak zorluklar olarak görür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Engelleri ‘imkansızlıklar’ olarak görür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Başkalarının görüşlerini hesaba katar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Kişileri ve fikirleri önemsemez</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360363">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anose="020B0604030504040204" pitchFamily="34" charset="0"/>
                        </a:rPr>
                        <a:t>Nasıl yararlı olacağını bulmaya çalışır</a:t>
                      </a:r>
                      <a:endParaRPr kumimoji="0" lang="tr-TR"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bl>
          </a:graphicData>
        </a:graphic>
      </p:graphicFrame>
    </p:spTree>
    <p:extLst>
      <p:ext uri="{BB962C8B-B14F-4D97-AF65-F5344CB8AC3E}">
        <p14:creationId xmlns:p14="http://schemas.microsoft.com/office/powerpoint/2010/main" val="1835795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4" y="0"/>
            <a:ext cx="9144000" cy="6872171"/>
          </a:xfrm>
          <a:prstGeom prst="rect">
            <a:avLst/>
          </a:prstGeom>
        </p:spPr>
      </p:pic>
      <p:sp>
        <p:nvSpPr>
          <p:cNvPr id="2" name="1 Başlık"/>
          <p:cNvSpPr>
            <a:spLocks noGrp="1"/>
          </p:cNvSpPr>
          <p:nvPr>
            <p:ph type="title"/>
          </p:nvPr>
        </p:nvSpPr>
        <p:spPr>
          <a:xfrm>
            <a:off x="3901316" y="274638"/>
            <a:ext cx="4785483" cy="1143000"/>
          </a:xfrm>
        </p:spPr>
        <p:txBody>
          <a:bodyPr/>
          <a:lstStyle/>
          <a:p>
            <a:pPr>
              <a:defRPr/>
            </a:pPr>
            <a:r>
              <a:rPr lang="tr-TR" dirty="0" smtClean="0">
                <a:solidFill>
                  <a:schemeClr val="bg1"/>
                </a:solidFill>
                <a:latin typeface="+mn-lt"/>
              </a:rPr>
              <a:t>Eğitimin Amacı</a:t>
            </a:r>
            <a:endParaRPr lang="tr-TR" dirty="0">
              <a:solidFill>
                <a:schemeClr val="bg1"/>
              </a:solidFill>
              <a:latin typeface="+mn-lt"/>
            </a:endParaRPr>
          </a:p>
        </p:txBody>
      </p:sp>
      <p:sp>
        <p:nvSpPr>
          <p:cNvPr id="5123" name="2 İçerik Yer Tutucusu"/>
          <p:cNvSpPr>
            <a:spLocks noGrp="1"/>
          </p:cNvSpPr>
          <p:nvPr>
            <p:ph idx="1"/>
          </p:nvPr>
        </p:nvSpPr>
        <p:spPr>
          <a:xfrm>
            <a:off x="3901317" y="1417638"/>
            <a:ext cx="5026025" cy="4114800"/>
          </a:xfrm>
        </p:spPr>
        <p:txBody>
          <a:bodyPr>
            <a:normAutofit lnSpcReduction="10000"/>
          </a:bodyPr>
          <a:lstStyle/>
          <a:p>
            <a:r>
              <a:rPr lang="tr-TR" dirty="0" smtClean="0">
                <a:solidFill>
                  <a:schemeClr val="bg1"/>
                </a:solidFill>
              </a:rPr>
              <a:t>Çalışana Desteğin Amaçları</a:t>
            </a:r>
          </a:p>
          <a:p>
            <a:r>
              <a:rPr lang="tr-TR" dirty="0" smtClean="0">
                <a:solidFill>
                  <a:schemeClr val="bg1"/>
                </a:solidFill>
              </a:rPr>
              <a:t>Stres kaynakları ve tepkileri</a:t>
            </a:r>
          </a:p>
          <a:p>
            <a:r>
              <a:rPr lang="tr-TR" dirty="0" smtClean="0">
                <a:solidFill>
                  <a:schemeClr val="bg1"/>
                </a:solidFill>
              </a:rPr>
              <a:t>Stres Tepkilerini Önlemeye/Azaltmaya Yönelik Öneriler</a:t>
            </a:r>
          </a:p>
          <a:p>
            <a:pPr lvl="1"/>
            <a:r>
              <a:rPr lang="tr-TR" dirty="0" smtClean="0">
                <a:solidFill>
                  <a:schemeClr val="bg1"/>
                </a:solidFill>
              </a:rPr>
              <a:t>Organizasyon Düzeyi</a:t>
            </a:r>
          </a:p>
          <a:p>
            <a:pPr lvl="1"/>
            <a:r>
              <a:rPr lang="tr-TR" dirty="0" smtClean="0">
                <a:solidFill>
                  <a:schemeClr val="bg1"/>
                </a:solidFill>
              </a:rPr>
              <a:t>Bireysel Düzey </a:t>
            </a: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p:txBody>
      </p:sp>
    </p:spTree>
    <p:extLst>
      <p:ext uri="{BB962C8B-B14F-4D97-AF65-F5344CB8AC3E}">
        <p14:creationId xmlns:p14="http://schemas.microsoft.com/office/powerpoint/2010/main" val="398477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57313" y="642938"/>
            <a:ext cx="7313612" cy="730250"/>
          </a:xfrm>
        </p:spPr>
        <p:txBody>
          <a:bodyPr/>
          <a:lstStyle/>
          <a:p>
            <a:pPr eaLnBrk="1" hangingPunct="1">
              <a:defRPr/>
            </a:pPr>
            <a:r>
              <a:rPr lang="tr-TR" sz="3200" b="1" dirty="0" smtClean="0">
                <a:latin typeface="+mn-lt"/>
              </a:rPr>
              <a:t>Başarısız ekiplerin özellikleri</a:t>
            </a:r>
          </a:p>
        </p:txBody>
      </p:sp>
      <p:sp>
        <p:nvSpPr>
          <p:cNvPr id="32771" name="Rectangle 3"/>
          <p:cNvSpPr>
            <a:spLocks noGrp="1" noChangeArrowheads="1"/>
          </p:cNvSpPr>
          <p:nvPr>
            <p:ph type="body" idx="1"/>
          </p:nvPr>
        </p:nvSpPr>
        <p:spPr/>
        <p:txBody>
          <a:bodyPr/>
          <a:lstStyle/>
          <a:p>
            <a:pPr lvl="1" eaLnBrk="1" hangingPunct="1"/>
            <a:r>
              <a:rPr lang="tr-TR" sz="2100" smtClean="0"/>
              <a:t>Ekip içerisinde ayrı çıkarlar gözeten alt gruplar vardır </a:t>
            </a:r>
          </a:p>
          <a:p>
            <a:pPr lvl="1" eaLnBrk="1" hangingPunct="1"/>
            <a:r>
              <a:rPr lang="tr-TR" sz="2100" smtClean="0"/>
              <a:t> İşbirliği ve yardımlaşmanın olmaması</a:t>
            </a:r>
          </a:p>
          <a:p>
            <a:pPr lvl="1" eaLnBrk="1" hangingPunct="1"/>
            <a:r>
              <a:rPr lang="tr-TR" sz="2100" smtClean="0"/>
              <a:t>Bilginin paylaşılmaması</a:t>
            </a:r>
          </a:p>
          <a:p>
            <a:pPr lvl="1" eaLnBrk="1" hangingPunct="1"/>
            <a:r>
              <a:rPr lang="tr-TR" sz="2100" smtClean="0"/>
              <a:t>Sorunlar karşısında karşılıklı suçlamalar</a:t>
            </a:r>
          </a:p>
          <a:p>
            <a:pPr lvl="1" eaLnBrk="1" hangingPunct="1"/>
            <a:r>
              <a:rPr lang="tr-TR" sz="2100" smtClean="0"/>
              <a:t>Alınan kararların uygulanmaması</a:t>
            </a:r>
          </a:p>
          <a:p>
            <a:pPr lvl="1" eaLnBrk="1" hangingPunct="1"/>
            <a:r>
              <a:rPr lang="tr-TR" sz="2100" smtClean="0"/>
              <a:t> Lidere aşırı bağlılık veya güvensizlik</a:t>
            </a:r>
          </a:p>
          <a:p>
            <a:pPr lvl="1" eaLnBrk="1" hangingPunct="1"/>
            <a:r>
              <a:rPr lang="tr-TR" sz="2100" smtClean="0"/>
              <a:t>Yeni gelen üyeleri ekibe dahil edilmemesi</a:t>
            </a:r>
          </a:p>
          <a:p>
            <a:pPr lvl="1" eaLnBrk="1" hangingPunct="1"/>
            <a:r>
              <a:rPr lang="tr-TR" sz="2100" smtClean="0"/>
              <a:t>Gizli çatışmalar</a:t>
            </a:r>
          </a:p>
          <a:p>
            <a:pPr lvl="1" eaLnBrk="1" hangingPunct="1"/>
            <a:r>
              <a:rPr lang="tr-TR" sz="2100" smtClean="0"/>
              <a:t>Ekip dışına bilgi sızması</a:t>
            </a:r>
          </a:p>
        </p:txBody>
      </p:sp>
    </p:spTree>
    <p:extLst>
      <p:ext uri="{BB962C8B-B14F-4D97-AF65-F5344CB8AC3E}">
        <p14:creationId xmlns:p14="http://schemas.microsoft.com/office/powerpoint/2010/main" val="961127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57313" y="571500"/>
            <a:ext cx="7313612" cy="658813"/>
          </a:xfrm>
        </p:spPr>
        <p:txBody>
          <a:bodyPr/>
          <a:lstStyle/>
          <a:p>
            <a:pPr eaLnBrk="1" hangingPunct="1">
              <a:defRPr/>
            </a:pPr>
            <a:r>
              <a:rPr lang="tr-TR" sz="3200" b="1" dirty="0" smtClean="0">
                <a:latin typeface="+mn-lt"/>
              </a:rPr>
              <a:t>Başarılı ekiplerin özellikleri </a:t>
            </a:r>
          </a:p>
        </p:txBody>
      </p:sp>
      <p:sp>
        <p:nvSpPr>
          <p:cNvPr id="33795" name="Rectangle 3"/>
          <p:cNvSpPr>
            <a:spLocks noGrp="1" noChangeArrowheads="1"/>
          </p:cNvSpPr>
          <p:nvPr>
            <p:ph type="body" idx="1"/>
          </p:nvPr>
        </p:nvSpPr>
        <p:spPr>
          <a:xfrm>
            <a:off x="1370013" y="1827213"/>
            <a:ext cx="7313612" cy="4816475"/>
          </a:xfrm>
        </p:spPr>
        <p:txBody>
          <a:bodyPr/>
          <a:lstStyle/>
          <a:p>
            <a:pPr eaLnBrk="1" hangingPunct="1">
              <a:lnSpc>
                <a:spcPct val="80000"/>
              </a:lnSpc>
            </a:pPr>
            <a:r>
              <a:rPr lang="tr-TR" sz="2100" smtClean="0"/>
              <a:t>Açık ve net hedefleri vardır </a:t>
            </a:r>
          </a:p>
          <a:p>
            <a:pPr eaLnBrk="1" hangingPunct="1">
              <a:lnSpc>
                <a:spcPct val="80000"/>
              </a:lnSpc>
            </a:pPr>
            <a:r>
              <a:rPr lang="tr-TR" sz="2100" smtClean="0"/>
              <a:t>Ekip içinde güven duygusu gelişmiştir</a:t>
            </a:r>
          </a:p>
          <a:p>
            <a:pPr eaLnBrk="1" hangingPunct="1">
              <a:lnSpc>
                <a:spcPct val="80000"/>
              </a:lnSpc>
            </a:pPr>
            <a:r>
              <a:rPr lang="tr-TR" sz="2100" smtClean="0"/>
              <a:t>Sorumluluk paylaşımı vardır</a:t>
            </a:r>
          </a:p>
          <a:p>
            <a:pPr eaLnBrk="1" hangingPunct="1">
              <a:lnSpc>
                <a:spcPct val="80000"/>
              </a:lnSpc>
            </a:pPr>
            <a:r>
              <a:rPr lang="tr-TR" sz="2100" smtClean="0"/>
              <a:t>Bireysel farklılıkların olumlu yanları ekibe yansır</a:t>
            </a:r>
          </a:p>
          <a:p>
            <a:pPr eaLnBrk="1" hangingPunct="1">
              <a:lnSpc>
                <a:spcPct val="80000"/>
              </a:lnSpc>
            </a:pPr>
            <a:r>
              <a:rPr lang="tr-TR" sz="2100" smtClean="0"/>
              <a:t>İşbirliği yapılır</a:t>
            </a:r>
          </a:p>
          <a:p>
            <a:pPr eaLnBrk="1" hangingPunct="1">
              <a:lnSpc>
                <a:spcPct val="80000"/>
              </a:lnSpc>
            </a:pPr>
            <a:r>
              <a:rPr lang="tr-TR" sz="2100" smtClean="0"/>
              <a:t>Serbest bilgi akışı mevcuttur</a:t>
            </a:r>
          </a:p>
          <a:p>
            <a:pPr eaLnBrk="1" hangingPunct="1">
              <a:lnSpc>
                <a:spcPct val="80000"/>
              </a:lnSpc>
            </a:pPr>
            <a:r>
              <a:rPr lang="tr-TR" sz="2100" smtClean="0"/>
              <a:t>Yeni ekip üyelerinin kabullenilmesi kolay olur</a:t>
            </a:r>
          </a:p>
          <a:p>
            <a:pPr eaLnBrk="1" hangingPunct="1">
              <a:lnSpc>
                <a:spcPct val="80000"/>
              </a:lnSpc>
            </a:pPr>
            <a:r>
              <a:rPr lang="tr-TR" sz="2100" smtClean="0"/>
              <a:t>Birbirine destek sistemi gelişmiştir</a:t>
            </a:r>
          </a:p>
          <a:p>
            <a:pPr eaLnBrk="1" hangingPunct="1">
              <a:lnSpc>
                <a:spcPct val="80000"/>
              </a:lnSpc>
            </a:pPr>
            <a:r>
              <a:rPr lang="tr-TR" sz="2100" smtClean="0"/>
              <a:t>Bireyle ekibin amaçları örtüşür</a:t>
            </a:r>
          </a:p>
          <a:p>
            <a:pPr eaLnBrk="1" hangingPunct="1">
              <a:lnSpc>
                <a:spcPct val="80000"/>
              </a:lnSpc>
            </a:pPr>
            <a:r>
              <a:rPr lang="tr-TR" sz="2100" smtClean="0"/>
              <a:t>Sorunlar hakkında açıkça konuşulur, etkin çözüm yöntemleriyle çözülür</a:t>
            </a:r>
          </a:p>
          <a:p>
            <a:pPr eaLnBrk="1" hangingPunct="1">
              <a:lnSpc>
                <a:spcPct val="90000"/>
              </a:lnSpc>
            </a:pPr>
            <a:r>
              <a:rPr lang="tr-TR" sz="2100" smtClean="0"/>
              <a:t>Ekip performansı, suçlamadan veya savunmalardan geçmeden değerlendirilir.</a:t>
            </a:r>
          </a:p>
          <a:p>
            <a:pPr eaLnBrk="1" hangingPunct="1">
              <a:lnSpc>
                <a:spcPct val="80000"/>
              </a:lnSpc>
              <a:buFont typeface="Wingdings" panose="05000000000000000000" pitchFamily="2" charset="2"/>
              <a:buNone/>
            </a:pPr>
            <a:endParaRPr lang="tr-TR" sz="2100" smtClean="0"/>
          </a:p>
        </p:txBody>
      </p:sp>
    </p:spTree>
    <p:extLst>
      <p:ext uri="{BB962C8B-B14F-4D97-AF65-F5344CB8AC3E}">
        <p14:creationId xmlns:p14="http://schemas.microsoft.com/office/powerpoint/2010/main" val="1783767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defRPr/>
            </a:pPr>
            <a:r>
              <a:rPr lang="tr-TR" sz="2800" b="1" dirty="0" smtClean="0">
                <a:latin typeface="+mn-lt"/>
              </a:rPr>
              <a:t>Ekip İçi Yaşanan Sıkıntıları Önlemek İçin Yapılması Gerekenler</a:t>
            </a:r>
          </a:p>
        </p:txBody>
      </p:sp>
      <p:sp>
        <p:nvSpPr>
          <p:cNvPr id="4" name="3 Oval"/>
          <p:cNvSpPr/>
          <p:nvPr/>
        </p:nvSpPr>
        <p:spPr>
          <a:xfrm>
            <a:off x="4857750" y="3786188"/>
            <a:ext cx="2571750" cy="1357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solidFill>
                  <a:schemeClr val="tx1"/>
                </a:solidFill>
              </a:rPr>
              <a:t>Tarafsız ekip lideri</a:t>
            </a:r>
          </a:p>
          <a:p>
            <a:pPr algn="ctr">
              <a:defRPr/>
            </a:pPr>
            <a:endParaRPr lang="tr-TR" dirty="0"/>
          </a:p>
        </p:txBody>
      </p:sp>
      <p:sp>
        <p:nvSpPr>
          <p:cNvPr id="5" name="4 Oval"/>
          <p:cNvSpPr/>
          <p:nvPr/>
        </p:nvSpPr>
        <p:spPr>
          <a:xfrm>
            <a:off x="2571736" y="3357562"/>
            <a:ext cx="2571768" cy="1357322"/>
          </a:xfrm>
          <a:prstGeom prst="ellipse">
            <a:avLst/>
          </a:prstGeom>
        </p:spPr>
        <p:style>
          <a:lnRef idx="2">
            <a:schemeClr val="accent1"/>
          </a:lnRef>
          <a:fillRef idx="1003">
            <a:schemeClr val="lt1"/>
          </a:fillRef>
          <a:effectRef idx="0">
            <a:schemeClr val="accent1"/>
          </a:effectRef>
          <a:fontRef idx="minor">
            <a:schemeClr val="dk1"/>
          </a:fontRef>
        </p:style>
        <p:txBody>
          <a:bodyPr anchor="ctr"/>
          <a:lstStyle/>
          <a:p>
            <a:pPr algn="ctr">
              <a:defRPr/>
            </a:pPr>
            <a:r>
              <a:rPr lang="tr-TR" dirty="0"/>
              <a:t>Ekip vizyonunun belirlenmesi</a:t>
            </a:r>
          </a:p>
          <a:p>
            <a:pPr algn="ctr">
              <a:defRPr/>
            </a:pPr>
            <a:endParaRPr lang="tr-TR" dirty="0"/>
          </a:p>
        </p:txBody>
      </p:sp>
      <p:sp>
        <p:nvSpPr>
          <p:cNvPr id="6" name="5 Oval"/>
          <p:cNvSpPr/>
          <p:nvPr/>
        </p:nvSpPr>
        <p:spPr>
          <a:xfrm>
            <a:off x="3500438" y="1571625"/>
            <a:ext cx="2571750" cy="135731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tr-TR" dirty="0"/>
          </a:p>
          <a:p>
            <a:pPr algn="ctr">
              <a:defRPr/>
            </a:pPr>
            <a:r>
              <a:rPr lang="tr-TR" dirty="0"/>
              <a:t>Ekip içindeki kurallar çok açık ve net belirlenmesi</a:t>
            </a:r>
          </a:p>
          <a:p>
            <a:pPr algn="ctr">
              <a:defRPr/>
            </a:pPr>
            <a:endParaRPr lang="tr-TR" dirty="0"/>
          </a:p>
        </p:txBody>
      </p:sp>
      <p:sp>
        <p:nvSpPr>
          <p:cNvPr id="7" name="6 Oval"/>
          <p:cNvSpPr/>
          <p:nvPr/>
        </p:nvSpPr>
        <p:spPr>
          <a:xfrm>
            <a:off x="642938" y="5214938"/>
            <a:ext cx="2643187" cy="14287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tr-TR" dirty="0"/>
          </a:p>
          <a:p>
            <a:pPr algn="ctr">
              <a:defRPr/>
            </a:pPr>
            <a:r>
              <a:rPr lang="tr-TR" dirty="0">
                <a:solidFill>
                  <a:schemeClr val="tx1"/>
                </a:solidFill>
              </a:rPr>
              <a:t>Üyenin ve grubun hedeflerinin benzer olması</a:t>
            </a:r>
          </a:p>
          <a:p>
            <a:pPr algn="ctr">
              <a:defRPr/>
            </a:pPr>
            <a:endParaRPr lang="tr-TR" dirty="0"/>
          </a:p>
        </p:txBody>
      </p:sp>
      <p:sp>
        <p:nvSpPr>
          <p:cNvPr id="8" name="7 Oval"/>
          <p:cNvSpPr/>
          <p:nvPr/>
        </p:nvSpPr>
        <p:spPr>
          <a:xfrm>
            <a:off x="5500688" y="5214938"/>
            <a:ext cx="2571750" cy="1357312"/>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tr-TR" dirty="0"/>
          </a:p>
          <a:p>
            <a:pPr algn="ctr">
              <a:defRPr/>
            </a:pPr>
            <a:r>
              <a:rPr lang="tr-TR" dirty="0"/>
              <a:t>Amacın açık ve net olarak belirtilmesi</a:t>
            </a:r>
          </a:p>
          <a:p>
            <a:pPr algn="ctr">
              <a:defRPr/>
            </a:pPr>
            <a:endParaRPr lang="tr-TR" dirty="0"/>
          </a:p>
        </p:txBody>
      </p:sp>
      <p:sp>
        <p:nvSpPr>
          <p:cNvPr id="9" name="8 Oval"/>
          <p:cNvSpPr/>
          <p:nvPr/>
        </p:nvSpPr>
        <p:spPr>
          <a:xfrm>
            <a:off x="357188" y="3500438"/>
            <a:ext cx="2500312" cy="1071562"/>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tr-TR" dirty="0"/>
          </a:p>
          <a:p>
            <a:pPr algn="ctr">
              <a:defRPr/>
            </a:pPr>
            <a:r>
              <a:rPr lang="tr-TR" dirty="0"/>
              <a:t>Kurum kültürü</a:t>
            </a:r>
          </a:p>
          <a:p>
            <a:pPr algn="ctr">
              <a:defRPr/>
            </a:pPr>
            <a:endParaRPr lang="tr-TR" dirty="0"/>
          </a:p>
        </p:txBody>
      </p:sp>
      <p:sp>
        <p:nvSpPr>
          <p:cNvPr id="10" name="9 Oval"/>
          <p:cNvSpPr/>
          <p:nvPr/>
        </p:nvSpPr>
        <p:spPr>
          <a:xfrm>
            <a:off x="6786563" y="4286250"/>
            <a:ext cx="2143125" cy="92868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tr-TR" dirty="0"/>
              <a:t>Takdir etme</a:t>
            </a:r>
          </a:p>
          <a:p>
            <a:pPr algn="ctr">
              <a:defRPr/>
            </a:pPr>
            <a:endParaRPr lang="tr-TR" dirty="0"/>
          </a:p>
        </p:txBody>
      </p:sp>
      <p:sp>
        <p:nvSpPr>
          <p:cNvPr id="11" name="10 Oval"/>
          <p:cNvSpPr/>
          <p:nvPr/>
        </p:nvSpPr>
        <p:spPr>
          <a:xfrm>
            <a:off x="3143250" y="5143500"/>
            <a:ext cx="2571750" cy="1357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solidFill>
                  <a:schemeClr val="tx1"/>
                </a:solidFill>
              </a:rPr>
              <a:t>Farklılıkları yönetebilmek</a:t>
            </a:r>
          </a:p>
          <a:p>
            <a:pPr algn="ctr">
              <a:defRPr/>
            </a:pPr>
            <a:endParaRPr lang="tr-TR" dirty="0">
              <a:solidFill>
                <a:schemeClr val="tx1"/>
              </a:solidFill>
            </a:endParaRPr>
          </a:p>
        </p:txBody>
      </p:sp>
      <p:sp>
        <p:nvSpPr>
          <p:cNvPr id="12" name="11 Oval"/>
          <p:cNvSpPr/>
          <p:nvPr/>
        </p:nvSpPr>
        <p:spPr>
          <a:xfrm>
            <a:off x="5786446" y="2214554"/>
            <a:ext cx="3143240" cy="1143008"/>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tr-TR" dirty="0"/>
          </a:p>
          <a:p>
            <a:pPr algn="ctr">
              <a:defRPr/>
            </a:pPr>
            <a:r>
              <a:rPr lang="tr-TR" dirty="0">
                <a:solidFill>
                  <a:schemeClr val="tx1"/>
                </a:solidFill>
              </a:rPr>
              <a:t>Karar alma mekanizmalarının belirlenmesi</a:t>
            </a:r>
          </a:p>
          <a:p>
            <a:pPr algn="ctr">
              <a:defRPr/>
            </a:pPr>
            <a:endParaRPr lang="tr-TR" dirty="0"/>
          </a:p>
        </p:txBody>
      </p:sp>
      <p:sp>
        <p:nvSpPr>
          <p:cNvPr id="13" name="12 Oval"/>
          <p:cNvSpPr/>
          <p:nvPr/>
        </p:nvSpPr>
        <p:spPr>
          <a:xfrm>
            <a:off x="1000125" y="2143125"/>
            <a:ext cx="2786063" cy="10715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tr-TR" dirty="0">
                <a:solidFill>
                  <a:schemeClr val="tx1"/>
                </a:solidFill>
              </a:rPr>
              <a:t>Rol ve sorumlulukların belirlenmesi</a:t>
            </a:r>
          </a:p>
          <a:p>
            <a:pPr algn="ctr">
              <a:defRPr/>
            </a:pPr>
            <a:endParaRPr lang="tr-TR" dirty="0"/>
          </a:p>
        </p:txBody>
      </p:sp>
    </p:spTree>
    <p:extLst>
      <p:ext uri="{BB962C8B-B14F-4D97-AF65-F5344CB8AC3E}">
        <p14:creationId xmlns:p14="http://schemas.microsoft.com/office/powerpoint/2010/main" val="144683718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57313" y="714375"/>
            <a:ext cx="7313612" cy="658813"/>
          </a:xfrm>
        </p:spPr>
        <p:txBody>
          <a:bodyPr/>
          <a:lstStyle/>
          <a:p>
            <a:pPr eaLnBrk="1" hangingPunct="1">
              <a:defRPr/>
            </a:pPr>
            <a:r>
              <a:rPr lang="tr-TR" sz="3200" b="1" dirty="0" smtClean="0">
                <a:latin typeface="+mn-lt"/>
              </a:rPr>
              <a:t>Ekibin Oluşturulması..Sonuç…</a:t>
            </a:r>
            <a:endParaRPr lang="en-US" sz="3200" b="1" dirty="0" smtClean="0">
              <a:latin typeface="+mn-lt"/>
            </a:endParaRPr>
          </a:p>
        </p:txBody>
      </p:sp>
      <p:sp>
        <p:nvSpPr>
          <p:cNvPr id="35843" name="Rectangle 3"/>
          <p:cNvSpPr>
            <a:spLocks noGrp="1" noChangeArrowheads="1"/>
          </p:cNvSpPr>
          <p:nvPr>
            <p:ph type="body" idx="1"/>
          </p:nvPr>
        </p:nvSpPr>
        <p:spPr/>
        <p:txBody>
          <a:bodyPr/>
          <a:lstStyle/>
          <a:p>
            <a:pPr eaLnBrk="1" hangingPunct="1">
              <a:lnSpc>
                <a:spcPct val="90000"/>
              </a:lnSpc>
            </a:pPr>
            <a:r>
              <a:rPr lang="tr-TR" smtClean="0"/>
              <a:t>Desteklendiklerini hisseden bireyler daha az stres yaşarlar</a:t>
            </a:r>
            <a:endParaRPr lang="en-US" smtClean="0"/>
          </a:p>
          <a:p>
            <a:pPr eaLnBrk="1" hangingPunct="1">
              <a:lnSpc>
                <a:spcPct val="90000"/>
              </a:lnSpc>
            </a:pPr>
            <a:r>
              <a:rPr lang="tr-TR" smtClean="0"/>
              <a:t>Ekip oluşturmak karşılıklı güveni arttırır</a:t>
            </a:r>
            <a:endParaRPr lang="en-US" smtClean="0"/>
          </a:p>
          <a:p>
            <a:pPr eaLnBrk="1" hangingPunct="1">
              <a:lnSpc>
                <a:spcPct val="90000"/>
              </a:lnSpc>
            </a:pPr>
            <a:r>
              <a:rPr lang="tr-TR" smtClean="0"/>
              <a:t>Destekleyici, güvenilir bir ekip içinde yer almak hızlı iyileşme sağlar</a:t>
            </a:r>
            <a:endParaRPr lang="en-US" smtClean="0"/>
          </a:p>
          <a:p>
            <a:pPr eaLnBrk="1" hangingPunct="1">
              <a:lnSpc>
                <a:spcPct val="90000"/>
              </a:lnSpc>
            </a:pPr>
            <a:r>
              <a:rPr lang="tr-TR" smtClean="0"/>
              <a:t>Bireyin ve ekibin kararlar vermesi kolaylaşır ve bu kararların sonuçları  daha verimli olur</a:t>
            </a:r>
            <a:endParaRPr lang="en-US" smtClean="0"/>
          </a:p>
          <a:p>
            <a:pPr eaLnBrk="1" hangingPunct="1">
              <a:lnSpc>
                <a:spcPct val="90000"/>
              </a:lnSpc>
            </a:pPr>
            <a:endParaRPr lang="en-US" smtClean="0"/>
          </a:p>
        </p:txBody>
      </p:sp>
    </p:spTree>
    <p:extLst>
      <p:ext uri="{BB962C8B-B14F-4D97-AF65-F5344CB8AC3E}">
        <p14:creationId xmlns:p14="http://schemas.microsoft.com/office/powerpoint/2010/main" val="977456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70013" y="357188"/>
            <a:ext cx="7773987" cy="1143000"/>
          </a:xfrm>
        </p:spPr>
        <p:txBody>
          <a:bodyPr/>
          <a:lstStyle/>
          <a:p>
            <a:pPr algn="ctr" eaLnBrk="1" hangingPunct="1">
              <a:defRPr/>
            </a:pPr>
            <a:r>
              <a:rPr lang="tr-TR" sz="3000" b="1" dirty="0" smtClean="0">
                <a:latin typeface="+mn-lt"/>
                <a:cs typeface="Times New Roman" pitchFamily="18" charset="0"/>
              </a:rPr>
              <a:t>Stres Tepkilerini Azaltmaya/Önlemeye Yönelik Öneriler</a:t>
            </a:r>
          </a:p>
        </p:txBody>
      </p:sp>
      <p:sp>
        <p:nvSpPr>
          <p:cNvPr id="98307" name="Rectangle 3"/>
          <p:cNvSpPr>
            <a:spLocks noGrp="1" noChangeArrowheads="1"/>
          </p:cNvSpPr>
          <p:nvPr>
            <p:ph type="body" idx="1"/>
          </p:nvPr>
        </p:nvSpPr>
        <p:spPr/>
        <p:txBody>
          <a:bodyPr/>
          <a:lstStyle/>
          <a:p>
            <a:pPr marL="514350" indent="-514350" eaLnBrk="1" hangingPunct="1">
              <a:buFont typeface="Wingdings" panose="05000000000000000000" pitchFamily="2" charset="2"/>
              <a:buNone/>
            </a:pPr>
            <a:r>
              <a:rPr lang="tr-TR" sz="2800" smtClean="0"/>
              <a:t>1. Organizasyon Düzeyi</a:t>
            </a:r>
          </a:p>
          <a:p>
            <a:pPr lvl="1" eaLnBrk="1" hangingPunct="1">
              <a:buFont typeface="Wingdings" panose="05000000000000000000" pitchFamily="2" charset="2"/>
              <a:buNone/>
            </a:pPr>
            <a:r>
              <a:rPr lang="tr-TR" smtClean="0">
                <a:solidFill>
                  <a:srgbClr val="D9D9D9"/>
                </a:solidFill>
              </a:rPr>
              <a:t>a. </a:t>
            </a:r>
            <a:r>
              <a:rPr lang="tr-TR" sz="2400" smtClean="0">
                <a:solidFill>
                  <a:srgbClr val="D9D9D9"/>
                </a:solidFill>
              </a:rPr>
              <a:t>Ekibin oluşturulması</a:t>
            </a:r>
          </a:p>
          <a:p>
            <a:pPr lvl="1" eaLnBrk="1" hangingPunct="1">
              <a:buFont typeface="Wingdings" panose="05000000000000000000" pitchFamily="2" charset="2"/>
              <a:buNone/>
            </a:pPr>
            <a:r>
              <a:rPr lang="tr-TR" sz="2400" smtClean="0"/>
              <a:t>b. İletişim ve Çatışma Çözümü</a:t>
            </a:r>
          </a:p>
          <a:p>
            <a:pPr lvl="1" eaLnBrk="1" hangingPunct="1">
              <a:buFont typeface="Wingdings" panose="05000000000000000000" pitchFamily="2" charset="2"/>
              <a:buNone/>
            </a:pPr>
            <a:r>
              <a:rPr lang="tr-TR" sz="2400" smtClean="0">
                <a:solidFill>
                  <a:srgbClr val="D9D9D9"/>
                </a:solidFill>
              </a:rPr>
              <a:t>c. Çalışanlara organizasyon desteği</a:t>
            </a:r>
            <a:endParaRPr lang="tr-TR" smtClean="0">
              <a:solidFill>
                <a:srgbClr val="D9D9D9"/>
              </a:solidFill>
            </a:endParaRPr>
          </a:p>
          <a:p>
            <a:pPr marL="514350" indent="-514350" eaLnBrk="1" hangingPunct="1"/>
            <a:endParaRPr lang="tr-TR" sz="2800" smtClean="0">
              <a:solidFill>
                <a:srgbClr val="D9D9D9"/>
              </a:solidFill>
            </a:endParaRPr>
          </a:p>
          <a:p>
            <a:pPr marL="514350" indent="-514350" eaLnBrk="1" hangingPunct="1">
              <a:buFont typeface="Wingdings" panose="05000000000000000000" pitchFamily="2" charset="2"/>
              <a:buNone/>
            </a:pPr>
            <a:r>
              <a:rPr lang="tr-TR" sz="2800" smtClean="0">
                <a:solidFill>
                  <a:srgbClr val="D9D9D9"/>
                </a:solidFill>
              </a:rPr>
              <a:t>2. Bireysel Düzey</a:t>
            </a:r>
            <a:endParaRPr lang="tr-TR" smtClean="0">
              <a:solidFill>
                <a:srgbClr val="D9D9D9"/>
              </a:solidFill>
            </a:endParaRPr>
          </a:p>
          <a:p>
            <a:pPr lvl="1" eaLnBrk="1" hangingPunct="1"/>
            <a:endParaRPr lang="tr-TR" sz="3200" smtClean="0">
              <a:solidFill>
                <a:srgbClr val="D9D9D9"/>
              </a:solidFill>
            </a:endParaRPr>
          </a:p>
          <a:p>
            <a:pPr lvl="1" eaLnBrk="1" hangingPunct="1"/>
            <a:endParaRPr lang="tr-TR" smtClean="0"/>
          </a:p>
        </p:txBody>
      </p:sp>
    </p:spTree>
    <p:extLst>
      <p:ext uri="{BB962C8B-B14F-4D97-AF65-F5344CB8AC3E}">
        <p14:creationId xmlns:p14="http://schemas.microsoft.com/office/powerpoint/2010/main" val="802414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85875" y="642938"/>
            <a:ext cx="7559675" cy="658812"/>
          </a:xfrm>
        </p:spPr>
        <p:txBody>
          <a:bodyPr/>
          <a:lstStyle/>
          <a:p>
            <a:pPr eaLnBrk="1" hangingPunct="1"/>
            <a:r>
              <a:rPr lang="tr-TR" sz="3000" b="1" smtClean="0">
                <a:latin typeface="Verdana" panose="020B0604030504040204" pitchFamily="34" charset="0"/>
              </a:rPr>
              <a:t>B. İLETİŞİM ve ÇATIŞMA ÇÖZÜMÜ</a:t>
            </a:r>
          </a:p>
        </p:txBody>
      </p:sp>
      <p:sp>
        <p:nvSpPr>
          <p:cNvPr id="37891" name="Rectangle 3"/>
          <p:cNvSpPr>
            <a:spLocks noGrp="1" noChangeArrowheads="1"/>
          </p:cNvSpPr>
          <p:nvPr>
            <p:ph type="body" sz="half" idx="1"/>
          </p:nvPr>
        </p:nvSpPr>
        <p:spPr>
          <a:xfrm>
            <a:off x="1371600" y="1981200"/>
            <a:ext cx="6702425" cy="3013075"/>
          </a:xfrm>
        </p:spPr>
        <p:txBody>
          <a:bodyPr/>
          <a:lstStyle/>
          <a:p>
            <a:pPr algn="ctr" eaLnBrk="1" hangingPunct="1">
              <a:buFont typeface="Wingdings" panose="05000000000000000000" pitchFamily="2" charset="2"/>
              <a:buNone/>
            </a:pPr>
            <a:endParaRPr lang="tr-TR" sz="2500" dirty="0" smtClean="0"/>
          </a:p>
          <a:p>
            <a:pPr algn="ctr" eaLnBrk="1" hangingPunct="1">
              <a:buFont typeface="Wingdings" panose="05000000000000000000" pitchFamily="2" charset="2"/>
              <a:buNone/>
            </a:pPr>
            <a:endParaRPr lang="tr-TR" sz="2500" dirty="0" smtClean="0"/>
          </a:p>
          <a:p>
            <a:pPr algn="ctr" eaLnBrk="1" hangingPunct="1">
              <a:buFont typeface="Wingdings" panose="05000000000000000000" pitchFamily="2" charset="2"/>
              <a:buNone/>
            </a:pPr>
            <a:r>
              <a:rPr lang="tr-TR" sz="2500" b="1" dirty="0" smtClean="0"/>
              <a:t>Kişiler arasında yer alan duygu ve düşünce alışverişine İLETİŞİM denir.</a:t>
            </a:r>
          </a:p>
        </p:txBody>
      </p:sp>
    </p:spTree>
    <p:extLst>
      <p:ext uri="{BB962C8B-B14F-4D97-AF65-F5344CB8AC3E}">
        <p14:creationId xmlns:p14="http://schemas.microsoft.com/office/powerpoint/2010/main" val="1217764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57313" y="571500"/>
            <a:ext cx="7559675" cy="587375"/>
          </a:xfrm>
        </p:spPr>
        <p:txBody>
          <a:bodyPr/>
          <a:lstStyle/>
          <a:p>
            <a:pPr eaLnBrk="1" hangingPunct="1">
              <a:defRPr/>
            </a:pPr>
            <a:r>
              <a:rPr lang="tr-TR" sz="2800" b="1" dirty="0" smtClean="0">
                <a:latin typeface="+mn-lt"/>
              </a:rPr>
              <a:t>İletişimde Başarılı Olan İnsan Tipleri</a:t>
            </a:r>
          </a:p>
        </p:txBody>
      </p:sp>
      <p:sp>
        <p:nvSpPr>
          <p:cNvPr id="39939" name="Rectangle 3"/>
          <p:cNvSpPr>
            <a:spLocks noGrp="1" noChangeArrowheads="1"/>
          </p:cNvSpPr>
          <p:nvPr>
            <p:ph type="body" idx="1"/>
          </p:nvPr>
        </p:nvSpPr>
        <p:spPr/>
        <p:txBody>
          <a:bodyPr/>
          <a:lstStyle/>
          <a:p>
            <a:pPr eaLnBrk="1" hangingPunct="1"/>
            <a:r>
              <a:rPr lang="tr-TR" smtClean="0"/>
              <a:t>Kendisine güvenen,</a:t>
            </a:r>
          </a:p>
          <a:p>
            <a:pPr eaLnBrk="1" hangingPunct="1">
              <a:buFont typeface="Wingdings" panose="05000000000000000000" pitchFamily="2" charset="2"/>
              <a:buNone/>
            </a:pPr>
            <a:endParaRPr lang="tr-TR" sz="800" smtClean="0"/>
          </a:p>
          <a:p>
            <a:pPr eaLnBrk="1" hangingPunct="1"/>
            <a:r>
              <a:rPr lang="tr-TR" smtClean="0"/>
              <a:t>Saygılı,</a:t>
            </a:r>
          </a:p>
          <a:p>
            <a:pPr eaLnBrk="1" hangingPunct="1">
              <a:buFont typeface="Wingdings" panose="05000000000000000000" pitchFamily="2" charset="2"/>
              <a:buNone/>
            </a:pPr>
            <a:endParaRPr lang="tr-TR" sz="800" smtClean="0"/>
          </a:p>
          <a:p>
            <a:pPr eaLnBrk="1" hangingPunct="1"/>
            <a:r>
              <a:rPr lang="tr-TR" smtClean="0"/>
              <a:t>İşbirliği ve paylaşmaya istekli,</a:t>
            </a:r>
          </a:p>
          <a:p>
            <a:pPr eaLnBrk="1" hangingPunct="1">
              <a:buFont typeface="Wingdings" panose="05000000000000000000" pitchFamily="2" charset="2"/>
              <a:buNone/>
            </a:pPr>
            <a:endParaRPr lang="tr-TR" sz="800" smtClean="0"/>
          </a:p>
          <a:p>
            <a:pPr eaLnBrk="1" hangingPunct="1"/>
            <a:r>
              <a:rPr lang="tr-TR" smtClean="0"/>
              <a:t>Kendisinin ve başkalarının sorunlarına karşı çözüm arayıcı</a:t>
            </a:r>
          </a:p>
        </p:txBody>
      </p:sp>
    </p:spTree>
    <p:extLst>
      <p:ext uri="{BB962C8B-B14F-4D97-AF65-F5344CB8AC3E}">
        <p14:creationId xmlns:p14="http://schemas.microsoft.com/office/powerpoint/2010/main" val="1312322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tr-TR" sz="3200" dirty="0" smtClean="0">
                <a:latin typeface="+mn-lt"/>
              </a:rPr>
              <a:t>İletişim Kurmakta Sıkıntı Yaşayan İnsan Tipleri</a:t>
            </a:r>
          </a:p>
        </p:txBody>
      </p:sp>
      <p:sp>
        <p:nvSpPr>
          <p:cNvPr id="40963" name="Rectangle 3"/>
          <p:cNvSpPr>
            <a:spLocks noGrp="1" noChangeArrowheads="1"/>
          </p:cNvSpPr>
          <p:nvPr>
            <p:ph type="body" sz="half" idx="1"/>
          </p:nvPr>
        </p:nvSpPr>
        <p:spPr>
          <a:xfrm>
            <a:off x="1428750" y="1928813"/>
            <a:ext cx="6202363" cy="4114800"/>
          </a:xfrm>
        </p:spPr>
        <p:txBody>
          <a:bodyPr/>
          <a:lstStyle/>
          <a:p>
            <a:pPr eaLnBrk="1" hangingPunct="1"/>
            <a:r>
              <a:rPr lang="tr-TR" sz="2500" smtClean="0"/>
              <a:t>İnatçı bir tutumla fikirlerini savunan,</a:t>
            </a:r>
          </a:p>
          <a:p>
            <a:pPr eaLnBrk="1" hangingPunct="1">
              <a:buFont typeface="Wingdings" panose="05000000000000000000" pitchFamily="2" charset="2"/>
              <a:buNone/>
            </a:pPr>
            <a:endParaRPr lang="tr-TR" sz="1100" smtClean="0"/>
          </a:p>
          <a:p>
            <a:pPr eaLnBrk="1" hangingPunct="1"/>
            <a:r>
              <a:rPr lang="tr-TR" sz="2500" smtClean="0"/>
              <a:t>Kendi görüşlerinden başka doğru tanımayan,</a:t>
            </a:r>
          </a:p>
          <a:p>
            <a:pPr eaLnBrk="1" hangingPunct="1">
              <a:buFont typeface="Wingdings" panose="05000000000000000000" pitchFamily="2" charset="2"/>
              <a:buNone/>
            </a:pPr>
            <a:endParaRPr lang="tr-TR" sz="1100" smtClean="0"/>
          </a:p>
          <a:p>
            <a:pPr eaLnBrk="1" hangingPunct="1"/>
            <a:r>
              <a:rPr lang="tr-TR" sz="2500" smtClean="0"/>
              <a:t>Güvensiz,</a:t>
            </a:r>
          </a:p>
          <a:p>
            <a:pPr eaLnBrk="1" hangingPunct="1"/>
            <a:endParaRPr lang="tr-TR" sz="1100" smtClean="0"/>
          </a:p>
          <a:p>
            <a:pPr eaLnBrk="1" hangingPunct="1"/>
            <a:r>
              <a:rPr lang="tr-TR" sz="2500" smtClean="0"/>
              <a:t>Korku içinde yaşayan kişiler</a:t>
            </a:r>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38185877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tr-TR" b="1" dirty="0" smtClean="0">
                <a:latin typeface="+mn-lt"/>
              </a:rPr>
              <a:t>İletişim bir bütündür…</a:t>
            </a:r>
          </a:p>
        </p:txBody>
      </p:sp>
      <p:sp>
        <p:nvSpPr>
          <p:cNvPr id="41987" name="Rectangle 3"/>
          <p:cNvSpPr>
            <a:spLocks noGrp="1" noChangeArrowheads="1"/>
          </p:cNvSpPr>
          <p:nvPr>
            <p:ph type="body" sz="half" idx="1"/>
          </p:nvPr>
        </p:nvSpPr>
        <p:spPr>
          <a:xfrm>
            <a:off x="1357313" y="2428875"/>
            <a:ext cx="3579812" cy="4114800"/>
          </a:xfrm>
        </p:spPr>
        <p:txBody>
          <a:bodyPr/>
          <a:lstStyle/>
          <a:p>
            <a:pPr eaLnBrk="1" hangingPunct="1"/>
            <a:r>
              <a:rPr lang="tr-TR" sz="2500" b="1" smtClean="0"/>
              <a:t>Kelimeler %10</a:t>
            </a:r>
          </a:p>
          <a:p>
            <a:pPr eaLnBrk="1" hangingPunct="1"/>
            <a:endParaRPr lang="tr-TR" sz="2500" b="1" smtClean="0"/>
          </a:p>
          <a:p>
            <a:pPr eaLnBrk="1" hangingPunct="1"/>
            <a:r>
              <a:rPr lang="tr-TR" sz="2500" b="1" smtClean="0"/>
              <a:t>Ses tonu %30</a:t>
            </a:r>
          </a:p>
          <a:p>
            <a:pPr eaLnBrk="1" hangingPunct="1"/>
            <a:endParaRPr lang="tr-TR" sz="2500" b="1" smtClean="0"/>
          </a:p>
          <a:p>
            <a:pPr eaLnBrk="1" hangingPunct="1"/>
            <a:r>
              <a:rPr lang="tr-TR" sz="2500" b="1" smtClean="0"/>
              <a:t>Beden Dili %60</a:t>
            </a:r>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822013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sz="half" idx="1"/>
          </p:nvPr>
        </p:nvSpPr>
        <p:spPr>
          <a:xfrm>
            <a:off x="857250" y="2071688"/>
            <a:ext cx="4500563" cy="3929062"/>
          </a:xfrm>
        </p:spPr>
        <p:txBody>
          <a:bodyPr/>
          <a:lstStyle/>
          <a:p>
            <a:pPr eaLnBrk="1" hangingPunct="1">
              <a:buFont typeface="Wingdings" panose="05000000000000000000" pitchFamily="2" charset="2"/>
              <a:buNone/>
            </a:pPr>
            <a:r>
              <a:rPr lang="tr-TR" sz="2400" smtClean="0"/>
              <a:t>Sözcüklerle bedenin verdiği</a:t>
            </a:r>
          </a:p>
          <a:p>
            <a:pPr eaLnBrk="1" hangingPunct="1">
              <a:buFont typeface="Wingdings" panose="05000000000000000000" pitchFamily="2" charset="2"/>
              <a:buNone/>
            </a:pPr>
            <a:r>
              <a:rPr lang="tr-TR" sz="2400" smtClean="0"/>
              <a:t>mesaj arasında farklılık</a:t>
            </a:r>
          </a:p>
          <a:p>
            <a:pPr eaLnBrk="1" hangingPunct="1">
              <a:buFont typeface="Wingdings" panose="05000000000000000000" pitchFamily="2" charset="2"/>
              <a:buNone/>
            </a:pPr>
            <a:r>
              <a:rPr lang="tr-TR" sz="2400" smtClean="0"/>
              <a:t>varsa güvensizlik ve</a:t>
            </a:r>
          </a:p>
          <a:p>
            <a:pPr eaLnBrk="1" hangingPunct="1">
              <a:buFont typeface="Wingdings" panose="05000000000000000000" pitchFamily="2" charset="2"/>
              <a:buNone/>
            </a:pPr>
            <a:r>
              <a:rPr lang="tr-TR" sz="2400" smtClean="0"/>
              <a:t>çatışma oluşur. </a:t>
            </a:r>
          </a:p>
          <a:p>
            <a:pPr eaLnBrk="1" hangingPunct="1">
              <a:buFont typeface="Wingdings" panose="05000000000000000000" pitchFamily="2" charset="2"/>
              <a:buNone/>
            </a:pPr>
            <a:endParaRPr lang="tr-TR" sz="2400" smtClean="0"/>
          </a:p>
          <a:p>
            <a:pPr eaLnBrk="1" hangingPunct="1">
              <a:buFont typeface="Wingdings" panose="05000000000000000000" pitchFamily="2" charset="2"/>
              <a:buNone/>
            </a:pPr>
            <a:r>
              <a:rPr lang="tr-TR" sz="2400" smtClean="0"/>
              <a:t>Bu uyumsuzluk mesajların</a:t>
            </a:r>
          </a:p>
          <a:p>
            <a:pPr eaLnBrk="1" hangingPunct="1">
              <a:buFont typeface="Wingdings" panose="05000000000000000000" pitchFamily="2" charset="2"/>
              <a:buNone/>
            </a:pPr>
            <a:r>
              <a:rPr lang="tr-TR" sz="2400" smtClean="0"/>
              <a:t>algılanmasını zorlaştırır.</a:t>
            </a:r>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3322600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71600" y="274638"/>
            <a:ext cx="7315200" cy="1143000"/>
          </a:xfrm>
        </p:spPr>
        <p:txBody>
          <a:bodyPr>
            <a:normAutofit/>
          </a:bodyPr>
          <a:lstStyle/>
          <a:p>
            <a:pPr algn="ctr" eaLnBrk="1" hangingPunct="1"/>
            <a:r>
              <a:rPr lang="tr-TR" sz="3600" b="1" dirty="0" smtClean="0">
                <a:latin typeface="Verdana" panose="020B0604030504040204" pitchFamily="34" charset="0"/>
              </a:rPr>
              <a:t>Çalışana Desteğin Amaçları</a:t>
            </a:r>
            <a:endParaRPr lang="en-US" sz="3600" b="1" dirty="0" smtClean="0">
              <a:latin typeface="Verdana" panose="020B0604030504040204" pitchFamily="34" charset="0"/>
            </a:endParaRPr>
          </a:p>
        </p:txBody>
      </p:sp>
      <p:sp>
        <p:nvSpPr>
          <p:cNvPr id="6147" name="Rectangle 3"/>
          <p:cNvSpPr>
            <a:spLocks noGrp="1" noChangeArrowheads="1"/>
          </p:cNvSpPr>
          <p:nvPr>
            <p:ph type="body" idx="1"/>
          </p:nvPr>
        </p:nvSpPr>
        <p:spPr>
          <a:xfrm>
            <a:off x="980554" y="1600200"/>
            <a:ext cx="7683500" cy="4114800"/>
          </a:xfrm>
        </p:spPr>
        <p:txBody>
          <a:bodyPr>
            <a:normAutofit/>
          </a:bodyPr>
          <a:lstStyle/>
          <a:p>
            <a:pPr eaLnBrk="1" hangingPunct="1">
              <a:lnSpc>
                <a:spcPct val="90000"/>
              </a:lnSpc>
            </a:pPr>
            <a:r>
              <a:rPr lang="tr-TR" sz="2800" dirty="0" smtClean="0"/>
              <a:t>Çalışanların sağlıklı ve mutlu olmalarını sağlamak</a:t>
            </a:r>
          </a:p>
          <a:p>
            <a:pPr eaLnBrk="1" hangingPunct="1">
              <a:lnSpc>
                <a:spcPct val="90000"/>
              </a:lnSpc>
              <a:buFont typeface="Wingdings" panose="05000000000000000000" pitchFamily="2" charset="2"/>
              <a:buNone/>
            </a:pPr>
            <a:endParaRPr lang="tr-TR" sz="2800" dirty="0" smtClean="0"/>
          </a:p>
          <a:p>
            <a:pPr eaLnBrk="1" hangingPunct="1">
              <a:lnSpc>
                <a:spcPct val="90000"/>
              </a:lnSpc>
              <a:buFont typeface="Wingdings" panose="05000000000000000000" pitchFamily="2" charset="2"/>
              <a:buNone/>
            </a:pPr>
            <a:endParaRPr lang="tr-TR" sz="2800" dirty="0" smtClean="0"/>
          </a:p>
          <a:p>
            <a:pPr eaLnBrk="1" hangingPunct="1">
              <a:lnSpc>
                <a:spcPct val="90000"/>
              </a:lnSpc>
            </a:pPr>
            <a:r>
              <a:rPr lang="tr-TR" sz="2800" dirty="0" smtClean="0"/>
              <a:t> Çalışanların stres düzeyini en aza indirmek</a:t>
            </a:r>
            <a:endParaRPr lang="en-US" sz="2800" dirty="0" smtClean="0"/>
          </a:p>
          <a:p>
            <a:pPr lvl="1" algn="ctr" eaLnBrk="1" hangingPunct="1">
              <a:lnSpc>
                <a:spcPct val="90000"/>
              </a:lnSpc>
              <a:buFont typeface="Wingdings" panose="05000000000000000000" pitchFamily="2" charset="2"/>
              <a:buNone/>
            </a:pPr>
            <a:endParaRPr lang="tr-TR" dirty="0" smtClean="0"/>
          </a:p>
          <a:p>
            <a:pPr lvl="1" algn="ctr" eaLnBrk="1" hangingPunct="1">
              <a:lnSpc>
                <a:spcPct val="90000"/>
              </a:lnSpc>
              <a:buFont typeface="Wingdings" panose="05000000000000000000" pitchFamily="2" charset="2"/>
              <a:buNone/>
            </a:pPr>
            <a:r>
              <a:rPr lang="tr-TR" dirty="0" smtClean="0"/>
              <a:t>Stres; dikkati, performansı ve karar verme</a:t>
            </a:r>
          </a:p>
          <a:p>
            <a:pPr lvl="1" algn="ctr" eaLnBrk="1" hangingPunct="1">
              <a:lnSpc>
                <a:spcPct val="90000"/>
              </a:lnSpc>
              <a:buFont typeface="Wingdings" panose="05000000000000000000" pitchFamily="2" charset="2"/>
              <a:buNone/>
            </a:pPr>
            <a:r>
              <a:rPr lang="tr-TR" dirty="0" smtClean="0"/>
              <a:t>yeteneğini azaltır, verimi düşürür, zaman ve</a:t>
            </a:r>
          </a:p>
          <a:p>
            <a:pPr lvl="1" algn="ctr" eaLnBrk="1" hangingPunct="1">
              <a:lnSpc>
                <a:spcPct val="90000"/>
              </a:lnSpc>
              <a:buFont typeface="Wingdings" panose="05000000000000000000" pitchFamily="2" charset="2"/>
              <a:buNone/>
            </a:pPr>
            <a:r>
              <a:rPr lang="tr-TR" dirty="0" smtClean="0"/>
              <a:t>para kaybı demektir</a:t>
            </a:r>
          </a:p>
          <a:p>
            <a:pPr eaLnBrk="1" hangingPunct="1">
              <a:lnSpc>
                <a:spcPct val="90000"/>
              </a:lnSpc>
              <a:buFontTx/>
              <a:buNone/>
            </a:pPr>
            <a:endParaRPr lang="en-US" sz="2800" dirty="0" smtClean="0"/>
          </a:p>
        </p:txBody>
      </p:sp>
    </p:spTree>
    <p:extLst>
      <p:ext uri="{BB962C8B-B14F-4D97-AF65-F5344CB8AC3E}">
        <p14:creationId xmlns:p14="http://schemas.microsoft.com/office/powerpoint/2010/main" val="2754535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sz="half" idx="1"/>
          </p:nvPr>
        </p:nvSpPr>
        <p:spPr>
          <a:xfrm>
            <a:off x="1370013" y="1827213"/>
            <a:ext cx="5073650" cy="4114800"/>
          </a:xfrm>
        </p:spPr>
        <p:txBody>
          <a:bodyPr/>
          <a:lstStyle/>
          <a:p>
            <a:pPr eaLnBrk="1" hangingPunct="1">
              <a:buFont typeface="Wingdings" panose="05000000000000000000" pitchFamily="2" charset="2"/>
              <a:buNone/>
            </a:pPr>
            <a:r>
              <a:rPr lang="tr-TR" sz="2500" b="1" smtClean="0"/>
              <a:t>İletişimde Ses Kullanımı</a:t>
            </a:r>
          </a:p>
          <a:p>
            <a:pPr eaLnBrk="1" hangingPunct="1">
              <a:buFont typeface="Wingdings" panose="05000000000000000000" pitchFamily="2" charset="2"/>
              <a:buNone/>
            </a:pPr>
            <a:endParaRPr lang="tr-TR" sz="2500" b="1" smtClean="0"/>
          </a:p>
          <a:p>
            <a:pPr lvl="1" eaLnBrk="1" hangingPunct="1"/>
            <a:r>
              <a:rPr lang="tr-TR" sz="2100" smtClean="0"/>
              <a:t>Ne zayıf ne yüksek tonda olmalı</a:t>
            </a:r>
          </a:p>
          <a:p>
            <a:pPr lvl="1" eaLnBrk="1" hangingPunct="1"/>
            <a:r>
              <a:rPr lang="tr-TR" sz="2100" smtClean="0"/>
              <a:t>Tek düze olmamalı</a:t>
            </a:r>
          </a:p>
          <a:p>
            <a:pPr lvl="1" eaLnBrk="1" hangingPunct="1"/>
            <a:r>
              <a:rPr lang="tr-TR" sz="2100" smtClean="0"/>
              <a:t>Konuşmaya zaman zaman ara vermeli</a:t>
            </a:r>
          </a:p>
          <a:p>
            <a:pPr lvl="1" eaLnBrk="1" hangingPunct="1"/>
            <a:r>
              <a:rPr lang="tr-TR" sz="2100" smtClean="0"/>
              <a:t>Konuşmanın hızı ayarlanmalı</a:t>
            </a:r>
          </a:p>
          <a:p>
            <a:pPr lvl="1" eaLnBrk="1" hangingPunct="1"/>
            <a:r>
              <a:rPr lang="tr-TR" sz="2100" smtClean="0"/>
              <a:t>Nefes kontrolüne dikkat edilmeli</a:t>
            </a:r>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1390012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370013" y="2500313"/>
            <a:ext cx="7313612" cy="3441700"/>
          </a:xfrm>
        </p:spPr>
        <p:txBody>
          <a:bodyPr/>
          <a:lstStyle/>
          <a:p>
            <a:pPr algn="ctr" eaLnBrk="1" hangingPunct="1">
              <a:buFont typeface="Wingdings" panose="05000000000000000000" pitchFamily="2" charset="2"/>
              <a:buNone/>
            </a:pPr>
            <a:r>
              <a:rPr lang="tr-TR" smtClean="0"/>
              <a:t>BAZEN NEDEN ANLAŞAMAYIZ?</a:t>
            </a:r>
          </a:p>
          <a:p>
            <a:pPr algn="ctr" eaLnBrk="1" hangingPunct="1">
              <a:buFont typeface="Wingdings" panose="05000000000000000000" pitchFamily="2" charset="2"/>
              <a:buNone/>
            </a:pPr>
            <a:endParaRPr lang="tr-TR" smtClean="0"/>
          </a:p>
          <a:p>
            <a:pPr algn="ctr" eaLnBrk="1" hangingPunct="1">
              <a:buFont typeface="Wingdings" panose="05000000000000000000" pitchFamily="2" charset="2"/>
              <a:buNone/>
            </a:pPr>
            <a:endParaRPr lang="tr-TR" smtClean="0"/>
          </a:p>
          <a:p>
            <a:pPr algn="ctr" eaLnBrk="1" hangingPunct="1">
              <a:buFont typeface="Wingdings" panose="05000000000000000000" pitchFamily="2" charset="2"/>
              <a:buNone/>
            </a:pPr>
            <a:r>
              <a:rPr lang="tr-TR" smtClean="0"/>
              <a:t>İYİ İLETİŞİM KURMAK İÇİN NELER</a:t>
            </a:r>
          </a:p>
          <a:p>
            <a:pPr algn="ctr" eaLnBrk="1" hangingPunct="1">
              <a:buFont typeface="Wingdings" panose="05000000000000000000" pitchFamily="2" charset="2"/>
              <a:buNone/>
            </a:pPr>
            <a:r>
              <a:rPr lang="tr-TR" smtClean="0"/>
              <a:t>YAPABİLİRİZ?</a:t>
            </a:r>
          </a:p>
        </p:txBody>
      </p:sp>
    </p:spTree>
    <p:extLst>
      <p:ext uri="{BB962C8B-B14F-4D97-AF65-F5344CB8AC3E}">
        <p14:creationId xmlns:p14="http://schemas.microsoft.com/office/powerpoint/2010/main" val="21673730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ln>
            <a:solidFill>
              <a:srgbClr val="669900"/>
            </a:solidFill>
          </a:ln>
        </p:spPr>
        <p:txBody>
          <a:bodyPr/>
          <a:lstStyle/>
          <a:p>
            <a:pPr algn="ctr" eaLnBrk="1" hangingPunct="1"/>
            <a:r>
              <a:rPr lang="tr-TR" sz="3200" b="1" smtClean="0">
                <a:solidFill>
                  <a:schemeClr val="tx1"/>
                </a:solidFill>
                <a:latin typeface="Verdana" panose="020B0604030504040204" pitchFamily="34" charset="0"/>
              </a:rPr>
              <a:t>İLETİŞİM ÇATIŞMALARININ NEDENLERİ</a:t>
            </a:r>
          </a:p>
        </p:txBody>
      </p:sp>
      <p:sp>
        <p:nvSpPr>
          <p:cNvPr id="6" name="5 Yuvarlatılmış Dikdörtgen"/>
          <p:cNvSpPr/>
          <p:nvPr/>
        </p:nvSpPr>
        <p:spPr>
          <a:xfrm>
            <a:off x="1714500" y="3429000"/>
            <a:ext cx="1643063" cy="785813"/>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tr-TR" dirty="0">
              <a:solidFill>
                <a:schemeClr val="tx1"/>
              </a:solidFill>
            </a:endParaRPr>
          </a:p>
          <a:p>
            <a:pPr algn="ctr">
              <a:defRPr/>
            </a:pPr>
            <a:r>
              <a:rPr lang="tr-TR" dirty="0">
                <a:solidFill>
                  <a:schemeClr val="tx1"/>
                </a:solidFill>
              </a:rPr>
              <a:t>Kişisel faktörler</a:t>
            </a:r>
          </a:p>
          <a:p>
            <a:pPr algn="ctr">
              <a:defRPr/>
            </a:pPr>
            <a:endParaRPr lang="tr-TR" dirty="0">
              <a:solidFill>
                <a:schemeClr val="tx1"/>
              </a:solidFill>
            </a:endParaRPr>
          </a:p>
        </p:txBody>
      </p:sp>
      <p:sp>
        <p:nvSpPr>
          <p:cNvPr id="8" name="7 Yuvarlatılmış Dikdörtgen"/>
          <p:cNvSpPr/>
          <p:nvPr/>
        </p:nvSpPr>
        <p:spPr>
          <a:xfrm>
            <a:off x="6572250" y="3357563"/>
            <a:ext cx="1643063" cy="714375"/>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tr-TR" dirty="0">
              <a:solidFill>
                <a:schemeClr val="tx1"/>
              </a:solidFill>
            </a:endParaRPr>
          </a:p>
          <a:p>
            <a:pPr algn="ctr">
              <a:defRPr/>
            </a:pPr>
            <a:r>
              <a:rPr lang="tr-TR" dirty="0">
                <a:solidFill>
                  <a:schemeClr val="tx1"/>
                </a:solidFill>
              </a:rPr>
              <a:t>İletişim becerisi</a:t>
            </a:r>
          </a:p>
          <a:p>
            <a:pPr algn="ctr">
              <a:defRPr/>
            </a:pPr>
            <a:endParaRPr lang="tr-TR" dirty="0">
              <a:solidFill>
                <a:schemeClr val="tx1"/>
              </a:solidFill>
            </a:endParaRPr>
          </a:p>
        </p:txBody>
      </p:sp>
      <p:sp>
        <p:nvSpPr>
          <p:cNvPr id="9" name="8 Yuvarlatılmış Dikdörtgen"/>
          <p:cNvSpPr/>
          <p:nvPr/>
        </p:nvSpPr>
        <p:spPr>
          <a:xfrm>
            <a:off x="5143500" y="5715000"/>
            <a:ext cx="1643063" cy="785813"/>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tr-TR" dirty="0">
              <a:solidFill>
                <a:schemeClr val="tx1"/>
              </a:solidFill>
            </a:endParaRPr>
          </a:p>
          <a:p>
            <a:pPr algn="ctr">
              <a:defRPr/>
            </a:pPr>
            <a:r>
              <a:rPr lang="tr-TR" dirty="0">
                <a:solidFill>
                  <a:schemeClr val="tx1"/>
                </a:solidFill>
              </a:rPr>
              <a:t>İhtiyaçlar</a:t>
            </a:r>
          </a:p>
          <a:p>
            <a:pPr algn="ctr">
              <a:defRPr/>
            </a:pPr>
            <a:endParaRPr lang="tr-TR" dirty="0">
              <a:solidFill>
                <a:schemeClr val="tx1"/>
              </a:solidFill>
            </a:endParaRPr>
          </a:p>
        </p:txBody>
      </p:sp>
      <p:sp>
        <p:nvSpPr>
          <p:cNvPr id="10" name="9 Yuvarlatılmış Dikdörtgen"/>
          <p:cNvSpPr/>
          <p:nvPr/>
        </p:nvSpPr>
        <p:spPr>
          <a:xfrm>
            <a:off x="1714500" y="4572000"/>
            <a:ext cx="1643063" cy="785813"/>
          </a:xfrm>
          <a:prstGeom prst="roundRect">
            <a:avLst/>
          </a:prstGeom>
          <a:ln>
            <a:solidFill>
              <a:srgbClr val="669900"/>
            </a:solidFill>
          </a:ln>
        </p:spPr>
        <p:style>
          <a:lnRef idx="1">
            <a:schemeClr val="accent6"/>
          </a:lnRef>
          <a:fillRef idx="2">
            <a:schemeClr val="accent6"/>
          </a:fillRef>
          <a:effectRef idx="1">
            <a:schemeClr val="accent6"/>
          </a:effectRef>
          <a:fontRef idx="minor">
            <a:schemeClr val="dk1"/>
          </a:fontRef>
        </p:style>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p>
          <a:p>
            <a:pPr algn="ctr" eaLnBrk="1" hangingPunct="1"/>
            <a:r>
              <a:rPr lang="tr-TR"/>
              <a:t>Bilinçdışı süreçler</a:t>
            </a:r>
          </a:p>
          <a:p>
            <a:pPr algn="ctr" eaLnBrk="1" hangingPunct="1"/>
            <a:endParaRPr lang="tr-TR"/>
          </a:p>
        </p:txBody>
      </p:sp>
      <p:sp>
        <p:nvSpPr>
          <p:cNvPr id="11" name="10 Yuvarlatılmış Dikdörtgen"/>
          <p:cNvSpPr/>
          <p:nvPr/>
        </p:nvSpPr>
        <p:spPr>
          <a:xfrm>
            <a:off x="2357438" y="5715000"/>
            <a:ext cx="1643062" cy="785813"/>
          </a:xfrm>
          <a:prstGeom prst="roundRect">
            <a:avLst/>
          </a:prstGeom>
          <a:ln>
            <a:solidFill>
              <a:srgbClr val="66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tr-TR" dirty="0">
              <a:solidFill>
                <a:schemeClr val="tx1"/>
              </a:solidFill>
            </a:endParaRPr>
          </a:p>
          <a:p>
            <a:pPr algn="ctr">
              <a:defRPr/>
            </a:pPr>
            <a:r>
              <a:rPr lang="tr-TR" dirty="0">
                <a:solidFill>
                  <a:schemeClr val="tx1"/>
                </a:solidFill>
              </a:rPr>
              <a:t>Duygusal</a:t>
            </a:r>
          </a:p>
          <a:p>
            <a:pPr algn="ctr">
              <a:defRPr/>
            </a:pPr>
            <a:endParaRPr lang="tr-TR" dirty="0">
              <a:solidFill>
                <a:schemeClr val="tx1"/>
              </a:solidFill>
            </a:endParaRPr>
          </a:p>
        </p:txBody>
      </p:sp>
      <p:sp>
        <p:nvSpPr>
          <p:cNvPr id="12" name="11 Yuvarlatılmış Dikdörtgen"/>
          <p:cNvSpPr/>
          <p:nvPr/>
        </p:nvSpPr>
        <p:spPr>
          <a:xfrm>
            <a:off x="4143375" y="3357563"/>
            <a:ext cx="1643063" cy="785812"/>
          </a:xfrm>
          <a:prstGeom prst="roundRect">
            <a:avLst/>
          </a:prstGeom>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dirty="0">
              <a:solidFill>
                <a:schemeClr val="tx1"/>
              </a:solidFill>
            </a:endParaRPr>
          </a:p>
          <a:p>
            <a:pPr algn="ctr">
              <a:defRPr/>
            </a:pPr>
            <a:r>
              <a:rPr lang="tr-TR" dirty="0">
                <a:solidFill>
                  <a:schemeClr val="tx1"/>
                </a:solidFill>
              </a:rPr>
              <a:t>Algısal</a:t>
            </a:r>
          </a:p>
          <a:p>
            <a:pPr algn="ctr">
              <a:defRPr/>
            </a:pPr>
            <a:endParaRPr lang="tr-TR" dirty="0">
              <a:solidFill>
                <a:schemeClr val="tx1"/>
              </a:solidFill>
            </a:endParaRPr>
          </a:p>
        </p:txBody>
      </p:sp>
      <p:sp>
        <p:nvSpPr>
          <p:cNvPr id="13" name="12 Yuvarlatılmış Dikdörtgen"/>
          <p:cNvSpPr/>
          <p:nvPr/>
        </p:nvSpPr>
        <p:spPr>
          <a:xfrm>
            <a:off x="6643688" y="4572000"/>
            <a:ext cx="1643062" cy="785813"/>
          </a:xfrm>
          <a:prstGeom prst="roundRect">
            <a:avLst/>
          </a:prstGeom>
          <a:ln>
            <a:solidFill>
              <a:srgbClr val="66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tr-TR" dirty="0">
              <a:solidFill>
                <a:schemeClr val="tx1"/>
              </a:solidFill>
            </a:endParaRPr>
          </a:p>
          <a:p>
            <a:pPr algn="ctr">
              <a:defRPr/>
            </a:pPr>
            <a:r>
              <a:rPr lang="tr-TR" dirty="0">
                <a:solidFill>
                  <a:schemeClr val="tx1"/>
                </a:solidFill>
              </a:rPr>
              <a:t>Bilişsel</a:t>
            </a:r>
          </a:p>
          <a:p>
            <a:pPr algn="ctr">
              <a:defRPr/>
            </a:pPr>
            <a:endParaRPr lang="tr-TR" dirty="0">
              <a:solidFill>
                <a:schemeClr val="tx1"/>
              </a:solidFill>
            </a:endParaRPr>
          </a:p>
        </p:txBody>
      </p:sp>
      <p:sp>
        <p:nvSpPr>
          <p:cNvPr id="14" name="13 Yuvarlatılmış Dikdörtgen"/>
          <p:cNvSpPr/>
          <p:nvPr/>
        </p:nvSpPr>
        <p:spPr>
          <a:xfrm>
            <a:off x="6500813" y="2143125"/>
            <a:ext cx="1643062" cy="785813"/>
          </a:xfrm>
          <a:prstGeom prst="roundRect">
            <a:avLst/>
          </a:prstGeom>
          <a:ln>
            <a:solidFill>
              <a:srgbClr val="6699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tr-TR" dirty="0">
              <a:solidFill>
                <a:schemeClr val="tx1"/>
              </a:solidFill>
            </a:endParaRPr>
          </a:p>
          <a:p>
            <a:pPr algn="ctr">
              <a:defRPr/>
            </a:pPr>
            <a:r>
              <a:rPr lang="tr-TR" dirty="0">
                <a:solidFill>
                  <a:schemeClr val="tx1"/>
                </a:solidFill>
              </a:rPr>
              <a:t>Roller</a:t>
            </a:r>
          </a:p>
          <a:p>
            <a:pPr algn="ctr">
              <a:defRPr/>
            </a:pPr>
            <a:endParaRPr lang="tr-TR" dirty="0">
              <a:solidFill>
                <a:schemeClr val="tx1"/>
              </a:solidFill>
            </a:endParaRPr>
          </a:p>
        </p:txBody>
      </p:sp>
      <p:sp>
        <p:nvSpPr>
          <p:cNvPr id="15" name="14 Yuvarlatılmış Dikdörtgen"/>
          <p:cNvSpPr/>
          <p:nvPr/>
        </p:nvSpPr>
        <p:spPr>
          <a:xfrm>
            <a:off x="4071938" y="2071688"/>
            <a:ext cx="1643062" cy="785812"/>
          </a:xfrm>
          <a:prstGeom prst="roundRect">
            <a:avLst/>
          </a:prstGeom>
          <a:ln>
            <a:solidFill>
              <a:srgbClr val="6699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tr-TR" dirty="0">
              <a:solidFill>
                <a:schemeClr val="tx1"/>
              </a:solidFill>
            </a:endParaRPr>
          </a:p>
          <a:p>
            <a:pPr algn="ctr">
              <a:defRPr/>
            </a:pPr>
            <a:r>
              <a:rPr lang="tr-TR" dirty="0">
                <a:solidFill>
                  <a:schemeClr val="tx1"/>
                </a:solidFill>
              </a:rPr>
              <a:t>Sosyal ve fiziksel çevre</a:t>
            </a:r>
          </a:p>
          <a:p>
            <a:pPr algn="ctr">
              <a:defRPr/>
            </a:pPr>
            <a:endParaRPr lang="tr-TR" dirty="0">
              <a:solidFill>
                <a:schemeClr val="tx1"/>
              </a:solidFill>
            </a:endParaRPr>
          </a:p>
        </p:txBody>
      </p:sp>
      <p:sp>
        <p:nvSpPr>
          <p:cNvPr id="16" name="15 Yuvarlatılmış Dikdörtgen"/>
          <p:cNvSpPr/>
          <p:nvPr/>
        </p:nvSpPr>
        <p:spPr>
          <a:xfrm>
            <a:off x="1857375" y="2143125"/>
            <a:ext cx="1643063" cy="785813"/>
          </a:xfrm>
          <a:prstGeom prst="roundRect">
            <a:avLst/>
          </a:prstGeom>
          <a:ln>
            <a:solidFill>
              <a:srgbClr val="66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tr-TR" dirty="0">
              <a:solidFill>
                <a:schemeClr val="tx1"/>
              </a:solidFill>
            </a:endParaRPr>
          </a:p>
          <a:p>
            <a:pPr algn="ctr">
              <a:defRPr/>
            </a:pPr>
            <a:r>
              <a:rPr lang="tr-TR" dirty="0">
                <a:solidFill>
                  <a:schemeClr val="tx1"/>
                </a:solidFill>
              </a:rPr>
              <a:t>Kültürel faktörler</a:t>
            </a:r>
          </a:p>
          <a:p>
            <a:pPr algn="ctr">
              <a:defRPr/>
            </a:pPr>
            <a:endParaRPr lang="tr-TR" dirty="0">
              <a:solidFill>
                <a:schemeClr val="tx1"/>
              </a:solidFill>
            </a:endParaRPr>
          </a:p>
        </p:txBody>
      </p:sp>
      <p:sp>
        <p:nvSpPr>
          <p:cNvPr id="17" name="16 Yuvarlatılmış Dikdörtgen"/>
          <p:cNvSpPr/>
          <p:nvPr/>
        </p:nvSpPr>
        <p:spPr>
          <a:xfrm>
            <a:off x="4143375" y="4643438"/>
            <a:ext cx="1643063" cy="785812"/>
          </a:xfrm>
          <a:prstGeom prst="round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tr-TR" dirty="0">
              <a:solidFill>
                <a:schemeClr val="tx1"/>
              </a:solidFill>
            </a:endParaRPr>
          </a:p>
          <a:p>
            <a:pPr algn="ctr">
              <a:defRPr/>
            </a:pPr>
            <a:r>
              <a:rPr lang="tr-TR" dirty="0">
                <a:solidFill>
                  <a:schemeClr val="tx1"/>
                </a:solidFill>
              </a:rPr>
              <a:t>Mesajın niteliği</a:t>
            </a:r>
          </a:p>
          <a:p>
            <a:pPr algn="ctr">
              <a:defRPr/>
            </a:pPr>
            <a:endParaRPr lang="tr-TR" dirty="0">
              <a:solidFill>
                <a:schemeClr val="tx1"/>
              </a:solidFill>
            </a:endParaRPr>
          </a:p>
        </p:txBody>
      </p:sp>
    </p:spTree>
    <p:extLst>
      <p:ext uri="{BB962C8B-B14F-4D97-AF65-F5344CB8AC3E}">
        <p14:creationId xmlns:p14="http://schemas.microsoft.com/office/powerpoint/2010/main" val="566354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tr-TR" b="1" dirty="0" smtClean="0">
                <a:latin typeface="+mn-lt"/>
              </a:rPr>
              <a:t>Olumlu iletişim için;</a:t>
            </a:r>
          </a:p>
        </p:txBody>
      </p:sp>
      <p:sp>
        <p:nvSpPr>
          <p:cNvPr id="49155" name="Rectangle 3"/>
          <p:cNvSpPr>
            <a:spLocks noGrp="1" noChangeArrowheads="1"/>
          </p:cNvSpPr>
          <p:nvPr>
            <p:ph type="body" idx="1"/>
          </p:nvPr>
        </p:nvSpPr>
        <p:spPr>
          <a:xfrm>
            <a:off x="1643063" y="1928813"/>
            <a:ext cx="6611937" cy="4114800"/>
          </a:xfrm>
        </p:spPr>
        <p:txBody>
          <a:bodyPr/>
          <a:lstStyle/>
          <a:p>
            <a:pPr eaLnBrk="1" hangingPunct="1">
              <a:lnSpc>
                <a:spcPct val="90000"/>
              </a:lnSpc>
            </a:pPr>
            <a:r>
              <a:rPr lang="tr-TR" sz="2100" smtClean="0"/>
              <a:t>Güleryüz</a:t>
            </a:r>
          </a:p>
          <a:p>
            <a:pPr eaLnBrk="1" hangingPunct="1">
              <a:lnSpc>
                <a:spcPct val="90000"/>
              </a:lnSpc>
            </a:pPr>
            <a:r>
              <a:rPr lang="tr-TR" sz="2100" smtClean="0"/>
              <a:t>Göz teması</a:t>
            </a:r>
          </a:p>
          <a:p>
            <a:pPr eaLnBrk="1" hangingPunct="1">
              <a:lnSpc>
                <a:spcPct val="90000"/>
              </a:lnSpc>
            </a:pPr>
            <a:r>
              <a:rPr lang="tr-TR" sz="2100" smtClean="0"/>
              <a:t>Baş hareketleri</a:t>
            </a:r>
          </a:p>
          <a:p>
            <a:pPr eaLnBrk="1" hangingPunct="1">
              <a:lnSpc>
                <a:spcPct val="90000"/>
              </a:lnSpc>
            </a:pPr>
            <a:r>
              <a:rPr lang="tr-TR" sz="2100" smtClean="0"/>
              <a:t>Beden duruşu</a:t>
            </a:r>
          </a:p>
          <a:p>
            <a:pPr eaLnBrk="1" hangingPunct="1">
              <a:lnSpc>
                <a:spcPct val="90000"/>
              </a:lnSpc>
            </a:pPr>
            <a:r>
              <a:rPr lang="tr-TR" sz="2100" smtClean="0"/>
              <a:t>Jestler </a:t>
            </a:r>
          </a:p>
          <a:p>
            <a:pPr eaLnBrk="1" hangingPunct="1">
              <a:lnSpc>
                <a:spcPct val="90000"/>
              </a:lnSpc>
            </a:pPr>
            <a:r>
              <a:rPr lang="tr-TR" sz="2100" smtClean="0"/>
              <a:t>Yakınlık</a:t>
            </a:r>
          </a:p>
          <a:p>
            <a:pPr eaLnBrk="1" hangingPunct="1">
              <a:lnSpc>
                <a:spcPct val="90000"/>
              </a:lnSpc>
            </a:pPr>
            <a:r>
              <a:rPr lang="tr-TR" sz="2100" smtClean="0"/>
              <a:t>Bedensel temas</a:t>
            </a:r>
          </a:p>
          <a:p>
            <a:pPr eaLnBrk="1" hangingPunct="1">
              <a:lnSpc>
                <a:spcPct val="90000"/>
              </a:lnSpc>
            </a:pPr>
            <a:r>
              <a:rPr lang="tr-TR" sz="2100" smtClean="0"/>
              <a:t>Dış görünüş</a:t>
            </a:r>
          </a:p>
          <a:p>
            <a:pPr eaLnBrk="1" hangingPunct="1">
              <a:lnSpc>
                <a:spcPct val="90000"/>
              </a:lnSpc>
            </a:pPr>
            <a:r>
              <a:rPr lang="tr-TR" sz="2100" smtClean="0"/>
              <a:t>Konuşmanın sözel özellikleri</a:t>
            </a:r>
          </a:p>
          <a:p>
            <a:pPr eaLnBrk="1" hangingPunct="1">
              <a:lnSpc>
                <a:spcPct val="90000"/>
              </a:lnSpc>
            </a:pPr>
            <a:r>
              <a:rPr lang="tr-TR" sz="2100" smtClean="0"/>
              <a:t>Empati kurmak</a:t>
            </a:r>
          </a:p>
          <a:p>
            <a:pPr eaLnBrk="1" hangingPunct="1">
              <a:lnSpc>
                <a:spcPct val="90000"/>
              </a:lnSpc>
            </a:pPr>
            <a:r>
              <a:rPr lang="tr-TR" sz="2100" smtClean="0"/>
              <a:t>Duygusal zekadan yararlanmak</a:t>
            </a:r>
          </a:p>
        </p:txBody>
      </p:sp>
    </p:spTree>
    <p:extLst>
      <p:ext uri="{BB962C8B-B14F-4D97-AF65-F5344CB8AC3E}">
        <p14:creationId xmlns:p14="http://schemas.microsoft.com/office/powerpoint/2010/main" val="3096795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tr-TR" b="1" dirty="0" smtClean="0">
                <a:latin typeface="+mn-lt"/>
              </a:rPr>
              <a:t>İletişim….Sonuç….</a:t>
            </a:r>
            <a:endParaRPr lang="en-US" b="1" dirty="0" smtClean="0">
              <a:latin typeface="+mn-lt"/>
            </a:endParaRPr>
          </a:p>
        </p:txBody>
      </p:sp>
      <p:sp>
        <p:nvSpPr>
          <p:cNvPr id="53251" name="Rectangle 3"/>
          <p:cNvSpPr>
            <a:spLocks noGrp="1" noChangeArrowheads="1"/>
          </p:cNvSpPr>
          <p:nvPr>
            <p:ph type="body" idx="1"/>
          </p:nvPr>
        </p:nvSpPr>
        <p:spPr>
          <a:xfrm>
            <a:off x="1370013" y="1827213"/>
            <a:ext cx="7313612" cy="4745037"/>
          </a:xfrm>
        </p:spPr>
        <p:txBody>
          <a:bodyPr/>
          <a:lstStyle/>
          <a:p>
            <a:pPr eaLnBrk="1" hangingPunct="1"/>
            <a:r>
              <a:rPr lang="tr-TR" sz="2800" smtClean="0"/>
              <a:t>İletişim becerileri ve ekip desteği, diyalog ve paylaşım yoluyla sıkıntıların hafiflemesini sağlar.</a:t>
            </a:r>
            <a:endParaRPr lang="en-US" sz="2800" smtClean="0"/>
          </a:p>
          <a:p>
            <a:pPr eaLnBrk="1" hangingPunct="1"/>
            <a:r>
              <a:rPr lang="tr-TR" sz="2800" smtClean="0"/>
              <a:t>Çalışanlar diyalog sayesinde, ortak stres unsurlarını fark eder ve birbirlerine stresi azaltma yaklaşımları konusunda destek olurlar.</a:t>
            </a:r>
            <a:endParaRPr lang="en-US" sz="2800" smtClean="0"/>
          </a:p>
        </p:txBody>
      </p:sp>
    </p:spTree>
    <p:extLst>
      <p:ext uri="{BB962C8B-B14F-4D97-AF65-F5344CB8AC3E}">
        <p14:creationId xmlns:p14="http://schemas.microsoft.com/office/powerpoint/2010/main" val="4173529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r>
              <a:rPr lang="tr-TR" b="1" smtClean="0">
                <a:latin typeface="Verdana" panose="020B0604030504040204" pitchFamily="34" charset="0"/>
              </a:rPr>
              <a:t>Çatışma Çözümü…Sonuç…</a:t>
            </a:r>
          </a:p>
        </p:txBody>
      </p:sp>
      <p:sp>
        <p:nvSpPr>
          <p:cNvPr id="54275" name="Rectangle 3"/>
          <p:cNvSpPr>
            <a:spLocks noGrp="1" noChangeArrowheads="1"/>
          </p:cNvSpPr>
          <p:nvPr>
            <p:ph type="body" idx="1"/>
          </p:nvPr>
        </p:nvSpPr>
        <p:spPr/>
        <p:txBody>
          <a:bodyPr/>
          <a:lstStyle/>
          <a:p>
            <a:pPr eaLnBrk="1" hangingPunct="1">
              <a:lnSpc>
                <a:spcPct val="90000"/>
              </a:lnSpc>
            </a:pPr>
            <a:r>
              <a:rPr lang="tr-TR" sz="2400" smtClean="0"/>
              <a:t>Destek, güven ve ekip çalışması oldukça çatışma olma ihtimali azalır</a:t>
            </a:r>
          </a:p>
          <a:p>
            <a:pPr eaLnBrk="1" hangingPunct="1">
              <a:lnSpc>
                <a:spcPct val="90000"/>
              </a:lnSpc>
            </a:pPr>
            <a:r>
              <a:rPr lang="tr-TR" sz="2400" smtClean="0"/>
              <a:t>Organizasyonda dialog ve açıklık çatışmayı en aza indirir</a:t>
            </a:r>
          </a:p>
          <a:p>
            <a:pPr eaLnBrk="1" hangingPunct="1">
              <a:lnSpc>
                <a:spcPct val="90000"/>
              </a:lnSpc>
            </a:pPr>
            <a:r>
              <a:rPr lang="tr-TR" sz="2400" smtClean="0"/>
              <a:t>Çalışanların ve süpervizörlerin düzenli olarak bir araya gelerek yaşanılanları paylaştıkları deneyimler çatışmaların çözümlenmesi için uygun bir atmosfer yaratır</a:t>
            </a:r>
          </a:p>
          <a:p>
            <a:pPr eaLnBrk="1" hangingPunct="1">
              <a:lnSpc>
                <a:spcPct val="90000"/>
              </a:lnSpc>
            </a:pPr>
            <a:r>
              <a:rPr lang="tr-TR" sz="2400" smtClean="0"/>
              <a:t>Açık ve tutarlı hedefler, roller ve sorumluluklar destek sağlar ve çatışmayı önler</a:t>
            </a:r>
          </a:p>
          <a:p>
            <a:pPr eaLnBrk="1" hangingPunct="1">
              <a:lnSpc>
                <a:spcPct val="90000"/>
              </a:lnSpc>
            </a:pPr>
            <a:r>
              <a:rPr lang="tr-TR" sz="2400" smtClean="0"/>
              <a:t>Değişimler gerektiğinde açık olunmalı ve iletişim kurarak sahiplenme sağlanmalı</a:t>
            </a:r>
          </a:p>
          <a:p>
            <a:pPr eaLnBrk="1" hangingPunct="1">
              <a:lnSpc>
                <a:spcPct val="90000"/>
              </a:lnSpc>
              <a:buFont typeface="Wingdings" panose="05000000000000000000" pitchFamily="2" charset="2"/>
              <a:buNone/>
            </a:pPr>
            <a:endParaRPr lang="tr-TR" sz="2400" smtClean="0"/>
          </a:p>
          <a:p>
            <a:pPr eaLnBrk="1" hangingPunct="1">
              <a:lnSpc>
                <a:spcPct val="90000"/>
              </a:lnSpc>
            </a:pPr>
            <a:endParaRPr lang="tr-TR" sz="2400" smtClean="0"/>
          </a:p>
        </p:txBody>
      </p:sp>
    </p:spTree>
    <p:extLst>
      <p:ext uri="{BB962C8B-B14F-4D97-AF65-F5344CB8AC3E}">
        <p14:creationId xmlns:p14="http://schemas.microsoft.com/office/powerpoint/2010/main" val="3854834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70013" y="428625"/>
            <a:ext cx="7773987" cy="1143000"/>
          </a:xfrm>
        </p:spPr>
        <p:txBody>
          <a:bodyPr/>
          <a:lstStyle/>
          <a:p>
            <a:pPr algn="ctr" eaLnBrk="1" hangingPunct="1">
              <a:defRPr/>
            </a:pPr>
            <a:r>
              <a:rPr lang="tr-TR" sz="3000" b="1" dirty="0" smtClean="0">
                <a:latin typeface="+mn-lt"/>
                <a:cs typeface="Times New Roman" pitchFamily="18" charset="0"/>
              </a:rPr>
              <a:t>Stres Tepkilerini Azaltmaya/Önlemeye Yönelik Öneriler</a:t>
            </a:r>
          </a:p>
        </p:txBody>
      </p:sp>
      <p:sp>
        <p:nvSpPr>
          <p:cNvPr id="98307" name="Rectangle 3"/>
          <p:cNvSpPr>
            <a:spLocks noGrp="1" noChangeArrowheads="1"/>
          </p:cNvSpPr>
          <p:nvPr>
            <p:ph type="body" idx="1"/>
          </p:nvPr>
        </p:nvSpPr>
        <p:spPr/>
        <p:txBody>
          <a:bodyPr/>
          <a:lstStyle/>
          <a:p>
            <a:pPr marL="514350" indent="-514350" eaLnBrk="1" hangingPunct="1">
              <a:buFont typeface="Wingdings" panose="05000000000000000000" pitchFamily="2" charset="2"/>
              <a:buNone/>
            </a:pPr>
            <a:r>
              <a:rPr lang="tr-TR" sz="2800" smtClean="0"/>
              <a:t>1. Organizasyon Düzeyi</a:t>
            </a:r>
          </a:p>
          <a:p>
            <a:pPr lvl="1" eaLnBrk="1" hangingPunct="1">
              <a:buFont typeface="Wingdings" panose="05000000000000000000" pitchFamily="2" charset="2"/>
              <a:buNone/>
            </a:pPr>
            <a:r>
              <a:rPr lang="tr-TR" smtClean="0">
                <a:solidFill>
                  <a:srgbClr val="D9D9D9"/>
                </a:solidFill>
              </a:rPr>
              <a:t>a. </a:t>
            </a:r>
            <a:r>
              <a:rPr lang="tr-TR" sz="2400" smtClean="0">
                <a:solidFill>
                  <a:srgbClr val="D9D9D9"/>
                </a:solidFill>
              </a:rPr>
              <a:t>Ekibin oluşturulması</a:t>
            </a:r>
          </a:p>
          <a:p>
            <a:pPr lvl="1" eaLnBrk="1" hangingPunct="1">
              <a:buFont typeface="Wingdings" panose="05000000000000000000" pitchFamily="2" charset="2"/>
              <a:buNone/>
            </a:pPr>
            <a:r>
              <a:rPr lang="tr-TR" sz="2400" smtClean="0">
                <a:solidFill>
                  <a:srgbClr val="D9D9D9"/>
                </a:solidFill>
              </a:rPr>
              <a:t>b. İletişim ve Çatışma Çözümü</a:t>
            </a:r>
          </a:p>
          <a:p>
            <a:pPr lvl="1" eaLnBrk="1" hangingPunct="1">
              <a:buFont typeface="Wingdings" panose="05000000000000000000" pitchFamily="2" charset="2"/>
              <a:buNone/>
            </a:pPr>
            <a:r>
              <a:rPr lang="tr-TR" sz="2400" smtClean="0"/>
              <a:t>c. Çalışanlara organizasyon desteği</a:t>
            </a:r>
            <a:endParaRPr lang="tr-TR" smtClean="0"/>
          </a:p>
          <a:p>
            <a:pPr marL="514350" indent="-514350" eaLnBrk="1" hangingPunct="1"/>
            <a:endParaRPr lang="tr-TR" sz="2800" smtClean="0"/>
          </a:p>
          <a:p>
            <a:pPr marL="514350" indent="-514350" eaLnBrk="1" hangingPunct="1">
              <a:buFont typeface="Wingdings" panose="05000000000000000000" pitchFamily="2" charset="2"/>
              <a:buNone/>
            </a:pPr>
            <a:r>
              <a:rPr lang="tr-TR" sz="2800" smtClean="0">
                <a:solidFill>
                  <a:srgbClr val="D9D9D9"/>
                </a:solidFill>
              </a:rPr>
              <a:t>2. Bireysel Düzey</a:t>
            </a:r>
            <a:endParaRPr lang="tr-TR" smtClean="0">
              <a:solidFill>
                <a:srgbClr val="D9D9D9"/>
              </a:solidFill>
            </a:endParaRPr>
          </a:p>
          <a:p>
            <a:pPr lvl="1" eaLnBrk="1" hangingPunct="1"/>
            <a:endParaRPr lang="tr-TR" sz="3200" smtClean="0">
              <a:solidFill>
                <a:srgbClr val="D9D9D9"/>
              </a:solidFill>
            </a:endParaRPr>
          </a:p>
          <a:p>
            <a:pPr lvl="1" eaLnBrk="1" hangingPunct="1"/>
            <a:endParaRPr lang="tr-TR" smtClean="0"/>
          </a:p>
        </p:txBody>
      </p:sp>
    </p:spTree>
    <p:extLst>
      <p:ext uri="{BB962C8B-B14F-4D97-AF65-F5344CB8AC3E}">
        <p14:creationId xmlns:p14="http://schemas.microsoft.com/office/powerpoint/2010/main" val="3116019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8625" y="357188"/>
            <a:ext cx="8229600" cy="1123950"/>
          </a:xfrm>
        </p:spPr>
        <p:txBody>
          <a:bodyPr/>
          <a:lstStyle/>
          <a:p>
            <a:pPr algn="ctr" eaLnBrk="1" hangingPunct="1">
              <a:defRPr/>
            </a:pPr>
            <a:r>
              <a:rPr lang="tr-TR" sz="3500" b="1" dirty="0" smtClean="0">
                <a:latin typeface="+mn-lt"/>
              </a:rPr>
              <a:t>C.ÇALIŞANLARA ORGANİZASYON DESTEĞİ-1</a:t>
            </a:r>
            <a:endParaRPr lang="en-US" sz="3500" b="1" dirty="0" smtClean="0">
              <a:latin typeface="+mn-lt"/>
            </a:endParaRPr>
          </a:p>
        </p:txBody>
      </p:sp>
      <p:sp>
        <p:nvSpPr>
          <p:cNvPr id="56323" name="Rectangle 3"/>
          <p:cNvSpPr>
            <a:spLocks noGrp="1" noChangeArrowheads="1"/>
          </p:cNvSpPr>
          <p:nvPr>
            <p:ph type="body" idx="1"/>
          </p:nvPr>
        </p:nvSpPr>
        <p:spPr>
          <a:xfrm>
            <a:off x="714375" y="1643063"/>
            <a:ext cx="8429625" cy="4681537"/>
          </a:xfrm>
        </p:spPr>
        <p:txBody>
          <a:bodyPr/>
          <a:lstStyle/>
          <a:p>
            <a:pPr eaLnBrk="1" hangingPunct="1">
              <a:lnSpc>
                <a:spcPct val="90000"/>
              </a:lnSpc>
            </a:pPr>
            <a:r>
              <a:rPr lang="tr-TR" sz="2200" smtClean="0">
                <a:cs typeface="Times New Roman" panose="02020603050405020304" pitchFamily="18" charset="0"/>
              </a:rPr>
              <a:t>Afet çalışanlarının görevlerinin, en az düzeyde stres içerecek biçimde planlanması ve düzenlenmesini hedeflenmelidir. </a:t>
            </a:r>
            <a:endParaRPr lang="tr-TR" sz="2200" smtClean="0"/>
          </a:p>
          <a:p>
            <a:pPr eaLnBrk="1" hangingPunct="1">
              <a:lnSpc>
                <a:spcPct val="90000"/>
              </a:lnSpc>
            </a:pPr>
            <a:r>
              <a:rPr lang="tr-TR" sz="2200" smtClean="0">
                <a:cs typeface="Times New Roman" panose="02020603050405020304" pitchFamily="18" charset="0"/>
              </a:rPr>
              <a:t>Travmatik yaşantılara sürekli olarak maruz kalmanın olası etkilerini bilerek ve bunlara dikkat ederek çalışmaların yürütülmesi, önleme çalışmalarının temelini oluşturur. </a:t>
            </a:r>
            <a:endParaRPr lang="tr-TR" sz="2200" smtClean="0"/>
          </a:p>
          <a:p>
            <a:pPr eaLnBrk="1" hangingPunct="1">
              <a:lnSpc>
                <a:spcPct val="90000"/>
              </a:lnSpc>
            </a:pPr>
            <a:r>
              <a:rPr lang="tr-TR" sz="2200" smtClean="0">
                <a:cs typeface="Times New Roman" panose="02020603050405020304" pitchFamily="18" charset="0"/>
              </a:rPr>
              <a:t>Stres kaynakları ve stres tepkileri, stres yönetimi becerileri ve teknikleri konularında hizmet öncesi ve hizmet içi eğitimler düzenlenmelidir.</a:t>
            </a:r>
          </a:p>
          <a:p>
            <a:pPr eaLnBrk="1" hangingPunct="1">
              <a:lnSpc>
                <a:spcPct val="90000"/>
              </a:lnSpc>
            </a:pPr>
            <a:r>
              <a:rPr lang="tr-TR" sz="2200" smtClean="0">
                <a:cs typeface="Times New Roman" panose="02020603050405020304" pitchFamily="18" charset="0"/>
              </a:rPr>
              <a:t>Ekiplerin dönüşümlü çalışması</a:t>
            </a:r>
            <a:r>
              <a:rPr lang="tr-TR" sz="2200" smtClean="0"/>
              <a:t> </a:t>
            </a:r>
            <a:r>
              <a:rPr lang="tr-TR" sz="2200" smtClean="0">
                <a:cs typeface="Times New Roman" panose="02020603050405020304" pitchFamily="18" charset="0"/>
              </a:rPr>
              <a:t> sağlanmalıdır. </a:t>
            </a:r>
            <a:endParaRPr lang="tr-TR" sz="2200" smtClean="0"/>
          </a:p>
          <a:p>
            <a:pPr eaLnBrk="1" hangingPunct="1">
              <a:lnSpc>
                <a:spcPct val="90000"/>
              </a:lnSpc>
            </a:pPr>
            <a:r>
              <a:rPr lang="tr-TR" sz="2200" smtClean="0">
                <a:cs typeface="Times New Roman" panose="02020603050405020304" pitchFamily="18" charset="0"/>
              </a:rPr>
              <a:t>Her iki saatte bir 15-30 dakikalık dinlenme süreleri tanınmalıdır. </a:t>
            </a:r>
            <a:endParaRPr lang="tr-TR" sz="2200" smtClean="0"/>
          </a:p>
        </p:txBody>
      </p:sp>
    </p:spTree>
    <p:extLst>
      <p:ext uri="{BB962C8B-B14F-4D97-AF65-F5344CB8AC3E}">
        <p14:creationId xmlns:p14="http://schemas.microsoft.com/office/powerpoint/2010/main" val="1249503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8625" y="642938"/>
            <a:ext cx="8229600" cy="838200"/>
          </a:xfrm>
        </p:spPr>
        <p:txBody>
          <a:bodyPr/>
          <a:lstStyle/>
          <a:p>
            <a:pPr algn="ctr" eaLnBrk="1" hangingPunct="1">
              <a:defRPr/>
            </a:pPr>
            <a:r>
              <a:rPr lang="tr-TR" sz="3500" b="1" dirty="0" smtClean="0">
                <a:latin typeface="+mn-lt"/>
              </a:rPr>
              <a:t>C.ÇALIŞANLARA ORGANİZASYON DESTEĞİ-2</a:t>
            </a:r>
            <a:endParaRPr lang="en-US" sz="3500" b="1" dirty="0" smtClean="0">
              <a:latin typeface="+mn-lt"/>
            </a:endParaRPr>
          </a:p>
        </p:txBody>
      </p:sp>
      <p:sp>
        <p:nvSpPr>
          <p:cNvPr id="57347" name="Rectangle 3"/>
          <p:cNvSpPr>
            <a:spLocks noGrp="1" noChangeArrowheads="1"/>
          </p:cNvSpPr>
          <p:nvPr>
            <p:ph type="body" idx="1"/>
          </p:nvPr>
        </p:nvSpPr>
        <p:spPr>
          <a:xfrm>
            <a:off x="1071563" y="1643063"/>
            <a:ext cx="8072437" cy="4681537"/>
          </a:xfrm>
        </p:spPr>
        <p:txBody>
          <a:bodyPr/>
          <a:lstStyle/>
          <a:p>
            <a:pPr eaLnBrk="1" hangingPunct="1">
              <a:lnSpc>
                <a:spcPct val="90000"/>
              </a:lnSpc>
            </a:pPr>
            <a:r>
              <a:rPr lang="tr-TR" sz="2200" smtClean="0">
                <a:cs typeface="Times New Roman" panose="02020603050405020304" pitchFamily="18" charset="0"/>
              </a:rPr>
              <a:t>Destekleyici kişiler arası ilişkiler ve sosyal etkinliklere önem verilmelidir. </a:t>
            </a:r>
          </a:p>
          <a:p>
            <a:pPr eaLnBrk="1" hangingPunct="1">
              <a:lnSpc>
                <a:spcPct val="90000"/>
              </a:lnSpc>
            </a:pPr>
            <a:r>
              <a:rPr lang="tr-TR" sz="2200" smtClean="0">
                <a:cs typeface="Times New Roman" panose="02020603050405020304" pitchFamily="18" charset="0"/>
              </a:rPr>
              <a:t>Çalışanların duygularını tanımlama ve ifade etme ve bu duyguları iş arkadaşlarıyla paylaşabilmelerini kolaylaştıracak paylaşım grupları düzenlenmelidir.</a:t>
            </a:r>
          </a:p>
          <a:p>
            <a:pPr eaLnBrk="1" hangingPunct="1">
              <a:lnSpc>
                <a:spcPct val="80000"/>
              </a:lnSpc>
            </a:pPr>
            <a:r>
              <a:rPr lang="tr-TR" sz="2200" smtClean="0">
                <a:cs typeface="Times New Roman" panose="02020603050405020304" pitchFamily="18" charset="0"/>
              </a:rPr>
              <a:t>Stresi yönetmek çalışanın huzurunu sağladığı gibi organizasyonun verimini de  arttırır </a:t>
            </a:r>
            <a:endParaRPr lang="en-US" sz="2200" smtClean="0">
              <a:cs typeface="Times New Roman" panose="02020603050405020304" pitchFamily="18" charset="0"/>
            </a:endParaRPr>
          </a:p>
          <a:p>
            <a:pPr eaLnBrk="1" hangingPunct="1">
              <a:lnSpc>
                <a:spcPct val="80000"/>
              </a:lnSpc>
            </a:pPr>
            <a:r>
              <a:rPr lang="tr-TR" sz="2200" smtClean="0">
                <a:cs typeface="Times New Roman" panose="02020603050405020304" pitchFamily="18" charset="0"/>
              </a:rPr>
              <a:t>Organizasyon içerisinde stresi azaltmak için sağlıklı yaşam olanakları sunulmalıdır.</a:t>
            </a:r>
            <a:endParaRPr lang="en-US" sz="2200" smtClean="0">
              <a:cs typeface="Times New Roman" panose="02020603050405020304" pitchFamily="18" charset="0"/>
            </a:endParaRPr>
          </a:p>
          <a:p>
            <a:pPr eaLnBrk="1" hangingPunct="1">
              <a:lnSpc>
                <a:spcPct val="80000"/>
              </a:lnSpc>
            </a:pPr>
            <a:r>
              <a:rPr lang="tr-TR" sz="2200" smtClean="0">
                <a:cs typeface="Times New Roman" panose="02020603050405020304" pitchFamily="18" charset="0"/>
              </a:rPr>
              <a:t>Çalışanların biraraya gelerek günlük deneyimlerini paylaşabilecekleri küçük gruplar kurulması için olanak sağlanmalıdır.</a:t>
            </a:r>
          </a:p>
          <a:p>
            <a:pPr eaLnBrk="1" hangingPunct="1">
              <a:lnSpc>
                <a:spcPct val="80000"/>
              </a:lnSpc>
            </a:pPr>
            <a:r>
              <a:rPr lang="tr-TR" sz="2200" smtClean="0">
                <a:cs typeface="Times New Roman" panose="02020603050405020304" pitchFamily="18" charset="0"/>
              </a:rPr>
              <a:t>Fiziksel sağlamlığı arttırmaya yönelik çalışmalar</a:t>
            </a:r>
            <a:r>
              <a:rPr lang="tr-TR" sz="2200" smtClean="0"/>
              <a:t> yapılmalıdır (e</a:t>
            </a:r>
            <a:r>
              <a:rPr lang="tr-TR" sz="2200" smtClean="0">
                <a:cs typeface="Times New Roman" panose="02020603050405020304" pitchFamily="18" charset="0"/>
              </a:rPr>
              <a:t>gzersizler, düzenli beslenme, gevşeme tekniklerinin uygulanması, sigara alışkanlığını azaltmak</a:t>
            </a:r>
            <a:r>
              <a:rPr lang="tr-TR" sz="2200" smtClean="0"/>
              <a:t> vb.)</a:t>
            </a:r>
            <a:r>
              <a:rPr lang="tr-TR" sz="2200" smtClean="0">
                <a:cs typeface="Times New Roman" panose="02020603050405020304" pitchFamily="18" charset="0"/>
              </a:rPr>
              <a:t> </a:t>
            </a:r>
            <a:endParaRPr lang="tr-TR" sz="2200" smtClean="0"/>
          </a:p>
          <a:p>
            <a:pPr eaLnBrk="1" hangingPunct="1">
              <a:lnSpc>
                <a:spcPct val="80000"/>
              </a:lnSpc>
            </a:pPr>
            <a:endParaRPr lang="en-US" sz="24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59348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70013" y="428625"/>
            <a:ext cx="7773987" cy="1143000"/>
          </a:xfrm>
        </p:spPr>
        <p:txBody>
          <a:bodyPr/>
          <a:lstStyle/>
          <a:p>
            <a:pPr algn="ctr" eaLnBrk="1" hangingPunct="1">
              <a:defRPr/>
            </a:pPr>
            <a:r>
              <a:rPr lang="tr-TR" sz="3000" b="1" dirty="0" smtClean="0">
                <a:latin typeface="+mn-lt"/>
                <a:cs typeface="Times New Roman" pitchFamily="18" charset="0"/>
              </a:rPr>
              <a:t>Stres Tepkilerini Azaltmaya/Önlemeye Yönelik Öneriler</a:t>
            </a:r>
          </a:p>
        </p:txBody>
      </p:sp>
      <p:sp>
        <p:nvSpPr>
          <p:cNvPr id="98307" name="Rectangle 3"/>
          <p:cNvSpPr>
            <a:spLocks noGrp="1" noChangeArrowheads="1"/>
          </p:cNvSpPr>
          <p:nvPr>
            <p:ph type="body" idx="1"/>
          </p:nvPr>
        </p:nvSpPr>
        <p:spPr/>
        <p:txBody>
          <a:bodyPr/>
          <a:lstStyle/>
          <a:p>
            <a:pPr marL="514350" indent="-514350" eaLnBrk="1" hangingPunct="1">
              <a:buFont typeface="Wingdings" panose="05000000000000000000" pitchFamily="2" charset="2"/>
              <a:buNone/>
            </a:pPr>
            <a:r>
              <a:rPr lang="tr-TR" sz="2800" smtClean="0">
                <a:solidFill>
                  <a:srgbClr val="D9D9D9"/>
                </a:solidFill>
              </a:rPr>
              <a:t>1. Organizasyon Düzeyi</a:t>
            </a:r>
          </a:p>
          <a:p>
            <a:pPr lvl="1" eaLnBrk="1" hangingPunct="1">
              <a:buFont typeface="Wingdings" panose="05000000000000000000" pitchFamily="2" charset="2"/>
              <a:buNone/>
            </a:pPr>
            <a:r>
              <a:rPr lang="tr-TR" smtClean="0">
                <a:solidFill>
                  <a:srgbClr val="D9D9D9"/>
                </a:solidFill>
              </a:rPr>
              <a:t>a. </a:t>
            </a:r>
            <a:r>
              <a:rPr lang="tr-TR" sz="2400" smtClean="0">
                <a:solidFill>
                  <a:srgbClr val="D9D9D9"/>
                </a:solidFill>
              </a:rPr>
              <a:t>Ekibin oluşturulması</a:t>
            </a:r>
          </a:p>
          <a:p>
            <a:pPr lvl="1" eaLnBrk="1" hangingPunct="1">
              <a:buFont typeface="Wingdings" panose="05000000000000000000" pitchFamily="2" charset="2"/>
              <a:buNone/>
            </a:pPr>
            <a:r>
              <a:rPr lang="tr-TR" sz="2400" smtClean="0">
                <a:solidFill>
                  <a:srgbClr val="D9D9D9"/>
                </a:solidFill>
              </a:rPr>
              <a:t>b. İletişim ve Çatışma Çözümü</a:t>
            </a:r>
          </a:p>
          <a:p>
            <a:pPr lvl="1" eaLnBrk="1" hangingPunct="1">
              <a:buFont typeface="Wingdings" panose="05000000000000000000" pitchFamily="2" charset="2"/>
              <a:buNone/>
            </a:pPr>
            <a:r>
              <a:rPr lang="tr-TR" sz="2400" smtClean="0">
                <a:solidFill>
                  <a:srgbClr val="D9D9D9"/>
                </a:solidFill>
              </a:rPr>
              <a:t>c. Çalışanlara organizasyon desteği</a:t>
            </a:r>
            <a:endParaRPr lang="tr-TR" smtClean="0">
              <a:solidFill>
                <a:srgbClr val="D9D9D9"/>
              </a:solidFill>
            </a:endParaRPr>
          </a:p>
          <a:p>
            <a:pPr marL="514350" indent="-514350" eaLnBrk="1" hangingPunct="1"/>
            <a:endParaRPr lang="tr-TR" sz="2800" smtClean="0"/>
          </a:p>
          <a:p>
            <a:pPr marL="514350" indent="-514350" eaLnBrk="1" hangingPunct="1">
              <a:buFont typeface="Wingdings" panose="05000000000000000000" pitchFamily="2" charset="2"/>
              <a:buNone/>
            </a:pPr>
            <a:r>
              <a:rPr lang="tr-TR" sz="2800" smtClean="0"/>
              <a:t>2. Bireysel Düzey</a:t>
            </a:r>
            <a:endParaRPr lang="tr-TR" smtClean="0"/>
          </a:p>
          <a:p>
            <a:pPr lvl="1" eaLnBrk="1" hangingPunct="1"/>
            <a:endParaRPr lang="tr-TR" sz="3200" smtClean="0"/>
          </a:p>
          <a:p>
            <a:pPr lvl="1" eaLnBrk="1" hangingPunct="1"/>
            <a:endParaRPr lang="tr-TR" smtClean="0"/>
          </a:p>
        </p:txBody>
      </p:sp>
    </p:spTree>
    <p:extLst>
      <p:ext uri="{BB962C8B-B14F-4D97-AF65-F5344CB8AC3E}">
        <p14:creationId xmlns:p14="http://schemas.microsoft.com/office/powerpoint/2010/main" val="3333066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tr-TR" sz="4000" b="1" dirty="0" smtClean="0">
                <a:latin typeface="+mn-lt"/>
              </a:rPr>
              <a:t>Stres</a:t>
            </a:r>
          </a:p>
        </p:txBody>
      </p:sp>
      <p:sp>
        <p:nvSpPr>
          <p:cNvPr id="8195" name="Rectangle 3"/>
          <p:cNvSpPr>
            <a:spLocks noGrp="1" noChangeArrowheads="1"/>
          </p:cNvSpPr>
          <p:nvPr>
            <p:ph type="body" idx="1"/>
          </p:nvPr>
        </p:nvSpPr>
        <p:spPr>
          <a:xfrm>
            <a:off x="457200" y="1600200"/>
            <a:ext cx="8229600" cy="4525963"/>
          </a:xfrm>
        </p:spPr>
        <p:txBody>
          <a:bodyPr/>
          <a:lstStyle/>
          <a:p>
            <a:pPr eaLnBrk="1" hangingPunct="1">
              <a:buFont typeface="Wingdings" panose="05000000000000000000" pitchFamily="2" charset="2"/>
              <a:buNone/>
            </a:pPr>
            <a:endParaRPr lang="tr-TR" dirty="0" smtClean="0"/>
          </a:p>
          <a:p>
            <a:pPr eaLnBrk="1" hangingPunct="1">
              <a:buFont typeface="Wingdings" panose="05000000000000000000" pitchFamily="2" charset="2"/>
              <a:buNone/>
            </a:pPr>
            <a:r>
              <a:rPr lang="tr-TR" dirty="0" smtClean="0"/>
              <a:t>Canlıların zihinsel, davranışsal ya </a:t>
            </a:r>
            <a:r>
              <a:rPr lang="tr-TR" dirty="0" smtClean="0"/>
              <a:t>da fizyolojik </a:t>
            </a:r>
            <a:r>
              <a:rPr lang="tr-TR" dirty="0" smtClean="0"/>
              <a:t>işlevlerini kesintiye </a:t>
            </a:r>
            <a:r>
              <a:rPr lang="tr-TR" dirty="0" smtClean="0"/>
              <a:t>uğratan her </a:t>
            </a:r>
            <a:r>
              <a:rPr lang="tr-TR" dirty="0" smtClean="0"/>
              <a:t>türlü gerginlik ya da etkinin </a:t>
            </a:r>
            <a:r>
              <a:rPr lang="tr-TR" dirty="0" smtClean="0"/>
              <a:t>ortak adıdır</a:t>
            </a:r>
            <a:r>
              <a:rPr lang="tr-TR" dirty="0" smtClean="0"/>
              <a:t>.</a:t>
            </a:r>
          </a:p>
        </p:txBody>
      </p:sp>
    </p:spTree>
    <p:extLst>
      <p:ext uri="{BB962C8B-B14F-4D97-AF65-F5344CB8AC3E}">
        <p14:creationId xmlns:p14="http://schemas.microsoft.com/office/powerpoint/2010/main" val="3832944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tr-TR" b="1" dirty="0" smtClean="0">
                <a:latin typeface="+mn-lt"/>
              </a:rPr>
              <a:t>2. Bireysel Düzey</a:t>
            </a:r>
          </a:p>
        </p:txBody>
      </p:sp>
      <p:sp>
        <p:nvSpPr>
          <p:cNvPr id="59395" name="Rectangle 3"/>
          <p:cNvSpPr>
            <a:spLocks noGrp="1" noChangeArrowheads="1"/>
          </p:cNvSpPr>
          <p:nvPr>
            <p:ph type="body" idx="1"/>
          </p:nvPr>
        </p:nvSpPr>
        <p:spPr>
          <a:xfrm>
            <a:off x="1370013" y="2143125"/>
            <a:ext cx="7313612" cy="3798888"/>
          </a:xfrm>
        </p:spPr>
        <p:txBody>
          <a:bodyPr/>
          <a:lstStyle/>
          <a:p>
            <a:pPr eaLnBrk="1" hangingPunct="1">
              <a:buFont typeface="Wingdings" panose="05000000000000000000" pitchFamily="2" charset="2"/>
              <a:buNone/>
            </a:pPr>
            <a:r>
              <a:rPr lang="tr-TR" smtClean="0"/>
              <a:t>a- Düşünce Yapısını Değiştirmek</a:t>
            </a:r>
          </a:p>
          <a:p>
            <a:pPr eaLnBrk="1" hangingPunct="1"/>
            <a:endParaRPr lang="tr-TR" smtClean="0"/>
          </a:p>
          <a:p>
            <a:pPr eaLnBrk="1" hangingPunct="1">
              <a:buFont typeface="Wingdings" panose="05000000000000000000" pitchFamily="2" charset="2"/>
              <a:buNone/>
            </a:pPr>
            <a:r>
              <a:rPr lang="tr-TR" smtClean="0"/>
              <a:t>b- Gevşeme Tekniklerini Uygulamak</a:t>
            </a:r>
          </a:p>
          <a:p>
            <a:pPr eaLnBrk="1" hangingPunct="1"/>
            <a:endParaRPr lang="tr-TR" smtClean="0"/>
          </a:p>
          <a:p>
            <a:pPr eaLnBrk="1" hangingPunct="1">
              <a:buFont typeface="Wingdings" panose="05000000000000000000" pitchFamily="2" charset="2"/>
              <a:buNone/>
            </a:pPr>
            <a:r>
              <a:rPr lang="tr-TR" smtClean="0"/>
              <a:t>c- Sosyal Destekten Yararlanmak </a:t>
            </a:r>
          </a:p>
        </p:txBody>
      </p:sp>
    </p:spTree>
    <p:extLst>
      <p:ext uri="{BB962C8B-B14F-4D97-AF65-F5344CB8AC3E}">
        <p14:creationId xmlns:p14="http://schemas.microsoft.com/office/powerpoint/2010/main" val="464218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428750" y="714375"/>
            <a:ext cx="7313613" cy="1143000"/>
          </a:xfrm>
        </p:spPr>
        <p:txBody>
          <a:bodyPr>
            <a:normAutofit fontScale="90000"/>
          </a:bodyPr>
          <a:lstStyle/>
          <a:p>
            <a:pPr eaLnBrk="1" hangingPunct="1">
              <a:defRPr/>
            </a:pPr>
            <a:r>
              <a:rPr lang="tr-TR" dirty="0" smtClean="0"/>
              <a:t/>
            </a:r>
            <a:br>
              <a:rPr lang="tr-TR" dirty="0" smtClean="0"/>
            </a:br>
            <a:r>
              <a:rPr lang="tr-TR" dirty="0" smtClean="0"/>
              <a:t/>
            </a:r>
            <a:br>
              <a:rPr lang="tr-TR" dirty="0" smtClean="0"/>
            </a:br>
            <a:r>
              <a:rPr lang="tr-TR" dirty="0" smtClean="0"/>
              <a:t/>
            </a:r>
            <a:br>
              <a:rPr lang="tr-TR" dirty="0" smtClean="0"/>
            </a:br>
            <a:r>
              <a:rPr lang="tr-TR" b="1" dirty="0" smtClean="0">
                <a:latin typeface="+mn-lt"/>
              </a:rPr>
              <a:t>2. Bireysel Düzey</a:t>
            </a:r>
            <a:r>
              <a:rPr lang="tr-TR" dirty="0" smtClean="0"/>
              <a:t/>
            </a:r>
            <a:br>
              <a:rPr lang="tr-TR" dirty="0" smtClean="0"/>
            </a:br>
            <a:endParaRPr lang="tr-TR" dirty="0" smtClean="0"/>
          </a:p>
        </p:txBody>
      </p:sp>
      <p:sp>
        <p:nvSpPr>
          <p:cNvPr id="60419" name="Rectangle 3"/>
          <p:cNvSpPr>
            <a:spLocks noGrp="1" noChangeArrowheads="1"/>
          </p:cNvSpPr>
          <p:nvPr>
            <p:ph type="body" idx="1"/>
          </p:nvPr>
        </p:nvSpPr>
        <p:spPr>
          <a:xfrm>
            <a:off x="1370013" y="2143125"/>
            <a:ext cx="7313612" cy="3798888"/>
          </a:xfrm>
        </p:spPr>
        <p:txBody>
          <a:bodyPr/>
          <a:lstStyle/>
          <a:p>
            <a:pPr eaLnBrk="1" hangingPunct="1">
              <a:buFont typeface="Wingdings" panose="05000000000000000000" pitchFamily="2" charset="2"/>
              <a:buNone/>
            </a:pPr>
            <a:r>
              <a:rPr lang="tr-TR" smtClean="0"/>
              <a:t>d- Fizik Egzersizleri Yapmak</a:t>
            </a:r>
          </a:p>
          <a:p>
            <a:pPr eaLnBrk="1" hangingPunct="1">
              <a:buFont typeface="Wingdings" panose="05000000000000000000" pitchFamily="2" charset="2"/>
              <a:buNone/>
            </a:pPr>
            <a:endParaRPr lang="tr-TR" smtClean="0"/>
          </a:p>
          <a:p>
            <a:pPr eaLnBrk="1" hangingPunct="1">
              <a:buFont typeface="Wingdings" panose="05000000000000000000" pitchFamily="2" charset="2"/>
              <a:buNone/>
            </a:pPr>
            <a:r>
              <a:rPr lang="tr-TR" smtClean="0"/>
              <a:t>e- Beslenmeye Dikkat Etmek</a:t>
            </a:r>
          </a:p>
          <a:p>
            <a:pPr eaLnBrk="1" hangingPunct="1">
              <a:buFont typeface="Wingdings" panose="05000000000000000000" pitchFamily="2" charset="2"/>
              <a:buNone/>
            </a:pPr>
            <a:endParaRPr lang="tr-TR" smtClean="0"/>
          </a:p>
          <a:p>
            <a:pPr eaLnBrk="1" hangingPunct="1">
              <a:buFont typeface="Wingdings" panose="05000000000000000000" pitchFamily="2" charset="2"/>
              <a:buNone/>
            </a:pPr>
            <a:r>
              <a:rPr lang="tr-TR" smtClean="0"/>
              <a:t>f- Zamanı İyi Kullanmak</a:t>
            </a:r>
          </a:p>
        </p:txBody>
      </p:sp>
    </p:spTree>
    <p:extLst>
      <p:ext uri="{BB962C8B-B14F-4D97-AF65-F5344CB8AC3E}">
        <p14:creationId xmlns:p14="http://schemas.microsoft.com/office/powerpoint/2010/main" val="30980277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8"/>
          <p:cNvSpPr>
            <a:spLocks noGrp="1" noChangeArrowheads="1"/>
          </p:cNvSpPr>
          <p:nvPr>
            <p:ph type="title"/>
          </p:nvPr>
        </p:nvSpPr>
        <p:spPr>
          <a:xfrm>
            <a:off x="1357313" y="714375"/>
            <a:ext cx="7313612" cy="1143000"/>
          </a:xfrm>
        </p:spPr>
        <p:txBody>
          <a:bodyPr>
            <a:normAutofit fontScale="90000"/>
          </a:bodyPr>
          <a:lstStyle/>
          <a:p>
            <a:pPr eaLnBrk="1" hangingPunct="1">
              <a:defRPr/>
            </a:pP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b="1" dirty="0" smtClean="0">
                <a:latin typeface="+mn-lt"/>
              </a:rPr>
              <a:t>2. Bireysel Düzey</a:t>
            </a:r>
            <a:br>
              <a:rPr lang="tr-TR" b="1" dirty="0" smtClean="0">
                <a:latin typeface="+mn-lt"/>
              </a:rPr>
            </a:br>
            <a:endParaRPr lang="tr-TR" b="1" dirty="0" smtClean="0">
              <a:latin typeface="+mn-lt"/>
            </a:endParaRPr>
          </a:p>
        </p:txBody>
      </p:sp>
      <p:sp>
        <p:nvSpPr>
          <p:cNvPr id="61443" name="Rectangle 3"/>
          <p:cNvSpPr>
            <a:spLocks noGrp="1" noChangeArrowheads="1"/>
          </p:cNvSpPr>
          <p:nvPr>
            <p:ph type="body" sz="half" idx="1"/>
          </p:nvPr>
        </p:nvSpPr>
        <p:spPr>
          <a:xfrm>
            <a:off x="928688" y="2286000"/>
            <a:ext cx="4559300" cy="3757613"/>
          </a:xfrm>
        </p:spPr>
        <p:txBody>
          <a:bodyPr/>
          <a:lstStyle/>
          <a:p>
            <a:pPr eaLnBrk="1" hangingPunct="1"/>
            <a:endParaRPr lang="tr-TR" sz="2500" dirty="0" smtClean="0"/>
          </a:p>
          <a:p>
            <a:pPr eaLnBrk="1" hangingPunct="1"/>
            <a:endParaRPr lang="tr-TR" sz="2800" dirty="0" smtClean="0"/>
          </a:p>
          <a:p>
            <a:pPr eaLnBrk="1" hangingPunct="1">
              <a:buFont typeface="Wingdings" panose="05000000000000000000" pitchFamily="2" charset="2"/>
              <a:buNone/>
            </a:pPr>
            <a:r>
              <a:rPr lang="tr-TR" sz="2800" dirty="0" smtClean="0"/>
              <a:t>g- Problem Çözme Yöntemleri Kullanmak</a:t>
            </a:r>
          </a:p>
        </p:txBody>
      </p:sp>
      <p:sp>
        <p:nvSpPr>
          <p:cNvPr id="2" name="Content Placeholder 1"/>
          <p:cNvSpPr>
            <a:spLocks noGrp="1"/>
          </p:cNvSpPr>
          <p:nvPr>
            <p:ph sz="quarter" idx="2"/>
          </p:nvPr>
        </p:nvSpPr>
        <p:spPr/>
        <p:txBody>
          <a:bodyPr/>
          <a:lstStyle/>
          <a:p>
            <a:endParaRPr lang="en-US"/>
          </a:p>
        </p:txBody>
      </p:sp>
      <p:sp>
        <p:nvSpPr>
          <p:cNvPr id="3" name="Content Placeholder 2"/>
          <p:cNvSpPr>
            <a:spLocks noGrp="1"/>
          </p:cNvSpPr>
          <p:nvPr>
            <p:ph sz="quarter" idx="3"/>
          </p:nvPr>
        </p:nvSpPr>
        <p:spPr/>
        <p:txBody>
          <a:bodyPr/>
          <a:lstStyle/>
          <a:p>
            <a:endParaRPr lang="en-US" dirty="0"/>
          </a:p>
        </p:txBody>
      </p:sp>
    </p:spTree>
    <p:extLst>
      <p:ext uri="{BB962C8B-B14F-4D97-AF65-F5344CB8AC3E}">
        <p14:creationId xmlns:p14="http://schemas.microsoft.com/office/powerpoint/2010/main" val="3122033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57188" y="142875"/>
            <a:ext cx="8229600" cy="1428750"/>
          </a:xfrm>
        </p:spPr>
        <p:txBody>
          <a:bodyPr>
            <a:normAutofit fontScale="90000"/>
          </a:bodyPr>
          <a:lstStyle/>
          <a:p>
            <a:pPr algn="ctr" eaLnBrk="1" hangingPunct="1">
              <a:defRPr/>
            </a:pPr>
            <a:r>
              <a:rPr lang="tr-TR" dirty="0" smtClean="0">
                <a:latin typeface="+mn-lt"/>
              </a:rPr>
              <a:t>Stresle baş etme: Kişisel Plan</a:t>
            </a:r>
            <a:br>
              <a:rPr lang="tr-TR" dirty="0" smtClean="0">
                <a:latin typeface="+mn-lt"/>
              </a:rPr>
            </a:br>
            <a:r>
              <a:rPr lang="tr-TR" sz="2800" dirty="0" smtClean="0">
                <a:latin typeface="+mn-lt"/>
              </a:rPr>
              <a:t>Aşağıdaki liste stresle başa çıkmak için kullanacağım sekiz aşamalı plandır:</a:t>
            </a:r>
          </a:p>
        </p:txBody>
      </p:sp>
      <p:sp>
        <p:nvSpPr>
          <p:cNvPr id="62467" name="Rectangle 3"/>
          <p:cNvSpPr>
            <a:spLocks noGrp="1" noChangeArrowheads="1"/>
          </p:cNvSpPr>
          <p:nvPr>
            <p:ph type="body" idx="1"/>
          </p:nvPr>
        </p:nvSpPr>
        <p:spPr>
          <a:xfrm>
            <a:off x="571500" y="1714500"/>
            <a:ext cx="8229600" cy="4929188"/>
          </a:xfrm>
        </p:spPr>
        <p:txBody>
          <a:bodyPr/>
          <a:lstStyle/>
          <a:p>
            <a:pPr eaLnBrk="1" hangingPunct="1"/>
            <a:r>
              <a:rPr lang="tr-TR" sz="1600" smtClean="0"/>
              <a:t> </a:t>
            </a:r>
            <a:r>
              <a:rPr lang="tr-TR" sz="2400" smtClean="0"/>
              <a:t>Afet çalışmalarında önem verdiğim şeyler neler?</a:t>
            </a:r>
          </a:p>
          <a:p>
            <a:pPr eaLnBrk="1" hangingPunct="1"/>
            <a:r>
              <a:rPr lang="tr-TR" sz="2400" smtClean="0"/>
              <a:t> Afet çalışmalarının benim için en fazla stres yaratan yönleri neler?</a:t>
            </a:r>
          </a:p>
          <a:p>
            <a:pPr eaLnBrk="1" hangingPunct="1"/>
            <a:r>
              <a:rPr lang="tr-TR" sz="2400" smtClean="0"/>
              <a:t> Afet çalışmalarının benim için en ödüllendirici yönleri neler?</a:t>
            </a:r>
          </a:p>
          <a:p>
            <a:pPr eaLnBrk="1" hangingPunct="1"/>
            <a:r>
              <a:rPr lang="tr-TR" sz="2400" smtClean="0"/>
              <a:t> Stres altında olduğumu nasıl anlarım?</a:t>
            </a:r>
          </a:p>
          <a:p>
            <a:pPr eaLnBrk="1" hangingPunct="1"/>
            <a:r>
              <a:rPr lang="tr-TR" sz="2400" smtClean="0"/>
              <a:t> Çalışma arkadaşlarım stres altında olduğumu nasıl anlarlar?</a:t>
            </a:r>
          </a:p>
          <a:p>
            <a:pPr eaLnBrk="1" hangingPunct="1"/>
            <a:r>
              <a:rPr lang="tr-TR" sz="2400" smtClean="0"/>
              <a:t> Stres altındayken, diğerleri bana nasıl destek olabilir?</a:t>
            </a:r>
          </a:p>
          <a:p>
            <a:pPr eaLnBrk="1" hangingPunct="1"/>
            <a:r>
              <a:rPr lang="tr-TR" sz="2400" smtClean="0"/>
              <a:t> Kendim için neler yapabilirim?</a:t>
            </a:r>
          </a:p>
          <a:p>
            <a:pPr eaLnBrk="1" hangingPunct="1"/>
            <a:r>
              <a:rPr lang="tr-TR" sz="2400" smtClean="0"/>
              <a:t>Stresimi azaltan faaliyetlerim neler?</a:t>
            </a:r>
          </a:p>
          <a:p>
            <a:pPr eaLnBrk="1" hangingPunct="1">
              <a:buFont typeface="Wingdings" panose="05000000000000000000" pitchFamily="2" charset="2"/>
              <a:buNone/>
            </a:pPr>
            <a:r>
              <a:rPr lang="tr-TR" sz="2400" smtClean="0"/>
              <a:t> </a:t>
            </a:r>
          </a:p>
          <a:p>
            <a:pPr eaLnBrk="1" hangingPunct="1">
              <a:buFont typeface="Wingdings" panose="05000000000000000000" pitchFamily="2" charset="2"/>
              <a:buNone/>
            </a:pPr>
            <a:endParaRPr lang="tr-TR" sz="1600" smtClean="0"/>
          </a:p>
        </p:txBody>
      </p:sp>
    </p:spTree>
    <p:extLst>
      <p:ext uri="{BB962C8B-B14F-4D97-AF65-F5344CB8AC3E}">
        <p14:creationId xmlns:p14="http://schemas.microsoft.com/office/powerpoint/2010/main" val="2551978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algn="ctr" eaLnBrk="1" hangingPunct="1"/>
            <a:r>
              <a:rPr lang="tr-TR" b="1" smtClean="0">
                <a:latin typeface="Verdana" panose="020B0604030504040204" pitchFamily="34" charset="0"/>
              </a:rPr>
              <a:t>Afet Çalışmalarının Ödüllendirici Yanları</a:t>
            </a:r>
            <a:endParaRPr lang="en-US" b="1" smtClean="0">
              <a:latin typeface="Verdana" panose="020B0604030504040204" pitchFamily="34" charset="0"/>
            </a:endParaRPr>
          </a:p>
        </p:txBody>
      </p:sp>
      <p:sp>
        <p:nvSpPr>
          <p:cNvPr id="224259" name="Rectangle 3"/>
          <p:cNvSpPr>
            <a:spLocks noGrp="1" noChangeArrowheads="1"/>
          </p:cNvSpPr>
          <p:nvPr>
            <p:ph type="body" idx="1"/>
          </p:nvPr>
        </p:nvSpPr>
        <p:spPr>
          <a:xfrm>
            <a:off x="928688" y="1827213"/>
            <a:ext cx="7754937" cy="4114800"/>
          </a:xfrm>
        </p:spPr>
        <p:txBody>
          <a:bodyPr/>
          <a:lstStyle/>
          <a:p>
            <a:pPr algn="ctr" eaLnBrk="1" hangingPunct="1">
              <a:buFontTx/>
              <a:buNone/>
            </a:pPr>
            <a:r>
              <a:rPr lang="en-AU" sz="2400" smtClean="0">
                <a:cs typeface="Times New Roman" panose="02020603050405020304" pitchFamily="18" charset="0"/>
              </a:rPr>
              <a:t>Afet çalışanlarının pek çoğu afetzedelere yardım etmenin son derece güzel duygular yaşattığını belirtmişlerdir.</a:t>
            </a:r>
            <a:endParaRPr lang="tr-TR" sz="2400" smtClean="0"/>
          </a:p>
          <a:p>
            <a:pPr algn="ctr" eaLnBrk="1" hangingPunct="1">
              <a:buFontTx/>
              <a:buNone/>
            </a:pPr>
            <a:endParaRPr lang="tr-TR" sz="2400" smtClean="0"/>
          </a:p>
          <a:p>
            <a:pPr algn="ctr" eaLnBrk="1" hangingPunct="1">
              <a:buFontTx/>
              <a:buNone/>
            </a:pPr>
            <a:r>
              <a:rPr lang="en-AU" sz="2400" smtClean="0">
                <a:cs typeface="Times New Roman" panose="02020603050405020304" pitchFamily="18" charset="0"/>
              </a:rPr>
              <a:t> Afet çalışanları bir yandan yaşanan acı ve yasa tanık olurken, diğer yandan da insanoğlunun dayanabilme ve yaşamı sürdürebilme gücünü görürler. </a:t>
            </a:r>
            <a:endParaRPr lang="tr-TR" sz="2400" smtClean="0"/>
          </a:p>
          <a:p>
            <a:pPr algn="ctr" eaLnBrk="1" hangingPunct="1">
              <a:buFontTx/>
              <a:buNone/>
            </a:pPr>
            <a:endParaRPr lang="tr-TR" sz="2400" smtClean="0"/>
          </a:p>
          <a:p>
            <a:pPr algn="ctr" eaLnBrk="1" hangingPunct="1">
              <a:buFontTx/>
              <a:buNone/>
            </a:pPr>
            <a:r>
              <a:rPr lang="tr-TR" sz="2400" smtClean="0">
                <a:effectLst>
                  <a:outerShdw blurRad="38100" dist="38100" dir="2700000" algn="tl">
                    <a:srgbClr val="C0C0C0"/>
                  </a:outerShdw>
                </a:effectLst>
                <a:cs typeface="Times New Roman" panose="02020603050405020304" pitchFamily="18" charset="0"/>
              </a:rPr>
              <a:t>İNSANLARIN YAŞAMLARINI YENİDEN KURMA ÇABALARINDA YARDIMCI OLABİLMEK SON DERECE ANLAMLIDIR.</a:t>
            </a:r>
            <a:endParaRPr lang="tr-TR" sz="2400" smtClean="0">
              <a:effectLst>
                <a:outerShdw blurRad="38100" dist="38100" dir="2700000" algn="tl">
                  <a:srgbClr val="C0C0C0"/>
                </a:outerShdw>
              </a:effectLst>
            </a:endParaRPr>
          </a:p>
          <a:p>
            <a:pPr algn="ctr" eaLnBrk="1" hangingPunct="1">
              <a:buFontTx/>
              <a:buNone/>
            </a:pPr>
            <a:endParaRPr lang="tr-TR" sz="2400" smtClean="0">
              <a:latin typeface="Arial" panose="020B0604020202020204" pitchFamily="34" charset="0"/>
            </a:endParaRPr>
          </a:p>
        </p:txBody>
      </p:sp>
    </p:spTree>
    <p:extLst>
      <p:ext uri="{BB962C8B-B14F-4D97-AF65-F5344CB8AC3E}">
        <p14:creationId xmlns:p14="http://schemas.microsoft.com/office/powerpoint/2010/main" val="1960133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785813" y="2143125"/>
            <a:ext cx="7826375" cy="2214563"/>
          </a:xfrm>
        </p:spPr>
        <p:txBody>
          <a:bodyPr/>
          <a:lstStyle/>
          <a:p>
            <a:pPr algn="ctr" eaLnBrk="1" hangingPunct="1">
              <a:lnSpc>
                <a:spcPct val="80000"/>
              </a:lnSpc>
              <a:buFontTx/>
              <a:buNone/>
            </a:pPr>
            <a:r>
              <a:rPr lang="tr-TR" sz="2800" smtClean="0"/>
              <a:t>KENDİ GEREKSİNİMLERİMİZİ</a:t>
            </a:r>
          </a:p>
          <a:p>
            <a:pPr algn="ctr" eaLnBrk="1" hangingPunct="1">
              <a:lnSpc>
                <a:spcPct val="80000"/>
              </a:lnSpc>
              <a:buFontTx/>
              <a:buNone/>
            </a:pPr>
            <a:r>
              <a:rPr lang="tr-TR" sz="2800" smtClean="0"/>
              <a:t>KARŞILAYAMADIĞIMIZ, KENDİMİZE İYİ</a:t>
            </a:r>
          </a:p>
          <a:p>
            <a:pPr algn="ctr" eaLnBrk="1" hangingPunct="1">
              <a:lnSpc>
                <a:spcPct val="80000"/>
              </a:lnSpc>
              <a:buFontTx/>
              <a:buNone/>
            </a:pPr>
            <a:r>
              <a:rPr lang="tr-TR" sz="2800" smtClean="0"/>
              <a:t>BAKAMADIĞIMIZ SÜRECE BAŞKALARINA</a:t>
            </a:r>
          </a:p>
          <a:p>
            <a:pPr algn="ctr" eaLnBrk="1" hangingPunct="1">
              <a:lnSpc>
                <a:spcPct val="80000"/>
              </a:lnSpc>
              <a:buFontTx/>
              <a:buNone/>
            </a:pPr>
            <a:r>
              <a:rPr lang="tr-TR" sz="2800" smtClean="0"/>
              <a:t>ETKİLİ BİÇİMDE YARDIM ETME</a:t>
            </a:r>
          </a:p>
          <a:p>
            <a:pPr algn="ctr" eaLnBrk="1" hangingPunct="1">
              <a:lnSpc>
                <a:spcPct val="80000"/>
              </a:lnSpc>
              <a:buFontTx/>
              <a:buNone/>
            </a:pPr>
            <a:r>
              <a:rPr lang="tr-TR" sz="2800" smtClean="0"/>
              <a:t>OLASILIĞIMIZ AZALIR.</a:t>
            </a:r>
          </a:p>
        </p:txBody>
      </p:sp>
    </p:spTree>
    <p:extLst>
      <p:ext uri="{BB962C8B-B14F-4D97-AF65-F5344CB8AC3E}">
        <p14:creationId xmlns:p14="http://schemas.microsoft.com/office/powerpoint/2010/main" val="1292406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9388" y="357188"/>
            <a:ext cx="8964612" cy="928687"/>
          </a:xfrm>
        </p:spPr>
        <p:txBody>
          <a:bodyPr/>
          <a:lstStyle/>
          <a:p>
            <a:pPr algn="ctr" eaLnBrk="1" hangingPunct="1"/>
            <a:r>
              <a:rPr lang="tr-TR" sz="2800" b="1" smtClean="0">
                <a:latin typeface="Verdana" panose="020B0604030504040204" pitchFamily="34" charset="0"/>
                <a:cs typeface="Times New Roman" panose="02020603050405020304" pitchFamily="18" charset="0"/>
              </a:rPr>
              <a:t>Stres Yaratan Kaynaklar</a:t>
            </a:r>
            <a:br>
              <a:rPr lang="tr-TR" sz="2800" b="1" smtClean="0">
                <a:latin typeface="Verdana" panose="020B0604030504040204" pitchFamily="34" charset="0"/>
                <a:cs typeface="Times New Roman" panose="02020603050405020304" pitchFamily="18" charset="0"/>
              </a:rPr>
            </a:br>
            <a:r>
              <a:rPr lang="tr-TR" sz="2000" b="1" smtClean="0">
                <a:latin typeface="Verdana" panose="020B0604030504040204" pitchFamily="34" charset="0"/>
                <a:cs typeface="Times New Roman" panose="02020603050405020304" pitchFamily="18" charset="0"/>
              </a:rPr>
              <a:t>“Afet Çalışanları İçin” </a:t>
            </a:r>
          </a:p>
        </p:txBody>
      </p:sp>
      <p:sp>
        <p:nvSpPr>
          <p:cNvPr id="189443" name="Rectangle 3"/>
          <p:cNvSpPr>
            <a:spLocks noGrp="1" noChangeArrowheads="1"/>
          </p:cNvSpPr>
          <p:nvPr>
            <p:ph type="body" sz="half" idx="1"/>
          </p:nvPr>
        </p:nvSpPr>
        <p:spPr>
          <a:xfrm>
            <a:off x="1857375" y="1714500"/>
            <a:ext cx="5643563" cy="4525963"/>
          </a:xfrm>
        </p:spPr>
        <p:txBody>
          <a:bodyPr/>
          <a:lstStyle/>
          <a:p>
            <a:pPr eaLnBrk="1" hangingPunct="1">
              <a:buFontTx/>
              <a:buNone/>
              <a:defRPr/>
            </a:pPr>
            <a:endParaRPr lang="tr-TR" sz="2400" dirty="0" smtClean="0"/>
          </a:p>
          <a:p>
            <a:pPr eaLnBrk="1" hangingPunct="1">
              <a:defRPr/>
            </a:pPr>
            <a:r>
              <a:rPr lang="tr-TR" sz="2400" b="1" dirty="0" smtClean="0">
                <a:cs typeface="Times New Roman" pitchFamily="18" charset="0"/>
              </a:rPr>
              <a:t>Olaya Bağlı Stres Kaynakları</a:t>
            </a:r>
            <a:endParaRPr lang="tr-TR" sz="2400" b="1" dirty="0" smtClean="0"/>
          </a:p>
          <a:p>
            <a:pPr algn="just" eaLnBrk="1" hangingPunct="1">
              <a:buFontTx/>
              <a:buNone/>
              <a:defRPr/>
            </a:pPr>
            <a:endParaRPr lang="tr-TR" sz="2400" b="1" dirty="0" smtClean="0"/>
          </a:p>
          <a:p>
            <a:pPr eaLnBrk="1" hangingPunct="1">
              <a:defRPr/>
            </a:pPr>
            <a:r>
              <a:rPr lang="tr-TR" sz="2400" b="1" dirty="0" smtClean="0"/>
              <a:t> </a:t>
            </a:r>
            <a:r>
              <a:rPr lang="tr-TR" sz="2400" b="1" dirty="0" smtClean="0">
                <a:cs typeface="Times New Roman" pitchFamily="18" charset="0"/>
              </a:rPr>
              <a:t>Mesleki</a:t>
            </a:r>
            <a:r>
              <a:rPr lang="en-US" sz="2400" b="1" dirty="0" smtClean="0">
                <a:cs typeface="Times New Roman" pitchFamily="18" charset="0"/>
              </a:rPr>
              <a:t> </a:t>
            </a:r>
            <a:r>
              <a:rPr lang="tr-TR" sz="2400" b="1" dirty="0" smtClean="0">
                <a:cs typeface="Times New Roman" pitchFamily="18" charset="0"/>
              </a:rPr>
              <a:t>Stres Kaynakları</a:t>
            </a:r>
            <a:endParaRPr lang="tr-TR" sz="2400" b="1" dirty="0" smtClean="0"/>
          </a:p>
          <a:p>
            <a:pPr algn="just" eaLnBrk="1" hangingPunct="1">
              <a:buFontTx/>
              <a:buNone/>
              <a:defRPr/>
            </a:pPr>
            <a:endParaRPr lang="tr-TR" sz="2400" b="1" dirty="0" smtClean="0"/>
          </a:p>
          <a:p>
            <a:pPr eaLnBrk="1" hangingPunct="1">
              <a:defRPr/>
            </a:pPr>
            <a:r>
              <a:rPr lang="tr-TR" sz="2400" b="1" dirty="0" smtClean="0">
                <a:cs typeface="Times New Roman" pitchFamily="18" charset="0"/>
              </a:rPr>
              <a:t>Çevresel Stres Kaynakları</a:t>
            </a:r>
          </a:p>
          <a:p>
            <a:pPr eaLnBrk="1" hangingPunct="1">
              <a:buFontTx/>
              <a:buNone/>
              <a:defRPr/>
            </a:pPr>
            <a:endParaRPr lang="tr-TR" sz="2600" dirty="0" smtClean="0">
              <a:latin typeface="+mj-lt"/>
            </a:endParaRPr>
          </a:p>
          <a:p>
            <a:pPr eaLnBrk="1" hangingPunct="1">
              <a:defRPr/>
            </a:pPr>
            <a:endParaRPr lang="tr-TR" sz="2600" dirty="0" smtClean="0">
              <a:solidFill>
                <a:srgbClr val="000066"/>
              </a:solidFill>
            </a:endParaRPr>
          </a:p>
        </p:txBody>
      </p:sp>
    </p:spTree>
    <p:extLst>
      <p:ext uri="{BB962C8B-B14F-4D97-AF65-F5344CB8AC3E}">
        <p14:creationId xmlns:p14="http://schemas.microsoft.com/office/powerpoint/2010/main" val="2020938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57313" y="285750"/>
            <a:ext cx="7313612" cy="1857375"/>
          </a:xfrm>
        </p:spPr>
        <p:txBody>
          <a:bodyPr>
            <a:normAutofit fontScale="90000"/>
          </a:bodyPr>
          <a:lstStyle/>
          <a:p>
            <a:pPr algn="ctr" eaLnBrk="1" hangingPunct="1">
              <a:defRPr/>
            </a:pPr>
            <a:r>
              <a:rPr lang="tr-TR" sz="2600" b="1" dirty="0" smtClean="0"/>
              <a:t/>
            </a:r>
            <a:br>
              <a:rPr lang="tr-TR" sz="2600" b="1" dirty="0" smtClean="0"/>
            </a:br>
            <a:r>
              <a:rPr lang="tr-TR" sz="3200" b="1" dirty="0" smtClean="0">
                <a:latin typeface="+mn-lt"/>
                <a:cs typeface="Times New Roman" pitchFamily="18" charset="0"/>
              </a:rPr>
              <a:t>Olaya Bağlı Stres Kaynakları</a:t>
            </a:r>
            <a:r>
              <a:rPr lang="tr-TR" sz="1800" dirty="0" smtClean="0">
                <a:latin typeface="+mn-lt"/>
              </a:rPr>
              <a:t/>
            </a:r>
            <a:br>
              <a:rPr lang="tr-TR" sz="1800" dirty="0" smtClean="0">
                <a:latin typeface="+mn-lt"/>
              </a:rPr>
            </a:br>
            <a:r>
              <a:rPr lang="tr-TR" sz="1800" dirty="0" smtClean="0">
                <a:latin typeface="+mn-lt"/>
              </a:rPr>
              <a:t/>
            </a:r>
            <a:br>
              <a:rPr lang="tr-TR" sz="1800" dirty="0" smtClean="0">
                <a:latin typeface="+mn-lt"/>
              </a:rPr>
            </a:br>
            <a:r>
              <a:rPr lang="tr-TR" sz="1600" b="1" dirty="0" smtClean="0">
                <a:latin typeface="+mn-lt"/>
              </a:rPr>
              <a:t>Travmatik olaya verilen tepkinin boyutu; olayın </a:t>
            </a:r>
            <a:r>
              <a:rPr lang="tr-TR" sz="1600" b="1" u="sng" dirty="0" smtClean="0">
                <a:latin typeface="+mn-lt"/>
              </a:rPr>
              <a:t>aniliğine</a:t>
            </a:r>
            <a:r>
              <a:rPr lang="tr-TR" sz="1600" b="1" dirty="0" smtClean="0">
                <a:latin typeface="+mn-lt"/>
              </a:rPr>
              <a:t>, olayın </a:t>
            </a:r>
            <a:r>
              <a:rPr lang="tr-TR" sz="1600" b="1" u="sng" dirty="0" smtClean="0">
                <a:latin typeface="+mn-lt"/>
              </a:rPr>
              <a:t>şiddetine,</a:t>
            </a:r>
            <a:r>
              <a:rPr lang="tr-TR" sz="1600" b="1" dirty="0" smtClean="0">
                <a:latin typeface="+mn-lt"/>
              </a:rPr>
              <a:t> olayın </a:t>
            </a:r>
            <a:r>
              <a:rPr lang="tr-TR" sz="1600" b="1" u="sng" dirty="0" smtClean="0">
                <a:latin typeface="+mn-lt"/>
              </a:rPr>
              <a:t>süresine</a:t>
            </a:r>
            <a:r>
              <a:rPr lang="tr-TR" sz="1600" b="1" dirty="0" smtClean="0">
                <a:latin typeface="+mn-lt"/>
              </a:rPr>
              <a:t> </a:t>
            </a:r>
            <a:r>
              <a:rPr lang="tr-TR" sz="1600" b="1" dirty="0" smtClean="0">
                <a:latin typeface="+mn-lt"/>
                <a:cs typeface="Times New Roman" pitchFamily="18" charset="0"/>
              </a:rPr>
              <a:t>bağlıdır.</a:t>
            </a:r>
            <a:r>
              <a:rPr lang="en-US" b="1" dirty="0" smtClean="0">
                <a:latin typeface="+mn-lt"/>
                <a:cs typeface="Times New Roman" pitchFamily="18" charset="0"/>
              </a:rPr>
              <a:t/>
            </a:r>
            <a:br>
              <a:rPr lang="en-US" b="1" dirty="0" smtClean="0">
                <a:latin typeface="+mn-lt"/>
                <a:cs typeface="Times New Roman" pitchFamily="18" charset="0"/>
              </a:rPr>
            </a:br>
            <a:endParaRPr lang="tr-TR" dirty="0" smtClean="0">
              <a:latin typeface="+mn-lt"/>
            </a:endParaRPr>
          </a:p>
        </p:txBody>
      </p:sp>
      <p:sp>
        <p:nvSpPr>
          <p:cNvPr id="191491" name="Rectangle 3"/>
          <p:cNvSpPr>
            <a:spLocks noGrp="1" noChangeArrowheads="1"/>
          </p:cNvSpPr>
          <p:nvPr>
            <p:ph type="body" idx="1"/>
          </p:nvPr>
        </p:nvSpPr>
        <p:spPr>
          <a:xfrm>
            <a:off x="868315" y="1863062"/>
            <a:ext cx="7786688" cy="5000625"/>
          </a:xfrm>
        </p:spPr>
        <p:txBody>
          <a:bodyPr/>
          <a:lstStyle/>
          <a:p>
            <a:pPr algn="ctr" eaLnBrk="1" hangingPunct="1">
              <a:lnSpc>
                <a:spcPct val="80000"/>
              </a:lnSpc>
              <a:buFontTx/>
              <a:buNone/>
            </a:pPr>
            <a:endParaRPr lang="tr-TR" sz="1800" b="1" dirty="0" smtClean="0">
              <a:latin typeface="Arial" panose="020B0604020202020204" pitchFamily="34" charset="0"/>
              <a:cs typeface="Times New Roman" panose="02020603050405020304" pitchFamily="18" charset="0"/>
            </a:endParaRPr>
          </a:p>
          <a:p>
            <a:pPr eaLnBrk="1" hangingPunct="1">
              <a:lnSpc>
                <a:spcPct val="80000"/>
              </a:lnSpc>
            </a:pPr>
            <a:r>
              <a:rPr lang="tr-TR" sz="2200" dirty="0" smtClean="0">
                <a:cs typeface="Times New Roman" panose="02020603050405020304" pitchFamily="18" charset="0"/>
              </a:rPr>
              <a:t>Topluca yaşanan krizin bir parçası olmak</a:t>
            </a:r>
            <a:endParaRPr lang="en-US" sz="2200" dirty="0" smtClean="0">
              <a:cs typeface="Times New Roman" panose="02020603050405020304" pitchFamily="18" charset="0"/>
            </a:endParaRPr>
          </a:p>
          <a:p>
            <a:pPr eaLnBrk="1" hangingPunct="1">
              <a:lnSpc>
                <a:spcPct val="80000"/>
              </a:lnSpc>
            </a:pPr>
            <a:r>
              <a:rPr lang="tr-TR" sz="2200" dirty="0" smtClean="0">
                <a:cs typeface="Times New Roman" panose="02020603050405020304" pitchFamily="18" charset="0"/>
              </a:rPr>
              <a:t>Hayati riski içeren bir olay yaşamış olmak</a:t>
            </a:r>
            <a:endParaRPr lang="en-US" sz="2200" dirty="0" smtClean="0">
              <a:cs typeface="Times New Roman" panose="02020603050405020304" pitchFamily="18" charset="0"/>
            </a:endParaRPr>
          </a:p>
          <a:p>
            <a:pPr eaLnBrk="1" hangingPunct="1">
              <a:lnSpc>
                <a:spcPct val="80000"/>
              </a:lnSpc>
            </a:pPr>
            <a:r>
              <a:rPr lang="tr-TR" sz="2200" dirty="0" smtClean="0">
                <a:cs typeface="Times New Roman" panose="02020603050405020304" pitchFamily="18" charset="0"/>
              </a:rPr>
              <a:t>Şiddete maruz kalma</a:t>
            </a:r>
            <a:endParaRPr lang="en-US" sz="2200" dirty="0" smtClean="0">
              <a:cs typeface="Times New Roman" panose="02020603050405020304" pitchFamily="18" charset="0"/>
            </a:endParaRPr>
          </a:p>
          <a:p>
            <a:pPr eaLnBrk="1" hangingPunct="1">
              <a:lnSpc>
                <a:spcPct val="80000"/>
              </a:lnSpc>
            </a:pPr>
            <a:r>
              <a:rPr lang="tr-TR" sz="2200" dirty="0" smtClean="0">
                <a:cs typeface="Times New Roman" panose="02020603050405020304" pitchFamily="18" charset="0"/>
              </a:rPr>
              <a:t>Dolaylı/dolaysız tehdit altında kalmak</a:t>
            </a:r>
            <a:endParaRPr lang="tr-TR" sz="2200" dirty="0" smtClean="0"/>
          </a:p>
          <a:p>
            <a:pPr algn="just" eaLnBrk="1" hangingPunct="1">
              <a:lnSpc>
                <a:spcPct val="80000"/>
              </a:lnSpc>
            </a:pPr>
            <a:r>
              <a:rPr lang="tr-TR" sz="2200" dirty="0" smtClean="0">
                <a:cs typeface="Times New Roman" panose="02020603050405020304" pitchFamily="18" charset="0"/>
              </a:rPr>
              <a:t>Bir iş arkadaşının ölümüne ya da yaralanmasına tanık olmak</a:t>
            </a:r>
          </a:p>
          <a:p>
            <a:pPr algn="just" eaLnBrk="1" hangingPunct="1">
              <a:lnSpc>
                <a:spcPct val="80000"/>
              </a:lnSpc>
            </a:pPr>
            <a:r>
              <a:rPr lang="tr-TR" sz="2200" dirty="0" smtClean="0">
                <a:cs typeface="Times New Roman" panose="02020603050405020304" pitchFamily="18" charset="0"/>
              </a:rPr>
              <a:t>Bir çocuğun ya da yetişkinin ölümüne ya da fiziksel zarar görmesine tanık olmak</a:t>
            </a:r>
          </a:p>
          <a:p>
            <a:pPr algn="just" eaLnBrk="1" hangingPunct="1">
              <a:lnSpc>
                <a:spcPct val="80000"/>
              </a:lnSpc>
            </a:pPr>
            <a:r>
              <a:rPr lang="tr-TR" sz="2200" dirty="0" smtClean="0">
                <a:cs typeface="Times New Roman" panose="02020603050405020304" pitchFamily="18" charset="0"/>
              </a:rPr>
              <a:t>Uzun süren kurtarma çabalarından sonra bir afetzedenin hayatını kaybetmesi</a:t>
            </a:r>
          </a:p>
          <a:p>
            <a:pPr algn="just" eaLnBrk="1" hangingPunct="1">
              <a:lnSpc>
                <a:spcPct val="80000"/>
              </a:lnSpc>
            </a:pPr>
            <a:r>
              <a:rPr lang="tr-TR" sz="2200" dirty="0" smtClean="0">
                <a:cs typeface="Times New Roman" panose="02020603050405020304" pitchFamily="18" charset="0"/>
              </a:rPr>
              <a:t>Afetzedelerle ya da koşullarla özdeşim kurmak</a:t>
            </a:r>
          </a:p>
          <a:p>
            <a:pPr algn="just" eaLnBrk="1" hangingPunct="1">
              <a:lnSpc>
                <a:spcPct val="80000"/>
              </a:lnSpc>
            </a:pPr>
            <a:r>
              <a:rPr lang="tr-TR" sz="2200" dirty="0" smtClean="0">
                <a:cs typeface="Times New Roman" panose="02020603050405020304" pitchFamily="18" charset="0"/>
              </a:rPr>
              <a:t>Görsel ve işitsel olarak çok rahatsız edici sahnelere tanık olmak</a:t>
            </a:r>
          </a:p>
        </p:txBody>
      </p:sp>
    </p:spTree>
    <p:extLst>
      <p:ext uri="{BB962C8B-B14F-4D97-AF65-F5344CB8AC3E}">
        <p14:creationId xmlns:p14="http://schemas.microsoft.com/office/powerpoint/2010/main" val="3642916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3000" y="228600"/>
            <a:ext cx="7313613" cy="1143000"/>
          </a:xfrm>
        </p:spPr>
        <p:txBody>
          <a:bodyPr>
            <a:normAutofit fontScale="90000"/>
          </a:bodyPr>
          <a:lstStyle/>
          <a:p>
            <a:pPr algn="ctr" eaLnBrk="1" hangingPunct="1">
              <a:defRPr/>
            </a:pPr>
            <a:r>
              <a:rPr lang="tr-TR" dirty="0" smtClean="0"/>
              <a:t/>
            </a:r>
            <a:br>
              <a:rPr lang="tr-TR" dirty="0" smtClean="0"/>
            </a:br>
            <a:r>
              <a:rPr lang="tr-TR" dirty="0" smtClean="0"/>
              <a:t/>
            </a:r>
            <a:br>
              <a:rPr lang="tr-TR" dirty="0" smtClean="0"/>
            </a:br>
            <a:r>
              <a:rPr lang="tr-TR" dirty="0"/>
              <a:t>M</a:t>
            </a:r>
            <a:r>
              <a:rPr lang="tr-TR" sz="3200" b="1" dirty="0" smtClean="0">
                <a:latin typeface="+mn-lt"/>
                <a:cs typeface="Times New Roman" pitchFamily="18" charset="0"/>
              </a:rPr>
              <a:t>esleki Stres Kaynakları</a:t>
            </a:r>
            <a:r>
              <a:rPr lang="tr-TR" sz="3200" b="1" dirty="0" smtClean="0">
                <a:latin typeface="+mn-lt"/>
              </a:rPr>
              <a:t/>
            </a:r>
            <a:br>
              <a:rPr lang="tr-TR" sz="3200" b="1" dirty="0" smtClean="0">
                <a:latin typeface="+mn-lt"/>
              </a:rPr>
            </a:br>
            <a:r>
              <a:rPr lang="tr-TR" dirty="0" smtClean="0"/>
              <a:t/>
            </a:r>
            <a:br>
              <a:rPr lang="tr-TR" dirty="0" smtClean="0"/>
            </a:br>
            <a:endParaRPr lang="tr-TR" dirty="0" smtClean="0"/>
          </a:p>
        </p:txBody>
      </p:sp>
      <p:sp>
        <p:nvSpPr>
          <p:cNvPr id="12291" name="Rectangle 3"/>
          <p:cNvSpPr>
            <a:spLocks noGrp="1" noChangeArrowheads="1"/>
          </p:cNvSpPr>
          <p:nvPr>
            <p:ph type="body" idx="1"/>
          </p:nvPr>
        </p:nvSpPr>
        <p:spPr>
          <a:xfrm>
            <a:off x="762000" y="1392072"/>
            <a:ext cx="7929562" cy="4525963"/>
          </a:xfrm>
        </p:spPr>
        <p:txBody>
          <a:bodyPr/>
          <a:lstStyle/>
          <a:p>
            <a:pPr algn="just" eaLnBrk="1" hangingPunct="1">
              <a:lnSpc>
                <a:spcPct val="90000"/>
              </a:lnSpc>
            </a:pPr>
            <a:r>
              <a:rPr lang="tr-TR" sz="2200" dirty="0" smtClean="0">
                <a:cs typeface="Times New Roman" panose="02020603050405020304" pitchFamily="18" charset="0"/>
              </a:rPr>
              <a:t>Zaman baskısı</a:t>
            </a:r>
          </a:p>
          <a:p>
            <a:pPr algn="just" eaLnBrk="1" hangingPunct="1">
              <a:lnSpc>
                <a:spcPct val="90000"/>
              </a:lnSpc>
            </a:pPr>
            <a:r>
              <a:rPr lang="tr-TR" sz="2200" dirty="0" smtClean="0">
                <a:cs typeface="Times New Roman" panose="02020603050405020304" pitchFamily="18" charset="0"/>
              </a:rPr>
              <a:t>Aşırı sorumluluk</a:t>
            </a:r>
            <a:endParaRPr lang="tr-TR" sz="2200" dirty="0" smtClean="0"/>
          </a:p>
          <a:p>
            <a:pPr eaLnBrk="1" hangingPunct="1">
              <a:lnSpc>
                <a:spcPct val="90000"/>
              </a:lnSpc>
            </a:pPr>
            <a:r>
              <a:rPr lang="tr-TR" sz="2200" dirty="0" smtClean="0">
                <a:cs typeface="Times New Roman" panose="02020603050405020304" pitchFamily="18" charset="0"/>
              </a:rPr>
              <a:t>Fiziksel olarak zorlu, çok yorucu ve tehlikeli görevler </a:t>
            </a:r>
          </a:p>
          <a:p>
            <a:pPr eaLnBrk="1" hangingPunct="1">
              <a:lnSpc>
                <a:spcPct val="90000"/>
              </a:lnSpc>
            </a:pPr>
            <a:r>
              <a:rPr lang="tr-TR" sz="2200" dirty="0" smtClean="0"/>
              <a:t>Kronik yorgunluk</a:t>
            </a:r>
            <a:endParaRPr lang="tr-TR" sz="2200" dirty="0" smtClean="0">
              <a:cs typeface="Times New Roman" panose="02020603050405020304" pitchFamily="18" charset="0"/>
            </a:endParaRPr>
          </a:p>
          <a:p>
            <a:pPr algn="just" eaLnBrk="1" hangingPunct="1">
              <a:lnSpc>
                <a:spcPct val="90000"/>
              </a:lnSpc>
            </a:pPr>
            <a:r>
              <a:rPr lang="tr-TR" sz="2200" dirty="0" smtClean="0">
                <a:cs typeface="Times New Roman" panose="02020603050405020304" pitchFamily="18" charset="0"/>
              </a:rPr>
              <a:t>Duygusal olarak zorlayıcı koşullar</a:t>
            </a:r>
          </a:p>
          <a:p>
            <a:pPr lvl="1" algn="just" eaLnBrk="1" hangingPunct="1">
              <a:lnSpc>
                <a:spcPct val="90000"/>
              </a:lnSpc>
            </a:pPr>
            <a:r>
              <a:rPr lang="tr-TR" sz="2200" dirty="0" smtClean="0"/>
              <a:t>Görevle baş edememe hissi</a:t>
            </a:r>
          </a:p>
          <a:p>
            <a:pPr lvl="1" eaLnBrk="1" hangingPunct="1">
              <a:lnSpc>
                <a:spcPct val="90000"/>
              </a:lnSpc>
            </a:pPr>
            <a:r>
              <a:rPr lang="tr-TR" sz="2200" dirty="0" smtClean="0"/>
              <a:t>Ahlaki ya da manevi ikilemler yaşamak</a:t>
            </a:r>
            <a:endParaRPr lang="en-US" sz="2200" dirty="0" smtClean="0"/>
          </a:p>
          <a:p>
            <a:pPr lvl="1" eaLnBrk="1" hangingPunct="1">
              <a:lnSpc>
                <a:spcPct val="90000"/>
              </a:lnSpc>
            </a:pPr>
            <a:r>
              <a:rPr lang="tr-TR" sz="2200" dirty="0" smtClean="0"/>
              <a:t>Sosyal destek sisteminden uzak kalmak </a:t>
            </a:r>
            <a:r>
              <a:rPr lang="en-US" sz="2200" dirty="0" smtClean="0"/>
              <a:t>(</a:t>
            </a:r>
            <a:r>
              <a:rPr lang="tr-TR" sz="2200" dirty="0" smtClean="0"/>
              <a:t>aile/arkadaş</a:t>
            </a:r>
            <a:r>
              <a:rPr lang="en-US" sz="2200" dirty="0" smtClean="0"/>
              <a:t>)</a:t>
            </a:r>
          </a:p>
          <a:p>
            <a:pPr lvl="1" eaLnBrk="1" hangingPunct="1">
              <a:lnSpc>
                <a:spcPct val="90000"/>
              </a:lnSpc>
            </a:pPr>
            <a:r>
              <a:rPr lang="tr-TR" sz="2200" dirty="0" smtClean="0"/>
              <a:t>Çalışma ortamında desteklenmediğini hissetmek</a:t>
            </a:r>
            <a:endParaRPr lang="en-US" sz="2200" dirty="0" smtClean="0"/>
          </a:p>
          <a:p>
            <a:pPr eaLnBrk="1" hangingPunct="1">
              <a:lnSpc>
                <a:spcPct val="90000"/>
              </a:lnSpc>
            </a:pPr>
            <a:r>
              <a:rPr lang="tr-TR" sz="2200" dirty="0" smtClean="0"/>
              <a:t>Açık olmayan, yetersiz ya da tutarsız bir yönetim anlayışı</a:t>
            </a:r>
          </a:p>
          <a:p>
            <a:pPr eaLnBrk="1" hangingPunct="1">
              <a:lnSpc>
                <a:spcPct val="90000"/>
              </a:lnSpc>
            </a:pPr>
            <a:r>
              <a:rPr lang="tr-TR" sz="2200" dirty="0" smtClean="0">
                <a:cs typeface="Times New Roman" panose="02020603050405020304" pitchFamily="18" charset="0"/>
              </a:rPr>
              <a:t>Kaynaklar</a:t>
            </a:r>
            <a:r>
              <a:rPr lang="tr-TR" sz="2200" dirty="0" smtClean="0"/>
              <a:t>ı</a:t>
            </a:r>
            <a:r>
              <a:rPr lang="tr-TR" sz="2200" dirty="0" smtClean="0">
                <a:cs typeface="Times New Roman" panose="02020603050405020304" pitchFamily="18" charset="0"/>
              </a:rPr>
              <a:t>n s</a:t>
            </a:r>
            <a:r>
              <a:rPr lang="tr-TR" sz="2200" dirty="0" smtClean="0"/>
              <a:t>ı</a:t>
            </a:r>
            <a:r>
              <a:rPr lang="tr-TR" sz="2200" dirty="0" smtClean="0">
                <a:cs typeface="Times New Roman" panose="02020603050405020304" pitchFamily="18" charset="0"/>
              </a:rPr>
              <a:t>n</a:t>
            </a:r>
            <a:r>
              <a:rPr lang="tr-TR" sz="2200" dirty="0" smtClean="0"/>
              <a:t>ı</a:t>
            </a:r>
            <a:r>
              <a:rPr lang="tr-TR" sz="2200" dirty="0" smtClean="0">
                <a:cs typeface="Times New Roman" panose="02020603050405020304" pitchFamily="18" charset="0"/>
              </a:rPr>
              <a:t>rl</a:t>
            </a:r>
            <a:r>
              <a:rPr lang="tr-TR" sz="2200" dirty="0" smtClean="0"/>
              <a:t>ı</a:t>
            </a:r>
            <a:r>
              <a:rPr lang="tr-TR" sz="2200" dirty="0" smtClean="0">
                <a:cs typeface="Times New Roman" panose="02020603050405020304" pitchFamily="18" charset="0"/>
              </a:rPr>
              <a:t>l</a:t>
            </a:r>
            <a:r>
              <a:rPr lang="tr-TR" sz="2200" dirty="0" smtClean="0"/>
              <a:t>ı</a:t>
            </a:r>
            <a:r>
              <a:rPr lang="tr-TR" sz="2200" dirty="0" smtClean="0">
                <a:cs typeface="Times New Roman" panose="02020603050405020304" pitchFamily="18" charset="0"/>
              </a:rPr>
              <a:t>ğ</a:t>
            </a:r>
            <a:r>
              <a:rPr lang="tr-TR" sz="2200" dirty="0" smtClean="0"/>
              <a:t>ı</a:t>
            </a:r>
          </a:p>
          <a:p>
            <a:pPr algn="just" eaLnBrk="1" hangingPunct="1">
              <a:lnSpc>
                <a:spcPct val="90000"/>
              </a:lnSpc>
            </a:pPr>
            <a:r>
              <a:rPr lang="tr-TR" sz="2200" dirty="0" smtClean="0">
                <a:cs typeface="Times New Roman" panose="02020603050405020304" pitchFamily="18" charset="0"/>
              </a:rPr>
              <a:t>Yüksek beklentil</a:t>
            </a:r>
            <a:r>
              <a:rPr lang="tr-TR" sz="2200" dirty="0" smtClean="0">
                <a:latin typeface="NewCenturySchlbk"/>
                <a:cs typeface="Times New Roman" panose="02020603050405020304" pitchFamily="18" charset="0"/>
              </a:rPr>
              <a:t>er</a:t>
            </a:r>
          </a:p>
        </p:txBody>
      </p:sp>
    </p:spTree>
    <p:extLst>
      <p:ext uri="{BB962C8B-B14F-4D97-AF65-F5344CB8AC3E}">
        <p14:creationId xmlns:p14="http://schemas.microsoft.com/office/powerpoint/2010/main" val="4264382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28750" y="142875"/>
            <a:ext cx="7313613" cy="1143000"/>
          </a:xfrm>
        </p:spPr>
        <p:txBody>
          <a:bodyPr/>
          <a:lstStyle/>
          <a:p>
            <a:pPr algn="ctr" eaLnBrk="1" hangingPunct="1">
              <a:defRPr/>
            </a:pPr>
            <a:r>
              <a:rPr lang="tr-TR" sz="3200" b="1" dirty="0" smtClean="0">
                <a:latin typeface="+mn-lt"/>
                <a:cs typeface="Times New Roman" pitchFamily="18" charset="0"/>
              </a:rPr>
              <a:t>Çevresel Stres Kaynakları</a:t>
            </a:r>
            <a:r>
              <a:rPr lang="tr-TR" sz="3200" dirty="0" smtClean="0">
                <a:latin typeface="+mn-lt"/>
              </a:rPr>
              <a:t> </a:t>
            </a:r>
          </a:p>
        </p:txBody>
      </p:sp>
      <p:sp>
        <p:nvSpPr>
          <p:cNvPr id="13315" name="Rectangle 3"/>
          <p:cNvSpPr>
            <a:spLocks noGrp="1" noChangeArrowheads="1"/>
          </p:cNvSpPr>
          <p:nvPr>
            <p:ph type="body" idx="1"/>
          </p:nvPr>
        </p:nvSpPr>
        <p:spPr/>
        <p:txBody>
          <a:bodyPr/>
          <a:lstStyle/>
          <a:p>
            <a:pPr marL="0" indent="0" algn="ctr" eaLnBrk="1" hangingPunct="1">
              <a:buFontTx/>
              <a:buNone/>
            </a:pPr>
            <a:r>
              <a:rPr lang="tr-TR" sz="2200" smtClean="0"/>
              <a:t>AFET ÇALIŞANLARI OLUMSUZ ÇEVRESEL KOŞULLAR ALTINDA ÇALIŞMALARINI SÜRDÜRMEK DURUMUNDA KALABİLİRLER.</a:t>
            </a:r>
          </a:p>
          <a:p>
            <a:pPr marL="0" indent="0" eaLnBrk="1" hangingPunct="1">
              <a:buFont typeface="Wingdings" panose="05000000000000000000" pitchFamily="2" charset="2"/>
              <a:buNone/>
            </a:pPr>
            <a:endParaRPr lang="tr-TR" sz="2200" smtClean="0"/>
          </a:p>
          <a:p>
            <a:pPr marL="0" indent="0" eaLnBrk="1" hangingPunct="1">
              <a:buFont typeface="Wingdings" panose="05000000000000000000" pitchFamily="2" charset="2"/>
              <a:buNone/>
            </a:pPr>
            <a:r>
              <a:rPr lang="tr-TR" sz="2200" smtClean="0"/>
              <a:t>E</a:t>
            </a:r>
            <a:r>
              <a:rPr lang="tr-TR" sz="2200" smtClean="0">
                <a:cs typeface="Times New Roman" panose="02020603050405020304" pitchFamily="18" charset="0"/>
              </a:rPr>
              <a:t>lverişsiz hava durumu, yangın, kimyasal</a:t>
            </a:r>
          </a:p>
          <a:p>
            <a:pPr marL="0" indent="0" eaLnBrk="1" hangingPunct="1">
              <a:buFont typeface="Wingdings" panose="05000000000000000000" pitchFamily="2" charset="2"/>
              <a:buNone/>
            </a:pPr>
            <a:r>
              <a:rPr lang="tr-TR" sz="2200" smtClean="0">
                <a:cs typeface="Times New Roman" panose="02020603050405020304" pitchFamily="18" charset="0"/>
              </a:rPr>
              <a:t>zehirlenme, radyasyon, kirli su tehdidi, sağlıksız ortamlarda yaşama, böcek tehdidi, iklim, ısı, aydınlatma, gürültü  vb. çalışanı tehdit eden koşullar.</a:t>
            </a:r>
            <a:r>
              <a:rPr lang="tr-TR" sz="2600" smtClean="0">
                <a:cs typeface="Times New Roman" panose="02020603050405020304" pitchFamily="18" charset="0"/>
              </a:rPr>
              <a:t> </a:t>
            </a:r>
          </a:p>
        </p:txBody>
      </p:sp>
    </p:spTree>
    <p:extLst>
      <p:ext uri="{BB962C8B-B14F-4D97-AF65-F5344CB8AC3E}">
        <p14:creationId xmlns:p14="http://schemas.microsoft.com/office/powerpoint/2010/main" val="1738826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1000125" y="2000250"/>
            <a:ext cx="7488238" cy="2673350"/>
          </a:xfrm>
        </p:spPr>
        <p:txBody>
          <a:bodyPr/>
          <a:lstStyle/>
          <a:p>
            <a:pPr algn="ctr" eaLnBrk="1" hangingPunct="1">
              <a:buFont typeface="Wingdings" panose="05000000000000000000" pitchFamily="2" charset="2"/>
              <a:buNone/>
            </a:pPr>
            <a:r>
              <a:rPr lang="tr-TR" sz="4000" smtClean="0"/>
              <a:t> </a:t>
            </a:r>
            <a:r>
              <a:rPr lang="tr-TR" sz="4000" b="1" smtClean="0"/>
              <a:t>PEKİ BİZLER STRES ALTINDA OLDUĞUMUZU NASIL ANLAYABİLİRİZ</a:t>
            </a:r>
          </a:p>
        </p:txBody>
      </p:sp>
      <p:pic>
        <p:nvPicPr>
          <p:cNvPr id="14339" name="Picture 5" descr="C:\Documents and Settings\serapa\Desktop\soru-isareti-300x2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4214813"/>
            <a:ext cx="27146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562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44</TotalTime>
  <Words>3581</Words>
  <Application>Microsoft Office PowerPoint</Application>
  <PresentationFormat>On-screen Show (4:3)</PresentationFormat>
  <Paragraphs>478</Paragraphs>
  <Slides>45</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NewCenturySchlbk</vt:lpstr>
      <vt:lpstr>Symbol</vt:lpstr>
      <vt:lpstr>Times New Roman</vt:lpstr>
      <vt:lpstr>Verdana</vt:lpstr>
      <vt:lpstr>Wingdings</vt:lpstr>
      <vt:lpstr>Office Theme</vt:lpstr>
      <vt:lpstr>PowerPoint Presentation</vt:lpstr>
      <vt:lpstr>Eğitimin Amacı</vt:lpstr>
      <vt:lpstr>Çalışana Desteğin Amaçları</vt:lpstr>
      <vt:lpstr>Stres</vt:lpstr>
      <vt:lpstr>Stres Yaratan Kaynaklar “Afet Çalışanları İçin” </vt:lpstr>
      <vt:lpstr> Olaya Bağlı Stres Kaynakları  Travmatik olaya verilen tepkinin boyutu; olayın aniliğine, olayın şiddetine, olayın süresine bağlıdır. </vt:lpstr>
      <vt:lpstr>  Mesleki Stres Kaynakları  </vt:lpstr>
      <vt:lpstr>Çevresel Stres Kaynakları </vt:lpstr>
      <vt:lpstr>PowerPoint Presentation</vt:lpstr>
      <vt:lpstr>Çalışanlarda Stres Belirtileri</vt:lpstr>
      <vt:lpstr>Stres Tepkileri</vt:lpstr>
      <vt:lpstr>Stres  Tepkileri</vt:lpstr>
      <vt:lpstr>Stresle Başaçıkmayı Zorlaştıran Düşünce Biçimleri         -1-</vt:lpstr>
      <vt:lpstr>Stresle Başaçıkmayı Zorlaştıran Düşünce Biçimleri    -2-</vt:lpstr>
      <vt:lpstr>Stres Tepkilerini Azaltmaya/Önlemeye Yönelik Öneriler</vt:lpstr>
      <vt:lpstr>Stres Tepkilerini Azaltmaya/Önlemeye Yönelik Öneriler</vt:lpstr>
      <vt:lpstr>A.EKİBİN OLUŞTURULMASI</vt:lpstr>
      <vt:lpstr>EKİP</vt:lpstr>
      <vt:lpstr>PowerPoint Presentation</vt:lpstr>
      <vt:lpstr>Başarısız ekiplerin özellikleri</vt:lpstr>
      <vt:lpstr>Başarılı ekiplerin özellikleri </vt:lpstr>
      <vt:lpstr>Ekip İçi Yaşanan Sıkıntıları Önlemek İçin Yapılması Gerekenler</vt:lpstr>
      <vt:lpstr>Ekibin Oluşturulması..Sonuç…</vt:lpstr>
      <vt:lpstr>Stres Tepkilerini Azaltmaya/Önlemeye Yönelik Öneriler</vt:lpstr>
      <vt:lpstr>B. İLETİŞİM ve ÇATIŞMA ÇÖZÜMÜ</vt:lpstr>
      <vt:lpstr>İletişimde Başarılı Olan İnsan Tipleri</vt:lpstr>
      <vt:lpstr>İletişim Kurmakta Sıkıntı Yaşayan İnsan Tipleri</vt:lpstr>
      <vt:lpstr>İletişim bir bütündür…</vt:lpstr>
      <vt:lpstr>PowerPoint Presentation</vt:lpstr>
      <vt:lpstr>PowerPoint Presentation</vt:lpstr>
      <vt:lpstr>PowerPoint Presentation</vt:lpstr>
      <vt:lpstr>İLETİŞİM ÇATIŞMALARININ NEDENLERİ</vt:lpstr>
      <vt:lpstr>Olumlu iletişim için;</vt:lpstr>
      <vt:lpstr>İletişim….Sonuç….</vt:lpstr>
      <vt:lpstr>Çatışma Çözümü…Sonuç…</vt:lpstr>
      <vt:lpstr>Stres Tepkilerini Azaltmaya/Önlemeye Yönelik Öneriler</vt:lpstr>
      <vt:lpstr>C.ÇALIŞANLARA ORGANİZASYON DESTEĞİ-1</vt:lpstr>
      <vt:lpstr>C.ÇALIŞANLARA ORGANİZASYON DESTEĞİ-2</vt:lpstr>
      <vt:lpstr>Stres Tepkilerini Azaltmaya/Önlemeye Yönelik Öneriler</vt:lpstr>
      <vt:lpstr>2. Bireysel Düzey</vt:lpstr>
      <vt:lpstr>   2. Bireysel Düzey </vt:lpstr>
      <vt:lpstr>    2. Bireysel Düzey </vt:lpstr>
      <vt:lpstr>Stresle baş etme: Kişisel Plan Aşağıdaki liste stresle başa çıkmak için kullanacağım sekiz aşamalı plandır:</vt:lpstr>
      <vt:lpstr>Afet Çalışmalarının Ödüllendirici Yanları</vt:lpstr>
      <vt:lpstr>PowerPoint Presentation</vt:lpstr>
    </vt:vector>
  </TitlesOfParts>
  <Company>UNICEF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Eylen Savur</dc:creator>
  <cp:lastModifiedBy>Eylen Savur</cp:lastModifiedBy>
  <cp:revision>8</cp:revision>
  <dcterms:created xsi:type="dcterms:W3CDTF">2014-04-02T13:49:54Z</dcterms:created>
  <dcterms:modified xsi:type="dcterms:W3CDTF">2014-04-08T14:16:58Z</dcterms:modified>
</cp:coreProperties>
</file>