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3"/>
  </p:notesMasterIdLst>
  <p:sldIdLst>
    <p:sldId id="257" r:id="rId2"/>
    <p:sldId id="258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>
      <p:cViewPr varScale="1">
        <p:scale>
          <a:sx n="70" d="100"/>
          <a:sy n="70" d="100"/>
        </p:scale>
        <p:origin x="4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715B4-A62D-4159-BF69-0019622E7D1B}" type="datetimeFigureOut">
              <a:rPr lang="en-US" smtClean="0"/>
              <a:t>02-Apr-14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2B31E-594E-4FE4-B8D5-916C4F19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4F23AD2-7CDC-4023-B659-0AE65CADE0C8}" type="slidenum">
              <a:rPr lang="tr-TR">
                <a:latin typeface="Times New Roman" panose="02020603050405020304" pitchFamily="18" charset="0"/>
              </a:rPr>
              <a:pPr/>
              <a:t>2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91133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0AE2E2B-AF81-4D0C-A535-9819FF53A574}" type="slidenum">
              <a:rPr lang="tr-TR">
                <a:latin typeface="Times New Roman" panose="02020603050405020304" pitchFamily="18" charset="0"/>
              </a:rPr>
              <a:pPr/>
              <a:t>11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b="1" i="1" smtClean="0">
              <a:solidFill>
                <a:srgbClr val="CC3300"/>
              </a:solidFill>
            </a:endParaRPr>
          </a:p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067534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A221622-2F54-4AC6-8B51-61EB4E30E6A5}" type="slidenum">
              <a:rPr lang="tr-TR">
                <a:latin typeface="Times New Roman" panose="02020603050405020304" pitchFamily="18" charset="0"/>
              </a:rPr>
              <a:pPr/>
              <a:t>12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  <a:p>
            <a:pPr eaLnBrk="1" hangingPunct="1"/>
            <a:endParaRPr lang="tr-TR" b="1" u="sng" smtClean="0"/>
          </a:p>
          <a:p>
            <a:pPr eaLnBrk="1" hangingPunct="1"/>
            <a:endParaRPr lang="tr-TR" b="1" u="sng" smtClean="0"/>
          </a:p>
          <a:p>
            <a:pPr eaLnBrk="1" hangingPunct="1"/>
            <a:endParaRPr lang="tr-TR" b="1" u="sng" smtClean="0"/>
          </a:p>
        </p:txBody>
      </p:sp>
    </p:spTree>
    <p:extLst>
      <p:ext uri="{BB962C8B-B14F-4D97-AF65-F5344CB8AC3E}">
        <p14:creationId xmlns:p14="http://schemas.microsoft.com/office/powerpoint/2010/main" val="2859916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E81F053-B2F9-4568-BA7A-FAC2E5CB1EC2}" type="slidenum">
              <a:rPr lang="tr-TR">
                <a:latin typeface="Times New Roman" panose="02020603050405020304" pitchFamily="18" charset="0"/>
              </a:rPr>
              <a:pPr/>
              <a:t>13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715138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CF96715-A97E-44D1-B3CC-745535264C5D}" type="slidenum">
              <a:rPr lang="tr-TR">
                <a:latin typeface="Times New Roman" panose="02020603050405020304" pitchFamily="18" charset="0"/>
              </a:rPr>
              <a:pPr/>
              <a:t>14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323712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B885F0C-12D1-48D7-AF63-DDF542934723}" type="slidenum">
              <a:rPr lang="tr-TR">
                <a:latin typeface="Times New Roman" panose="02020603050405020304" pitchFamily="18" charset="0"/>
              </a:rPr>
              <a:pPr/>
              <a:t>16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228952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280B4E3-2F76-42AF-A87C-0DE4944A06DB}" type="slidenum">
              <a:rPr lang="tr-TR">
                <a:latin typeface="Times New Roman" panose="02020603050405020304" pitchFamily="18" charset="0"/>
              </a:rPr>
              <a:pPr/>
              <a:t>17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801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E4E4D1D-46E7-4313-B335-724FFC4A95C0}" type="slidenum">
              <a:rPr lang="tr-TR">
                <a:latin typeface="Times New Roman" panose="02020603050405020304" pitchFamily="18" charset="0"/>
              </a:rPr>
              <a:pPr/>
              <a:t>18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26399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407B0C1-D68A-471B-BE44-B6E773F92C6D}" type="slidenum">
              <a:rPr lang="tr-TR">
                <a:latin typeface="Times New Roman" panose="02020603050405020304" pitchFamily="18" charset="0"/>
              </a:rPr>
              <a:pPr/>
              <a:t>19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967461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2A1CDB7-ACBD-4EB5-A1FB-4C002EDD99C4}" type="slidenum">
              <a:rPr lang="tr-TR">
                <a:latin typeface="Times New Roman" panose="02020603050405020304" pitchFamily="18" charset="0"/>
              </a:rPr>
              <a:pPr/>
              <a:t>20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25538" y="782638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/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3638931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8208A2B-E4C7-4057-9CDB-9C6DAFD513F6}" type="slidenum">
              <a:rPr lang="tr-TR">
                <a:latin typeface="Times New Roman" panose="02020603050405020304" pitchFamily="18" charset="0"/>
              </a:rPr>
              <a:pPr/>
              <a:t>21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19865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831E04F-F890-46D6-8735-5EC8829B160E}" type="slidenum">
              <a:rPr lang="tr-TR">
                <a:latin typeface="Times New Roman" panose="02020603050405020304" pitchFamily="18" charset="0"/>
              </a:rPr>
              <a:pPr/>
              <a:t>3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770074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CAD8ACE-4424-49AB-9DBF-D5ABA63C844D}" type="slidenum">
              <a:rPr lang="tr-TR">
                <a:latin typeface="Times New Roman" panose="02020603050405020304" pitchFamily="18" charset="0"/>
              </a:rPr>
              <a:pPr/>
              <a:t>22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482864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3633C4A-94C5-495A-B8C4-3C84665704CA}" type="slidenum">
              <a:rPr lang="tr-TR">
                <a:latin typeface="Times New Roman" panose="02020603050405020304" pitchFamily="18" charset="0"/>
              </a:rPr>
              <a:pPr/>
              <a:t>23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25538" y="323850"/>
            <a:ext cx="4572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3779838"/>
            <a:ext cx="5486400" cy="4114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sz="900" smtClean="0"/>
          </a:p>
        </p:txBody>
      </p:sp>
    </p:spTree>
    <p:extLst>
      <p:ext uri="{BB962C8B-B14F-4D97-AF65-F5344CB8AC3E}">
        <p14:creationId xmlns:p14="http://schemas.microsoft.com/office/powerpoint/2010/main" val="2478292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08D493B-D005-4996-8F30-8D0AB03A8BB5}" type="slidenum">
              <a:rPr lang="tr-TR">
                <a:latin typeface="Times New Roman" panose="02020603050405020304" pitchFamily="18" charset="0"/>
              </a:rPr>
              <a:pPr/>
              <a:t>24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171256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8729DFD-A110-4539-B6A7-7C7C50F8011F}" type="slidenum">
              <a:rPr lang="tr-TR">
                <a:latin typeface="Times New Roman" panose="02020603050405020304" pitchFamily="18" charset="0"/>
              </a:rPr>
              <a:pPr/>
              <a:t>25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93675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A36EC2F-A3C4-420A-BA4B-55881EB8FE97}" type="slidenum">
              <a:rPr lang="tr-TR">
                <a:latin typeface="Times New Roman" panose="02020603050405020304" pitchFamily="18" charset="0"/>
              </a:rPr>
              <a:pPr/>
              <a:t>26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931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3D939B3D-539A-436C-893D-2F2F8390A451}" type="slidenum">
              <a:rPr lang="tr-TR" sz="1200">
                <a:latin typeface="Arial" panose="020B0604020202020204" pitchFamily="34" charset="0"/>
              </a:rPr>
              <a:pPr algn="r" eaLnBrk="1" hangingPunct="1"/>
              <a:t>26</a:t>
            </a:fld>
            <a:endParaRPr lang="tr-TR" sz="1200">
              <a:latin typeface="Arial" panose="020B0604020202020204" pitchFamily="34" charset="0"/>
            </a:endParaRPr>
          </a:p>
        </p:txBody>
      </p:sp>
      <p:sp>
        <p:nvSpPr>
          <p:cNvPr id="9318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566406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9FE43BE-B642-4052-AC39-F5B9053E1D54}" type="slidenum">
              <a:rPr lang="tr-TR">
                <a:latin typeface="Times New Roman" panose="02020603050405020304" pitchFamily="18" charset="0"/>
              </a:rPr>
              <a:pPr/>
              <a:t>27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DA4A7E3E-D854-44E1-A041-5C9E0BE30ADA}" type="slidenum">
              <a:rPr lang="tr-TR" sz="1200">
                <a:latin typeface="Arial" panose="020B0604020202020204" pitchFamily="34" charset="0"/>
              </a:rPr>
              <a:pPr algn="r" eaLnBrk="1" hangingPunct="1"/>
              <a:t>27</a:t>
            </a:fld>
            <a:endParaRPr lang="tr-TR" sz="1200">
              <a:latin typeface="Arial" panose="020B0604020202020204" pitchFamily="34" charset="0"/>
            </a:endParaRPr>
          </a:p>
        </p:txBody>
      </p:sp>
      <p:sp>
        <p:nvSpPr>
          <p:cNvPr id="9523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856904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59EB6B-34FB-47C7-8ECF-B3599661EC77}" type="slidenum">
              <a:rPr lang="tr-TR">
                <a:latin typeface="Times New Roman" panose="02020603050405020304" pitchFamily="18" charset="0"/>
              </a:rPr>
              <a:pPr/>
              <a:t>28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z="1100" smtClean="0">
              <a:latin typeface="Comic Sans MS" panose="030F0702030302020204" pitchFamily="66" charset="0"/>
            </a:endParaRPr>
          </a:p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802698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4B8D05B-524F-4310-97A6-A58B91CB3193}" type="slidenum">
              <a:rPr lang="tr-TR">
                <a:latin typeface="Times New Roman" panose="02020603050405020304" pitchFamily="18" charset="0"/>
              </a:rPr>
              <a:pPr/>
              <a:t>29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993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F289B864-A1EA-434F-A5C5-FB899261A93E}" type="slidenum">
              <a:rPr lang="tr-TR" sz="1200">
                <a:latin typeface="Arial" panose="020B0604020202020204" pitchFamily="34" charset="0"/>
              </a:rPr>
              <a:pPr algn="r" eaLnBrk="1" hangingPunct="1"/>
              <a:t>29</a:t>
            </a:fld>
            <a:endParaRPr lang="tr-TR" sz="1200">
              <a:latin typeface="Arial" panose="020B0604020202020204" pitchFamily="34" charset="0"/>
            </a:endParaRPr>
          </a:p>
        </p:txBody>
      </p:sp>
      <p:sp>
        <p:nvSpPr>
          <p:cNvPr id="9933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84734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1CBC0C2-9F03-431D-A05B-8375F5E7D83D}" type="slidenum">
              <a:rPr lang="tr-TR">
                <a:latin typeface="Times New Roman" panose="02020603050405020304" pitchFamily="18" charset="0"/>
              </a:rPr>
              <a:pPr/>
              <a:t>4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685800" lvl="1" indent="-228600"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46637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6DE9465-AA0E-4178-BE2F-24C87FE46D73}" type="slidenum">
              <a:rPr lang="tr-TR">
                <a:latin typeface="Times New Roman" panose="02020603050405020304" pitchFamily="18" charset="0"/>
              </a:rPr>
              <a:pPr/>
              <a:t>5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b="1" u="sng" smtClean="0">
                <a:solidFill>
                  <a:srgbClr val="FF3300"/>
                </a:solidFill>
              </a:rPr>
              <a:t> </a:t>
            </a: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03443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88CDF17-B9F2-472A-A092-F4B43FF171B3}" type="slidenum">
              <a:rPr lang="tr-TR">
                <a:latin typeface="Times New Roman" panose="02020603050405020304" pitchFamily="18" charset="0"/>
              </a:rPr>
              <a:pPr/>
              <a:t>6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140200"/>
            <a:ext cx="5486400" cy="4114800"/>
          </a:xfrm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07472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178CBAE-5D90-47BC-ACC6-99D3CCCB1567}" type="slidenum">
              <a:rPr lang="tr-TR">
                <a:latin typeface="Times New Roman" panose="02020603050405020304" pitchFamily="18" charset="0"/>
              </a:rPr>
              <a:pPr/>
              <a:t>7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b="1" i="1" smtClean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2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CEFCDF0-D23D-46C1-B06A-025FB2872682}" type="slidenum">
              <a:rPr lang="tr-TR">
                <a:latin typeface="Times New Roman" panose="02020603050405020304" pitchFamily="18" charset="0"/>
              </a:rPr>
              <a:pPr/>
              <a:t>8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b="1" i="1" smtClean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1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C8DF679-92BE-4460-81DB-74B8494D2B54}" type="slidenum">
              <a:rPr lang="tr-TR">
                <a:latin typeface="Times New Roman" panose="02020603050405020304" pitchFamily="18" charset="0"/>
              </a:rPr>
              <a:pPr/>
              <a:t>9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777996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61848A1-FD00-4012-92DF-327066D255D7}" type="slidenum">
              <a:rPr lang="tr-TR">
                <a:latin typeface="Times New Roman" panose="02020603050405020304" pitchFamily="18" charset="0"/>
              </a:rPr>
              <a:pPr/>
              <a:t>10</a:t>
            </a:fld>
            <a:endParaRPr lang="tr-TR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43068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02-Apr-14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0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02-Apr-14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02-Apr-14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1CBE5-8B29-44A6-B206-CD60D2495D1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83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02-Apr-14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3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02-Apr-14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2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02-Apr-14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6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02-Apr-14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02-Apr-14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6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02-Apr-14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0E7B928-FF05-4680-B9E6-9CBF46CCBEEC}" type="datetimeFigureOut">
              <a:rPr lang="en-US" smtClean="0"/>
              <a:t>02-Apr-14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02-Apr-14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E7B928-FF05-4680-B9E6-9CBF46CCBEEC}" type="datetimeFigureOut">
              <a:rPr lang="en-US" smtClean="0"/>
              <a:t>02-Apr-14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31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4000" b="1" dirty="0" smtClean="0"/>
              <a:t>Psikolojik </a:t>
            </a:r>
            <a:r>
              <a:rPr lang="tr-TR" sz="4000" b="1" dirty="0" smtClean="0"/>
              <a:t>İlk Yardım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8558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smtClean="0"/>
              <a:t>Yeniden Değerlendirme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2209800"/>
            <a:ext cx="7543801" cy="4023360"/>
          </a:xfrm>
        </p:spPr>
        <p:txBody>
          <a:bodyPr/>
          <a:lstStyle/>
          <a:p>
            <a:pPr eaLnBrk="1" hangingPunct="1"/>
            <a:r>
              <a:rPr lang="tr-TR" dirty="0" smtClean="0"/>
              <a:t>Tepki aşamasında verilen tepkilerin daha düşük şiddette devamı</a:t>
            </a:r>
          </a:p>
          <a:p>
            <a:pPr eaLnBrk="1" hangingPunct="1"/>
            <a:r>
              <a:rPr lang="tr-TR" dirty="0" smtClean="0"/>
              <a:t>Günlük hayata ilginin artması </a:t>
            </a:r>
          </a:p>
          <a:p>
            <a:pPr eaLnBrk="1" hangingPunct="1"/>
            <a:r>
              <a:rPr lang="tr-TR" dirty="0" smtClean="0"/>
              <a:t>Gelecekle ilgili planlara aktif katılım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0349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smtClean="0"/>
              <a:t>Uyum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2057400"/>
            <a:ext cx="7543801" cy="4023360"/>
          </a:xfrm>
        </p:spPr>
        <p:txBody>
          <a:bodyPr/>
          <a:lstStyle/>
          <a:p>
            <a:pPr eaLnBrk="1" hangingPunct="1"/>
            <a:r>
              <a:rPr lang="tr-TR" dirty="0" smtClean="0"/>
              <a:t>Bireyin bu yaşamı kabullenmesi</a:t>
            </a:r>
          </a:p>
          <a:p>
            <a:pPr eaLnBrk="1" hangingPunct="1"/>
            <a:r>
              <a:rPr lang="tr-TR" dirty="0" smtClean="0"/>
              <a:t>Gelecekle ilgili uzun vadeli planlar yapabilir hale gelinmesi </a:t>
            </a:r>
          </a:p>
        </p:txBody>
      </p:sp>
    </p:spTree>
    <p:extLst>
      <p:ext uri="{BB962C8B-B14F-4D97-AF65-F5344CB8AC3E}">
        <p14:creationId xmlns:p14="http://schemas.microsoft.com/office/powerpoint/2010/main" val="9828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133600"/>
            <a:ext cx="7542212" cy="42672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tr-TR" sz="3100" dirty="0" smtClean="0">
                <a:latin typeface="Sylfaen" panose="010A0502050306030303" pitchFamily="18" charset="0"/>
              </a:rPr>
              <a:t>Kaybı kabullenmenin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tr-TR" sz="3100" dirty="0" smtClean="0">
                <a:latin typeface="Sylfaen" panose="010A0502050306030303" pitchFamily="18" charset="0"/>
              </a:rPr>
              <a:t>yolu…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tr-TR" sz="3100" dirty="0" smtClean="0">
              <a:latin typeface="Sylfaen" panose="010A0502050306030303" pitchFamily="18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tr-TR" sz="3100" dirty="0" smtClean="0">
                <a:latin typeface="Sylfaen" panose="010A0502050306030303" pitchFamily="18" charset="0"/>
              </a:rPr>
              <a:t>yas tutmak…</a:t>
            </a:r>
          </a:p>
          <a:p>
            <a:pPr algn="ctr" eaLnBrk="1" hangingPunct="1"/>
            <a:endParaRPr lang="tr-TR" sz="3100" dirty="0" smtClean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505200"/>
            <a:ext cx="6021388" cy="16557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tr-TR" sz="2800" dirty="0" smtClean="0">
                <a:latin typeface="Sylfaen" panose="010A0502050306030303" pitchFamily="18" charset="0"/>
              </a:rPr>
              <a:t>İnsanlar neden farklı yas tepkileri verirler?</a:t>
            </a:r>
            <a:br>
              <a:rPr lang="tr-TR" sz="2800" dirty="0" smtClean="0">
                <a:latin typeface="Sylfaen" panose="010A0502050306030303" pitchFamily="18" charset="0"/>
              </a:rPr>
            </a:br>
            <a:r>
              <a:rPr lang="tr-TR" sz="2800" dirty="0" smtClean="0">
                <a:latin typeface="Sylfaen" panose="010A0502050306030303" pitchFamily="18" charset="0"/>
              </a:rPr>
              <a:t/>
            </a:r>
            <a:br>
              <a:rPr lang="tr-TR" sz="2800" dirty="0" smtClean="0">
                <a:latin typeface="Sylfaen" panose="010A0502050306030303" pitchFamily="18" charset="0"/>
              </a:rPr>
            </a:br>
            <a:r>
              <a:rPr lang="tr-TR" sz="2800" dirty="0" smtClean="0">
                <a:latin typeface="Comic Sans MS" panose="030F0702030302020204" pitchFamily="66" charset="0"/>
              </a:rPr>
              <a:t/>
            </a:r>
            <a:br>
              <a:rPr lang="tr-TR" sz="2800" dirty="0" smtClean="0">
                <a:latin typeface="Comic Sans MS" panose="030F0702030302020204" pitchFamily="66" charset="0"/>
              </a:rPr>
            </a:br>
            <a:r>
              <a:rPr lang="tr-TR" sz="2800" dirty="0" smtClean="0">
                <a:latin typeface="Comic Sans MS" panose="030F0702030302020204" pitchFamily="66" charset="0"/>
              </a:rPr>
              <a:t/>
            </a:r>
            <a:br>
              <a:rPr lang="tr-TR" sz="2800" dirty="0" smtClean="0">
                <a:latin typeface="Comic Sans MS" panose="030F0702030302020204" pitchFamily="66" charset="0"/>
              </a:rPr>
            </a:br>
            <a:r>
              <a:rPr lang="tr-TR" sz="2300" dirty="0" smtClean="0">
                <a:latin typeface="Sylfaen" panose="010A0502050306030303" pitchFamily="18" charset="0"/>
              </a:rPr>
              <a:t>Ölen insanla geçmiş ilişki</a:t>
            </a:r>
            <a:br>
              <a:rPr lang="tr-TR" sz="2300" dirty="0" smtClean="0">
                <a:latin typeface="Sylfaen" panose="010A0502050306030303" pitchFamily="18" charset="0"/>
              </a:rPr>
            </a:br>
            <a:r>
              <a:rPr lang="tr-TR" sz="2300" dirty="0" smtClean="0">
                <a:latin typeface="Sylfaen" panose="010A0502050306030303" pitchFamily="18" charset="0"/>
              </a:rPr>
              <a:t>Yas tutan kişinin geçmiş yaşantısı</a:t>
            </a:r>
            <a:br>
              <a:rPr lang="tr-TR" sz="2300" dirty="0" smtClean="0">
                <a:latin typeface="Sylfaen" panose="010A0502050306030303" pitchFamily="18" charset="0"/>
              </a:rPr>
            </a:br>
            <a:r>
              <a:rPr lang="tr-TR" sz="2300" dirty="0" smtClean="0">
                <a:latin typeface="Sylfaen" panose="010A0502050306030303" pitchFamily="18" charset="0"/>
              </a:rPr>
              <a:t>Ölen kişinin yaşı</a:t>
            </a:r>
            <a:br>
              <a:rPr lang="tr-TR" sz="2300" dirty="0" smtClean="0">
                <a:latin typeface="Sylfaen" panose="010A0502050306030303" pitchFamily="18" charset="0"/>
              </a:rPr>
            </a:br>
            <a:r>
              <a:rPr lang="tr-TR" sz="2300" dirty="0" smtClean="0">
                <a:latin typeface="Sylfaen" panose="010A0502050306030303" pitchFamily="18" charset="0"/>
              </a:rPr>
              <a:t>Kaybın ani olup olmaması</a:t>
            </a:r>
            <a:br>
              <a:rPr lang="tr-TR" sz="2300" dirty="0" smtClean="0">
                <a:latin typeface="Sylfaen" panose="010A0502050306030303" pitchFamily="18" charset="0"/>
              </a:rPr>
            </a:br>
            <a:r>
              <a:rPr lang="tr-TR" sz="2300" dirty="0" smtClean="0">
                <a:latin typeface="Sylfaen" panose="010A0502050306030303" pitchFamily="18" charset="0"/>
              </a:rPr>
              <a:t>Ölen kişinin ölüm şekli</a:t>
            </a:r>
            <a:br>
              <a:rPr lang="tr-TR" sz="2300" dirty="0" smtClean="0">
                <a:latin typeface="Sylfaen" panose="010A0502050306030303" pitchFamily="18" charset="0"/>
              </a:rPr>
            </a:br>
            <a:r>
              <a:rPr lang="tr-TR" sz="2300" dirty="0" smtClean="0">
                <a:latin typeface="Sylfaen" panose="010A0502050306030303" pitchFamily="18" charset="0"/>
              </a:rPr>
              <a:t>Kültür</a:t>
            </a:r>
          </a:p>
        </p:txBody>
      </p:sp>
    </p:spTree>
    <p:extLst>
      <p:ext uri="{BB962C8B-B14F-4D97-AF65-F5344CB8AC3E}">
        <p14:creationId xmlns:p14="http://schemas.microsoft.com/office/powerpoint/2010/main" val="38324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7237" y="1752600"/>
            <a:ext cx="7761287" cy="42672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tr-TR" sz="2300" b="1" i="1" dirty="0" smtClean="0">
                <a:latin typeface="Comic Sans MS" panose="030F0702030302020204" pitchFamily="66" charset="0"/>
              </a:rPr>
              <a:t>	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tr-TR" sz="2300" b="1" i="1" dirty="0" smtClean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tr-TR" sz="2300" b="1" i="1" dirty="0" smtClean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tr-TR" sz="2700" b="1" dirty="0" smtClean="0">
                <a:latin typeface="Sylfaen" panose="010A0502050306030303" pitchFamily="18" charset="0"/>
              </a:rPr>
              <a:t>KRİZ SONRASINDA ATILMASI GEREKEN İLK ADIM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tr-TR" sz="2300" b="1" i="1" dirty="0" smtClean="0">
                <a:latin typeface="Sylfaen" panose="010A0502050306030303" pitchFamily="18" charset="0"/>
              </a:rPr>
              <a:t> </a:t>
            </a:r>
            <a:endParaRPr lang="tr-TR" sz="2300" b="1" dirty="0" smtClean="0">
              <a:solidFill>
                <a:schemeClr val="accent2"/>
              </a:solidFill>
              <a:latin typeface="Sylfaen" panose="010A0502050306030303" pitchFamily="18" charset="0"/>
            </a:endParaRPr>
          </a:p>
        </p:txBody>
      </p:sp>
      <p:sp>
        <p:nvSpPr>
          <p:cNvPr id="68612" name="Rectangle 8"/>
          <p:cNvSpPr>
            <a:spLocks noChangeArrowheads="1"/>
          </p:cNvSpPr>
          <p:nvPr/>
        </p:nvSpPr>
        <p:spPr bwMode="auto">
          <a:xfrm>
            <a:off x="2484438" y="863600"/>
            <a:ext cx="4306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tr-TR" sz="2800" b="1">
                <a:solidFill>
                  <a:schemeClr val="accent2"/>
                </a:solidFill>
                <a:latin typeface="Sylfaen" panose="010A0502050306030303" pitchFamily="18" charset="0"/>
              </a:rPr>
              <a:t>PSİKOLOJİK İLK YARDIM</a:t>
            </a:r>
          </a:p>
        </p:txBody>
      </p:sp>
    </p:spTree>
    <p:extLst>
      <p:ext uri="{BB962C8B-B14F-4D97-AF65-F5344CB8AC3E}">
        <p14:creationId xmlns:p14="http://schemas.microsoft.com/office/powerpoint/2010/main" val="11982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7"/>
          <p:cNvSpPr txBox="1">
            <a:spLocks noChangeArrowheads="1"/>
          </p:cNvSpPr>
          <p:nvPr/>
        </p:nvSpPr>
        <p:spPr bwMode="auto">
          <a:xfrm>
            <a:off x="1258888" y="1989138"/>
            <a:ext cx="5545137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117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tr-TR" sz="2300"/>
              <a:t>İhtiyaç ve kaynak değerlendirmesi ile başlayan</a:t>
            </a:r>
          </a:p>
        </p:txBody>
      </p:sp>
      <p:sp>
        <p:nvSpPr>
          <p:cNvPr id="70659" name="Text Box 8"/>
          <p:cNvSpPr txBox="1">
            <a:spLocks noChangeArrowheads="1"/>
          </p:cNvSpPr>
          <p:nvPr/>
        </p:nvSpPr>
        <p:spPr bwMode="auto">
          <a:xfrm>
            <a:off x="1258888" y="3068638"/>
            <a:ext cx="6192837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117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tr-TR" sz="2300"/>
              <a:t>Etkilenen kişilerin duygularını ve yaşadıklarını ifade etmelerine olanak vererek rahatlamalarını sağlayan</a:t>
            </a:r>
          </a:p>
        </p:txBody>
      </p:sp>
      <p:sp>
        <p:nvSpPr>
          <p:cNvPr id="70660" name="Text Box 9"/>
          <p:cNvSpPr txBox="1">
            <a:spLocks noChangeArrowheads="1"/>
          </p:cNvSpPr>
          <p:nvPr/>
        </p:nvSpPr>
        <p:spPr bwMode="auto">
          <a:xfrm>
            <a:off x="1258888" y="4365625"/>
            <a:ext cx="7416800" cy="202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117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tr-TR" sz="2300"/>
              <a:t>Temel psikolojik bilgilerin etkilenen kişilere iletilmesi aracılığıyla kişilerin yaşadıklarını, hissettiklerini anlamlandırmalarına yardımcı olan dinleme, destekleme, anlama ve yardımcı olma etkinlikler bütünüdür.</a:t>
            </a:r>
          </a:p>
          <a:p>
            <a:pPr eaLnBrk="1" hangingPunct="1">
              <a:spcBef>
                <a:spcPct val="50000"/>
              </a:spcBef>
            </a:pPr>
            <a:endParaRPr lang="tr-TR" sz="2300"/>
          </a:p>
        </p:txBody>
      </p:sp>
      <p:sp>
        <p:nvSpPr>
          <p:cNvPr id="70661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b="1" smtClean="0"/>
              <a:t>Nedir??</a:t>
            </a:r>
          </a:p>
        </p:txBody>
      </p:sp>
      <p:sp>
        <p:nvSpPr>
          <p:cNvPr id="70662" name="Rectangle 14"/>
          <p:cNvSpPr>
            <a:spLocks noChangeArrowheads="1"/>
          </p:cNvSpPr>
          <p:nvPr/>
        </p:nvSpPr>
        <p:spPr bwMode="auto">
          <a:xfrm>
            <a:off x="1187450" y="1875473"/>
            <a:ext cx="5473700" cy="90424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117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0663" name="Rectangle 15"/>
          <p:cNvSpPr>
            <a:spLocks noChangeArrowheads="1"/>
          </p:cNvSpPr>
          <p:nvPr/>
        </p:nvSpPr>
        <p:spPr bwMode="auto">
          <a:xfrm>
            <a:off x="1187450" y="2781300"/>
            <a:ext cx="6264275" cy="12954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117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0664" name="Rectangle 16"/>
          <p:cNvSpPr>
            <a:spLocks noChangeArrowheads="1"/>
          </p:cNvSpPr>
          <p:nvPr/>
        </p:nvSpPr>
        <p:spPr bwMode="auto">
          <a:xfrm>
            <a:off x="1187450" y="4076700"/>
            <a:ext cx="7488238" cy="208915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117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0012" y="1827213"/>
            <a:ext cx="6554787" cy="41148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tr-TR" sz="2300" b="1" dirty="0" smtClean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tr-TR" sz="2300" b="1" dirty="0" smtClean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tr-TR" sz="3100" b="1" dirty="0" smtClean="0">
                <a:latin typeface="Sylfaen" panose="010A0502050306030303" pitchFamily="18" charset="0"/>
              </a:rPr>
              <a:t>Psikolojik ilk yardım için doktor olmanız gerekmez…</a:t>
            </a:r>
          </a:p>
        </p:txBody>
      </p:sp>
    </p:spTree>
    <p:extLst>
      <p:ext uri="{BB962C8B-B14F-4D97-AF65-F5344CB8AC3E}">
        <p14:creationId xmlns:p14="http://schemas.microsoft.com/office/powerpoint/2010/main" val="38519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tr-TR" b="1" smtClean="0">
                <a:solidFill>
                  <a:schemeClr val="tx1"/>
                </a:solidFill>
                <a:latin typeface="Sylfaen" panose="010A0502050306030303" pitchFamily="18" charset="0"/>
              </a:rPr>
              <a:t>Psikolojik ilk yardımın 5 adım vardır:</a:t>
            </a: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3810000" y="2122653"/>
            <a:ext cx="2705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117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tr-TR" sz="2000">
                <a:latin typeface="Sylfaen" panose="010A0502050306030303" pitchFamily="18" charset="0"/>
              </a:rPr>
              <a:t>Psikolojik ilişki kurmak</a:t>
            </a:r>
          </a:p>
        </p:txBody>
      </p:sp>
      <p:sp>
        <p:nvSpPr>
          <p:cNvPr id="73733" name="Line 6"/>
          <p:cNvSpPr>
            <a:spLocks noChangeShapeType="1"/>
          </p:cNvSpPr>
          <p:nvPr/>
        </p:nvSpPr>
        <p:spPr bwMode="auto">
          <a:xfrm flipH="1">
            <a:off x="3379788" y="2754478"/>
            <a:ext cx="12954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Rectangle 7"/>
          <p:cNvSpPr>
            <a:spLocks noChangeArrowheads="1"/>
          </p:cNvSpPr>
          <p:nvPr/>
        </p:nvSpPr>
        <p:spPr bwMode="auto">
          <a:xfrm>
            <a:off x="2011363" y="3179928"/>
            <a:ext cx="3808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117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tr-TR" sz="2000">
                <a:latin typeface="Sylfaen" panose="010A0502050306030303" pitchFamily="18" charset="0"/>
              </a:rPr>
              <a:t>Problemin boyutlarını araştırmak </a:t>
            </a:r>
          </a:p>
        </p:txBody>
      </p:sp>
      <p:sp>
        <p:nvSpPr>
          <p:cNvPr id="73735" name="Line 8"/>
          <p:cNvSpPr>
            <a:spLocks noChangeShapeType="1"/>
          </p:cNvSpPr>
          <p:nvPr/>
        </p:nvSpPr>
        <p:spPr bwMode="auto">
          <a:xfrm>
            <a:off x="4027488" y="3618078"/>
            <a:ext cx="14398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Rectangle 9"/>
          <p:cNvSpPr>
            <a:spLocks noChangeArrowheads="1"/>
          </p:cNvSpPr>
          <p:nvPr/>
        </p:nvSpPr>
        <p:spPr bwMode="auto">
          <a:xfrm>
            <a:off x="2124075" y="4076700"/>
            <a:ext cx="417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117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tr-TR" sz="2000">
                <a:latin typeface="Sylfaen" panose="010A0502050306030303" pitchFamily="18" charset="0"/>
              </a:rPr>
              <a:t>Olası çözümleri araştırmak</a:t>
            </a:r>
          </a:p>
        </p:txBody>
      </p:sp>
      <p:sp>
        <p:nvSpPr>
          <p:cNvPr id="73737" name="Line 10"/>
          <p:cNvSpPr>
            <a:spLocks noChangeShapeType="1"/>
          </p:cNvSpPr>
          <p:nvPr/>
        </p:nvSpPr>
        <p:spPr bwMode="auto">
          <a:xfrm flipH="1">
            <a:off x="3379788" y="4554703"/>
            <a:ext cx="14398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Rectangle 11"/>
          <p:cNvSpPr>
            <a:spLocks noChangeArrowheads="1"/>
          </p:cNvSpPr>
          <p:nvPr/>
        </p:nvSpPr>
        <p:spPr bwMode="auto">
          <a:xfrm>
            <a:off x="2084388" y="4980153"/>
            <a:ext cx="4611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117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tr-TR" sz="2000">
                <a:latin typeface="Sylfaen" panose="010A0502050306030303" pitchFamily="18" charset="0"/>
              </a:rPr>
              <a:t>Somut adımlar atılmasına yardımcı olmak</a:t>
            </a:r>
          </a:p>
        </p:txBody>
      </p:sp>
      <p:sp>
        <p:nvSpPr>
          <p:cNvPr id="73739" name="Line 12"/>
          <p:cNvSpPr>
            <a:spLocks noChangeShapeType="1"/>
          </p:cNvSpPr>
          <p:nvPr/>
        </p:nvSpPr>
        <p:spPr bwMode="auto">
          <a:xfrm>
            <a:off x="4171950" y="5346865"/>
            <a:ext cx="1223963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Rectangle 13"/>
          <p:cNvSpPr>
            <a:spLocks noChangeArrowheads="1"/>
          </p:cNvSpPr>
          <p:nvPr/>
        </p:nvSpPr>
        <p:spPr bwMode="auto">
          <a:xfrm>
            <a:off x="3398044" y="5745161"/>
            <a:ext cx="103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117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tr-TR" sz="2000" dirty="0">
                <a:latin typeface="Sylfaen" panose="010A0502050306030303" pitchFamily="18" charset="0"/>
              </a:rPr>
              <a:t>İzlemek</a:t>
            </a:r>
          </a:p>
        </p:txBody>
      </p:sp>
    </p:spTree>
    <p:extLst>
      <p:ext uri="{BB962C8B-B14F-4D97-AF65-F5344CB8AC3E}">
        <p14:creationId xmlns:p14="http://schemas.microsoft.com/office/powerpoint/2010/main" val="24637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latin typeface="Sylfaen" panose="010A0502050306030303" pitchFamily="18" charset="0"/>
              </a:rPr>
              <a:t>Psikolojik İlişki Kurmak</a:t>
            </a:r>
          </a:p>
        </p:txBody>
      </p:sp>
      <p:sp>
        <p:nvSpPr>
          <p:cNvPr id="7577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370013" y="3716338"/>
            <a:ext cx="3579812" cy="2225675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sz="2000" b="1" smtClean="0">
                <a:latin typeface="Sylfaen" panose="010A0502050306030303" pitchFamily="18" charset="0"/>
              </a:rPr>
              <a:t>Doğrular: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smtClean="0">
                <a:latin typeface="Sylfaen" panose="010A0502050306030303" pitchFamily="18" charset="0"/>
              </a:rPr>
              <a:t>Konuşmayı sağlamak,davet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smtClean="0">
                <a:latin typeface="Sylfaen" panose="010A0502050306030303" pitchFamily="18" charset="0"/>
              </a:rPr>
              <a:t>Durum ve duyguların dinlenmesi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smtClean="0">
                <a:latin typeface="Sylfaen" panose="010A0502050306030303" pitchFamily="18" charset="0"/>
              </a:rPr>
              <a:t>Fiziksel temas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smtClean="0">
                <a:latin typeface="Sylfaen" panose="010A0502050306030303" pitchFamily="18" charset="0"/>
              </a:rPr>
              <a:t>Anlaşıldığının belirtilmesi	</a:t>
            </a:r>
            <a:r>
              <a:rPr lang="tr-TR" sz="2200" b="1" smtClean="0">
                <a:latin typeface="Sylfaen" panose="010A0502050306030303" pitchFamily="18" charset="0"/>
              </a:rPr>
              <a:t>	</a:t>
            </a: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1981200" y="1732756"/>
            <a:ext cx="51133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sz="2000" b="1" dirty="0">
                <a:latin typeface="Sylfaen" panose="010A0502050306030303" pitchFamily="18" charset="0"/>
              </a:rPr>
              <a:t>Amaç: </a:t>
            </a:r>
            <a:r>
              <a:rPr lang="tr-TR" sz="2400" dirty="0">
                <a:latin typeface="Sylfaen" panose="010A0502050306030303" pitchFamily="18" charset="0"/>
              </a:rPr>
              <a:t>Desteklendiğinin hissettirilmesi,duygusal yoğunluğun azaltılması,problem çözme becerilerinin canlandırılması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787900" y="3644900"/>
            <a:ext cx="3673475" cy="223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sz="2700" b="1">
                <a:latin typeface="Sylfaen" panose="010A0502050306030303" pitchFamily="18" charset="0"/>
              </a:rPr>
              <a:t>Yanlışlar:</a:t>
            </a:r>
          </a:p>
          <a:p>
            <a:pPr eaLnBrk="1" hangingPunct="1">
              <a:lnSpc>
                <a:spcPct val="90000"/>
              </a:lnSpc>
            </a:pPr>
            <a:endParaRPr lang="tr-TR" sz="1500" b="1">
              <a:latin typeface="Sylfaen" panose="010A05020503060303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1500">
                <a:latin typeface="Sylfaen" panose="010A0502050306030303" pitchFamily="18" charset="0"/>
              </a:rPr>
              <a:t>Başka hikayenin (kendi hikayemizin) anlatılması</a:t>
            </a:r>
          </a:p>
          <a:p>
            <a:pPr eaLnBrk="1" hangingPunct="1">
              <a:lnSpc>
                <a:spcPct val="90000"/>
              </a:lnSpc>
            </a:pPr>
            <a:r>
              <a:rPr lang="tr-TR" sz="1500">
                <a:latin typeface="Sylfaen" panose="010A0502050306030303" pitchFamily="18" charset="0"/>
              </a:rPr>
              <a:t>Durum ve duygunun göz ardı edilmesi</a:t>
            </a:r>
          </a:p>
          <a:p>
            <a:pPr eaLnBrk="1" hangingPunct="1">
              <a:lnSpc>
                <a:spcPct val="90000"/>
              </a:lnSpc>
            </a:pPr>
            <a:r>
              <a:rPr lang="tr-TR" sz="1500">
                <a:latin typeface="Sylfaen" panose="010A0502050306030303" pitchFamily="18" charset="0"/>
              </a:rPr>
              <a:t>Yargılamak- taraf tutmak			</a:t>
            </a:r>
          </a:p>
        </p:txBody>
      </p:sp>
    </p:spTree>
    <p:extLst>
      <p:ext uri="{BB962C8B-B14F-4D97-AF65-F5344CB8AC3E}">
        <p14:creationId xmlns:p14="http://schemas.microsoft.com/office/powerpoint/2010/main" val="30464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tr-TR" smtClean="0">
                <a:latin typeface="Sylfaen" panose="010A0502050306030303" pitchFamily="18" charset="0"/>
              </a:rPr>
              <a:t>Problemin boyutlarının araştırılması </a:t>
            </a:r>
            <a:r>
              <a:rPr lang="tr-TR" smtClean="0"/>
              <a:t>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09600" y="2961587"/>
            <a:ext cx="3673475" cy="223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tr-TR" sz="2700" b="1" dirty="0">
                <a:latin typeface="Sylfaen" panose="010A0502050306030303" pitchFamily="18" charset="0"/>
              </a:rPr>
              <a:t>Doğrular: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Geçmişten gelen riskleri belirlemek, bugünü sorgulamak, yakın geleceği planlamak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Açık uçlu soru sormak, olayı anlaşılır kılmak</a:t>
            </a:r>
          </a:p>
          <a:p>
            <a:pPr eaLnBrk="1" hangingPunct="1"/>
            <a:r>
              <a:rPr lang="tr-TR" sz="1800" dirty="0" smtClean="0">
                <a:latin typeface="Sylfaen" panose="010A0502050306030303" pitchFamily="18" charset="0"/>
              </a:rPr>
              <a:t>Hayati tehlikenin değerlendirilmesi</a:t>
            </a:r>
            <a:r>
              <a:rPr lang="tr-TR" sz="1500" dirty="0" smtClean="0">
                <a:latin typeface="Sylfaen" panose="010A0502050306030303" pitchFamily="18" charset="0"/>
              </a:rPr>
              <a:t>	</a:t>
            </a:r>
            <a:endParaRPr lang="tr-TR" sz="1500" dirty="0">
              <a:latin typeface="Sylfaen" panose="010A0502050306030303" pitchFamily="18" charset="0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894594" y="3048000"/>
            <a:ext cx="3673475" cy="223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tr-TR" sz="2700" b="1" dirty="0">
                <a:latin typeface="Sylfaen" panose="010A0502050306030303" pitchFamily="18" charset="0"/>
              </a:rPr>
              <a:t>Yanlışlar: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Kapalı uçlu soru sormak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Farazi konuşmak, müdahale dilini halka indirmeden sohbete girmek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Tehlike işaretlerini görmezden gelmek</a:t>
            </a:r>
            <a:r>
              <a:rPr lang="tr-TR" sz="1500" dirty="0">
                <a:latin typeface="Sylfaen" panose="010A0502050306030303" pitchFamily="18" charset="0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2159332" y="2212441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tr-TR" b="1" dirty="0">
                <a:latin typeface="Sylfaen" panose="010A0502050306030303" pitchFamily="18" charset="0"/>
              </a:rPr>
              <a:t>Amaç:</a:t>
            </a:r>
            <a:r>
              <a:rPr lang="tr-TR" dirty="0">
                <a:latin typeface="Sylfaen" panose="010A0502050306030303" pitchFamily="18" charset="0"/>
              </a:rPr>
              <a:t> Acil olan-olmayan gereksinimlerin belirlenmesi</a:t>
            </a:r>
          </a:p>
        </p:txBody>
      </p:sp>
    </p:spTree>
    <p:extLst>
      <p:ext uri="{BB962C8B-B14F-4D97-AF65-F5344CB8AC3E}">
        <p14:creationId xmlns:p14="http://schemas.microsoft.com/office/powerpoint/2010/main" val="1081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latin typeface="Sylfaen" panose="010A0502050306030303" pitchFamily="18" charset="0"/>
              </a:rPr>
              <a:t>Eğitimin Amacı </a:t>
            </a:r>
            <a:endParaRPr lang="tr-TR" dirty="0" smtClean="0">
              <a:latin typeface="Sylfaen" panose="010A0502050306030303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92253" y="1981200"/>
            <a:ext cx="8001000" cy="42672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Sylfaen" panose="010A0502050306030303" pitchFamily="18" charset="0"/>
              </a:rPr>
              <a:t>- Afetzedelere </a:t>
            </a:r>
            <a:r>
              <a:rPr lang="tr-TR" dirty="0" smtClean="0">
                <a:latin typeface="Sylfaen" panose="010A0502050306030303" pitchFamily="18" charset="0"/>
              </a:rPr>
              <a:t>yönelik Psikolojik İlk Yardım bilgisini uygulayabilme</a:t>
            </a:r>
          </a:p>
          <a:p>
            <a:pPr eaLnBrk="1" hangingPunct="1"/>
            <a:r>
              <a:rPr lang="tr-TR" dirty="0" smtClean="0">
                <a:latin typeface="Sylfaen" panose="010A0502050306030303" pitchFamily="18" charset="0"/>
              </a:rPr>
              <a:t>- Psikolojik İlk Yardım Temel Bilgilerini Kavrayabilme</a:t>
            </a:r>
          </a:p>
          <a:p>
            <a:pPr eaLnBrk="1" hangingPunct="1"/>
            <a:r>
              <a:rPr lang="tr-TR" dirty="0" smtClean="0">
                <a:latin typeface="Sylfaen" panose="010A0502050306030303" pitchFamily="18" charset="0"/>
              </a:rPr>
              <a:t>- Müdahale temel prensiplerinin anlaşılması</a:t>
            </a:r>
            <a:endParaRPr lang="tr-TR" dirty="0" smtClean="0">
              <a:latin typeface="Sylfaen" panose="010A0502050306030303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tr-TR" dirty="0" smtClean="0">
              <a:latin typeface="Sylfaen" panose="010A0502050306030303" pitchFamily="18" charset="0"/>
            </a:endParaRPr>
          </a:p>
          <a:p>
            <a:pPr lvl="1" eaLnBrk="1" hangingPunct="1"/>
            <a:endParaRPr lang="tr-TR" dirty="0" smtClean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3400" b="1" smtClean="0">
                <a:latin typeface="Sylfaen" panose="010A0502050306030303" pitchFamily="18" charset="0"/>
              </a:rPr>
              <a:t>Olası çözümlerin araştırılması </a:t>
            </a:r>
            <a:r>
              <a:rPr lang="tr-TR" sz="4000" smtClean="0"/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57200" y="3067547"/>
            <a:ext cx="3744913" cy="244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tr-TR" sz="2700" b="1" dirty="0">
                <a:latin typeface="Sylfaen" panose="010A0502050306030303" pitchFamily="18" charset="0"/>
              </a:rPr>
              <a:t>Doğrular: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Bu ana kadar yapılanlarının sorulması,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Yapılabileceklerin araştırılması, alternatiflerin sunulması,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Yeni davranış / yeni tanım / dış yardım / çevre değişikliği 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Öncelikleri belirlemek	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724400" y="3200400"/>
            <a:ext cx="3673475" cy="223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tr-TR" sz="2700" b="1" dirty="0">
                <a:latin typeface="Sylfaen" panose="010A0502050306030303" pitchFamily="18" charset="0"/>
              </a:rPr>
              <a:t>Yanlışlar:</a:t>
            </a:r>
          </a:p>
          <a:p>
            <a:pPr eaLnBrk="1" hangingPunct="1"/>
            <a:r>
              <a:rPr lang="tr-TR" sz="1900" dirty="0">
                <a:latin typeface="Sylfaen" panose="010A0502050306030303" pitchFamily="18" charset="0"/>
              </a:rPr>
              <a:t>Sınırlı görüş ile yetinmek</a:t>
            </a:r>
          </a:p>
          <a:p>
            <a:pPr eaLnBrk="1" hangingPunct="1"/>
            <a:r>
              <a:rPr lang="tr-TR" sz="1900" dirty="0">
                <a:latin typeface="Sylfaen" panose="010A0502050306030303" pitchFamily="18" charset="0"/>
              </a:rPr>
              <a:t>Engellerin araştırılmaması</a:t>
            </a:r>
            <a:br>
              <a:rPr lang="tr-TR" sz="1900" dirty="0">
                <a:latin typeface="Sylfaen" panose="010A0502050306030303" pitchFamily="18" charset="0"/>
              </a:rPr>
            </a:br>
            <a:endParaRPr lang="tr-TR" sz="1900" dirty="0">
              <a:latin typeface="Sylfaen" panose="010A050205030603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8881" y="2300375"/>
            <a:ext cx="4094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400" b="1" dirty="0">
                <a:latin typeface="Sylfaen" panose="010A0502050306030303" pitchFamily="18" charset="0"/>
              </a:rPr>
              <a:t>Amaç:</a:t>
            </a:r>
            <a:r>
              <a:rPr lang="tr-TR" sz="2400" dirty="0">
                <a:latin typeface="Sylfaen" panose="010A0502050306030303" pitchFamily="18" charset="0"/>
              </a:rPr>
              <a:t> Çözümlerin saptanması</a:t>
            </a:r>
          </a:p>
        </p:txBody>
      </p:sp>
    </p:spTree>
    <p:extLst>
      <p:ext uri="{BB962C8B-B14F-4D97-AF65-F5344CB8AC3E}">
        <p14:creationId xmlns:p14="http://schemas.microsoft.com/office/powerpoint/2010/main" val="20693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3200" b="1" smtClean="0">
                <a:latin typeface="Sylfaen" panose="010A0502050306030303" pitchFamily="18" charset="0"/>
              </a:rPr>
              <a:t>Somut adımların atılmasına yardımcı olmak </a:t>
            </a:r>
            <a:r>
              <a:rPr lang="tr-TR" sz="3200" smtClean="0"/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50824" y="3048000"/>
            <a:ext cx="4321175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tr-TR" sz="2700" b="1" dirty="0">
                <a:latin typeface="Sylfaen" panose="010A0502050306030303" pitchFamily="18" charset="0"/>
              </a:rPr>
              <a:t>Doğrular: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Hayati tehlikenin önlenmesi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Birey kendi davranışlarını yönlendirebilecek güçte ise: </a:t>
            </a:r>
            <a:br>
              <a:rPr lang="tr-TR" sz="1800" dirty="0">
                <a:latin typeface="Sylfaen" panose="010A0502050306030303" pitchFamily="18" charset="0"/>
              </a:rPr>
            </a:br>
            <a:r>
              <a:rPr lang="tr-TR" sz="1800" dirty="0">
                <a:latin typeface="Sylfaen" panose="010A0502050306030303" pitchFamily="18" charset="0"/>
              </a:rPr>
              <a:t>- Destekleyici yaklaşım  </a:t>
            </a:r>
            <a:br>
              <a:rPr lang="tr-TR" sz="1800" dirty="0">
                <a:latin typeface="Sylfaen" panose="010A0502050306030303" pitchFamily="18" charset="0"/>
              </a:rPr>
            </a:br>
            <a:r>
              <a:rPr lang="tr-TR" sz="1800" dirty="0">
                <a:latin typeface="Sylfaen" panose="010A0502050306030303" pitchFamily="18" charset="0"/>
              </a:rPr>
              <a:t>Birey kendi davranışlarını yönlendirebilecek güçte değilse: </a:t>
            </a:r>
            <a:br>
              <a:rPr lang="tr-TR" sz="1800" dirty="0">
                <a:latin typeface="Sylfaen" panose="010A0502050306030303" pitchFamily="18" charset="0"/>
              </a:rPr>
            </a:br>
            <a:r>
              <a:rPr lang="tr-TR" sz="1800" dirty="0">
                <a:latin typeface="Sylfaen" panose="010A0502050306030303" pitchFamily="18" charset="0"/>
              </a:rPr>
              <a:t>- Yönlendirici yaklaşım 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Kısa dönem amaçları belirlemek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191000" y="3198079"/>
            <a:ext cx="4392613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tr-TR" sz="2700" b="1" dirty="0">
                <a:latin typeface="Sylfaen" panose="010A0502050306030303" pitchFamily="18" charset="0"/>
              </a:rPr>
              <a:t>Yanlışlar: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Herşeyi birden çözme girişimi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Bağlayıcı uzun vadeli hedefler belirlemek</a:t>
            </a:r>
          </a:p>
          <a:p>
            <a:pPr eaLnBrk="1" hangingPunct="1"/>
            <a:r>
              <a:rPr lang="tr-TR" sz="1800" dirty="0">
                <a:latin typeface="Sylfaen" panose="010A0502050306030303" pitchFamily="18" charset="0"/>
              </a:rPr>
              <a:t>Çekingen olmak</a:t>
            </a:r>
          </a:p>
        </p:txBody>
      </p:sp>
      <p:sp>
        <p:nvSpPr>
          <p:cNvPr id="2" name="Rectangle 1"/>
          <p:cNvSpPr/>
          <p:nvPr/>
        </p:nvSpPr>
        <p:spPr>
          <a:xfrm>
            <a:off x="2411412" y="2221314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tr-TR" b="1" dirty="0">
                <a:latin typeface="Sylfaen" panose="010A0502050306030303" pitchFamily="18" charset="0"/>
              </a:rPr>
              <a:t>Amaç:</a:t>
            </a:r>
            <a:r>
              <a:rPr lang="tr-TR" dirty="0">
                <a:latin typeface="Sylfaen" panose="010A0502050306030303" pitchFamily="18" charset="0"/>
              </a:rPr>
              <a:t> Acil gereksinimlere acil çözümler uygulamak  </a:t>
            </a:r>
          </a:p>
        </p:txBody>
      </p:sp>
    </p:spTree>
    <p:extLst>
      <p:ext uri="{BB962C8B-B14F-4D97-AF65-F5344CB8AC3E}">
        <p14:creationId xmlns:p14="http://schemas.microsoft.com/office/powerpoint/2010/main" val="10634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sz="3400" b="1" smtClean="0">
                <a:latin typeface="Sylfaen" panose="010A0502050306030303" pitchFamily="18" charset="0"/>
              </a:rPr>
              <a:t>İzleme</a:t>
            </a:r>
            <a:r>
              <a:rPr lang="tr-TR" smtClean="0"/>
              <a:t> 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611188" y="3644900"/>
            <a:ext cx="4392612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tr-TR" sz="2700" b="1">
                <a:latin typeface="Sylfaen" panose="010A0502050306030303" pitchFamily="18" charset="0"/>
              </a:rPr>
              <a:t>Doğrular:</a:t>
            </a:r>
          </a:p>
          <a:p>
            <a:pPr eaLnBrk="1" hangingPunct="1"/>
            <a:r>
              <a:rPr lang="tr-TR" sz="1900">
                <a:latin typeface="Sylfaen" panose="010A0502050306030303" pitchFamily="18" charset="0"/>
              </a:rPr>
              <a:t>İzleme için anlaşmanın yapılması</a:t>
            </a:r>
          </a:p>
          <a:p>
            <a:pPr eaLnBrk="1" hangingPunct="1"/>
            <a:r>
              <a:rPr lang="tr-TR" sz="1900">
                <a:latin typeface="Sylfaen" panose="010A0502050306030303" pitchFamily="18" charset="0"/>
              </a:rPr>
              <a:t>Yapılanların değerlendirmek 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5003800" y="3716338"/>
            <a:ext cx="4392613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tr-TR" sz="2700" b="1">
                <a:latin typeface="Sylfaen" panose="010A0502050306030303" pitchFamily="18" charset="0"/>
              </a:rPr>
              <a:t>Yanlışlar:</a:t>
            </a:r>
          </a:p>
          <a:p>
            <a:pPr eaLnBrk="1" hangingPunct="1"/>
            <a:r>
              <a:rPr lang="tr-TR" sz="1800">
                <a:latin typeface="Sylfaen" panose="010A0502050306030303" pitchFamily="18" charset="0"/>
              </a:rPr>
              <a:t>Detayları havada bırakmak bunları kişinin kendisinin yapacağını varsaymak</a:t>
            </a:r>
          </a:p>
          <a:p>
            <a:pPr eaLnBrk="1" hangingPunct="1"/>
            <a:r>
              <a:rPr lang="tr-TR" sz="1800">
                <a:latin typeface="Sylfaen" panose="010A0502050306030303" pitchFamily="18" charset="0"/>
              </a:rPr>
              <a:t>Değerlendirmeyi başkasına bırakmak </a:t>
            </a:r>
            <a:br>
              <a:rPr lang="tr-TR" sz="1800">
                <a:latin typeface="Sylfaen" panose="010A0502050306030303" pitchFamily="18" charset="0"/>
              </a:rPr>
            </a:br>
            <a:endParaRPr lang="tr-TR" sz="1800">
              <a:latin typeface="Sylfaen" panose="010A050205030603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2209433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tr-TR" b="1" dirty="0">
                <a:latin typeface="Sylfaen" panose="010A0502050306030303" pitchFamily="18" charset="0"/>
              </a:rPr>
              <a:t>Amaç:</a:t>
            </a:r>
            <a:r>
              <a:rPr lang="tr-TR" dirty="0">
                <a:latin typeface="Sylfaen" panose="010A0502050306030303" pitchFamily="18" charset="0"/>
              </a:rPr>
              <a:t> Acil hedeflere ulaşıldığından emin olmak,acil olmayanlara odaklanmak</a:t>
            </a:r>
          </a:p>
        </p:txBody>
      </p:sp>
    </p:spTree>
    <p:extLst>
      <p:ext uri="{BB962C8B-B14F-4D97-AF65-F5344CB8AC3E}">
        <p14:creationId xmlns:p14="http://schemas.microsoft.com/office/powerpoint/2010/main" val="7271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04813"/>
            <a:ext cx="7313613" cy="1143000"/>
          </a:xfrm>
        </p:spPr>
        <p:txBody>
          <a:bodyPr/>
          <a:lstStyle/>
          <a:p>
            <a:pPr eaLnBrk="1" hangingPunct="1"/>
            <a:r>
              <a:rPr lang="tr-TR" sz="3200" smtClean="0">
                <a:latin typeface="Sylfaen" panose="010A0502050306030303" pitchFamily="18" charset="0"/>
              </a:rPr>
              <a:t>Afetten Etkilenenlerle İletişim Kurarken Rehberlik İlkelerini Uygulayın: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0013" y="1827213"/>
            <a:ext cx="3586162" cy="4114800"/>
          </a:xfrm>
        </p:spPr>
        <p:txBody>
          <a:bodyPr/>
          <a:lstStyle/>
          <a:p>
            <a:pPr eaLnBrk="1" hangingPunct="1"/>
            <a:endParaRPr lang="tr-TR" sz="2500" smtClean="0"/>
          </a:p>
          <a:p>
            <a:pPr eaLnBrk="1" hangingPunct="1"/>
            <a:endParaRPr lang="tr-TR" sz="2500" smtClean="0"/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323850" y="1916113"/>
            <a:ext cx="83931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tr-TR" dirty="0"/>
              <a:t>Eğer kişi deneyimleri hakkında konuşmak istiyorsa dinleyin</a:t>
            </a:r>
            <a:r>
              <a:rPr lang="tr-TR" dirty="0" smtClean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endParaRPr lang="tr-TR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tr-TR" dirty="0"/>
              <a:t>Zarar vermemeye özen gösterin, ilişkilerinizi istismar etmeyin</a:t>
            </a:r>
            <a:r>
              <a:rPr lang="tr-TR" dirty="0" smtClean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endParaRPr lang="tr-TR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tr-TR" dirty="0"/>
              <a:t>Bağımlılık yaratmayın</a:t>
            </a:r>
            <a:r>
              <a:rPr lang="tr-TR" dirty="0" smtClean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endParaRPr lang="tr-TR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tr-TR" dirty="0"/>
              <a:t>Kişinin yeniden kendine saygı duymasını sağlayın</a:t>
            </a:r>
            <a:r>
              <a:rPr lang="tr-TR" dirty="0" smtClean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endParaRPr lang="tr-TR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tr-TR" dirty="0"/>
              <a:t>Kendinizi karşınızdakinin yerine koyarak anlamaya çalışın</a:t>
            </a:r>
            <a:r>
              <a:rPr lang="tr-TR" dirty="0" smtClean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endParaRPr lang="tr-TR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tr-TR" dirty="0"/>
              <a:t>Duyarlı olun, ilgi gösterin.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endParaRPr lang="tr-TR" dirty="0"/>
          </a:p>
          <a:p>
            <a:pPr lvl="1" eaLnBrk="1" hangingPunct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70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350" y="1628775"/>
            <a:ext cx="7313613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lvl="1" eaLnBrk="1" hangingPunct="1">
              <a:defRPr/>
            </a:pPr>
            <a:endParaRPr lang="tr-TR" sz="2400" b="1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tr-TR" sz="2400" dirty="0" smtClean="0"/>
              <a:t>Yardımcı/ kolaylaştırıcı olun.</a:t>
            </a:r>
          </a:p>
          <a:p>
            <a:pPr lvl="1" eaLnBrk="1" hangingPunct="1">
              <a:defRPr/>
            </a:pPr>
            <a:r>
              <a:rPr lang="tr-TR" sz="2400" dirty="0" smtClean="0"/>
              <a:t>Bakım değil, yardım sunun.</a:t>
            </a:r>
          </a:p>
          <a:p>
            <a:pPr lvl="1" eaLnBrk="1" hangingPunct="1">
              <a:defRPr/>
            </a:pPr>
            <a:r>
              <a:rPr lang="tr-TR" sz="2400" dirty="0" smtClean="0"/>
              <a:t>Açık, net ve anlaşılır olun.</a:t>
            </a:r>
          </a:p>
          <a:p>
            <a:pPr lvl="1" eaLnBrk="1" hangingPunct="1">
              <a:defRPr/>
            </a:pPr>
            <a:r>
              <a:rPr lang="tr-TR" sz="2400" dirty="0" smtClean="0"/>
              <a:t>İçten davranın, güven verin.</a:t>
            </a:r>
          </a:p>
          <a:p>
            <a:pPr lvl="1" eaLnBrk="1" hangingPunct="1">
              <a:defRPr/>
            </a:pPr>
            <a:r>
              <a:rPr lang="tr-TR" sz="2400" dirty="0" smtClean="0"/>
              <a:t>Saygı duyun, yargılamayın.</a:t>
            </a:r>
          </a:p>
          <a:p>
            <a:pPr lvl="1" eaLnBrk="1" hangingPunct="1">
              <a:defRPr/>
            </a:pPr>
            <a:r>
              <a:rPr lang="tr-TR" sz="2400" dirty="0" smtClean="0"/>
              <a:t>Olumlu yaklaşın.</a:t>
            </a:r>
          </a:p>
          <a:p>
            <a:pPr lvl="1" eaLnBrk="1" hangingPunct="1">
              <a:defRPr/>
            </a:pPr>
            <a:r>
              <a:rPr lang="tr-TR" sz="2400" dirty="0" smtClean="0"/>
              <a:t>Tarafsız olun.</a:t>
            </a:r>
          </a:p>
          <a:p>
            <a:pPr lvl="1" eaLnBrk="1" hangingPunct="1">
              <a:defRPr/>
            </a:pPr>
            <a:r>
              <a:rPr lang="tr-TR" sz="2400" dirty="0" smtClean="0"/>
              <a:t>Pratik olun, olanaklar konusunda gerçekçi olun.</a:t>
            </a:r>
          </a:p>
          <a:p>
            <a:pPr lvl="1" eaLnBrk="1" hangingPunct="1">
              <a:defRPr/>
            </a:pPr>
            <a:r>
              <a:rPr lang="tr-TR" sz="2400" dirty="0" smtClean="0"/>
              <a:t>Yetenekleriniz abartmayın.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tr-TR" sz="2400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tr-TR" sz="2400" i="1" dirty="0" smtClean="0"/>
          </a:p>
          <a:p>
            <a:pPr lvl="1" eaLnBrk="1" hangingPunct="1">
              <a:defRPr/>
            </a:pPr>
            <a:endParaRPr lang="tr-TR" sz="2100" dirty="0" smtClean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2800" b="1" dirty="0" smtClean="0"/>
              <a:t>Yönlendirme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827213"/>
            <a:ext cx="7848599" cy="4114800"/>
          </a:xfrm>
        </p:spPr>
        <p:txBody>
          <a:bodyPr/>
          <a:lstStyle/>
          <a:p>
            <a:pPr eaLnBrk="1" hangingPunct="1"/>
            <a:r>
              <a:rPr lang="tr-TR" sz="2500" dirty="0" smtClean="0"/>
              <a:t>Kişinin acil dönemde gösterdiği tepkiler uzun süre devam </a:t>
            </a:r>
            <a:r>
              <a:rPr lang="tr-TR" sz="2500" dirty="0" smtClean="0"/>
              <a:t>ediyorsa;</a:t>
            </a:r>
            <a:endParaRPr lang="tr-TR" sz="2500" dirty="0" smtClean="0"/>
          </a:p>
          <a:p>
            <a:pPr eaLnBrk="1" hangingPunct="1"/>
            <a:r>
              <a:rPr lang="tr-TR" sz="2500" dirty="0" smtClean="0"/>
              <a:t>Kişi günlük aktivitelerini </a:t>
            </a:r>
            <a:r>
              <a:rPr lang="tr-TR" sz="2500" dirty="0" smtClean="0"/>
              <a:t>sürdüremiyorsa;</a:t>
            </a:r>
            <a:endParaRPr lang="tr-TR" sz="2500" dirty="0" smtClean="0"/>
          </a:p>
          <a:p>
            <a:pPr eaLnBrk="1" hangingPunct="1"/>
            <a:r>
              <a:rPr lang="tr-TR" sz="2500" dirty="0" smtClean="0"/>
              <a:t>Kişiye yardımcı olamadığınızı düşünüyorsanız bir ruh sağlığı profesyoneline yönlendirmelisiniz. </a:t>
            </a:r>
          </a:p>
        </p:txBody>
      </p:sp>
    </p:spTree>
    <p:extLst>
      <p:ext uri="{BB962C8B-B14F-4D97-AF65-F5344CB8AC3E}">
        <p14:creationId xmlns:p14="http://schemas.microsoft.com/office/powerpoint/2010/main" val="2024594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anchor="t"/>
          <a:lstStyle/>
          <a:p>
            <a:pPr eaLnBrk="1" hangingPunct="1"/>
            <a:r>
              <a:rPr lang="tr-TR" sz="2600" smtClean="0"/>
              <a:t/>
            </a:r>
            <a:br>
              <a:rPr lang="tr-TR" sz="2600" smtClean="0"/>
            </a:br>
            <a:endParaRPr lang="tr-TR" sz="260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2514600"/>
            <a:ext cx="8435975" cy="12525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tr-TR" sz="2500" b="1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tr-TR" sz="2800" b="1" dirty="0" smtClean="0">
                <a:solidFill>
                  <a:schemeClr val="accent2"/>
                </a:solidFill>
                <a:latin typeface="Sylfaen" panose="010A0502050306030303" pitchFamily="18" charset="0"/>
              </a:rPr>
              <a:t>AFETZEDELERLE ETKİLİ İLETİŞİM</a:t>
            </a:r>
            <a:endParaRPr lang="tr-TR" sz="2800" dirty="0" smtClean="0">
              <a:solidFill>
                <a:schemeClr val="accent2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61" y="2133600"/>
            <a:ext cx="8675688" cy="1787525"/>
          </a:xfrm>
        </p:spPr>
        <p:txBody>
          <a:bodyPr anchor="t"/>
          <a:lstStyle/>
          <a:p>
            <a:pPr algn="ctr" eaLnBrk="1" hangingPunct="1"/>
            <a:r>
              <a:rPr lang="tr-TR" sz="3400" b="1" dirty="0" smtClean="0">
                <a:solidFill>
                  <a:schemeClr val="tx1"/>
                </a:solidFill>
                <a:latin typeface="Sylfaen" panose="010A0502050306030303" pitchFamily="18" charset="0"/>
              </a:rPr>
              <a:t>Öfkeli Afetzedeye </a:t>
            </a:r>
            <a:br>
              <a:rPr lang="tr-TR" sz="3400" b="1" dirty="0" smtClean="0">
                <a:solidFill>
                  <a:schemeClr val="tx1"/>
                </a:solidFill>
                <a:latin typeface="Sylfaen" panose="010A0502050306030303" pitchFamily="18" charset="0"/>
              </a:rPr>
            </a:br>
            <a:r>
              <a:rPr lang="tr-TR" sz="3400" b="1" dirty="0" smtClean="0">
                <a:solidFill>
                  <a:schemeClr val="tx1"/>
                </a:solidFill>
                <a:latin typeface="Sylfaen" panose="010A0502050306030303" pitchFamily="18" charset="0"/>
              </a:rPr>
              <a:t>Nasıl Yardımcı Olabiliriz?</a:t>
            </a:r>
            <a:br>
              <a:rPr lang="tr-TR" sz="3400" b="1" dirty="0" smtClean="0">
                <a:solidFill>
                  <a:schemeClr val="tx1"/>
                </a:solidFill>
                <a:latin typeface="Sylfaen" panose="010A0502050306030303" pitchFamily="18" charset="0"/>
              </a:rPr>
            </a:br>
            <a:endParaRPr lang="tr-TR" sz="3400" dirty="0" smtClean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89769" y="31845"/>
            <a:ext cx="7543800" cy="1450757"/>
          </a:xfrm>
        </p:spPr>
        <p:txBody>
          <a:bodyPr/>
          <a:lstStyle/>
          <a:p>
            <a:pPr eaLnBrk="1" hangingPunct="1"/>
            <a:r>
              <a:rPr lang="tr-TR" sz="3000" b="1" dirty="0" smtClean="0">
                <a:latin typeface="Sylfaen" panose="010A0502050306030303" pitchFamily="18" charset="0"/>
              </a:rPr>
              <a:t>Öfkeli Bir Afetzede Karşısında Yapılması Gerekenler?</a:t>
            </a:r>
          </a:p>
        </p:txBody>
      </p:sp>
      <p:sp>
        <p:nvSpPr>
          <p:cNvPr id="308227" name="Oval 3"/>
          <p:cNvSpPr>
            <a:spLocks noChangeArrowheads="1"/>
          </p:cNvSpPr>
          <p:nvPr/>
        </p:nvSpPr>
        <p:spPr bwMode="auto">
          <a:xfrm>
            <a:off x="755650" y="1916113"/>
            <a:ext cx="2087563" cy="1368425"/>
          </a:xfrm>
          <a:prstGeom prst="ellipse">
            <a:avLst/>
          </a:prstGeo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b="1"/>
              <a:t>Sakin kalmak</a:t>
            </a:r>
          </a:p>
        </p:txBody>
      </p:sp>
      <p:sp>
        <p:nvSpPr>
          <p:cNvPr id="308228" name="Oval 4"/>
          <p:cNvSpPr>
            <a:spLocks noChangeArrowheads="1"/>
          </p:cNvSpPr>
          <p:nvPr/>
        </p:nvSpPr>
        <p:spPr bwMode="auto">
          <a:xfrm>
            <a:off x="1476375" y="3573463"/>
            <a:ext cx="2303463" cy="1150937"/>
          </a:xfrm>
          <a:prstGeom prst="ellipse">
            <a:avLst/>
          </a:prstGeo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b="1"/>
              <a:t>Dikkatle dinlemek</a:t>
            </a:r>
          </a:p>
        </p:txBody>
      </p:sp>
      <p:sp>
        <p:nvSpPr>
          <p:cNvPr id="308229" name="Oval 5"/>
          <p:cNvSpPr>
            <a:spLocks noChangeArrowheads="1"/>
          </p:cNvSpPr>
          <p:nvPr/>
        </p:nvSpPr>
        <p:spPr bwMode="auto">
          <a:xfrm>
            <a:off x="4643438" y="1628775"/>
            <a:ext cx="2089150" cy="143986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39000"/>
                </a:schemeClr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b="1"/>
              <a:t>Saygı duymak</a:t>
            </a:r>
          </a:p>
        </p:txBody>
      </p:sp>
      <p:sp>
        <p:nvSpPr>
          <p:cNvPr id="308230" name="Oval 6"/>
          <p:cNvSpPr>
            <a:spLocks noChangeArrowheads="1"/>
          </p:cNvSpPr>
          <p:nvPr/>
        </p:nvSpPr>
        <p:spPr bwMode="auto">
          <a:xfrm>
            <a:off x="323850" y="4797425"/>
            <a:ext cx="2303463" cy="1223963"/>
          </a:xfrm>
          <a:prstGeom prst="ellipse">
            <a:avLst/>
          </a:prstGeo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b="1"/>
              <a:t>Öneri verirken </a:t>
            </a:r>
          </a:p>
          <a:p>
            <a:pPr algn="ctr" eaLnBrk="1" hangingPunct="1">
              <a:defRPr/>
            </a:pPr>
            <a:r>
              <a:rPr lang="tr-TR" b="1"/>
              <a:t>dikkatli olmak</a:t>
            </a:r>
          </a:p>
        </p:txBody>
      </p:sp>
      <p:sp>
        <p:nvSpPr>
          <p:cNvPr id="308231" name="Oval 7"/>
          <p:cNvSpPr>
            <a:spLocks noChangeArrowheads="1"/>
          </p:cNvSpPr>
          <p:nvPr/>
        </p:nvSpPr>
        <p:spPr bwMode="auto">
          <a:xfrm>
            <a:off x="6588125" y="3068638"/>
            <a:ext cx="2303463" cy="122396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39000"/>
                </a:schemeClr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b="1"/>
              <a:t>Aktif dinlemek</a:t>
            </a:r>
          </a:p>
        </p:txBody>
      </p:sp>
      <p:sp>
        <p:nvSpPr>
          <p:cNvPr id="308232" name="Oval 8"/>
          <p:cNvSpPr>
            <a:spLocks noChangeArrowheads="1"/>
          </p:cNvSpPr>
          <p:nvPr/>
        </p:nvSpPr>
        <p:spPr bwMode="auto">
          <a:xfrm>
            <a:off x="3924300" y="3860800"/>
            <a:ext cx="3095625" cy="2160588"/>
          </a:xfrm>
          <a:prstGeom prst="ellipse">
            <a:avLst/>
          </a:prstGeo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b="1"/>
              <a:t>Öfke uyandıran </a:t>
            </a:r>
          </a:p>
          <a:p>
            <a:pPr algn="ctr" eaLnBrk="1" hangingPunct="1">
              <a:defRPr/>
            </a:pPr>
            <a:r>
              <a:rPr lang="tr-TR" b="1"/>
              <a:t>noktaları belirlemek</a:t>
            </a:r>
          </a:p>
        </p:txBody>
      </p:sp>
    </p:spTree>
    <p:extLst>
      <p:ext uri="{BB962C8B-B14F-4D97-AF65-F5344CB8AC3E}">
        <p14:creationId xmlns:p14="http://schemas.microsoft.com/office/powerpoint/2010/main" val="16917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anchor="t"/>
          <a:lstStyle/>
          <a:p>
            <a:pPr algn="ctr" eaLnBrk="1" hangingPunct="1"/>
            <a:r>
              <a:rPr lang="tr-TR" sz="3000" b="1" smtClean="0">
                <a:latin typeface="Sylfaen" panose="010A0502050306030303" pitchFamily="18" charset="0"/>
              </a:rPr>
              <a:t>Öfkeli Bir Afetzede Karşısında Yapılmaması Gerekenler?</a:t>
            </a:r>
            <a:endParaRPr lang="tr-TR" sz="3000" smtClean="0">
              <a:latin typeface="Sylfaen" panose="010A0502050306030303" pitchFamily="18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620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300" dirty="0" smtClean="0">
                <a:latin typeface="Calibri" panose="020F0502020204030204" pitchFamily="34" charset="0"/>
              </a:rPr>
              <a:t>Onun yaşadığı öfkeyi kişisel olarak üzerinize alınmayın. Şunu unutmayın: Karşınızdaki kişinin öfkesi size yönelmiş bile olsa sizinle ilgili değildir. Kişi hayatındaki herhangi bir duruma ya da sizin temsil ettiğiniz bir kişiye ya da kuruma öfkelidir.</a:t>
            </a:r>
          </a:p>
          <a:p>
            <a:pPr eaLnBrk="1" hangingPunct="1">
              <a:lnSpc>
                <a:spcPct val="90000"/>
              </a:lnSpc>
            </a:pPr>
            <a:r>
              <a:rPr lang="tr-TR" sz="2300" dirty="0" smtClean="0">
                <a:latin typeface="Calibri" panose="020F0502020204030204" pitchFamily="34" charset="0"/>
              </a:rPr>
              <a:t>Karşınızdakine asla, “</a:t>
            </a:r>
            <a:r>
              <a:rPr lang="tr-TR" sz="2300" i="1" dirty="0" smtClean="0">
                <a:latin typeface="Calibri" panose="020F0502020204030204" pitchFamily="34" charset="0"/>
              </a:rPr>
              <a:t>Sinirlenmeyin../Sinirlenmeye ne gerek var..”</a:t>
            </a:r>
            <a:r>
              <a:rPr lang="tr-TR" sz="2300" dirty="0" smtClean="0">
                <a:latin typeface="Calibri" panose="020F0502020204030204" pitchFamily="34" charset="0"/>
              </a:rPr>
              <a:t> demeyin.</a:t>
            </a:r>
          </a:p>
          <a:p>
            <a:pPr eaLnBrk="1" hangingPunct="1">
              <a:lnSpc>
                <a:spcPct val="90000"/>
              </a:lnSpc>
            </a:pPr>
            <a:r>
              <a:rPr lang="tr-TR" sz="2300" dirty="0" smtClean="0">
                <a:latin typeface="Calibri" panose="020F0502020204030204" pitchFamily="34" charset="0"/>
              </a:rPr>
              <a:t>Tartışmaya girmeyin.</a:t>
            </a:r>
          </a:p>
          <a:p>
            <a:pPr eaLnBrk="1" hangingPunct="1">
              <a:lnSpc>
                <a:spcPct val="90000"/>
              </a:lnSpc>
            </a:pPr>
            <a:r>
              <a:rPr lang="tr-TR" sz="2300" dirty="0" smtClean="0">
                <a:latin typeface="Calibri" panose="020F0502020204030204" pitchFamily="34" charset="0"/>
              </a:rPr>
              <a:t>Eğer o şaka yapmıyorsa, şaka yapmaya kalkışmayın. Konuyu espri ile hafifletmeye çalışmayın.</a:t>
            </a:r>
          </a:p>
        </p:txBody>
      </p:sp>
    </p:spTree>
    <p:extLst>
      <p:ext uri="{BB962C8B-B14F-4D97-AF65-F5344CB8AC3E}">
        <p14:creationId xmlns:p14="http://schemas.microsoft.com/office/powerpoint/2010/main" val="2250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b="1" smtClean="0">
                <a:solidFill>
                  <a:srgbClr val="CC3300"/>
                </a:solidFill>
                <a:latin typeface="Sylfaen" panose="010A0502050306030303" pitchFamily="18" charset="0"/>
              </a:rPr>
              <a:t/>
            </a:r>
            <a:br>
              <a:rPr lang="tr-TR" sz="3200" b="1" smtClean="0">
                <a:solidFill>
                  <a:srgbClr val="CC3300"/>
                </a:solidFill>
                <a:latin typeface="Sylfaen" panose="010A0502050306030303" pitchFamily="18" charset="0"/>
              </a:rPr>
            </a:br>
            <a:r>
              <a:rPr lang="tr-TR" sz="3200" b="1" smtClean="0">
                <a:latin typeface="Sylfaen" panose="010A0502050306030303" pitchFamily="18" charset="0"/>
              </a:rPr>
              <a:t>Afetlerin Olumsuz Psikolojik Sonuçları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700213"/>
            <a:ext cx="4751388" cy="4114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tr-TR" sz="2400" dirty="0" smtClean="0">
              <a:latin typeface="Sylfaen" panose="010A0502050306030303" pitchFamily="18" charset="0"/>
            </a:endParaRPr>
          </a:p>
          <a:p>
            <a:pPr eaLnBrk="1" hangingPunct="1"/>
            <a:r>
              <a:rPr lang="tr-TR" sz="2800" dirty="0" smtClean="0">
                <a:latin typeface="Sylfaen" panose="010A0502050306030303" pitchFamily="18" charset="0"/>
              </a:rPr>
              <a:t>- Psikiyatrik sorunlar</a:t>
            </a:r>
          </a:p>
          <a:p>
            <a:pPr eaLnBrk="1" hangingPunct="1"/>
            <a:endParaRPr lang="tr-TR" sz="2800" dirty="0" smtClean="0">
              <a:latin typeface="Sylfaen" panose="010A0502050306030303" pitchFamily="18" charset="0"/>
            </a:endParaRPr>
          </a:p>
          <a:p>
            <a:pPr eaLnBrk="1" hangingPunct="1"/>
            <a:r>
              <a:rPr lang="tr-TR" sz="2800" dirty="0" smtClean="0">
                <a:latin typeface="Sylfaen" panose="010A0502050306030303" pitchFamily="18" charset="0"/>
              </a:rPr>
              <a:t>- ‘</a:t>
            </a:r>
            <a:r>
              <a:rPr lang="tr-TR" sz="2800" dirty="0" smtClean="0">
                <a:latin typeface="Sylfaen" panose="010A0502050306030303" pitchFamily="18" charset="0"/>
              </a:rPr>
              <a:t>Anormal’ yas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sz="2800" dirty="0" smtClean="0">
              <a:latin typeface="Sylfaen" panose="010A0502050306030303" pitchFamily="18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tr-TR" sz="2800" b="1" i="1" dirty="0" smtClean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ChangeArrowheads="1"/>
          </p:cNvSpPr>
          <p:nvPr/>
        </p:nvSpPr>
        <p:spPr bwMode="auto">
          <a:xfrm>
            <a:off x="152400" y="2362200"/>
            <a:ext cx="8675688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tr-TR" sz="3400" b="1" dirty="0">
                <a:latin typeface="Sylfaen" panose="010A0502050306030303" pitchFamily="18" charset="0"/>
              </a:rPr>
              <a:t>Ağlayan Afetzedeye </a:t>
            </a:r>
            <a:br>
              <a:rPr lang="tr-TR" sz="3400" b="1" dirty="0">
                <a:latin typeface="Sylfaen" panose="010A0502050306030303" pitchFamily="18" charset="0"/>
              </a:rPr>
            </a:br>
            <a:r>
              <a:rPr lang="tr-TR" sz="3400" b="1" dirty="0">
                <a:latin typeface="Sylfaen" panose="010A0502050306030303" pitchFamily="18" charset="0"/>
              </a:rPr>
              <a:t>Nasıl Yardımcı Olabiliriz</a:t>
            </a:r>
            <a:r>
              <a:rPr lang="tr-TR" sz="3400" b="1" dirty="0" smtClean="0">
                <a:latin typeface="Sylfaen" panose="010A0502050306030303" pitchFamily="18" charset="0"/>
              </a:rPr>
              <a:t>?</a:t>
            </a:r>
            <a:r>
              <a:rPr lang="tr-TR" sz="3400" b="1" dirty="0">
                <a:latin typeface="Sylfaen" panose="010A0502050306030303" pitchFamily="18" charset="0"/>
              </a:rPr>
              <a:t> </a:t>
            </a:r>
            <a:endParaRPr lang="tr-TR" sz="3400" b="1" dirty="0" smtClean="0">
              <a:latin typeface="Sylfaen" panose="010A0502050306030303" pitchFamily="18" charset="0"/>
            </a:endParaRPr>
          </a:p>
          <a:p>
            <a:pPr algn="ctr"/>
            <a:endParaRPr lang="tr-TR" sz="3400" b="1" dirty="0">
              <a:latin typeface="Sylfaen" panose="010A0502050306030303" pitchFamily="18" charset="0"/>
            </a:endParaRPr>
          </a:p>
          <a:p>
            <a:pPr algn="ctr"/>
            <a:r>
              <a:rPr lang="tr-TR" sz="3400" b="1" dirty="0" smtClean="0">
                <a:latin typeface="Sylfaen" panose="010A0502050306030303" pitchFamily="18" charset="0"/>
              </a:rPr>
              <a:t>Sessiz </a:t>
            </a:r>
            <a:r>
              <a:rPr lang="tr-TR" sz="3400" b="1" dirty="0">
                <a:latin typeface="Sylfaen" panose="010A0502050306030303" pitchFamily="18" charset="0"/>
              </a:rPr>
              <a:t>Afetzedeye </a:t>
            </a:r>
            <a:br>
              <a:rPr lang="tr-TR" sz="3400" b="1" dirty="0">
                <a:latin typeface="Sylfaen" panose="010A0502050306030303" pitchFamily="18" charset="0"/>
              </a:rPr>
            </a:br>
            <a:r>
              <a:rPr lang="tr-TR" sz="3400" b="1" dirty="0">
                <a:latin typeface="Sylfaen" panose="010A0502050306030303" pitchFamily="18" charset="0"/>
              </a:rPr>
              <a:t>Nasıl Yardımcı Olabiliriz?</a:t>
            </a:r>
            <a:br>
              <a:rPr lang="tr-TR" sz="3400" b="1" dirty="0">
                <a:latin typeface="Sylfaen" panose="010A0502050306030303" pitchFamily="18" charset="0"/>
              </a:rPr>
            </a:br>
            <a:endParaRPr lang="tr-TR" sz="3400" dirty="0">
              <a:latin typeface="Sylfaen" panose="010A0502050306030303" pitchFamily="18" charset="0"/>
            </a:endParaRPr>
          </a:p>
          <a:p>
            <a:pPr algn="ctr" eaLnBrk="1" hangingPunct="1"/>
            <a:r>
              <a:rPr lang="tr-TR" sz="3400" b="1" dirty="0">
                <a:latin typeface="Sylfaen" panose="010A0502050306030303" pitchFamily="18" charset="0"/>
              </a:rPr>
              <a:t/>
            </a:r>
            <a:br>
              <a:rPr lang="tr-TR" sz="3400" b="1" dirty="0">
                <a:latin typeface="Sylfaen" panose="010A0502050306030303" pitchFamily="18" charset="0"/>
              </a:rPr>
            </a:br>
            <a:endParaRPr lang="tr-TR" sz="34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02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tr-TR" sz="4000" b="1" smtClean="0"/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tr-TR" sz="4000" b="1" smtClean="0"/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tr-TR" sz="4000" b="1" smtClean="0"/>
              <a:t>TEŞEKKÜRLER</a:t>
            </a:r>
            <a:endParaRPr lang="en-US" sz="4000" b="1" smtClean="0"/>
          </a:p>
        </p:txBody>
      </p:sp>
    </p:spTree>
    <p:extLst>
      <p:ext uri="{BB962C8B-B14F-4D97-AF65-F5344CB8AC3E}">
        <p14:creationId xmlns:p14="http://schemas.microsoft.com/office/powerpoint/2010/main" val="324081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latin typeface="Sylfaen" panose="010A0502050306030303" pitchFamily="18" charset="0"/>
              </a:rPr>
              <a:t>Ruhsal Travma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7766050" cy="42672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tr-TR" sz="2500" dirty="0" smtClean="0"/>
              <a:t>	</a:t>
            </a:r>
            <a:r>
              <a:rPr lang="tr-TR" sz="2500" dirty="0" smtClean="0">
                <a:latin typeface="Sylfaen" panose="010A0502050306030303" pitchFamily="18" charset="0"/>
              </a:rPr>
              <a:t>Bir ya da daha çok tehdit edici ve rahatsız edici travmatik olaya karşı verilen kişisel tepki ve deneyimdir.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sz="2500" dirty="0" smtClean="0">
              <a:latin typeface="Sylfaen" panose="010A0502050306030303" pitchFamily="18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sz="1800" dirty="0" smtClean="0">
                <a:latin typeface="Sylfaen" panose="010A0502050306030303" pitchFamily="18" charset="0"/>
              </a:rPr>
              <a:t>Olay beklenmedik ve anidir,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sz="1800" dirty="0" smtClean="0">
                <a:latin typeface="Sylfaen" panose="010A0502050306030303" pitchFamily="18" charset="0"/>
              </a:rPr>
              <a:t>Birey savunmasızdır,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sz="1800" dirty="0" smtClean="0">
                <a:latin typeface="Sylfaen" panose="010A0502050306030303" pitchFamily="18" charset="0"/>
              </a:rPr>
              <a:t>Önlemek için hiçbir şey yapılamaz </a:t>
            </a:r>
          </a:p>
          <a:p>
            <a:pPr eaLnBrk="1" hangingPunct="1"/>
            <a:endParaRPr lang="tr-TR" sz="1800" dirty="0" smtClean="0">
              <a:latin typeface="Sylfaen" panose="010A0502050306030303" pitchFamily="18" charset="0"/>
            </a:endParaRPr>
          </a:p>
          <a:p>
            <a:pPr eaLnBrk="1" hangingPunct="1"/>
            <a:endParaRPr lang="tr-TR" sz="1800" dirty="0" smtClean="0">
              <a:latin typeface="Sylfaen" panose="010A0502050306030303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sz="1800" dirty="0" smtClean="0">
              <a:latin typeface="Sylfaen" panose="010A0502050306030303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sz="2500" dirty="0" smtClean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1370013" y="1827213"/>
            <a:ext cx="4319587" cy="4114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tr-TR" sz="2500" smtClean="0"/>
          </a:p>
          <a:p>
            <a:pPr eaLnBrk="1" hangingPunct="1"/>
            <a:endParaRPr lang="tr-TR" sz="2500" smtClean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990600" y="2133600"/>
            <a:ext cx="7467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tr-TR" sz="3200" b="1" dirty="0">
                <a:latin typeface="Sylfaen" panose="010A0502050306030303" pitchFamily="18" charset="0"/>
              </a:rPr>
              <a:t>Travmatik olaya karşı gösterilen tepkiler:</a:t>
            </a:r>
          </a:p>
          <a:p>
            <a:pPr algn="ctr" eaLnBrk="1" hangingPunct="1"/>
            <a:endParaRPr lang="tr-TR" sz="3200" b="1" dirty="0">
              <a:latin typeface="Sylfaen" panose="010A0502050306030303" pitchFamily="18" charset="0"/>
            </a:endParaRPr>
          </a:p>
          <a:p>
            <a:pPr algn="ctr" eaLnBrk="1" hangingPunct="1"/>
            <a:endParaRPr lang="tr-TR" sz="3200" b="1" dirty="0">
              <a:latin typeface="Sylfaen" panose="010A0502050306030303" pitchFamily="18" charset="0"/>
            </a:endParaRPr>
          </a:p>
          <a:p>
            <a:pPr lvl="1" algn="ctr" eaLnBrk="1" hangingPunct="1"/>
            <a:r>
              <a:rPr lang="tr-TR" sz="3200" b="1" dirty="0">
                <a:latin typeface="Sylfaen" panose="010A0502050306030303" pitchFamily="18" charset="0"/>
              </a:rPr>
              <a:t>Anormal bir olaya gösterilen normal tepkilerdir.</a:t>
            </a:r>
          </a:p>
        </p:txBody>
      </p:sp>
    </p:spTree>
    <p:extLst>
      <p:ext uri="{BB962C8B-B14F-4D97-AF65-F5344CB8AC3E}">
        <p14:creationId xmlns:p14="http://schemas.microsoft.com/office/powerpoint/2010/main" val="37410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latin typeface="Sylfaen" panose="010A0502050306030303" pitchFamily="18" charset="0"/>
              </a:rPr>
              <a:t>Ruhsal Travma Kaynakları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752600"/>
            <a:ext cx="6400800" cy="36703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tr-TR" sz="1800" dirty="0" smtClean="0">
                <a:latin typeface="Sylfaen" panose="010A0502050306030303" pitchFamily="18" charset="0"/>
              </a:rPr>
              <a:t>Doğal afetler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dirty="0" smtClean="0">
                <a:latin typeface="Sylfaen" panose="010A0502050306030303" pitchFamily="18" charset="0"/>
              </a:rPr>
              <a:t>Fiziksel saldırı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dirty="0" smtClean="0">
                <a:latin typeface="Sylfaen" panose="010A0502050306030303" pitchFamily="18" charset="0"/>
              </a:rPr>
              <a:t>Cinsel saldırı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dirty="0" smtClean="0">
                <a:latin typeface="Sylfaen" panose="010A0502050306030303" pitchFamily="18" charset="0"/>
              </a:rPr>
              <a:t>Mülk kaybı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dirty="0" smtClean="0">
                <a:latin typeface="Sylfaen" panose="010A0502050306030303" pitchFamily="18" charset="0"/>
              </a:rPr>
              <a:t>Fiziksel kayıp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dirty="0" smtClean="0">
                <a:latin typeface="Sylfaen" panose="010A0502050306030303" pitchFamily="18" charset="0"/>
              </a:rPr>
              <a:t>Suç olayları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dirty="0" smtClean="0">
                <a:latin typeface="Sylfaen" panose="010A0502050306030303" pitchFamily="18" charset="0"/>
              </a:rPr>
              <a:t>Ölüm sonucu kayıp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dirty="0" smtClean="0">
                <a:latin typeface="Sylfaen" panose="010A0502050306030303" pitchFamily="18" charset="0"/>
              </a:rPr>
              <a:t>İlişki kaybı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dirty="0" smtClean="0">
                <a:latin typeface="Sylfaen" panose="010A0502050306030303" pitchFamily="18" charset="0"/>
              </a:rPr>
              <a:t>Bir trajediye şahit olma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dirty="0" smtClean="0">
                <a:latin typeface="Sylfaen" panose="010A0502050306030303" pitchFamily="18" charset="0"/>
              </a:rPr>
              <a:t>Tehlike altında olmak</a:t>
            </a:r>
          </a:p>
          <a:p>
            <a:pPr eaLnBrk="1" hangingPunct="1">
              <a:lnSpc>
                <a:spcPct val="90000"/>
              </a:lnSpc>
            </a:pPr>
            <a:r>
              <a:rPr lang="tr-TR" sz="1800" dirty="0" smtClean="0">
                <a:latin typeface="Sylfaen" panose="010A0502050306030303" pitchFamily="18" charset="0"/>
              </a:rPr>
              <a:t>Mevki kaybı</a:t>
            </a:r>
          </a:p>
        </p:txBody>
      </p:sp>
    </p:spTree>
    <p:extLst>
      <p:ext uri="{BB962C8B-B14F-4D97-AF65-F5344CB8AC3E}">
        <p14:creationId xmlns:p14="http://schemas.microsoft.com/office/powerpoint/2010/main" val="2184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latin typeface="Sylfaen" panose="010A0502050306030303" pitchFamily="18" charset="0"/>
              </a:rPr>
              <a:t>Ruhsal Travma Aşamaları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2286000"/>
            <a:ext cx="5792787" cy="3503613"/>
          </a:xfrm>
        </p:spPr>
        <p:txBody>
          <a:bodyPr/>
          <a:lstStyle/>
          <a:p>
            <a:pPr eaLnBrk="1" hangingPunct="1"/>
            <a:r>
              <a:rPr lang="tr-TR" sz="2700" dirty="0" smtClean="0">
                <a:latin typeface="Sylfaen" panose="010A0502050306030303" pitchFamily="18" charset="0"/>
              </a:rPr>
              <a:t>Şok</a:t>
            </a:r>
          </a:p>
          <a:p>
            <a:pPr eaLnBrk="1" hangingPunct="1"/>
            <a:r>
              <a:rPr lang="tr-TR" sz="2700" dirty="0" smtClean="0">
                <a:latin typeface="Sylfaen" panose="010A0502050306030303" pitchFamily="18" charset="0"/>
              </a:rPr>
              <a:t>Tepki</a:t>
            </a:r>
            <a:endParaRPr lang="tr-TR" sz="2700" dirty="0" smtClean="0">
              <a:latin typeface="Sylfaen" panose="010A0502050306030303" pitchFamily="18" charset="0"/>
            </a:endParaRPr>
          </a:p>
          <a:p>
            <a:pPr eaLnBrk="1" hangingPunct="1"/>
            <a:r>
              <a:rPr lang="tr-TR" sz="2700" dirty="0" smtClean="0">
                <a:latin typeface="Sylfaen" panose="010A0502050306030303" pitchFamily="18" charset="0"/>
              </a:rPr>
              <a:t>Yeniden </a:t>
            </a:r>
            <a:r>
              <a:rPr lang="tr-TR" sz="2700" dirty="0" smtClean="0">
                <a:latin typeface="Sylfaen" panose="010A0502050306030303" pitchFamily="18" charset="0"/>
              </a:rPr>
              <a:t>değerlendirme</a:t>
            </a:r>
          </a:p>
          <a:p>
            <a:pPr eaLnBrk="1" hangingPunct="1"/>
            <a:r>
              <a:rPr lang="tr-TR" sz="2700" dirty="0" smtClean="0">
                <a:latin typeface="Sylfaen" panose="010A0502050306030303" pitchFamily="18" charset="0"/>
              </a:rPr>
              <a:t>Uyum</a:t>
            </a:r>
            <a:endParaRPr lang="tr-TR" sz="2700" dirty="0" smtClean="0">
              <a:latin typeface="Sylfaen" panose="010A0502050306030303" pitchFamily="18" charset="0"/>
            </a:endParaRPr>
          </a:p>
          <a:p>
            <a:pPr eaLnBrk="1" hangingPunct="1"/>
            <a:endParaRPr lang="tr-TR" sz="2700" dirty="0" smtClean="0">
              <a:latin typeface="Sylfaen" panose="010A0502050306030303" pitchFamily="18" charset="0"/>
            </a:endParaRPr>
          </a:p>
          <a:p>
            <a:pPr eaLnBrk="1" hangingPunct="1"/>
            <a:endParaRPr lang="tr-TR" sz="2500" dirty="0" smtClean="0">
              <a:latin typeface="Sylfaen" panose="010A0502050306030303" pitchFamily="18" charset="0"/>
            </a:endParaRPr>
          </a:p>
          <a:p>
            <a:pPr eaLnBrk="1" hangingPunct="1"/>
            <a:endParaRPr lang="tr-TR" sz="2500" dirty="0" smtClean="0"/>
          </a:p>
        </p:txBody>
      </p:sp>
    </p:spTree>
    <p:extLst>
      <p:ext uri="{BB962C8B-B14F-4D97-AF65-F5344CB8AC3E}">
        <p14:creationId xmlns:p14="http://schemas.microsoft.com/office/powerpoint/2010/main" val="1403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smtClean="0"/>
              <a:t>Şok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500" dirty="0" smtClean="0"/>
              <a:t>Savaş ya da kaç tepkisi</a:t>
            </a:r>
          </a:p>
          <a:p>
            <a:pPr eaLnBrk="1" hangingPunct="1">
              <a:lnSpc>
                <a:spcPct val="90000"/>
              </a:lnSpc>
            </a:pPr>
            <a:r>
              <a:rPr lang="tr-TR" sz="2500" dirty="0" smtClean="0"/>
              <a:t>Adrenalin salgılama, kalp atışlarının sıklaşması, vücudun stres karşısında verdiği diğer tepkiler</a:t>
            </a:r>
          </a:p>
          <a:p>
            <a:pPr eaLnBrk="1" hangingPunct="1">
              <a:lnSpc>
                <a:spcPct val="90000"/>
              </a:lnSpc>
            </a:pPr>
            <a:r>
              <a:rPr lang="tr-TR" sz="2500" dirty="0" smtClean="0"/>
              <a:t>Mantıklı düşünme ve hareket becerisinin azalması kendini kaybetme</a:t>
            </a:r>
          </a:p>
          <a:p>
            <a:pPr eaLnBrk="1" hangingPunct="1">
              <a:lnSpc>
                <a:spcPct val="90000"/>
              </a:lnSpc>
            </a:pPr>
            <a:r>
              <a:rPr lang="tr-TR" sz="2500" dirty="0" smtClean="0"/>
              <a:t>Yaşadıklarına inanamamak, bunların bir rüya olduğunu düşünmek</a:t>
            </a:r>
          </a:p>
          <a:p>
            <a:pPr eaLnBrk="1" hangingPunct="1">
              <a:lnSpc>
                <a:spcPct val="90000"/>
              </a:lnSpc>
            </a:pPr>
            <a:r>
              <a:rPr lang="tr-TR" sz="2500" dirty="0" smtClean="0"/>
              <a:t>Duygusal karmaşa (heyecan, gerginlik, sinirlilik, öfke, bunalma, çaresizlik)</a:t>
            </a:r>
          </a:p>
        </p:txBody>
      </p:sp>
    </p:spTree>
    <p:extLst>
      <p:ext uri="{BB962C8B-B14F-4D97-AF65-F5344CB8AC3E}">
        <p14:creationId xmlns:p14="http://schemas.microsoft.com/office/powerpoint/2010/main" val="35331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smtClean="0"/>
              <a:t>Tepki aşaması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07037" y="2133600"/>
            <a:ext cx="7543801" cy="4023360"/>
          </a:xfrm>
        </p:spPr>
        <p:txBody>
          <a:bodyPr/>
          <a:lstStyle/>
          <a:p>
            <a:pPr eaLnBrk="1" hangingPunct="1"/>
            <a:r>
              <a:rPr lang="tr-TR" dirty="0" smtClean="0"/>
              <a:t>Durumdan kaçınma</a:t>
            </a:r>
          </a:p>
          <a:p>
            <a:pPr eaLnBrk="1" hangingPunct="1"/>
            <a:r>
              <a:rPr lang="tr-TR" dirty="0" smtClean="0"/>
              <a:t>Rüyalar ve kabuslar</a:t>
            </a:r>
          </a:p>
          <a:p>
            <a:pPr eaLnBrk="1" hangingPunct="1"/>
            <a:r>
              <a:rPr lang="tr-TR" dirty="0" smtClean="0"/>
              <a:t>Gerginlik, korku</a:t>
            </a:r>
          </a:p>
          <a:p>
            <a:pPr eaLnBrk="1" hangingPunct="1"/>
            <a:r>
              <a:rPr lang="tr-TR" dirty="0" smtClean="0"/>
              <a:t>Artan huzursuzluk, kendini toplumdan dışlama ve depresyon</a:t>
            </a:r>
          </a:p>
          <a:p>
            <a:pPr eaLnBrk="1" hangingPunct="1"/>
            <a:r>
              <a:rPr lang="tr-TR" dirty="0" smtClean="0"/>
              <a:t>Hayatta kalmaya çalışma, suçluluk ve yas gibi duygularla kaplı olmak</a:t>
            </a:r>
          </a:p>
        </p:txBody>
      </p:sp>
    </p:spTree>
    <p:extLst>
      <p:ext uri="{BB962C8B-B14F-4D97-AF65-F5344CB8AC3E}">
        <p14:creationId xmlns:p14="http://schemas.microsoft.com/office/powerpoint/2010/main" val="26476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751</Words>
  <Application>Microsoft Office PowerPoint</Application>
  <PresentationFormat>On-screen Show (4:3)</PresentationFormat>
  <Paragraphs>219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Comic Sans MS</vt:lpstr>
      <vt:lpstr>Sylfaen</vt:lpstr>
      <vt:lpstr>Times New Roman</vt:lpstr>
      <vt:lpstr>Verdana</vt:lpstr>
      <vt:lpstr>Wingdings</vt:lpstr>
      <vt:lpstr>Retrospect</vt:lpstr>
      <vt:lpstr>Psikolojik İlk Yardım</vt:lpstr>
      <vt:lpstr>Eğitimin Amacı </vt:lpstr>
      <vt:lpstr> Afetlerin Olumsuz Psikolojik Sonuçları</vt:lpstr>
      <vt:lpstr>Ruhsal Travma</vt:lpstr>
      <vt:lpstr>PowerPoint Presentation</vt:lpstr>
      <vt:lpstr>Ruhsal Travma Kaynakları</vt:lpstr>
      <vt:lpstr>Ruhsal Travma Aşamaları</vt:lpstr>
      <vt:lpstr>Şok</vt:lpstr>
      <vt:lpstr>Tepki aşaması</vt:lpstr>
      <vt:lpstr>Yeniden Değerlendirme</vt:lpstr>
      <vt:lpstr>Uyum</vt:lpstr>
      <vt:lpstr>PowerPoint Presentation</vt:lpstr>
      <vt:lpstr>İnsanlar neden farklı yas tepkileri verirler?    Ölen insanla geçmiş ilişki Yas tutan kişinin geçmiş yaşantısı Ölen kişinin yaşı Kaybın ani olup olmaması Ölen kişinin ölüm şekli Kültür</vt:lpstr>
      <vt:lpstr>PowerPoint Presentation</vt:lpstr>
      <vt:lpstr>Nedir??</vt:lpstr>
      <vt:lpstr>PowerPoint Presentation</vt:lpstr>
      <vt:lpstr>Psikolojik ilk yardımın 5 adım vardır:</vt:lpstr>
      <vt:lpstr>Psikolojik İlişki Kurmak</vt:lpstr>
      <vt:lpstr>Problemin boyutlarının araştırılması  </vt:lpstr>
      <vt:lpstr>Olası çözümlerin araştırılması  </vt:lpstr>
      <vt:lpstr>Somut adımların atılmasına yardımcı olmak  </vt:lpstr>
      <vt:lpstr>İzleme </vt:lpstr>
      <vt:lpstr>Afetten Etkilenenlerle İletişim Kurarken Rehberlik İlkelerini Uygulayın:</vt:lpstr>
      <vt:lpstr>PowerPoint Presentation</vt:lpstr>
      <vt:lpstr>Yönlendirme</vt:lpstr>
      <vt:lpstr> </vt:lpstr>
      <vt:lpstr>Öfkeli Afetzedeye  Nasıl Yardımcı Olabiliriz? </vt:lpstr>
      <vt:lpstr>Öfkeli Bir Afetzede Karşısında Yapılması Gerekenler?</vt:lpstr>
      <vt:lpstr>Öfkeli Bir Afetzede Karşısında Yapılmaması Gerekenler?</vt:lpstr>
      <vt:lpstr>PowerPoint Presentation</vt:lpstr>
      <vt:lpstr>PowerPoint Presentation</vt:lpstr>
    </vt:vector>
  </TitlesOfParts>
  <Company>UNICEF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Psikolojik İlk Yardım</dc:title>
  <dc:creator>Eylen Savur</dc:creator>
  <cp:lastModifiedBy>Eylen Savur</cp:lastModifiedBy>
  <cp:revision>3</cp:revision>
  <dcterms:created xsi:type="dcterms:W3CDTF">2014-04-02T13:29:37Z</dcterms:created>
  <dcterms:modified xsi:type="dcterms:W3CDTF">2014-04-02T13:49:15Z</dcterms:modified>
</cp:coreProperties>
</file>