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p:cViewPr varScale="1">
        <p:scale>
          <a:sx n="74" d="100"/>
          <a:sy n="74" d="100"/>
        </p:scale>
        <p:origin x="32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8E7C7-6DAA-42C1-9D76-8D6CDAB583AB}"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tr-TR"/>
        </a:p>
      </dgm:t>
    </dgm:pt>
    <dgm:pt modelId="{38F0A5FA-6D1D-433A-A7CF-A6577735651C}">
      <dgm:prSet phldrT="[Text]" custT="1"/>
      <dgm:spPr>
        <a:xfrm>
          <a:off x="0" y="2311"/>
          <a:ext cx="1502196" cy="4728667"/>
        </a:xfrm>
        <a:noFill/>
        <a:ln>
          <a:noFill/>
        </a:ln>
        <a:effectLst/>
      </dgm:spPr>
      <dgm:t>
        <a:bodyPr/>
        <a:lstStyle/>
        <a:p>
          <a:pPr algn="ctr"/>
          <a:endParaRPr lang="tr-TR" sz="1200" dirty="0">
            <a:solidFill>
              <a:sysClr val="windowText" lastClr="000000">
                <a:hueOff val="0"/>
                <a:satOff val="0"/>
                <a:lumOff val="0"/>
                <a:alphaOff val="0"/>
              </a:sysClr>
            </a:solidFill>
            <a:latin typeface="Cambria"/>
            <a:ea typeface="+mn-ea"/>
            <a:cs typeface="+mn-cs"/>
          </a:endParaRPr>
        </a:p>
        <a:p>
          <a:pPr algn="ctr"/>
          <a:endParaRPr lang="tr-TR" sz="1200" dirty="0">
            <a:solidFill>
              <a:sysClr val="windowText" lastClr="000000">
                <a:hueOff val="0"/>
                <a:satOff val="0"/>
                <a:lumOff val="0"/>
                <a:alphaOff val="0"/>
              </a:sysClr>
            </a:solidFill>
            <a:latin typeface="Cambria"/>
            <a:ea typeface="+mn-ea"/>
            <a:cs typeface="+mn-cs"/>
          </a:endParaRPr>
        </a:p>
        <a:p>
          <a:pPr algn="ctr"/>
          <a:endParaRPr lang="tr-TR" sz="1200" dirty="0">
            <a:solidFill>
              <a:sysClr val="windowText" lastClr="000000">
                <a:hueOff val="0"/>
                <a:satOff val="0"/>
                <a:lumOff val="0"/>
                <a:alphaOff val="0"/>
              </a:sysClr>
            </a:solidFill>
            <a:latin typeface="Cambria"/>
            <a:ea typeface="+mn-ea"/>
            <a:cs typeface="+mn-cs"/>
          </a:endParaRPr>
        </a:p>
        <a:p>
          <a:pPr algn="ctr"/>
          <a:endParaRPr lang="tr-TR" sz="1200" dirty="0">
            <a:solidFill>
              <a:sysClr val="windowText" lastClr="000000">
                <a:hueOff val="0"/>
                <a:satOff val="0"/>
                <a:lumOff val="0"/>
                <a:alphaOff val="0"/>
              </a:sysClr>
            </a:solidFill>
            <a:latin typeface="Cambria"/>
            <a:ea typeface="+mn-ea"/>
            <a:cs typeface="+mn-cs"/>
          </a:endParaRPr>
        </a:p>
        <a:p>
          <a:pPr algn="ctr"/>
          <a:endParaRPr lang="tr-TR" sz="1200" dirty="0">
            <a:solidFill>
              <a:sysClr val="windowText" lastClr="000000">
                <a:hueOff val="0"/>
                <a:satOff val="0"/>
                <a:lumOff val="0"/>
                <a:alphaOff val="0"/>
              </a:sysClr>
            </a:solidFill>
            <a:latin typeface="Cambria"/>
            <a:ea typeface="+mn-ea"/>
            <a:cs typeface="+mn-cs"/>
          </a:endParaRPr>
        </a:p>
        <a:p>
          <a:pPr algn="ctr"/>
          <a:endParaRPr lang="tr-TR" sz="1200" dirty="0">
            <a:solidFill>
              <a:sysClr val="windowText" lastClr="000000">
                <a:hueOff val="0"/>
                <a:satOff val="0"/>
                <a:lumOff val="0"/>
                <a:alphaOff val="0"/>
              </a:sysClr>
            </a:solidFill>
            <a:latin typeface="Cambria"/>
            <a:ea typeface="+mn-ea"/>
            <a:cs typeface="+mn-cs"/>
          </a:endParaRPr>
        </a:p>
        <a:p>
          <a:pPr algn="ctr"/>
          <a:endParaRPr lang="tr-TR" sz="1200" dirty="0">
            <a:solidFill>
              <a:sysClr val="windowText" lastClr="000000">
                <a:hueOff val="0"/>
                <a:satOff val="0"/>
                <a:lumOff val="0"/>
                <a:alphaOff val="0"/>
              </a:sysClr>
            </a:solidFill>
            <a:latin typeface="Cambria"/>
            <a:ea typeface="+mn-ea"/>
            <a:cs typeface="+mn-cs"/>
          </a:endParaRPr>
        </a:p>
        <a:p>
          <a:pPr algn="ctr"/>
          <a:r>
            <a:rPr lang="tr-TR" sz="2000" dirty="0">
              <a:solidFill>
                <a:sysClr val="windowText" lastClr="000000">
                  <a:hueOff val="0"/>
                  <a:satOff val="0"/>
                  <a:lumOff val="0"/>
                  <a:alphaOff val="0"/>
                </a:sysClr>
              </a:solidFill>
              <a:latin typeface="Cambria"/>
              <a:ea typeface="+mn-ea"/>
              <a:cs typeface="+mn-cs"/>
            </a:rPr>
            <a:t>PSİKOSOSYAL DESTEK</a:t>
          </a:r>
        </a:p>
      </dgm:t>
    </dgm:pt>
    <dgm:pt modelId="{4A4ED431-3438-42C3-98BD-94D5931CEC1D}" type="parTrans" cxnId="{579B1F28-8FE3-460E-8924-FFAFE2AFDD2A}">
      <dgm:prSet/>
      <dgm:spPr/>
      <dgm:t>
        <a:bodyPr/>
        <a:lstStyle/>
        <a:p>
          <a:endParaRPr lang="tr-TR" sz="1200"/>
        </a:p>
      </dgm:t>
    </dgm:pt>
    <dgm:pt modelId="{4F5D2D45-2346-4B31-BB42-7195CB0601D1}" type="sibTrans" cxnId="{579B1F28-8FE3-460E-8924-FFAFE2AFDD2A}">
      <dgm:prSet/>
      <dgm:spPr/>
      <dgm:t>
        <a:bodyPr/>
        <a:lstStyle/>
        <a:p>
          <a:endParaRPr lang="tr-TR" sz="1200"/>
        </a:p>
      </dgm:t>
    </dgm:pt>
    <dgm:pt modelId="{1F693101-F4A3-46E7-AF21-96B7A66AE4F7}">
      <dgm:prSet phldrT="[Text]" custT="1"/>
      <dgm:spPr>
        <a:xfrm>
          <a:off x="1581227" y="251822"/>
          <a:ext cx="1835016" cy="1477708"/>
        </a:xfrm>
        <a:noFill/>
        <a:ln>
          <a:noFill/>
        </a:ln>
        <a:effectLst/>
      </dgm:spPr>
      <dgm:t>
        <a:bodyPr/>
        <a:lstStyle/>
        <a:p>
          <a:pPr algn="ctr"/>
          <a:endParaRPr lang="tr-TR" sz="1200" dirty="0">
            <a:solidFill>
              <a:sysClr val="windowText" lastClr="000000">
                <a:hueOff val="0"/>
                <a:satOff val="0"/>
                <a:lumOff val="0"/>
                <a:alphaOff val="0"/>
              </a:sysClr>
            </a:solidFill>
            <a:latin typeface="Cambria"/>
            <a:ea typeface="+mn-ea"/>
            <a:cs typeface="+mn-cs"/>
          </a:endParaRPr>
        </a:p>
        <a:p>
          <a:pPr algn="ctr"/>
          <a:r>
            <a:rPr lang="tr-TR" sz="1800" dirty="0">
              <a:solidFill>
                <a:sysClr val="windowText" lastClr="000000">
                  <a:hueOff val="0"/>
                  <a:satOff val="0"/>
                  <a:lumOff val="0"/>
                  <a:alphaOff val="0"/>
                </a:sysClr>
              </a:solidFill>
              <a:latin typeface="Cambria"/>
              <a:ea typeface="+mn-ea"/>
              <a:cs typeface="+mn-cs"/>
            </a:rPr>
            <a:t>Psikolojik İlk Yardım</a:t>
          </a:r>
        </a:p>
      </dgm:t>
    </dgm:pt>
    <dgm:pt modelId="{317BD921-EF5E-4D21-A526-4F41C1968073}" type="parTrans" cxnId="{532C19C0-70C2-4904-BA82-A49B752476C0}">
      <dgm:prSet/>
      <dgm:spPr/>
      <dgm:t>
        <a:bodyPr/>
        <a:lstStyle/>
        <a:p>
          <a:endParaRPr lang="tr-TR" sz="1200"/>
        </a:p>
      </dgm:t>
    </dgm:pt>
    <dgm:pt modelId="{A78EDC2C-E0B0-419D-A185-3553ADF80ADD}" type="sibTrans" cxnId="{532C19C0-70C2-4904-BA82-A49B752476C0}">
      <dgm:prSet/>
      <dgm:spPr/>
      <dgm:t>
        <a:bodyPr/>
        <a:lstStyle/>
        <a:p>
          <a:endParaRPr lang="tr-TR" sz="1200"/>
        </a:p>
      </dgm:t>
    </dgm:pt>
    <dgm:pt modelId="{F07EB1A9-D231-497D-96F4-CDDB3CA6720A}">
      <dgm:prSet phldrT="[Text]" custT="1"/>
      <dgm:spPr>
        <a:xfrm>
          <a:off x="3480328" y="1857084"/>
          <a:ext cx="2545186" cy="538725"/>
        </a:xfrm>
        <a:noFill/>
        <a:ln>
          <a:noFill/>
        </a:ln>
        <a:effectLst/>
      </dgm:spPr>
      <dgm:t>
        <a:bodyPr/>
        <a:lstStyle/>
        <a:p>
          <a:pPr algn="just"/>
          <a:r>
            <a:rPr lang="tr-TR" sz="1200">
              <a:solidFill>
                <a:sysClr val="windowText" lastClr="000000"/>
              </a:solidFill>
              <a:latin typeface="Cambria"/>
              <a:ea typeface="+mn-ea"/>
              <a:cs typeface="+mn-cs"/>
            </a:rPr>
            <a:t>Kendi kendilerine yetebilmeleri için bireylerin, ailelerin ve toplulukların güçlendirilmesi</a:t>
          </a:r>
        </a:p>
      </dgm:t>
    </dgm:pt>
    <dgm:pt modelId="{C4BA568E-3CE6-43A2-A99C-93493306172A}" type="parTrans" cxnId="{59EF7EF8-4B4D-41A4-B661-DA543AA6CD1A}">
      <dgm:prSet/>
      <dgm:spPr/>
      <dgm:t>
        <a:bodyPr/>
        <a:lstStyle/>
        <a:p>
          <a:endParaRPr lang="tr-TR" sz="1200"/>
        </a:p>
      </dgm:t>
    </dgm:pt>
    <dgm:pt modelId="{95EE2E43-F4D5-438D-B099-4E287D9EA162}" type="sibTrans" cxnId="{59EF7EF8-4B4D-41A4-B661-DA543AA6CD1A}">
      <dgm:prSet/>
      <dgm:spPr/>
      <dgm:t>
        <a:bodyPr/>
        <a:lstStyle/>
        <a:p>
          <a:endParaRPr lang="tr-TR" sz="1200"/>
        </a:p>
      </dgm:t>
    </dgm:pt>
    <dgm:pt modelId="{5EFD6794-505C-4F2C-A5F1-D62BE40694E2}">
      <dgm:prSet phldrT="[Text]" custT="1"/>
      <dgm:spPr>
        <a:xfrm>
          <a:off x="3480328" y="2305044"/>
          <a:ext cx="2545186" cy="468999"/>
        </a:xfrm>
        <a:noFill/>
        <a:ln>
          <a:noFill/>
        </a:ln>
        <a:effectLst/>
      </dgm:spPr>
      <dgm:t>
        <a:bodyPr/>
        <a:lstStyle/>
        <a:p>
          <a:pPr algn="just"/>
          <a:r>
            <a:rPr lang="tr-TR" sz="1200">
              <a:solidFill>
                <a:sysClr val="windowText" lastClr="000000">
                  <a:hueOff val="0"/>
                  <a:satOff val="0"/>
                  <a:lumOff val="0"/>
                  <a:alphaOff val="0"/>
                </a:sysClr>
              </a:solidFill>
              <a:latin typeface="Cambria"/>
              <a:ea typeface="+mn-ea"/>
              <a:cs typeface="+mn-cs"/>
            </a:rPr>
            <a:t>Bakıma muhtaç herkesin, bireysel ve kurumsal bakım  ihtiyacının karşılanması</a:t>
          </a:r>
        </a:p>
      </dgm:t>
    </dgm:pt>
    <dgm:pt modelId="{B261D5E1-0023-4A64-AC14-75CD768B242D}" type="parTrans" cxnId="{7EB2B7F5-AAF9-496F-BC8C-01FB723EB023}">
      <dgm:prSet/>
      <dgm:spPr/>
      <dgm:t>
        <a:bodyPr/>
        <a:lstStyle/>
        <a:p>
          <a:endParaRPr lang="tr-TR" sz="1200"/>
        </a:p>
      </dgm:t>
    </dgm:pt>
    <dgm:pt modelId="{72909CDC-5E09-405D-B4C0-9DD18D26BC71}" type="sibTrans" cxnId="{7EB2B7F5-AAF9-496F-BC8C-01FB723EB023}">
      <dgm:prSet/>
      <dgm:spPr/>
      <dgm:t>
        <a:bodyPr/>
        <a:lstStyle/>
        <a:p>
          <a:endParaRPr lang="tr-TR" sz="1200"/>
        </a:p>
      </dgm:t>
    </dgm:pt>
    <dgm:pt modelId="{0F106A1D-13C3-4352-9A85-DCDD68DB6488}">
      <dgm:prSet phldrT="[Text]" custT="1"/>
      <dgm:spPr>
        <a:xfrm>
          <a:off x="1549329" y="3447116"/>
          <a:ext cx="1835016" cy="945408"/>
        </a:xfrm>
        <a:noFill/>
        <a:ln>
          <a:noFill/>
        </a:ln>
        <a:effectLst/>
      </dgm:spPr>
      <dgm:t>
        <a:bodyPr/>
        <a:lstStyle/>
        <a:p>
          <a:pPr algn="ctr"/>
          <a:endParaRPr lang="tr-TR" sz="1200" dirty="0">
            <a:solidFill>
              <a:sysClr val="windowText" lastClr="000000">
                <a:hueOff val="0"/>
                <a:satOff val="0"/>
                <a:lumOff val="0"/>
                <a:alphaOff val="0"/>
              </a:sysClr>
            </a:solidFill>
            <a:latin typeface="Cambria"/>
            <a:ea typeface="+mn-ea"/>
            <a:cs typeface="+mn-cs"/>
          </a:endParaRPr>
        </a:p>
        <a:p>
          <a:pPr algn="ctr"/>
          <a:r>
            <a:rPr lang="tr-TR" sz="1800" dirty="0">
              <a:solidFill>
                <a:sysClr val="windowText" lastClr="000000">
                  <a:hueOff val="0"/>
                  <a:satOff val="0"/>
                  <a:lumOff val="0"/>
                  <a:alphaOff val="0"/>
                </a:sysClr>
              </a:solidFill>
              <a:latin typeface="Cambria"/>
              <a:ea typeface="+mn-ea"/>
              <a:cs typeface="+mn-cs"/>
            </a:rPr>
            <a:t>Ön Saf Çalışanlarına Destek</a:t>
          </a:r>
        </a:p>
      </dgm:t>
    </dgm:pt>
    <dgm:pt modelId="{807995B8-4821-4C71-BAB6-C826CF4818FA}" type="parTrans" cxnId="{D99A89D1-78F8-4A42-A9B8-06D091AC8F3E}">
      <dgm:prSet/>
      <dgm:spPr/>
      <dgm:t>
        <a:bodyPr/>
        <a:lstStyle/>
        <a:p>
          <a:endParaRPr lang="tr-TR" sz="1200"/>
        </a:p>
      </dgm:t>
    </dgm:pt>
    <dgm:pt modelId="{ABC00828-EA82-41A1-AD57-FA76A5A2A7BB}" type="sibTrans" cxnId="{D99A89D1-78F8-4A42-A9B8-06D091AC8F3E}">
      <dgm:prSet/>
      <dgm:spPr/>
      <dgm:t>
        <a:bodyPr/>
        <a:lstStyle/>
        <a:p>
          <a:endParaRPr lang="tr-TR" sz="1200"/>
        </a:p>
      </dgm:t>
    </dgm:pt>
    <dgm:pt modelId="{B73F1B7F-E4A8-4BC4-ACF2-3E7CD9CA7D27}">
      <dgm:prSet phldrT="[Text]" custT="1"/>
      <dgm:spPr>
        <a:xfrm>
          <a:off x="1529599" y="1776374"/>
          <a:ext cx="1835016" cy="1477708"/>
        </a:xfrm>
        <a:noFill/>
        <a:ln>
          <a:noFill/>
        </a:ln>
        <a:effectLst/>
      </dgm:spPr>
      <dgm:t>
        <a:bodyPr/>
        <a:lstStyle/>
        <a:p>
          <a:pPr algn="ctr"/>
          <a:endParaRPr lang="tr-TR" sz="1200" dirty="0">
            <a:solidFill>
              <a:sysClr val="windowText" lastClr="000000">
                <a:hueOff val="0"/>
                <a:satOff val="0"/>
                <a:lumOff val="0"/>
                <a:alphaOff val="0"/>
              </a:sysClr>
            </a:solidFill>
            <a:latin typeface="Cambria"/>
            <a:ea typeface="+mn-ea"/>
            <a:cs typeface="+mn-cs"/>
          </a:endParaRPr>
        </a:p>
        <a:p>
          <a:pPr algn="ctr"/>
          <a:endParaRPr lang="tr-TR" sz="1200" dirty="0">
            <a:solidFill>
              <a:sysClr val="windowText" lastClr="000000">
                <a:hueOff val="0"/>
                <a:satOff val="0"/>
                <a:lumOff val="0"/>
                <a:alphaOff val="0"/>
              </a:sysClr>
            </a:solidFill>
            <a:latin typeface="Cambria"/>
            <a:ea typeface="+mn-ea"/>
            <a:cs typeface="+mn-cs"/>
          </a:endParaRPr>
        </a:p>
        <a:p>
          <a:pPr algn="ctr"/>
          <a:r>
            <a:rPr lang="tr-TR" sz="1800" dirty="0">
              <a:solidFill>
                <a:sysClr val="windowText" lastClr="000000">
                  <a:hueOff val="0"/>
                  <a:satOff val="0"/>
                  <a:lumOff val="0"/>
                  <a:alphaOff val="0"/>
                </a:sysClr>
              </a:solidFill>
              <a:latin typeface="Cambria"/>
              <a:ea typeface="+mn-ea"/>
              <a:cs typeface="+mn-cs"/>
            </a:rPr>
            <a:t>Toplumu Harekete Geçirme</a:t>
          </a:r>
        </a:p>
      </dgm:t>
    </dgm:pt>
    <dgm:pt modelId="{E96B3E1C-FE71-49D6-A8E9-E393F02D1F72}" type="parTrans" cxnId="{C821510C-710F-4D78-90AE-AF90385EB9D2}">
      <dgm:prSet/>
      <dgm:spPr/>
      <dgm:t>
        <a:bodyPr/>
        <a:lstStyle/>
        <a:p>
          <a:endParaRPr lang="tr-TR" sz="1200"/>
        </a:p>
      </dgm:t>
    </dgm:pt>
    <dgm:pt modelId="{F61F36AD-1B6C-4AB4-90A1-1EB5982FF2EE}" type="sibTrans" cxnId="{C821510C-710F-4D78-90AE-AF90385EB9D2}">
      <dgm:prSet/>
      <dgm:spPr/>
      <dgm:t>
        <a:bodyPr/>
        <a:lstStyle/>
        <a:p>
          <a:endParaRPr lang="tr-TR" sz="1200"/>
        </a:p>
      </dgm:t>
    </dgm:pt>
    <dgm:pt modelId="{101F4AF6-E433-4CDD-BA57-B2DE10DA7785}">
      <dgm:prSet phldrT="[Text]" custT="1"/>
      <dgm:spPr>
        <a:xfrm>
          <a:off x="3480328" y="193275"/>
          <a:ext cx="2545186" cy="738854"/>
        </a:xfrm>
        <a:noFill/>
        <a:ln>
          <a:noFill/>
        </a:ln>
        <a:effectLst/>
      </dgm:spPr>
      <dgm:t>
        <a:bodyPr/>
        <a:lstStyle/>
        <a:p>
          <a:pPr algn="just"/>
          <a:r>
            <a:rPr lang="tr-TR" sz="1200">
              <a:solidFill>
                <a:sysClr val="windowText" lastClr="000000">
                  <a:hueOff val="0"/>
                  <a:satOff val="0"/>
                  <a:lumOff val="0"/>
                  <a:alphaOff val="0"/>
                </a:sysClr>
              </a:solidFill>
              <a:latin typeface="Cambria"/>
              <a:ea typeface="+mn-ea"/>
              <a:cs typeface="+mn-cs"/>
            </a:rPr>
            <a:t>Nüfusun birey, aile, topluluk ve toplum düzeyindeki ihtiyaç, sorun, kaynak ve kapasitelerinin değerlendirilmesi</a:t>
          </a:r>
        </a:p>
      </dgm:t>
    </dgm:pt>
    <dgm:pt modelId="{10CBB0BD-A3D6-43E5-A8D2-967ABA65463D}" type="parTrans" cxnId="{4D037802-82DF-41AF-9B51-E359F7890BA2}">
      <dgm:prSet/>
      <dgm:spPr/>
      <dgm:t>
        <a:bodyPr/>
        <a:lstStyle/>
        <a:p>
          <a:endParaRPr lang="tr-TR" sz="1200"/>
        </a:p>
      </dgm:t>
    </dgm:pt>
    <dgm:pt modelId="{D2A422E2-BD44-48D7-A0C0-BB8EAD3E1C9D}" type="sibTrans" cxnId="{4D037802-82DF-41AF-9B51-E359F7890BA2}">
      <dgm:prSet/>
      <dgm:spPr/>
      <dgm:t>
        <a:bodyPr/>
        <a:lstStyle/>
        <a:p>
          <a:endParaRPr lang="tr-TR" sz="1200"/>
        </a:p>
      </dgm:t>
    </dgm:pt>
    <dgm:pt modelId="{3878468A-8BA3-4855-9DED-08F7B3975290}">
      <dgm:prSet phldrT="[Text]" custT="1"/>
      <dgm:spPr>
        <a:xfrm>
          <a:off x="3480328" y="764875"/>
          <a:ext cx="2545186" cy="738854"/>
        </a:xfrm>
        <a:noFill/>
        <a:ln>
          <a:noFill/>
        </a:ln>
        <a:effectLst/>
      </dgm:spPr>
      <dgm:t>
        <a:bodyPr/>
        <a:lstStyle/>
        <a:p>
          <a:pPr algn="just"/>
          <a:r>
            <a:rPr lang="tr-TR" sz="1200" dirty="0">
              <a:solidFill>
                <a:sysClr val="windowText" lastClr="000000">
                  <a:hueOff val="0"/>
                  <a:satOff val="0"/>
                  <a:lumOff val="0"/>
                  <a:alphaOff val="0"/>
                </a:sysClr>
              </a:solidFill>
              <a:latin typeface="Cambria"/>
              <a:ea typeface="+mn-ea"/>
              <a:cs typeface="+mn-cs"/>
            </a:rPr>
            <a:t>İç kaynakları ve kapasiteyi güçlendirerek, birey, aile, topluluk ve toplum düzeyinde ihtiyaç ve sorunlara hitap edecek, sürdürülebilir bir sonuca yönelik hedefler içeren bir program modelinin tasarlanması</a:t>
          </a:r>
        </a:p>
        <a:p>
          <a:pPr algn="just"/>
          <a:endParaRPr lang="tr-TR" sz="1200" dirty="0">
            <a:solidFill>
              <a:sysClr val="windowText" lastClr="000000">
                <a:hueOff val="0"/>
                <a:satOff val="0"/>
                <a:lumOff val="0"/>
                <a:alphaOff val="0"/>
              </a:sysClr>
            </a:solidFill>
            <a:latin typeface="Cambria"/>
            <a:ea typeface="+mn-ea"/>
            <a:cs typeface="+mn-cs"/>
          </a:endParaRPr>
        </a:p>
      </dgm:t>
    </dgm:pt>
    <dgm:pt modelId="{031B8778-581C-4D2B-8085-81B18B5FC7A9}" type="parTrans" cxnId="{35445A87-724F-4D71-B90B-A804B8A669CD}">
      <dgm:prSet/>
      <dgm:spPr/>
      <dgm:t>
        <a:bodyPr/>
        <a:lstStyle/>
        <a:p>
          <a:endParaRPr lang="tr-TR" sz="1200"/>
        </a:p>
      </dgm:t>
    </dgm:pt>
    <dgm:pt modelId="{F17B3948-C06B-4778-A592-637A553D7953}" type="sibTrans" cxnId="{35445A87-724F-4D71-B90B-A804B8A669CD}">
      <dgm:prSet/>
      <dgm:spPr/>
      <dgm:t>
        <a:bodyPr/>
        <a:lstStyle/>
        <a:p>
          <a:endParaRPr lang="tr-TR" sz="1200"/>
        </a:p>
      </dgm:t>
    </dgm:pt>
    <dgm:pt modelId="{EF083BEC-69B0-43CF-BB73-97C7C058BCAC}">
      <dgm:prSet phldrT="[Text]" custT="1"/>
      <dgm:spPr>
        <a:xfrm>
          <a:off x="3477614" y="2764176"/>
          <a:ext cx="2545186" cy="468999"/>
        </a:xfrm>
        <a:noFill/>
        <a:ln>
          <a:noFill/>
        </a:ln>
        <a:effectLst/>
      </dgm:spPr>
      <dgm:t>
        <a:bodyPr/>
        <a:lstStyle/>
        <a:p>
          <a:pPr algn="just"/>
          <a:r>
            <a:rPr lang="tr-TR" sz="1200" b="0" u="none">
              <a:solidFill>
                <a:sysClr val="windowText" lastClr="000000">
                  <a:hueOff val="0"/>
                  <a:satOff val="0"/>
                  <a:lumOff val="0"/>
                  <a:alphaOff val="0"/>
                </a:sysClr>
              </a:solidFill>
              <a:latin typeface="Cambria"/>
              <a:ea typeface="+mn-ea"/>
              <a:cs typeface="+mn-cs"/>
            </a:rPr>
            <a:t>Bireylerin içinde bulundukları koşullar, kültür ve sahip oldukları yeterlilikler kapsamında, program hedeflerinin yerine getirilmesine yönelik bir müdahale stratejisinin geliştirilmesi</a:t>
          </a:r>
          <a:endParaRPr lang="tr-TR" sz="1200">
            <a:solidFill>
              <a:sysClr val="windowText" lastClr="000000">
                <a:hueOff val="0"/>
                <a:satOff val="0"/>
                <a:lumOff val="0"/>
                <a:alphaOff val="0"/>
              </a:sysClr>
            </a:solidFill>
            <a:latin typeface="Cambria"/>
            <a:ea typeface="+mn-ea"/>
            <a:cs typeface="+mn-cs"/>
          </a:endParaRPr>
        </a:p>
      </dgm:t>
    </dgm:pt>
    <dgm:pt modelId="{AA3C6B11-B140-4974-A253-4B827450F9C1}" type="parTrans" cxnId="{B83C781F-5756-4367-A737-393D37489FA1}">
      <dgm:prSet/>
      <dgm:spPr/>
      <dgm:t>
        <a:bodyPr/>
        <a:lstStyle/>
        <a:p>
          <a:endParaRPr lang="tr-TR" sz="1200"/>
        </a:p>
      </dgm:t>
    </dgm:pt>
    <dgm:pt modelId="{4E2929AD-7C38-46D3-A875-51263C5D2363}" type="sibTrans" cxnId="{B83C781F-5756-4367-A737-393D37489FA1}">
      <dgm:prSet/>
      <dgm:spPr/>
      <dgm:t>
        <a:bodyPr/>
        <a:lstStyle/>
        <a:p>
          <a:endParaRPr lang="tr-TR" sz="1200"/>
        </a:p>
      </dgm:t>
    </dgm:pt>
    <dgm:pt modelId="{ACED78C5-A55D-42D3-ADF9-AB373ED95F72}">
      <dgm:prSet custT="1"/>
      <dgm:spPr>
        <a:xfrm>
          <a:off x="3472953" y="3512578"/>
          <a:ext cx="2423469" cy="738854"/>
        </a:xfrm>
        <a:noFill/>
        <a:ln>
          <a:noFill/>
        </a:ln>
        <a:effectLst/>
      </dgm:spPr>
      <dgm:t>
        <a:bodyPr/>
        <a:lstStyle/>
        <a:p>
          <a:pPr algn="just"/>
          <a:r>
            <a:rPr lang="tr-TR" sz="1200">
              <a:solidFill>
                <a:sysClr val="windowText" lastClr="000000">
                  <a:hueOff val="0"/>
                  <a:satOff val="0"/>
                  <a:lumOff val="0"/>
                  <a:alphaOff val="0"/>
                </a:sysClr>
              </a:solidFill>
              <a:latin typeface="Cambria"/>
              <a:ea typeface="+mn-ea"/>
              <a:cs typeface="+mn-cs"/>
            </a:rPr>
            <a:t>Ulusal bir yardım ekibine, müdahalelerin uygulanması için gereken beceriler konusunda eğitim verilmesi</a:t>
          </a:r>
        </a:p>
      </dgm:t>
    </dgm:pt>
    <dgm:pt modelId="{037EC123-2A26-4A3F-861E-F67D7720AB9B}" type="parTrans" cxnId="{020C5E08-8BFA-49D2-AF0E-CAD5CA5BB74A}">
      <dgm:prSet/>
      <dgm:spPr/>
      <dgm:t>
        <a:bodyPr/>
        <a:lstStyle/>
        <a:p>
          <a:endParaRPr lang="tr-TR" sz="1200"/>
        </a:p>
      </dgm:t>
    </dgm:pt>
    <dgm:pt modelId="{E7E57029-2622-4281-9530-578B5358FA59}" type="sibTrans" cxnId="{020C5E08-8BFA-49D2-AF0E-CAD5CA5BB74A}">
      <dgm:prSet/>
      <dgm:spPr/>
      <dgm:t>
        <a:bodyPr/>
        <a:lstStyle/>
        <a:p>
          <a:endParaRPr lang="tr-TR" sz="1200"/>
        </a:p>
      </dgm:t>
    </dgm:pt>
    <dgm:pt modelId="{47C0CB9E-4D5B-418C-8BCA-18830CCA3F22}">
      <dgm:prSet custT="1"/>
      <dgm:spPr>
        <a:xfrm>
          <a:off x="3480328" y="3852274"/>
          <a:ext cx="2545186" cy="738854"/>
        </a:xfrm>
        <a:noFill/>
        <a:ln>
          <a:noFill/>
        </a:ln>
        <a:effectLst/>
      </dgm:spPr>
      <dgm:t>
        <a:bodyPr/>
        <a:lstStyle/>
        <a:p>
          <a:pPr algn="just"/>
          <a:endParaRPr lang="tr-TR" sz="1200">
            <a:solidFill>
              <a:sysClr val="windowText" lastClr="000000">
                <a:hueOff val="0"/>
                <a:satOff val="0"/>
                <a:lumOff val="0"/>
                <a:alphaOff val="0"/>
              </a:sysClr>
            </a:solidFill>
            <a:latin typeface="Cambria"/>
            <a:ea typeface="+mn-ea"/>
            <a:cs typeface="+mn-cs"/>
          </a:endParaRPr>
        </a:p>
        <a:p>
          <a:pPr algn="just"/>
          <a:r>
            <a:rPr lang="tr-TR" sz="1200">
              <a:solidFill>
                <a:sysClr val="windowText" lastClr="000000">
                  <a:hueOff val="0"/>
                  <a:satOff val="0"/>
                  <a:lumOff val="0"/>
                  <a:alphaOff val="0"/>
                </a:sysClr>
              </a:solidFill>
              <a:latin typeface="Cambria"/>
              <a:ea typeface="+mn-ea"/>
              <a:cs typeface="+mn-cs"/>
            </a:rPr>
            <a:t>Ekibin denetlenmesi ve üst düzey uzman ekip üyeleri, personel ve/veya eşit düzeydeki  akran ağları aracılığıyla devamlı gözetim ve eğitim sağlanması </a:t>
          </a:r>
        </a:p>
      </dgm:t>
    </dgm:pt>
    <dgm:pt modelId="{24EF44DC-ABB7-488D-8A56-001A61A212AA}" type="parTrans" cxnId="{98EC0121-1F64-4506-B314-0AA8DC0D7306}">
      <dgm:prSet/>
      <dgm:spPr/>
      <dgm:t>
        <a:bodyPr/>
        <a:lstStyle/>
        <a:p>
          <a:endParaRPr lang="tr-TR" sz="1200"/>
        </a:p>
      </dgm:t>
    </dgm:pt>
    <dgm:pt modelId="{E16EB1C3-8BD1-4949-BD94-50D204D349BD}" type="sibTrans" cxnId="{98EC0121-1F64-4506-B314-0AA8DC0D7306}">
      <dgm:prSet/>
      <dgm:spPr/>
      <dgm:t>
        <a:bodyPr/>
        <a:lstStyle/>
        <a:p>
          <a:endParaRPr lang="tr-TR" sz="1200"/>
        </a:p>
      </dgm:t>
    </dgm:pt>
    <dgm:pt modelId="{C6EAF90C-4C0A-4CC4-8285-650755AEA222}" type="pres">
      <dgm:prSet presAssocID="{C338E7C7-6DAA-42C1-9D76-8D6CDAB583AB}" presName="vert0" presStyleCnt="0">
        <dgm:presLayoutVars>
          <dgm:dir/>
          <dgm:animOne val="branch"/>
          <dgm:animLvl val="lvl"/>
        </dgm:presLayoutVars>
      </dgm:prSet>
      <dgm:spPr/>
      <dgm:t>
        <a:bodyPr/>
        <a:lstStyle/>
        <a:p>
          <a:endParaRPr lang="tr-TR"/>
        </a:p>
      </dgm:t>
    </dgm:pt>
    <dgm:pt modelId="{204BACE8-F978-49F5-B815-ED441EEA6A0E}" type="pres">
      <dgm:prSet presAssocID="{38F0A5FA-6D1D-433A-A7CF-A6577735651C}" presName="thickLine" presStyleLbl="alignNode1" presStyleIdx="0" presStyleCnt="1"/>
      <dgm:spPr>
        <a:xfrm>
          <a:off x="0" y="2311"/>
          <a:ext cx="6025515" cy="0"/>
        </a:xfrm>
        <a:prstGeom prst="line">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dgm:spPr>
      <dgm:t>
        <a:bodyPr/>
        <a:lstStyle/>
        <a:p>
          <a:endParaRPr lang="en-US"/>
        </a:p>
      </dgm:t>
    </dgm:pt>
    <dgm:pt modelId="{2F0D6A28-D45B-43C1-B9E1-39C7D7CBE790}" type="pres">
      <dgm:prSet presAssocID="{38F0A5FA-6D1D-433A-A7CF-A6577735651C}" presName="horz1" presStyleCnt="0"/>
      <dgm:spPr/>
    </dgm:pt>
    <dgm:pt modelId="{952E0F96-36B2-4BE1-8933-0ADD34A1FF6D}" type="pres">
      <dgm:prSet presAssocID="{38F0A5FA-6D1D-433A-A7CF-A6577735651C}" presName="tx1" presStyleLbl="revTx" presStyleIdx="0" presStyleCnt="11" custScaleX="157586"/>
      <dgm:spPr>
        <a:prstGeom prst="rect">
          <a:avLst/>
        </a:prstGeom>
      </dgm:spPr>
      <dgm:t>
        <a:bodyPr/>
        <a:lstStyle/>
        <a:p>
          <a:endParaRPr lang="tr-TR"/>
        </a:p>
      </dgm:t>
    </dgm:pt>
    <dgm:pt modelId="{C2206F71-3A2B-4747-BDCE-E74103CD06BF}" type="pres">
      <dgm:prSet presAssocID="{38F0A5FA-6D1D-433A-A7CF-A6577735651C}" presName="vert1" presStyleCnt="0"/>
      <dgm:spPr/>
    </dgm:pt>
    <dgm:pt modelId="{582B8BF3-15F6-4F42-A871-E7868E239453}" type="pres">
      <dgm:prSet presAssocID="{1F693101-F4A3-46E7-AF21-96B7A66AE4F7}" presName="vertSpace2a" presStyleCnt="0"/>
      <dgm:spPr/>
    </dgm:pt>
    <dgm:pt modelId="{2CAB387D-3BD1-4CB2-8B9C-D812F5DCE195}" type="pres">
      <dgm:prSet presAssocID="{1F693101-F4A3-46E7-AF21-96B7A66AE4F7}" presName="horz2" presStyleCnt="0"/>
      <dgm:spPr/>
    </dgm:pt>
    <dgm:pt modelId="{6B1A50D3-6005-418F-95A9-FA2177EC6017}" type="pres">
      <dgm:prSet presAssocID="{1F693101-F4A3-46E7-AF21-96B7A66AE4F7}" presName="horzSpace2" presStyleCnt="0"/>
      <dgm:spPr/>
    </dgm:pt>
    <dgm:pt modelId="{033539F4-5FCF-4342-8986-0A56D40E0723}" type="pres">
      <dgm:prSet presAssocID="{1F693101-F4A3-46E7-AF21-96B7A66AE4F7}" presName="tx2" presStyleLbl="revTx" presStyleIdx="1" presStyleCnt="11" custLinFactNeighborX="288" custLinFactNeighborY="11885"/>
      <dgm:spPr>
        <a:prstGeom prst="rect">
          <a:avLst/>
        </a:prstGeom>
      </dgm:spPr>
      <dgm:t>
        <a:bodyPr/>
        <a:lstStyle/>
        <a:p>
          <a:endParaRPr lang="tr-TR"/>
        </a:p>
      </dgm:t>
    </dgm:pt>
    <dgm:pt modelId="{B00603E8-8185-4A20-98F7-61D103852132}" type="pres">
      <dgm:prSet presAssocID="{1F693101-F4A3-46E7-AF21-96B7A66AE4F7}" presName="vert2" presStyleCnt="0"/>
      <dgm:spPr/>
    </dgm:pt>
    <dgm:pt modelId="{4CEA972A-D1EB-4183-89D9-5E1D6FC8EC7B}" type="pres">
      <dgm:prSet presAssocID="{101F4AF6-E433-4CDD-BA57-B2DE10DA7785}" presName="horz3" presStyleCnt="0"/>
      <dgm:spPr/>
    </dgm:pt>
    <dgm:pt modelId="{3155D416-9C55-4ABE-B26F-AE91787EB4FB}" type="pres">
      <dgm:prSet presAssocID="{101F4AF6-E433-4CDD-BA57-B2DE10DA7785}" presName="horzSpace3" presStyleCnt="0"/>
      <dgm:spPr/>
    </dgm:pt>
    <dgm:pt modelId="{DC25E22A-4F47-46C1-BD88-9B8493AA9D3D}" type="pres">
      <dgm:prSet presAssocID="{101F4AF6-E433-4CDD-BA57-B2DE10DA7785}" presName="tx3" presStyleLbl="revTx" presStyleIdx="2" presStyleCnt="11" custScaleX="138701" custLinFactNeighborX="411" custLinFactNeighborY="15846"/>
      <dgm:spPr>
        <a:prstGeom prst="rect">
          <a:avLst/>
        </a:prstGeom>
      </dgm:spPr>
      <dgm:t>
        <a:bodyPr/>
        <a:lstStyle/>
        <a:p>
          <a:endParaRPr lang="tr-TR"/>
        </a:p>
      </dgm:t>
    </dgm:pt>
    <dgm:pt modelId="{65408706-DEED-4BE6-8583-2A80385B27CA}" type="pres">
      <dgm:prSet presAssocID="{101F4AF6-E433-4CDD-BA57-B2DE10DA7785}" presName="vert3" presStyleCnt="0"/>
      <dgm:spPr/>
    </dgm:pt>
    <dgm:pt modelId="{FB138D06-A385-4A7F-891D-A05E2825E9EE}" type="pres">
      <dgm:prSet presAssocID="{D2A422E2-BD44-48D7-A0C0-BB8EAD3E1C9D}" presName="thinLine3" presStyleLbl="callout" presStyleIdx="0" presStyleCnt="7" custLinFactNeighborX="6570" custLinFactNeighborY="-14714"/>
      <dgm:spPr>
        <a:xfrm>
          <a:off x="3529268" y="706335"/>
          <a:ext cx="1835016"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gm:spPr>
      <dgm:t>
        <a:bodyPr/>
        <a:lstStyle/>
        <a:p>
          <a:endParaRPr lang="en-US"/>
        </a:p>
      </dgm:t>
    </dgm:pt>
    <dgm:pt modelId="{952EA151-6D0A-44B8-96BE-D2E142245F0B}" type="pres">
      <dgm:prSet presAssocID="{3878468A-8BA3-4855-9DED-08F7B3975290}" presName="horz3" presStyleCnt="0"/>
      <dgm:spPr/>
    </dgm:pt>
    <dgm:pt modelId="{1E2ED2D2-4419-4BE9-A0C9-6FB17A5D9B4F}" type="pres">
      <dgm:prSet presAssocID="{3878468A-8BA3-4855-9DED-08F7B3975290}" presName="horzSpace3" presStyleCnt="0"/>
      <dgm:spPr/>
    </dgm:pt>
    <dgm:pt modelId="{B6F2CC1F-85C4-4255-9EFB-34B307BF4567}" type="pres">
      <dgm:prSet presAssocID="{3878468A-8BA3-4855-9DED-08F7B3975290}" presName="tx3" presStyleLbl="revTx" presStyleIdx="3" presStyleCnt="11" custScaleX="138701" custLinFactNeighborX="411" custLinFactNeighborY="-6791"/>
      <dgm:spPr>
        <a:prstGeom prst="rect">
          <a:avLst/>
        </a:prstGeom>
      </dgm:spPr>
      <dgm:t>
        <a:bodyPr/>
        <a:lstStyle/>
        <a:p>
          <a:endParaRPr lang="tr-TR"/>
        </a:p>
      </dgm:t>
    </dgm:pt>
    <dgm:pt modelId="{3039F2BE-1DD7-45A8-BEEC-93AC1CF5C77E}" type="pres">
      <dgm:prSet presAssocID="{3878468A-8BA3-4855-9DED-08F7B3975290}" presName="vert3" presStyleCnt="0"/>
      <dgm:spPr/>
    </dgm:pt>
    <dgm:pt modelId="{A097B6A4-F732-4E3E-A37D-D9AC655C74D3}" type="pres">
      <dgm:prSet presAssocID="{1F693101-F4A3-46E7-AF21-96B7A66AE4F7}" presName="thinLine2b" presStyleLbl="callout" presStyleIdx="1" presStyleCnt="7" custLinFactY="200000" custLinFactNeighborX="192" custLinFactNeighborY="231104"/>
      <dgm:spPr>
        <a:xfrm>
          <a:off x="1509517" y="1796657"/>
          <a:ext cx="3813021"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gm:spPr>
      <dgm:t>
        <a:bodyPr/>
        <a:lstStyle/>
        <a:p>
          <a:endParaRPr lang="en-US"/>
        </a:p>
      </dgm:t>
    </dgm:pt>
    <dgm:pt modelId="{66DAE70B-1753-4FE5-A789-D387668C5D70}" type="pres">
      <dgm:prSet presAssocID="{1F693101-F4A3-46E7-AF21-96B7A66AE4F7}" presName="vertSpace2b" presStyleCnt="0"/>
      <dgm:spPr/>
    </dgm:pt>
    <dgm:pt modelId="{F005254D-6A57-496E-A1A6-63A3E134224B}" type="pres">
      <dgm:prSet presAssocID="{B73F1B7F-E4A8-4BC4-ACF2-3E7CD9CA7D27}" presName="horz2" presStyleCnt="0"/>
      <dgm:spPr/>
    </dgm:pt>
    <dgm:pt modelId="{20D7198A-7A1C-4E5D-A954-4EE0378EA1E5}" type="pres">
      <dgm:prSet presAssocID="{B73F1B7F-E4A8-4BC4-ACF2-3E7CD9CA7D27}" presName="horzSpace2" presStyleCnt="0"/>
      <dgm:spPr/>
    </dgm:pt>
    <dgm:pt modelId="{37DDAD18-5FFF-4149-B2BF-E4C805436D88}" type="pres">
      <dgm:prSet presAssocID="{B73F1B7F-E4A8-4BC4-ACF2-3E7CD9CA7D27}" presName="tx2" presStyleLbl="revTx" presStyleIdx="4" presStyleCnt="11" custLinFactNeighborX="-1685" custLinFactNeighborY="10055"/>
      <dgm:spPr>
        <a:prstGeom prst="rect">
          <a:avLst/>
        </a:prstGeom>
      </dgm:spPr>
      <dgm:t>
        <a:bodyPr/>
        <a:lstStyle/>
        <a:p>
          <a:endParaRPr lang="tr-TR"/>
        </a:p>
      </dgm:t>
    </dgm:pt>
    <dgm:pt modelId="{CFB9E3D4-73A1-4D28-9B96-5BFCA11C0B4F}" type="pres">
      <dgm:prSet presAssocID="{B73F1B7F-E4A8-4BC4-ACF2-3E7CD9CA7D27}" presName="vert2" presStyleCnt="0"/>
      <dgm:spPr/>
    </dgm:pt>
    <dgm:pt modelId="{DC8A0CAC-7A7A-4B19-AD1D-276C122EDD47}" type="pres">
      <dgm:prSet presAssocID="{F07EB1A9-D231-497D-96F4-CDDB3CA6720A}" presName="horz3" presStyleCnt="0"/>
      <dgm:spPr/>
    </dgm:pt>
    <dgm:pt modelId="{DF6E93EF-2A1C-45EE-9708-BB81FE4480F4}" type="pres">
      <dgm:prSet presAssocID="{F07EB1A9-D231-497D-96F4-CDDB3CA6720A}" presName="horzSpace3" presStyleCnt="0"/>
      <dgm:spPr/>
    </dgm:pt>
    <dgm:pt modelId="{57755319-69B5-45BD-9543-94362DF4D032}" type="pres">
      <dgm:prSet presAssocID="{F07EB1A9-D231-497D-96F4-CDDB3CA6720A}" presName="tx3" presStyleLbl="revTx" presStyleIdx="5" presStyleCnt="11" custScaleX="138701" custScaleY="114867" custLinFactNeighborX="411" custLinFactNeighborY="48890"/>
      <dgm:spPr>
        <a:prstGeom prst="rect">
          <a:avLst/>
        </a:prstGeom>
      </dgm:spPr>
      <dgm:t>
        <a:bodyPr/>
        <a:lstStyle/>
        <a:p>
          <a:endParaRPr lang="tr-TR"/>
        </a:p>
      </dgm:t>
    </dgm:pt>
    <dgm:pt modelId="{DE86D9E3-4EA6-41A2-9CCC-D92EC518B5BC}" type="pres">
      <dgm:prSet presAssocID="{F07EB1A9-D231-497D-96F4-CDDB3CA6720A}" presName="vert3" presStyleCnt="0"/>
      <dgm:spPr/>
    </dgm:pt>
    <dgm:pt modelId="{11248D71-5F87-4DFD-990F-D2D038ADB2F9}" type="pres">
      <dgm:prSet presAssocID="{95EE2E43-F4D5-438D-B099-4E287D9EA162}" presName="thinLine3" presStyleLbl="callout" presStyleIdx="2" presStyleCnt="7" custLinFactNeighborX="13082" custLinFactNeighborY="36547"/>
      <dgm:spPr>
        <a:xfrm>
          <a:off x="3648764" y="2337921"/>
          <a:ext cx="1835016"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gm:spPr>
      <dgm:t>
        <a:bodyPr/>
        <a:lstStyle/>
        <a:p>
          <a:endParaRPr lang="en-US"/>
        </a:p>
      </dgm:t>
    </dgm:pt>
    <dgm:pt modelId="{02D78A9F-D36F-47D3-824D-AF66BD8EA4D4}" type="pres">
      <dgm:prSet presAssocID="{5EFD6794-505C-4F2C-A5F1-D62BE40694E2}" presName="horz3" presStyleCnt="0"/>
      <dgm:spPr/>
    </dgm:pt>
    <dgm:pt modelId="{52EA1AB1-82F1-4DCF-B26C-AA4E20B28CA9}" type="pres">
      <dgm:prSet presAssocID="{5EFD6794-505C-4F2C-A5F1-D62BE40694E2}" presName="horzSpace3" presStyleCnt="0"/>
      <dgm:spPr/>
    </dgm:pt>
    <dgm:pt modelId="{C6C0FF03-D104-4072-9D5A-FB119C67EB3B}" type="pres">
      <dgm:prSet presAssocID="{5EFD6794-505C-4F2C-A5F1-D62BE40694E2}" presName="tx3" presStyleLbl="revTx" presStyleIdx="6" presStyleCnt="11" custScaleX="138701" custLinFactNeighborX="200" custLinFactNeighborY="29537"/>
      <dgm:spPr>
        <a:prstGeom prst="rect">
          <a:avLst/>
        </a:prstGeom>
      </dgm:spPr>
      <dgm:t>
        <a:bodyPr/>
        <a:lstStyle/>
        <a:p>
          <a:endParaRPr lang="tr-TR"/>
        </a:p>
      </dgm:t>
    </dgm:pt>
    <dgm:pt modelId="{42ED1C13-DC0B-48FB-8572-A410A9E56892}" type="pres">
      <dgm:prSet presAssocID="{5EFD6794-505C-4F2C-A5F1-D62BE40694E2}" presName="vert3" presStyleCnt="0"/>
      <dgm:spPr/>
    </dgm:pt>
    <dgm:pt modelId="{505CB383-6F05-4317-B8A8-4ECC925EC86D}" type="pres">
      <dgm:prSet presAssocID="{72909CDC-5E09-405D-B4C0-9DD18D26BC71}" presName="thinLine3" presStyleLbl="callout" presStyleIdx="3" presStyleCnt="7" custLinFactNeighborX="14116" custLinFactNeighborY="8831"/>
      <dgm:spPr>
        <a:xfrm>
          <a:off x="3667738" y="2676932"/>
          <a:ext cx="1835016"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gm:spPr>
      <dgm:t>
        <a:bodyPr/>
        <a:lstStyle/>
        <a:p>
          <a:endParaRPr lang="en-US"/>
        </a:p>
      </dgm:t>
    </dgm:pt>
    <dgm:pt modelId="{82179962-6C1B-4534-B627-CC240F64301D}" type="pres">
      <dgm:prSet presAssocID="{EF083BEC-69B0-43CF-BB73-97C7C058BCAC}" presName="horz3" presStyleCnt="0"/>
      <dgm:spPr/>
    </dgm:pt>
    <dgm:pt modelId="{01DB398F-499B-4C21-BEB4-39F43877CE04}" type="pres">
      <dgm:prSet presAssocID="{EF083BEC-69B0-43CF-BB73-97C7C058BCAC}" presName="horzSpace3" presStyleCnt="0"/>
      <dgm:spPr/>
    </dgm:pt>
    <dgm:pt modelId="{90C1CA62-623B-46B2-BFEB-F76B607EC2DE}" type="pres">
      <dgm:prSet presAssocID="{EF083BEC-69B0-43CF-BB73-97C7C058BCAC}" presName="tx3" presStyleLbl="revTx" presStyleIdx="7" presStyleCnt="11" custScaleX="138701" custLinFactNeighborX="-141" custLinFactNeighborY="27433"/>
      <dgm:spPr>
        <a:prstGeom prst="rect">
          <a:avLst/>
        </a:prstGeom>
      </dgm:spPr>
      <dgm:t>
        <a:bodyPr/>
        <a:lstStyle/>
        <a:p>
          <a:endParaRPr lang="tr-TR"/>
        </a:p>
      </dgm:t>
    </dgm:pt>
    <dgm:pt modelId="{E4524CC6-F3B8-4446-814C-3EB851A6CFFB}" type="pres">
      <dgm:prSet presAssocID="{EF083BEC-69B0-43CF-BB73-97C7C058BCAC}" presName="vert3" presStyleCnt="0"/>
      <dgm:spPr/>
    </dgm:pt>
    <dgm:pt modelId="{F706606B-2593-40B4-8C37-2FB10AC9E9AA}" type="pres">
      <dgm:prSet presAssocID="{B73F1B7F-E4A8-4BC4-ACF2-3E7CD9CA7D27}" presName="thinLine2b" presStyleLbl="callout" presStyleIdx="4" presStyleCnt="7" custLinFactY="372566" custLinFactNeighborX="2445" custLinFactNeighborY="400000"/>
      <dgm:spPr>
        <a:xfrm>
          <a:off x="1595425" y="3535164"/>
          <a:ext cx="3813021"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gm:spPr>
      <dgm:t>
        <a:bodyPr/>
        <a:lstStyle/>
        <a:p>
          <a:endParaRPr lang="en-US"/>
        </a:p>
      </dgm:t>
    </dgm:pt>
    <dgm:pt modelId="{B2025419-11AF-43A4-A5AE-A73829AE4FE3}" type="pres">
      <dgm:prSet presAssocID="{B73F1B7F-E4A8-4BC4-ACF2-3E7CD9CA7D27}" presName="vertSpace2b" presStyleCnt="0"/>
      <dgm:spPr/>
    </dgm:pt>
    <dgm:pt modelId="{A8B1386D-57F3-4B0A-9EE7-4BA2D543973C}" type="pres">
      <dgm:prSet presAssocID="{0F106A1D-13C3-4352-9A85-DCDD68DB6488}" presName="horz2" presStyleCnt="0"/>
      <dgm:spPr/>
    </dgm:pt>
    <dgm:pt modelId="{FA23215D-4FA4-421A-8327-E961552E66EE}" type="pres">
      <dgm:prSet presAssocID="{0F106A1D-13C3-4352-9A85-DCDD68DB6488}" presName="horzSpace2" presStyleCnt="0"/>
      <dgm:spPr/>
    </dgm:pt>
    <dgm:pt modelId="{CFA0B88C-8FB3-4994-A1A4-0B0FD0940761}" type="pres">
      <dgm:prSet presAssocID="{0F106A1D-13C3-4352-9A85-DCDD68DB6488}" presName="tx2" presStyleLbl="revTx" presStyleIdx="8" presStyleCnt="11" custScaleY="63978" custLinFactNeighborX="-931" custLinFactNeighborY="18118"/>
      <dgm:spPr>
        <a:prstGeom prst="rect">
          <a:avLst/>
        </a:prstGeom>
      </dgm:spPr>
      <dgm:t>
        <a:bodyPr/>
        <a:lstStyle/>
        <a:p>
          <a:endParaRPr lang="tr-TR"/>
        </a:p>
      </dgm:t>
    </dgm:pt>
    <dgm:pt modelId="{FB52A391-3E8A-46B2-B6CC-C464C810F43B}" type="pres">
      <dgm:prSet presAssocID="{0F106A1D-13C3-4352-9A85-DCDD68DB6488}" presName="vert2" presStyleCnt="0"/>
      <dgm:spPr/>
    </dgm:pt>
    <dgm:pt modelId="{8388F17A-928A-41D3-B5BE-352380E275EE}" type="pres">
      <dgm:prSet presAssocID="{47C0CB9E-4D5B-418C-8BCA-18830CCA3F22}" presName="horz3" presStyleCnt="0"/>
      <dgm:spPr/>
    </dgm:pt>
    <dgm:pt modelId="{038EB7D2-2BF6-46A5-844E-317E223A3A05}" type="pres">
      <dgm:prSet presAssocID="{47C0CB9E-4D5B-418C-8BCA-18830CCA3F22}" presName="horzSpace3" presStyleCnt="0"/>
      <dgm:spPr/>
    </dgm:pt>
    <dgm:pt modelId="{8E418468-A07B-4D69-813F-B0D5B5461780}" type="pres">
      <dgm:prSet presAssocID="{47C0CB9E-4D5B-418C-8BCA-18830CCA3F22}" presName="tx3" presStyleLbl="revTx" presStyleIdx="9" presStyleCnt="11" custScaleX="138701" custLinFactNeighborX="411" custLinFactNeighborY="91072"/>
      <dgm:spPr>
        <a:prstGeom prst="rect">
          <a:avLst/>
        </a:prstGeom>
      </dgm:spPr>
      <dgm:t>
        <a:bodyPr/>
        <a:lstStyle/>
        <a:p>
          <a:endParaRPr lang="tr-TR"/>
        </a:p>
      </dgm:t>
    </dgm:pt>
    <dgm:pt modelId="{F74EA5A0-5172-43D4-8F4C-11AEC6FC0EF2}" type="pres">
      <dgm:prSet presAssocID="{47C0CB9E-4D5B-418C-8BCA-18830CCA3F22}" presName="vert3" presStyleCnt="0"/>
      <dgm:spPr/>
    </dgm:pt>
    <dgm:pt modelId="{022E0A84-970F-459C-B5B7-17C0AC65946C}" type="pres">
      <dgm:prSet presAssocID="{E16EB1C3-8BD1-4949-BD94-50D204D349BD}" presName="thinLine3" presStyleLbl="callout" presStyleIdx="5" presStyleCnt="7" custLinFactNeighborX="7518" custLinFactNeighborY="10250"/>
      <dgm:spPr>
        <a:xfrm>
          <a:off x="3546664" y="3993971"/>
          <a:ext cx="1835016"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gm:spPr>
      <dgm:t>
        <a:bodyPr/>
        <a:lstStyle/>
        <a:p>
          <a:endParaRPr lang="en-US"/>
        </a:p>
      </dgm:t>
    </dgm:pt>
    <dgm:pt modelId="{3349A9D2-C2A7-4118-ACBB-DEDC9E93A9FE}" type="pres">
      <dgm:prSet presAssocID="{ACED78C5-A55D-42D3-ADF9-AB373ED95F72}" presName="horz3" presStyleCnt="0"/>
      <dgm:spPr/>
    </dgm:pt>
    <dgm:pt modelId="{0BBC8D5C-25ED-46DD-B3F5-54A656B9B8C8}" type="pres">
      <dgm:prSet presAssocID="{ACED78C5-A55D-42D3-ADF9-AB373ED95F72}" presName="horzSpace3" presStyleCnt="0"/>
      <dgm:spPr/>
    </dgm:pt>
    <dgm:pt modelId="{CEF0A111-A2CF-46E4-B763-3D6018C5A4AD}" type="pres">
      <dgm:prSet presAssocID="{ACED78C5-A55D-42D3-ADF9-AB373ED95F72}" presName="tx3" presStyleLbl="revTx" presStyleIdx="10" presStyleCnt="11" custScaleX="132068" custLinFactNeighborX="-395" custLinFactNeighborY="-54904"/>
      <dgm:spPr>
        <a:prstGeom prst="rect">
          <a:avLst/>
        </a:prstGeom>
      </dgm:spPr>
      <dgm:t>
        <a:bodyPr/>
        <a:lstStyle/>
        <a:p>
          <a:endParaRPr lang="tr-TR"/>
        </a:p>
      </dgm:t>
    </dgm:pt>
    <dgm:pt modelId="{D11CBB93-1F25-44EB-92DB-38BA0CC4BB9C}" type="pres">
      <dgm:prSet presAssocID="{ACED78C5-A55D-42D3-ADF9-AB373ED95F72}" presName="vert3" presStyleCnt="0"/>
      <dgm:spPr/>
    </dgm:pt>
    <dgm:pt modelId="{7B5411D4-84DB-4973-B7D1-3E49BE4986DD}" type="pres">
      <dgm:prSet presAssocID="{0F106A1D-13C3-4352-9A85-DCDD68DB6488}" presName="thinLine2b" presStyleLbl="callout" presStyleIdx="6" presStyleCnt="7" custLinFactY="15825" custLinFactNeighborX="761" custLinFactNeighborY="100000"/>
      <dgm:spPr>
        <a:xfrm>
          <a:off x="1531213" y="4733290"/>
          <a:ext cx="3813021"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gm:spPr>
      <dgm:t>
        <a:bodyPr/>
        <a:lstStyle/>
        <a:p>
          <a:endParaRPr lang="en-US"/>
        </a:p>
      </dgm:t>
    </dgm:pt>
    <dgm:pt modelId="{2C688DB2-D194-4B54-BB12-3843DA78B799}" type="pres">
      <dgm:prSet presAssocID="{0F106A1D-13C3-4352-9A85-DCDD68DB6488}" presName="vertSpace2b" presStyleCnt="0"/>
      <dgm:spPr/>
    </dgm:pt>
  </dgm:ptLst>
  <dgm:cxnLst>
    <dgm:cxn modelId="{532C19C0-70C2-4904-BA82-A49B752476C0}" srcId="{38F0A5FA-6D1D-433A-A7CF-A6577735651C}" destId="{1F693101-F4A3-46E7-AF21-96B7A66AE4F7}" srcOrd="0" destOrd="0" parTransId="{317BD921-EF5E-4D21-A526-4F41C1968073}" sibTransId="{A78EDC2C-E0B0-419D-A185-3553ADF80ADD}"/>
    <dgm:cxn modelId="{C821510C-710F-4D78-90AE-AF90385EB9D2}" srcId="{38F0A5FA-6D1D-433A-A7CF-A6577735651C}" destId="{B73F1B7F-E4A8-4BC4-ACF2-3E7CD9CA7D27}" srcOrd="1" destOrd="0" parTransId="{E96B3E1C-FE71-49D6-A8E9-E393F02D1F72}" sibTransId="{F61F36AD-1B6C-4AB4-90A1-1EB5982FF2EE}"/>
    <dgm:cxn modelId="{B83C781F-5756-4367-A737-393D37489FA1}" srcId="{B73F1B7F-E4A8-4BC4-ACF2-3E7CD9CA7D27}" destId="{EF083BEC-69B0-43CF-BB73-97C7C058BCAC}" srcOrd="2" destOrd="0" parTransId="{AA3C6B11-B140-4974-A253-4B827450F9C1}" sibTransId="{4E2929AD-7C38-46D3-A875-51263C5D2363}"/>
    <dgm:cxn modelId="{713F40D9-B8A5-4D41-B926-F675BD0C2093}" type="presOf" srcId="{EF083BEC-69B0-43CF-BB73-97C7C058BCAC}" destId="{90C1CA62-623B-46B2-BFEB-F76B607EC2DE}" srcOrd="0" destOrd="0" presId="urn:microsoft.com/office/officeart/2008/layout/LinedList"/>
    <dgm:cxn modelId="{4D037802-82DF-41AF-9B51-E359F7890BA2}" srcId="{1F693101-F4A3-46E7-AF21-96B7A66AE4F7}" destId="{101F4AF6-E433-4CDD-BA57-B2DE10DA7785}" srcOrd="0" destOrd="0" parTransId="{10CBB0BD-A3D6-43E5-A8D2-967ABA65463D}" sibTransId="{D2A422E2-BD44-48D7-A0C0-BB8EAD3E1C9D}"/>
    <dgm:cxn modelId="{8159FA59-A7C4-4115-A644-384183623341}" type="presOf" srcId="{F07EB1A9-D231-497D-96F4-CDDB3CA6720A}" destId="{57755319-69B5-45BD-9543-94362DF4D032}" srcOrd="0" destOrd="0" presId="urn:microsoft.com/office/officeart/2008/layout/LinedList"/>
    <dgm:cxn modelId="{FAAE1EE4-C9D2-424A-B6C6-D1FC46E0E0FB}" type="presOf" srcId="{B73F1B7F-E4A8-4BC4-ACF2-3E7CD9CA7D27}" destId="{37DDAD18-5FFF-4149-B2BF-E4C805436D88}" srcOrd="0" destOrd="0" presId="urn:microsoft.com/office/officeart/2008/layout/LinedList"/>
    <dgm:cxn modelId="{54E2902F-A05F-4D5B-8236-2D27D55A956D}" type="presOf" srcId="{C338E7C7-6DAA-42C1-9D76-8D6CDAB583AB}" destId="{C6EAF90C-4C0A-4CC4-8285-650755AEA222}" srcOrd="0" destOrd="0" presId="urn:microsoft.com/office/officeart/2008/layout/LinedList"/>
    <dgm:cxn modelId="{1149D661-25E2-42C2-8B43-4C98D19BEEA5}" type="presOf" srcId="{38F0A5FA-6D1D-433A-A7CF-A6577735651C}" destId="{952E0F96-36B2-4BE1-8933-0ADD34A1FF6D}" srcOrd="0" destOrd="0" presId="urn:microsoft.com/office/officeart/2008/layout/LinedList"/>
    <dgm:cxn modelId="{35445A87-724F-4D71-B90B-A804B8A669CD}" srcId="{1F693101-F4A3-46E7-AF21-96B7A66AE4F7}" destId="{3878468A-8BA3-4855-9DED-08F7B3975290}" srcOrd="1" destOrd="0" parTransId="{031B8778-581C-4D2B-8085-81B18B5FC7A9}" sibTransId="{F17B3948-C06B-4778-A592-637A553D7953}"/>
    <dgm:cxn modelId="{452080F3-29B0-4D5F-A637-9AFA1E11A0A0}" type="presOf" srcId="{3878468A-8BA3-4855-9DED-08F7B3975290}" destId="{B6F2CC1F-85C4-4255-9EFB-34B307BF4567}" srcOrd="0" destOrd="0" presId="urn:microsoft.com/office/officeart/2008/layout/LinedList"/>
    <dgm:cxn modelId="{7EB2B7F5-AAF9-496F-BC8C-01FB723EB023}" srcId="{B73F1B7F-E4A8-4BC4-ACF2-3E7CD9CA7D27}" destId="{5EFD6794-505C-4F2C-A5F1-D62BE40694E2}" srcOrd="1" destOrd="0" parTransId="{B261D5E1-0023-4A64-AC14-75CD768B242D}" sibTransId="{72909CDC-5E09-405D-B4C0-9DD18D26BC71}"/>
    <dgm:cxn modelId="{59EF7EF8-4B4D-41A4-B661-DA543AA6CD1A}" srcId="{B73F1B7F-E4A8-4BC4-ACF2-3E7CD9CA7D27}" destId="{F07EB1A9-D231-497D-96F4-CDDB3CA6720A}" srcOrd="0" destOrd="0" parTransId="{C4BA568E-3CE6-43A2-A99C-93493306172A}" sibTransId="{95EE2E43-F4D5-438D-B099-4E287D9EA162}"/>
    <dgm:cxn modelId="{FC031CA5-B191-45DD-A759-AF2FEEA7E23A}" type="presOf" srcId="{101F4AF6-E433-4CDD-BA57-B2DE10DA7785}" destId="{DC25E22A-4F47-46C1-BD88-9B8493AA9D3D}" srcOrd="0" destOrd="0" presId="urn:microsoft.com/office/officeart/2008/layout/LinedList"/>
    <dgm:cxn modelId="{020C5E08-8BFA-49D2-AF0E-CAD5CA5BB74A}" srcId="{0F106A1D-13C3-4352-9A85-DCDD68DB6488}" destId="{ACED78C5-A55D-42D3-ADF9-AB373ED95F72}" srcOrd="1" destOrd="0" parTransId="{037EC123-2A26-4A3F-861E-F67D7720AB9B}" sibTransId="{E7E57029-2622-4281-9530-578B5358FA59}"/>
    <dgm:cxn modelId="{579B1F28-8FE3-460E-8924-FFAFE2AFDD2A}" srcId="{C338E7C7-6DAA-42C1-9D76-8D6CDAB583AB}" destId="{38F0A5FA-6D1D-433A-A7CF-A6577735651C}" srcOrd="0" destOrd="0" parTransId="{4A4ED431-3438-42C3-98BD-94D5931CEC1D}" sibTransId="{4F5D2D45-2346-4B31-BB42-7195CB0601D1}"/>
    <dgm:cxn modelId="{9D0069D2-F871-4C8D-B582-5F9E65F1227B}" type="presOf" srcId="{1F693101-F4A3-46E7-AF21-96B7A66AE4F7}" destId="{033539F4-5FCF-4342-8986-0A56D40E0723}" srcOrd="0" destOrd="0" presId="urn:microsoft.com/office/officeart/2008/layout/LinedList"/>
    <dgm:cxn modelId="{D99A89D1-78F8-4A42-A9B8-06D091AC8F3E}" srcId="{38F0A5FA-6D1D-433A-A7CF-A6577735651C}" destId="{0F106A1D-13C3-4352-9A85-DCDD68DB6488}" srcOrd="2" destOrd="0" parTransId="{807995B8-4821-4C71-BAB6-C826CF4818FA}" sibTransId="{ABC00828-EA82-41A1-AD57-FA76A5A2A7BB}"/>
    <dgm:cxn modelId="{57C2A13F-CE31-4161-B15D-AAFE85DEFE51}" type="presOf" srcId="{5EFD6794-505C-4F2C-A5F1-D62BE40694E2}" destId="{C6C0FF03-D104-4072-9D5A-FB119C67EB3B}" srcOrd="0" destOrd="0" presId="urn:microsoft.com/office/officeart/2008/layout/LinedList"/>
    <dgm:cxn modelId="{44ACE52F-FEFA-416A-B877-9BF3BAE31A22}" type="presOf" srcId="{47C0CB9E-4D5B-418C-8BCA-18830CCA3F22}" destId="{8E418468-A07B-4D69-813F-B0D5B5461780}" srcOrd="0" destOrd="0" presId="urn:microsoft.com/office/officeart/2008/layout/LinedList"/>
    <dgm:cxn modelId="{98EC0121-1F64-4506-B314-0AA8DC0D7306}" srcId="{0F106A1D-13C3-4352-9A85-DCDD68DB6488}" destId="{47C0CB9E-4D5B-418C-8BCA-18830CCA3F22}" srcOrd="0" destOrd="0" parTransId="{24EF44DC-ABB7-488D-8A56-001A61A212AA}" sibTransId="{E16EB1C3-8BD1-4949-BD94-50D204D349BD}"/>
    <dgm:cxn modelId="{75A68A00-8698-47DA-97B5-0D2B2BCF8C97}" type="presOf" srcId="{ACED78C5-A55D-42D3-ADF9-AB373ED95F72}" destId="{CEF0A111-A2CF-46E4-B763-3D6018C5A4AD}" srcOrd="0" destOrd="0" presId="urn:microsoft.com/office/officeart/2008/layout/LinedList"/>
    <dgm:cxn modelId="{89A452BC-DFCC-4BBC-8EB2-823470BAA540}" type="presOf" srcId="{0F106A1D-13C3-4352-9A85-DCDD68DB6488}" destId="{CFA0B88C-8FB3-4994-A1A4-0B0FD0940761}" srcOrd="0" destOrd="0" presId="urn:microsoft.com/office/officeart/2008/layout/LinedList"/>
    <dgm:cxn modelId="{F6D73CB0-5808-428E-9082-9BF1093D73FA}" type="presParOf" srcId="{C6EAF90C-4C0A-4CC4-8285-650755AEA222}" destId="{204BACE8-F978-49F5-B815-ED441EEA6A0E}" srcOrd="0" destOrd="0" presId="urn:microsoft.com/office/officeart/2008/layout/LinedList"/>
    <dgm:cxn modelId="{8970B7C0-69AD-4C4A-A99A-42765EB33BDE}" type="presParOf" srcId="{C6EAF90C-4C0A-4CC4-8285-650755AEA222}" destId="{2F0D6A28-D45B-43C1-B9E1-39C7D7CBE790}" srcOrd="1" destOrd="0" presId="urn:microsoft.com/office/officeart/2008/layout/LinedList"/>
    <dgm:cxn modelId="{9C869C2D-D5F8-4E87-BE27-D2151DF2380F}" type="presParOf" srcId="{2F0D6A28-D45B-43C1-B9E1-39C7D7CBE790}" destId="{952E0F96-36B2-4BE1-8933-0ADD34A1FF6D}" srcOrd="0" destOrd="0" presId="urn:microsoft.com/office/officeart/2008/layout/LinedList"/>
    <dgm:cxn modelId="{8D2B934A-6D7D-41FD-9C6B-E46C60BFFBDD}" type="presParOf" srcId="{2F0D6A28-D45B-43C1-B9E1-39C7D7CBE790}" destId="{C2206F71-3A2B-4747-BDCE-E74103CD06BF}" srcOrd="1" destOrd="0" presId="urn:microsoft.com/office/officeart/2008/layout/LinedList"/>
    <dgm:cxn modelId="{2D29780B-98C0-48EA-9A06-42C33F1C1C9A}" type="presParOf" srcId="{C2206F71-3A2B-4747-BDCE-E74103CD06BF}" destId="{582B8BF3-15F6-4F42-A871-E7868E239453}" srcOrd="0" destOrd="0" presId="urn:microsoft.com/office/officeart/2008/layout/LinedList"/>
    <dgm:cxn modelId="{A19A040C-0A1E-481F-9B31-7D8295E6DB63}" type="presParOf" srcId="{C2206F71-3A2B-4747-BDCE-E74103CD06BF}" destId="{2CAB387D-3BD1-4CB2-8B9C-D812F5DCE195}" srcOrd="1" destOrd="0" presId="urn:microsoft.com/office/officeart/2008/layout/LinedList"/>
    <dgm:cxn modelId="{BE9242B7-2F43-4E06-8C09-4A73159190AD}" type="presParOf" srcId="{2CAB387D-3BD1-4CB2-8B9C-D812F5DCE195}" destId="{6B1A50D3-6005-418F-95A9-FA2177EC6017}" srcOrd="0" destOrd="0" presId="urn:microsoft.com/office/officeart/2008/layout/LinedList"/>
    <dgm:cxn modelId="{C81EDF02-868F-49A2-8385-B7511A97D7FE}" type="presParOf" srcId="{2CAB387D-3BD1-4CB2-8B9C-D812F5DCE195}" destId="{033539F4-5FCF-4342-8986-0A56D40E0723}" srcOrd="1" destOrd="0" presId="urn:microsoft.com/office/officeart/2008/layout/LinedList"/>
    <dgm:cxn modelId="{28AEE1F1-E52F-43DE-B418-8D5B9E665812}" type="presParOf" srcId="{2CAB387D-3BD1-4CB2-8B9C-D812F5DCE195}" destId="{B00603E8-8185-4A20-98F7-61D103852132}" srcOrd="2" destOrd="0" presId="urn:microsoft.com/office/officeart/2008/layout/LinedList"/>
    <dgm:cxn modelId="{B99E9EA7-F805-40D2-B916-4E858C64F8DF}" type="presParOf" srcId="{B00603E8-8185-4A20-98F7-61D103852132}" destId="{4CEA972A-D1EB-4183-89D9-5E1D6FC8EC7B}" srcOrd="0" destOrd="0" presId="urn:microsoft.com/office/officeart/2008/layout/LinedList"/>
    <dgm:cxn modelId="{05965B03-B2F8-4D3B-8F60-831E8111927F}" type="presParOf" srcId="{4CEA972A-D1EB-4183-89D9-5E1D6FC8EC7B}" destId="{3155D416-9C55-4ABE-B26F-AE91787EB4FB}" srcOrd="0" destOrd="0" presId="urn:microsoft.com/office/officeart/2008/layout/LinedList"/>
    <dgm:cxn modelId="{F92DCA89-174B-48D2-8FD4-2E8B01734372}" type="presParOf" srcId="{4CEA972A-D1EB-4183-89D9-5E1D6FC8EC7B}" destId="{DC25E22A-4F47-46C1-BD88-9B8493AA9D3D}" srcOrd="1" destOrd="0" presId="urn:microsoft.com/office/officeart/2008/layout/LinedList"/>
    <dgm:cxn modelId="{F60EB1BC-4F4E-4D6F-88F5-BE5004000D3C}" type="presParOf" srcId="{4CEA972A-D1EB-4183-89D9-5E1D6FC8EC7B}" destId="{65408706-DEED-4BE6-8583-2A80385B27CA}" srcOrd="2" destOrd="0" presId="urn:microsoft.com/office/officeart/2008/layout/LinedList"/>
    <dgm:cxn modelId="{9EF498EB-D83D-41B6-B9D8-32252593F177}" type="presParOf" srcId="{B00603E8-8185-4A20-98F7-61D103852132}" destId="{FB138D06-A385-4A7F-891D-A05E2825E9EE}" srcOrd="1" destOrd="0" presId="urn:microsoft.com/office/officeart/2008/layout/LinedList"/>
    <dgm:cxn modelId="{C885A9FC-CD0A-4B65-92B2-0CC5CF1B052B}" type="presParOf" srcId="{B00603E8-8185-4A20-98F7-61D103852132}" destId="{952EA151-6D0A-44B8-96BE-D2E142245F0B}" srcOrd="2" destOrd="0" presId="urn:microsoft.com/office/officeart/2008/layout/LinedList"/>
    <dgm:cxn modelId="{706C8FAA-0E80-4B5D-8D7F-1BB311BE56E4}" type="presParOf" srcId="{952EA151-6D0A-44B8-96BE-D2E142245F0B}" destId="{1E2ED2D2-4419-4BE9-A0C9-6FB17A5D9B4F}" srcOrd="0" destOrd="0" presId="urn:microsoft.com/office/officeart/2008/layout/LinedList"/>
    <dgm:cxn modelId="{5EC277A1-5944-4B3D-AE18-3B4E92825C75}" type="presParOf" srcId="{952EA151-6D0A-44B8-96BE-D2E142245F0B}" destId="{B6F2CC1F-85C4-4255-9EFB-34B307BF4567}" srcOrd="1" destOrd="0" presId="urn:microsoft.com/office/officeart/2008/layout/LinedList"/>
    <dgm:cxn modelId="{C82E561A-C26A-4AAD-88E8-F058D8FCF86F}" type="presParOf" srcId="{952EA151-6D0A-44B8-96BE-D2E142245F0B}" destId="{3039F2BE-1DD7-45A8-BEEC-93AC1CF5C77E}" srcOrd="2" destOrd="0" presId="urn:microsoft.com/office/officeart/2008/layout/LinedList"/>
    <dgm:cxn modelId="{F1AAE015-E7C3-4FA3-A9A3-8165C0EA43CF}" type="presParOf" srcId="{C2206F71-3A2B-4747-BDCE-E74103CD06BF}" destId="{A097B6A4-F732-4E3E-A37D-D9AC655C74D3}" srcOrd="2" destOrd="0" presId="urn:microsoft.com/office/officeart/2008/layout/LinedList"/>
    <dgm:cxn modelId="{82D28249-3CDB-435A-ABB5-E6B072395D87}" type="presParOf" srcId="{C2206F71-3A2B-4747-BDCE-E74103CD06BF}" destId="{66DAE70B-1753-4FE5-A789-D387668C5D70}" srcOrd="3" destOrd="0" presId="urn:microsoft.com/office/officeart/2008/layout/LinedList"/>
    <dgm:cxn modelId="{8661817A-F581-4D93-9C06-9F09310D4011}" type="presParOf" srcId="{C2206F71-3A2B-4747-BDCE-E74103CD06BF}" destId="{F005254D-6A57-496E-A1A6-63A3E134224B}" srcOrd="4" destOrd="0" presId="urn:microsoft.com/office/officeart/2008/layout/LinedList"/>
    <dgm:cxn modelId="{168F5272-27AF-43EA-9832-EFE3951A1B2C}" type="presParOf" srcId="{F005254D-6A57-496E-A1A6-63A3E134224B}" destId="{20D7198A-7A1C-4E5D-A954-4EE0378EA1E5}" srcOrd="0" destOrd="0" presId="urn:microsoft.com/office/officeart/2008/layout/LinedList"/>
    <dgm:cxn modelId="{36375F0D-369D-4E78-A209-F967B4E1402F}" type="presParOf" srcId="{F005254D-6A57-496E-A1A6-63A3E134224B}" destId="{37DDAD18-5FFF-4149-B2BF-E4C805436D88}" srcOrd="1" destOrd="0" presId="urn:microsoft.com/office/officeart/2008/layout/LinedList"/>
    <dgm:cxn modelId="{8BD0D330-229D-46CD-89EF-E24D3C29A93B}" type="presParOf" srcId="{F005254D-6A57-496E-A1A6-63A3E134224B}" destId="{CFB9E3D4-73A1-4D28-9B96-5BFCA11C0B4F}" srcOrd="2" destOrd="0" presId="urn:microsoft.com/office/officeart/2008/layout/LinedList"/>
    <dgm:cxn modelId="{C19889FE-A3D2-4F06-9E4F-54A82E68C7D3}" type="presParOf" srcId="{CFB9E3D4-73A1-4D28-9B96-5BFCA11C0B4F}" destId="{DC8A0CAC-7A7A-4B19-AD1D-276C122EDD47}" srcOrd="0" destOrd="0" presId="urn:microsoft.com/office/officeart/2008/layout/LinedList"/>
    <dgm:cxn modelId="{85424546-3DDB-4096-85DC-46DD6CCB176C}" type="presParOf" srcId="{DC8A0CAC-7A7A-4B19-AD1D-276C122EDD47}" destId="{DF6E93EF-2A1C-45EE-9708-BB81FE4480F4}" srcOrd="0" destOrd="0" presId="urn:microsoft.com/office/officeart/2008/layout/LinedList"/>
    <dgm:cxn modelId="{8339E2C2-59EA-40D4-BEF1-40B75D7DBF32}" type="presParOf" srcId="{DC8A0CAC-7A7A-4B19-AD1D-276C122EDD47}" destId="{57755319-69B5-45BD-9543-94362DF4D032}" srcOrd="1" destOrd="0" presId="urn:microsoft.com/office/officeart/2008/layout/LinedList"/>
    <dgm:cxn modelId="{4288F441-2E0E-4662-8924-3A56E3571F6E}" type="presParOf" srcId="{DC8A0CAC-7A7A-4B19-AD1D-276C122EDD47}" destId="{DE86D9E3-4EA6-41A2-9CCC-D92EC518B5BC}" srcOrd="2" destOrd="0" presId="urn:microsoft.com/office/officeart/2008/layout/LinedList"/>
    <dgm:cxn modelId="{88CA13B8-A431-4B28-8DF0-19A625D31BEC}" type="presParOf" srcId="{CFB9E3D4-73A1-4D28-9B96-5BFCA11C0B4F}" destId="{11248D71-5F87-4DFD-990F-D2D038ADB2F9}" srcOrd="1" destOrd="0" presId="urn:microsoft.com/office/officeart/2008/layout/LinedList"/>
    <dgm:cxn modelId="{827B7639-1C3D-456C-87CD-3C946FC19545}" type="presParOf" srcId="{CFB9E3D4-73A1-4D28-9B96-5BFCA11C0B4F}" destId="{02D78A9F-D36F-47D3-824D-AF66BD8EA4D4}" srcOrd="2" destOrd="0" presId="urn:microsoft.com/office/officeart/2008/layout/LinedList"/>
    <dgm:cxn modelId="{3034CF11-12F4-4FD9-B0FE-1693E6E021E8}" type="presParOf" srcId="{02D78A9F-D36F-47D3-824D-AF66BD8EA4D4}" destId="{52EA1AB1-82F1-4DCF-B26C-AA4E20B28CA9}" srcOrd="0" destOrd="0" presId="urn:microsoft.com/office/officeart/2008/layout/LinedList"/>
    <dgm:cxn modelId="{7E05E40E-1E99-4FA1-9219-C06E135718E1}" type="presParOf" srcId="{02D78A9F-D36F-47D3-824D-AF66BD8EA4D4}" destId="{C6C0FF03-D104-4072-9D5A-FB119C67EB3B}" srcOrd="1" destOrd="0" presId="urn:microsoft.com/office/officeart/2008/layout/LinedList"/>
    <dgm:cxn modelId="{90E63F90-D2CC-45C1-A960-C17D3A95904B}" type="presParOf" srcId="{02D78A9F-D36F-47D3-824D-AF66BD8EA4D4}" destId="{42ED1C13-DC0B-48FB-8572-A410A9E56892}" srcOrd="2" destOrd="0" presId="urn:microsoft.com/office/officeart/2008/layout/LinedList"/>
    <dgm:cxn modelId="{58FCBFDB-48B5-4BFA-AEDD-B716E6A1468B}" type="presParOf" srcId="{CFB9E3D4-73A1-4D28-9B96-5BFCA11C0B4F}" destId="{505CB383-6F05-4317-B8A8-4ECC925EC86D}" srcOrd="3" destOrd="0" presId="urn:microsoft.com/office/officeart/2008/layout/LinedList"/>
    <dgm:cxn modelId="{26D8F9A2-64BD-4D71-957F-41B80FA5C3C3}" type="presParOf" srcId="{CFB9E3D4-73A1-4D28-9B96-5BFCA11C0B4F}" destId="{82179962-6C1B-4534-B627-CC240F64301D}" srcOrd="4" destOrd="0" presId="urn:microsoft.com/office/officeart/2008/layout/LinedList"/>
    <dgm:cxn modelId="{0A05857A-318A-4D0E-A250-9D94253DC5E3}" type="presParOf" srcId="{82179962-6C1B-4534-B627-CC240F64301D}" destId="{01DB398F-499B-4C21-BEB4-39F43877CE04}" srcOrd="0" destOrd="0" presId="urn:microsoft.com/office/officeart/2008/layout/LinedList"/>
    <dgm:cxn modelId="{9E067FC7-B30E-4B5D-BC93-3E43EF8DBA89}" type="presParOf" srcId="{82179962-6C1B-4534-B627-CC240F64301D}" destId="{90C1CA62-623B-46B2-BFEB-F76B607EC2DE}" srcOrd="1" destOrd="0" presId="urn:microsoft.com/office/officeart/2008/layout/LinedList"/>
    <dgm:cxn modelId="{7CD2C87F-2CFE-4BB2-B294-3AB106A8E185}" type="presParOf" srcId="{82179962-6C1B-4534-B627-CC240F64301D}" destId="{E4524CC6-F3B8-4446-814C-3EB851A6CFFB}" srcOrd="2" destOrd="0" presId="urn:microsoft.com/office/officeart/2008/layout/LinedList"/>
    <dgm:cxn modelId="{8D0FA87A-A248-4C8F-8A65-FF1C1788C988}" type="presParOf" srcId="{C2206F71-3A2B-4747-BDCE-E74103CD06BF}" destId="{F706606B-2593-40B4-8C37-2FB10AC9E9AA}" srcOrd="5" destOrd="0" presId="urn:microsoft.com/office/officeart/2008/layout/LinedList"/>
    <dgm:cxn modelId="{52F5161B-9C17-4D4C-9BDF-7551E4458404}" type="presParOf" srcId="{C2206F71-3A2B-4747-BDCE-E74103CD06BF}" destId="{B2025419-11AF-43A4-A5AE-A73829AE4FE3}" srcOrd="6" destOrd="0" presId="urn:microsoft.com/office/officeart/2008/layout/LinedList"/>
    <dgm:cxn modelId="{37EE1B9C-7D23-43A2-9FC5-375027D63315}" type="presParOf" srcId="{C2206F71-3A2B-4747-BDCE-E74103CD06BF}" destId="{A8B1386D-57F3-4B0A-9EE7-4BA2D543973C}" srcOrd="7" destOrd="0" presId="urn:microsoft.com/office/officeart/2008/layout/LinedList"/>
    <dgm:cxn modelId="{306CEA15-D2C1-428F-9613-A67C95AB5576}" type="presParOf" srcId="{A8B1386D-57F3-4B0A-9EE7-4BA2D543973C}" destId="{FA23215D-4FA4-421A-8327-E961552E66EE}" srcOrd="0" destOrd="0" presId="urn:microsoft.com/office/officeart/2008/layout/LinedList"/>
    <dgm:cxn modelId="{62F42F5A-3824-42B4-A000-D6029CFC3820}" type="presParOf" srcId="{A8B1386D-57F3-4B0A-9EE7-4BA2D543973C}" destId="{CFA0B88C-8FB3-4994-A1A4-0B0FD0940761}" srcOrd="1" destOrd="0" presId="urn:microsoft.com/office/officeart/2008/layout/LinedList"/>
    <dgm:cxn modelId="{44C96D89-62B5-41E9-A91C-F8B9DAB3D9CF}" type="presParOf" srcId="{A8B1386D-57F3-4B0A-9EE7-4BA2D543973C}" destId="{FB52A391-3E8A-46B2-B6CC-C464C810F43B}" srcOrd="2" destOrd="0" presId="urn:microsoft.com/office/officeart/2008/layout/LinedList"/>
    <dgm:cxn modelId="{FF523E13-D63F-4A11-81C9-B077C31A3A8C}" type="presParOf" srcId="{FB52A391-3E8A-46B2-B6CC-C464C810F43B}" destId="{8388F17A-928A-41D3-B5BE-352380E275EE}" srcOrd="0" destOrd="0" presId="urn:microsoft.com/office/officeart/2008/layout/LinedList"/>
    <dgm:cxn modelId="{F22FE693-DE00-425A-972A-24B403CD2F11}" type="presParOf" srcId="{8388F17A-928A-41D3-B5BE-352380E275EE}" destId="{038EB7D2-2BF6-46A5-844E-317E223A3A05}" srcOrd="0" destOrd="0" presId="urn:microsoft.com/office/officeart/2008/layout/LinedList"/>
    <dgm:cxn modelId="{4D255F30-914B-45AA-A89A-1FF9D6D0D5BC}" type="presParOf" srcId="{8388F17A-928A-41D3-B5BE-352380E275EE}" destId="{8E418468-A07B-4D69-813F-B0D5B5461780}" srcOrd="1" destOrd="0" presId="urn:microsoft.com/office/officeart/2008/layout/LinedList"/>
    <dgm:cxn modelId="{1E17A72A-DC9F-43DB-A03C-0B7242FB4424}" type="presParOf" srcId="{8388F17A-928A-41D3-B5BE-352380E275EE}" destId="{F74EA5A0-5172-43D4-8F4C-11AEC6FC0EF2}" srcOrd="2" destOrd="0" presId="urn:microsoft.com/office/officeart/2008/layout/LinedList"/>
    <dgm:cxn modelId="{AC1990B8-0B97-45A6-812D-3C088F3A4610}" type="presParOf" srcId="{FB52A391-3E8A-46B2-B6CC-C464C810F43B}" destId="{022E0A84-970F-459C-B5B7-17C0AC65946C}" srcOrd="1" destOrd="0" presId="urn:microsoft.com/office/officeart/2008/layout/LinedList"/>
    <dgm:cxn modelId="{B4BB8688-4000-42D7-8572-12AF437D22CE}" type="presParOf" srcId="{FB52A391-3E8A-46B2-B6CC-C464C810F43B}" destId="{3349A9D2-C2A7-4118-ACBB-DEDC9E93A9FE}" srcOrd="2" destOrd="0" presId="urn:microsoft.com/office/officeart/2008/layout/LinedList"/>
    <dgm:cxn modelId="{2B1F9426-3507-4E26-8E95-2CEE635F114E}" type="presParOf" srcId="{3349A9D2-C2A7-4118-ACBB-DEDC9E93A9FE}" destId="{0BBC8D5C-25ED-46DD-B3F5-54A656B9B8C8}" srcOrd="0" destOrd="0" presId="urn:microsoft.com/office/officeart/2008/layout/LinedList"/>
    <dgm:cxn modelId="{B5974072-933B-410A-ABA5-80F4E8BFC552}" type="presParOf" srcId="{3349A9D2-C2A7-4118-ACBB-DEDC9E93A9FE}" destId="{CEF0A111-A2CF-46E4-B763-3D6018C5A4AD}" srcOrd="1" destOrd="0" presId="urn:microsoft.com/office/officeart/2008/layout/LinedList"/>
    <dgm:cxn modelId="{CC118A3A-834E-4B55-BA27-4D3578C02D4F}" type="presParOf" srcId="{3349A9D2-C2A7-4118-ACBB-DEDC9E93A9FE}" destId="{D11CBB93-1F25-44EB-92DB-38BA0CC4BB9C}" srcOrd="2" destOrd="0" presId="urn:microsoft.com/office/officeart/2008/layout/LinedList"/>
    <dgm:cxn modelId="{CCF27B8C-256D-4812-AA5E-EF58DC2AFA71}" type="presParOf" srcId="{C2206F71-3A2B-4747-BDCE-E74103CD06BF}" destId="{7B5411D4-84DB-4973-B7D1-3E49BE4986DD}" srcOrd="8" destOrd="0" presId="urn:microsoft.com/office/officeart/2008/layout/LinedList"/>
    <dgm:cxn modelId="{D329A633-F4AA-4764-AC07-787345B8E9D9}" type="presParOf" srcId="{C2206F71-3A2B-4747-BDCE-E74103CD06BF}" destId="{2C688DB2-D194-4B54-BB12-3843DA78B799}"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BACE8-F978-49F5-B815-ED441EEA6A0E}">
      <dsp:nvSpPr>
        <dsp:cNvPr id="0" name=""/>
        <dsp:cNvSpPr/>
      </dsp:nvSpPr>
      <dsp:spPr>
        <a:xfrm>
          <a:off x="0" y="2455"/>
          <a:ext cx="7848600" cy="0"/>
        </a:xfrm>
        <a:prstGeom prst="line">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52E0F96-36B2-4BE1-8933-0ADD34A1FF6D}">
      <dsp:nvSpPr>
        <dsp:cNvPr id="0" name=""/>
        <dsp:cNvSpPr/>
      </dsp:nvSpPr>
      <dsp:spPr>
        <a:xfrm>
          <a:off x="0" y="2455"/>
          <a:ext cx="1956702" cy="5024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r>
            <a:rPr lang="tr-TR" sz="2000" kern="1200" dirty="0">
              <a:solidFill>
                <a:sysClr val="windowText" lastClr="000000">
                  <a:hueOff val="0"/>
                  <a:satOff val="0"/>
                  <a:lumOff val="0"/>
                  <a:alphaOff val="0"/>
                </a:sysClr>
              </a:solidFill>
              <a:latin typeface="Cambria"/>
              <a:ea typeface="+mn-ea"/>
              <a:cs typeface="+mn-cs"/>
            </a:rPr>
            <a:t>PSİKOSOSYAL DESTEK</a:t>
          </a:r>
        </a:p>
      </dsp:txBody>
      <dsp:txXfrm>
        <a:off x="0" y="2455"/>
        <a:ext cx="1956702" cy="5024288"/>
      </dsp:txXfrm>
    </dsp:sp>
    <dsp:sp modelId="{033539F4-5FCF-4342-8986-0A56D40E0723}">
      <dsp:nvSpPr>
        <dsp:cNvPr id="0" name=""/>
        <dsp:cNvSpPr/>
      </dsp:nvSpPr>
      <dsp:spPr>
        <a:xfrm>
          <a:off x="2059644" y="267565"/>
          <a:ext cx="2390220" cy="157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r>
            <a:rPr lang="tr-TR" sz="1800" kern="1200" dirty="0">
              <a:solidFill>
                <a:sysClr val="windowText" lastClr="000000">
                  <a:hueOff val="0"/>
                  <a:satOff val="0"/>
                  <a:lumOff val="0"/>
                  <a:alphaOff val="0"/>
                </a:sysClr>
              </a:solidFill>
              <a:latin typeface="Cambria"/>
              <a:ea typeface="+mn-ea"/>
              <a:cs typeface="+mn-cs"/>
            </a:rPr>
            <a:t>Psikolojik İlk Yardım</a:t>
          </a:r>
        </a:p>
      </dsp:txBody>
      <dsp:txXfrm>
        <a:off x="2059644" y="267565"/>
        <a:ext cx="2390220" cy="1570090"/>
      </dsp:txXfrm>
    </dsp:sp>
    <dsp:sp modelId="{DC25E22A-4F47-46C1-BD88-9B8493AA9D3D}">
      <dsp:nvSpPr>
        <dsp:cNvPr id="0" name=""/>
        <dsp:cNvSpPr/>
      </dsp:nvSpPr>
      <dsp:spPr>
        <a:xfrm>
          <a:off x="4533340" y="205358"/>
          <a:ext cx="3315259" cy="78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a:lnSpc>
              <a:spcPct val="90000"/>
            </a:lnSpc>
            <a:spcBef>
              <a:spcPct val="0"/>
            </a:spcBef>
            <a:spcAft>
              <a:spcPct val="35000"/>
            </a:spcAft>
          </a:pPr>
          <a:r>
            <a:rPr lang="tr-TR" sz="1200" kern="1200">
              <a:solidFill>
                <a:sysClr val="windowText" lastClr="000000">
                  <a:hueOff val="0"/>
                  <a:satOff val="0"/>
                  <a:lumOff val="0"/>
                  <a:alphaOff val="0"/>
                </a:sysClr>
              </a:solidFill>
              <a:latin typeface="Cambria"/>
              <a:ea typeface="+mn-ea"/>
              <a:cs typeface="+mn-cs"/>
            </a:rPr>
            <a:t>Nüfusun birey, aile, topluluk ve toplum düzeyindeki ihtiyaç, sorun, kaynak ve kapasitelerinin değerlendirilmesi</a:t>
          </a:r>
        </a:p>
      </dsp:txBody>
      <dsp:txXfrm>
        <a:off x="4533340" y="205358"/>
        <a:ext cx="3315259" cy="785045"/>
      </dsp:txXfrm>
    </dsp:sp>
    <dsp:sp modelId="{FB138D06-A385-4A7F-891D-A05E2825E9EE}">
      <dsp:nvSpPr>
        <dsp:cNvPr id="0" name=""/>
        <dsp:cNvSpPr/>
      </dsp:nvSpPr>
      <dsp:spPr>
        <a:xfrm>
          <a:off x="4597086" y="750493"/>
          <a:ext cx="2390220"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B6F2CC1F-85C4-4255-9EFB-34B307BF4567}">
      <dsp:nvSpPr>
        <dsp:cNvPr id="0" name=""/>
        <dsp:cNvSpPr/>
      </dsp:nvSpPr>
      <dsp:spPr>
        <a:xfrm>
          <a:off x="4533340" y="812692"/>
          <a:ext cx="3315259" cy="78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a:lnSpc>
              <a:spcPct val="90000"/>
            </a:lnSpc>
            <a:spcBef>
              <a:spcPct val="0"/>
            </a:spcBef>
            <a:spcAft>
              <a:spcPct val="35000"/>
            </a:spcAft>
          </a:pPr>
          <a:r>
            <a:rPr lang="tr-TR" sz="1200" kern="1200" dirty="0">
              <a:solidFill>
                <a:sysClr val="windowText" lastClr="000000">
                  <a:hueOff val="0"/>
                  <a:satOff val="0"/>
                  <a:lumOff val="0"/>
                  <a:alphaOff val="0"/>
                </a:sysClr>
              </a:solidFill>
              <a:latin typeface="Cambria"/>
              <a:ea typeface="+mn-ea"/>
              <a:cs typeface="+mn-cs"/>
            </a:rPr>
            <a:t>İç kaynakları ve kapasiteyi güçlendirerek, birey, aile, topluluk ve toplum düzeyinde ihtiyaç ve sorunlara hitap edecek, sürdürülebilir bir sonuca yönelik hedefler içeren bir program modelinin tasarlanması</a:t>
          </a:r>
        </a:p>
        <a:p>
          <a:pPr lvl="0" algn="just"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dsp:txBody>
      <dsp:txXfrm>
        <a:off x="4533340" y="812692"/>
        <a:ext cx="3315259" cy="785045"/>
      </dsp:txXfrm>
    </dsp:sp>
    <dsp:sp modelId="{A097B6A4-F732-4E3E-A37D-D9AC655C74D3}">
      <dsp:nvSpPr>
        <dsp:cNvPr id="0" name=""/>
        <dsp:cNvSpPr/>
      </dsp:nvSpPr>
      <dsp:spPr>
        <a:xfrm>
          <a:off x="1966238" y="1904477"/>
          <a:ext cx="4966692"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37DDAD18-5FFF-4149-B2BF-E4C805436D88}">
      <dsp:nvSpPr>
        <dsp:cNvPr id="0" name=""/>
        <dsp:cNvSpPr/>
      </dsp:nvSpPr>
      <dsp:spPr>
        <a:xfrm>
          <a:off x="1992397" y="1887427"/>
          <a:ext cx="2390220" cy="1570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r>
            <a:rPr lang="tr-TR" sz="1800" kern="1200" dirty="0">
              <a:solidFill>
                <a:sysClr val="windowText" lastClr="000000">
                  <a:hueOff val="0"/>
                  <a:satOff val="0"/>
                  <a:lumOff val="0"/>
                  <a:alphaOff val="0"/>
                </a:sysClr>
              </a:solidFill>
              <a:latin typeface="Cambria"/>
              <a:ea typeface="+mn-ea"/>
              <a:cs typeface="+mn-cs"/>
            </a:rPr>
            <a:t>Toplumu Harekete Geçirme</a:t>
          </a:r>
        </a:p>
      </dsp:txBody>
      <dsp:txXfrm>
        <a:off x="1992397" y="1887427"/>
        <a:ext cx="2390220" cy="1570090"/>
      </dsp:txXfrm>
    </dsp:sp>
    <dsp:sp modelId="{57755319-69B5-45BD-9543-94362DF4D032}">
      <dsp:nvSpPr>
        <dsp:cNvPr id="0" name=""/>
        <dsp:cNvSpPr/>
      </dsp:nvSpPr>
      <dsp:spPr>
        <a:xfrm>
          <a:off x="4533340" y="1973183"/>
          <a:ext cx="3315259" cy="572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a:lnSpc>
              <a:spcPct val="90000"/>
            </a:lnSpc>
            <a:spcBef>
              <a:spcPct val="0"/>
            </a:spcBef>
            <a:spcAft>
              <a:spcPct val="35000"/>
            </a:spcAft>
          </a:pPr>
          <a:r>
            <a:rPr lang="tr-TR" sz="1200" kern="1200">
              <a:solidFill>
                <a:sysClr val="windowText" lastClr="000000"/>
              </a:solidFill>
              <a:latin typeface="Cambria"/>
              <a:ea typeface="+mn-ea"/>
              <a:cs typeface="+mn-cs"/>
            </a:rPr>
            <a:t>Kendi kendilerine yetebilmeleri için bireylerin, ailelerin ve toplulukların güçlendirilmesi</a:t>
          </a:r>
        </a:p>
      </dsp:txBody>
      <dsp:txXfrm>
        <a:off x="4533340" y="1973183"/>
        <a:ext cx="3315259" cy="572404"/>
      </dsp:txXfrm>
    </dsp:sp>
    <dsp:sp modelId="{11248D71-5F87-4DFD-990F-D2D038ADB2F9}">
      <dsp:nvSpPr>
        <dsp:cNvPr id="0" name=""/>
        <dsp:cNvSpPr/>
      </dsp:nvSpPr>
      <dsp:spPr>
        <a:xfrm>
          <a:off x="4752737" y="2484080"/>
          <a:ext cx="2390220"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C6C0FF03-D104-4072-9D5A-FB119C67EB3B}">
      <dsp:nvSpPr>
        <dsp:cNvPr id="0" name=""/>
        <dsp:cNvSpPr/>
      </dsp:nvSpPr>
      <dsp:spPr>
        <a:xfrm>
          <a:off x="4533340" y="2449148"/>
          <a:ext cx="3315259" cy="498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a:lnSpc>
              <a:spcPct val="90000"/>
            </a:lnSpc>
            <a:spcBef>
              <a:spcPct val="0"/>
            </a:spcBef>
            <a:spcAft>
              <a:spcPct val="35000"/>
            </a:spcAft>
          </a:pPr>
          <a:r>
            <a:rPr lang="tr-TR" sz="1200" kern="1200">
              <a:solidFill>
                <a:sysClr val="windowText" lastClr="000000">
                  <a:hueOff val="0"/>
                  <a:satOff val="0"/>
                  <a:lumOff val="0"/>
                  <a:alphaOff val="0"/>
                </a:sysClr>
              </a:solidFill>
              <a:latin typeface="Cambria"/>
              <a:ea typeface="+mn-ea"/>
              <a:cs typeface="+mn-cs"/>
            </a:rPr>
            <a:t>Bakıma muhtaç herkesin, bireysel ve kurumsal bakım  ihtiyacının karşılanması</a:t>
          </a:r>
        </a:p>
      </dsp:txBody>
      <dsp:txXfrm>
        <a:off x="4533340" y="2449148"/>
        <a:ext cx="3315259" cy="498319"/>
      </dsp:txXfrm>
    </dsp:sp>
    <dsp:sp modelId="{505CB383-6F05-4317-B8A8-4ECC925EC86D}">
      <dsp:nvSpPr>
        <dsp:cNvPr id="0" name=""/>
        <dsp:cNvSpPr/>
      </dsp:nvSpPr>
      <dsp:spPr>
        <a:xfrm>
          <a:off x="4777452" y="2844285"/>
          <a:ext cx="2390220"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90C1CA62-623B-46B2-BFEB-F76B607EC2DE}">
      <dsp:nvSpPr>
        <dsp:cNvPr id="0" name=""/>
        <dsp:cNvSpPr/>
      </dsp:nvSpPr>
      <dsp:spPr>
        <a:xfrm>
          <a:off x="4529804" y="2936983"/>
          <a:ext cx="3315259" cy="498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a:lnSpc>
              <a:spcPct val="90000"/>
            </a:lnSpc>
            <a:spcBef>
              <a:spcPct val="0"/>
            </a:spcBef>
            <a:spcAft>
              <a:spcPct val="35000"/>
            </a:spcAft>
          </a:pPr>
          <a:r>
            <a:rPr lang="tr-TR" sz="1200" b="0" u="none" kern="1200">
              <a:solidFill>
                <a:sysClr val="windowText" lastClr="000000">
                  <a:hueOff val="0"/>
                  <a:satOff val="0"/>
                  <a:lumOff val="0"/>
                  <a:alphaOff val="0"/>
                </a:sysClr>
              </a:solidFill>
              <a:latin typeface="Cambria"/>
              <a:ea typeface="+mn-ea"/>
              <a:cs typeface="+mn-cs"/>
            </a:rPr>
            <a:t>Bireylerin içinde bulundukları koşullar, kültür ve sahip oldukları yeterlilikler kapsamında, program hedeflerinin yerine getirilmesine yönelik bir müdahale stratejisinin geliştirilmesi</a:t>
          </a:r>
          <a:endParaRPr lang="tr-TR" sz="1200" kern="1200">
            <a:solidFill>
              <a:sysClr val="windowText" lastClr="000000">
                <a:hueOff val="0"/>
                <a:satOff val="0"/>
                <a:lumOff val="0"/>
                <a:alphaOff val="0"/>
              </a:sysClr>
            </a:solidFill>
            <a:latin typeface="Cambria"/>
            <a:ea typeface="+mn-ea"/>
            <a:cs typeface="+mn-cs"/>
          </a:endParaRPr>
        </a:p>
      </dsp:txBody>
      <dsp:txXfrm>
        <a:off x="4529804" y="2936983"/>
        <a:ext cx="3315259" cy="498319"/>
      </dsp:txXfrm>
    </dsp:sp>
    <dsp:sp modelId="{F706606B-2593-40B4-8C37-2FB10AC9E9AA}">
      <dsp:nvSpPr>
        <dsp:cNvPr id="0" name=""/>
        <dsp:cNvSpPr/>
      </dsp:nvSpPr>
      <dsp:spPr>
        <a:xfrm>
          <a:off x="2078138" y="3747786"/>
          <a:ext cx="4966692"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CFA0B88C-8FB3-4994-A1A4-0B0FD0940761}">
      <dsp:nvSpPr>
        <dsp:cNvPr id="0" name=""/>
        <dsp:cNvSpPr/>
      </dsp:nvSpPr>
      <dsp:spPr>
        <a:xfrm>
          <a:off x="2018096" y="3662618"/>
          <a:ext cx="2390220" cy="100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tr-TR" sz="1200" kern="1200" dirty="0">
            <a:solidFill>
              <a:sysClr val="windowText" lastClr="000000">
                <a:hueOff val="0"/>
                <a:satOff val="0"/>
                <a:lumOff val="0"/>
                <a:alphaOff val="0"/>
              </a:sysClr>
            </a:solidFill>
            <a:latin typeface="Cambria"/>
            <a:ea typeface="+mn-ea"/>
            <a:cs typeface="+mn-cs"/>
          </a:endParaRPr>
        </a:p>
        <a:p>
          <a:pPr lvl="0" algn="ctr" defTabSz="533400">
            <a:lnSpc>
              <a:spcPct val="90000"/>
            </a:lnSpc>
            <a:spcBef>
              <a:spcPct val="0"/>
            </a:spcBef>
            <a:spcAft>
              <a:spcPct val="35000"/>
            </a:spcAft>
          </a:pPr>
          <a:r>
            <a:rPr lang="tr-TR" sz="1800" kern="1200" dirty="0">
              <a:solidFill>
                <a:sysClr val="windowText" lastClr="000000">
                  <a:hueOff val="0"/>
                  <a:satOff val="0"/>
                  <a:lumOff val="0"/>
                  <a:alphaOff val="0"/>
                </a:sysClr>
              </a:solidFill>
              <a:latin typeface="Cambria"/>
              <a:ea typeface="+mn-ea"/>
              <a:cs typeface="+mn-cs"/>
            </a:rPr>
            <a:t>Ön Saf Çalışanlarına Destek</a:t>
          </a:r>
        </a:p>
      </dsp:txBody>
      <dsp:txXfrm>
        <a:off x="2018096" y="3662618"/>
        <a:ext cx="2390220" cy="1004512"/>
      </dsp:txXfrm>
    </dsp:sp>
    <dsp:sp modelId="{8E418468-A07B-4D69-813F-B0D5B5461780}">
      <dsp:nvSpPr>
        <dsp:cNvPr id="0" name=""/>
        <dsp:cNvSpPr/>
      </dsp:nvSpPr>
      <dsp:spPr>
        <a:xfrm>
          <a:off x="4533340" y="4093105"/>
          <a:ext cx="3315259" cy="78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a:lnSpc>
              <a:spcPct val="90000"/>
            </a:lnSpc>
            <a:spcBef>
              <a:spcPct val="0"/>
            </a:spcBef>
            <a:spcAft>
              <a:spcPct val="35000"/>
            </a:spcAft>
          </a:pPr>
          <a:endParaRPr lang="tr-TR" sz="1200" kern="1200">
            <a:solidFill>
              <a:sysClr val="windowText" lastClr="000000">
                <a:hueOff val="0"/>
                <a:satOff val="0"/>
                <a:lumOff val="0"/>
                <a:alphaOff val="0"/>
              </a:sysClr>
            </a:solidFill>
            <a:latin typeface="Cambria"/>
            <a:ea typeface="+mn-ea"/>
            <a:cs typeface="+mn-cs"/>
          </a:endParaRPr>
        </a:p>
        <a:p>
          <a:pPr lvl="0" algn="just" defTabSz="533400">
            <a:lnSpc>
              <a:spcPct val="90000"/>
            </a:lnSpc>
            <a:spcBef>
              <a:spcPct val="0"/>
            </a:spcBef>
            <a:spcAft>
              <a:spcPct val="35000"/>
            </a:spcAft>
          </a:pPr>
          <a:r>
            <a:rPr lang="tr-TR" sz="1200" kern="1200">
              <a:solidFill>
                <a:sysClr val="windowText" lastClr="000000">
                  <a:hueOff val="0"/>
                  <a:satOff val="0"/>
                  <a:lumOff val="0"/>
                  <a:alphaOff val="0"/>
                </a:sysClr>
              </a:solidFill>
              <a:latin typeface="Cambria"/>
              <a:ea typeface="+mn-ea"/>
              <a:cs typeface="+mn-cs"/>
            </a:rPr>
            <a:t>Ekibin denetlenmesi ve üst düzey uzman ekip üyeleri, personel ve/veya eşit düzeydeki  akran ağları aracılığıyla devamlı gözetim ve eğitim sağlanması </a:t>
          </a:r>
        </a:p>
      </dsp:txBody>
      <dsp:txXfrm>
        <a:off x="4533340" y="4093105"/>
        <a:ext cx="3315259" cy="785045"/>
      </dsp:txXfrm>
    </dsp:sp>
    <dsp:sp modelId="{022E0A84-970F-459C-B5B7-17C0AC65946C}">
      <dsp:nvSpPr>
        <dsp:cNvPr id="0" name=""/>
        <dsp:cNvSpPr/>
      </dsp:nvSpPr>
      <dsp:spPr>
        <a:xfrm>
          <a:off x="4619745" y="4243661"/>
          <a:ext cx="2390220"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CEF0A111-A2CF-46E4-B763-3D6018C5A4AD}">
      <dsp:nvSpPr>
        <dsp:cNvPr id="0" name=""/>
        <dsp:cNvSpPr/>
      </dsp:nvSpPr>
      <dsp:spPr>
        <a:xfrm>
          <a:off x="4523733" y="3732173"/>
          <a:ext cx="3156716" cy="78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just" defTabSz="533400">
            <a:lnSpc>
              <a:spcPct val="90000"/>
            </a:lnSpc>
            <a:spcBef>
              <a:spcPct val="0"/>
            </a:spcBef>
            <a:spcAft>
              <a:spcPct val="35000"/>
            </a:spcAft>
          </a:pPr>
          <a:r>
            <a:rPr lang="tr-TR" sz="1200" kern="1200">
              <a:solidFill>
                <a:sysClr val="windowText" lastClr="000000">
                  <a:hueOff val="0"/>
                  <a:satOff val="0"/>
                  <a:lumOff val="0"/>
                  <a:alphaOff val="0"/>
                </a:sysClr>
              </a:solidFill>
              <a:latin typeface="Cambria"/>
              <a:ea typeface="+mn-ea"/>
              <a:cs typeface="+mn-cs"/>
            </a:rPr>
            <a:t>Ulusal bir yardım ekibine, müdahalelerin uygulanması için gereken beceriler konusunda eğitim verilmesi</a:t>
          </a:r>
        </a:p>
      </dsp:txBody>
      <dsp:txXfrm>
        <a:off x="4523733" y="3732173"/>
        <a:ext cx="3156716" cy="785045"/>
      </dsp:txXfrm>
    </dsp:sp>
    <dsp:sp modelId="{7B5411D4-84DB-4973-B7D1-3E49BE4986DD}">
      <dsp:nvSpPr>
        <dsp:cNvPr id="0" name=""/>
        <dsp:cNvSpPr/>
      </dsp:nvSpPr>
      <dsp:spPr>
        <a:xfrm>
          <a:off x="1994499" y="5029199"/>
          <a:ext cx="4966692" cy="0"/>
        </a:xfrm>
        <a:prstGeom prst="line">
          <a:avLst/>
        </a:prstGeom>
        <a:solidFill>
          <a:srgbClr val="4F81BD">
            <a:hueOff val="0"/>
            <a:satOff val="0"/>
            <a:lumOff val="0"/>
            <a:alphaOff val="0"/>
          </a:srgbClr>
        </a:solidFill>
        <a:ln w="25400" cap="flat" cmpd="sng" algn="ctr">
          <a:solidFill>
            <a:srgbClr val="4F81BD">
              <a:tint val="5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F2427-F79D-4B3B-BB31-C67AFB9BC2DE}" type="datetimeFigureOut">
              <a:rPr lang="en-US" smtClean="0"/>
              <a:t>01-Apr-14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7B026-CE9A-4A75-8A6F-EEB124A7B24B}" type="slidenum">
              <a:rPr lang="en-US" smtClean="0"/>
              <a:t>‹#›</a:t>
            </a:fld>
            <a:endParaRPr lang="en-US"/>
          </a:p>
        </p:txBody>
      </p:sp>
    </p:spTree>
    <p:extLst>
      <p:ext uri="{BB962C8B-B14F-4D97-AF65-F5344CB8AC3E}">
        <p14:creationId xmlns:p14="http://schemas.microsoft.com/office/powerpoint/2010/main" val="417091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Slayt Görüntüsü Yer Tutucusu"/>
          <p:cNvSpPr>
            <a:spLocks noGrp="1" noRot="1" noChangeAspect="1" noTextEdit="1"/>
          </p:cNvSpPr>
          <p:nvPr>
            <p:ph type="sldImg"/>
          </p:nvPr>
        </p:nvSpPr>
        <p:spPr>
          <a:ln/>
        </p:spPr>
      </p:sp>
      <p:sp>
        <p:nvSpPr>
          <p:cNvPr id="6147" name="2 Not Yer Tutucusu"/>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148" name="3 Slayt Numarası Yer Tutucusu"/>
          <p:cNvSpPr>
            <a:spLocks noGrp="1"/>
          </p:cNvSpPr>
          <p:nvPr>
            <p:ph type="sldNum" sz="quarter" idx="5"/>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D93DAA2-6238-4254-AF22-4F81562708EB}" type="slidenum">
              <a:rPr lang="tr-TR">
                <a:latin typeface="Calibri" panose="020F0502020204030204" pitchFamily="34" charset="0"/>
              </a:rPr>
              <a:pPr/>
              <a:t>3</a:t>
            </a:fld>
            <a:endParaRPr lang="tr-TR">
              <a:latin typeface="Calibri" panose="020F0502020204030204" pitchFamily="34" charset="0"/>
            </a:endParaRPr>
          </a:p>
        </p:txBody>
      </p:sp>
    </p:spTree>
    <p:extLst>
      <p:ext uri="{BB962C8B-B14F-4D97-AF65-F5344CB8AC3E}">
        <p14:creationId xmlns:p14="http://schemas.microsoft.com/office/powerpoint/2010/main" val="3143934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4F6FD6B-D56F-43F9-BDE6-EFFD3DDBE14E}" type="slidenum">
              <a:rPr lang="tr-TR">
                <a:latin typeface="Calibri" panose="020F0502020204030204" pitchFamily="34" charset="0"/>
              </a:rPr>
              <a:pPr/>
              <a:t>8</a:t>
            </a:fld>
            <a:endParaRPr lang="tr-TR">
              <a:latin typeface="Calibri" panose="020F050202020403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147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Slayt Görüntüsü Yer Tutucusu"/>
          <p:cNvSpPr>
            <a:spLocks noGrp="1" noRot="1" noChangeAspect="1" noTextEdit="1"/>
          </p:cNvSpPr>
          <p:nvPr>
            <p:ph type="sldImg"/>
          </p:nvPr>
        </p:nvSpPr>
        <p:spPr>
          <a:xfrm>
            <a:off x="1143000" y="142875"/>
            <a:ext cx="4572000" cy="3429000"/>
          </a:xfrm>
          <a:ln/>
        </p:spPr>
      </p:sp>
      <p:sp>
        <p:nvSpPr>
          <p:cNvPr id="12291" name="2 Not Yer Tutucusu"/>
          <p:cNvSpPr>
            <a:spLocks noGrp="1"/>
          </p:cNvSpPr>
          <p:nvPr>
            <p:ph type="body" idx="1"/>
          </p:nvPr>
        </p:nvSpPr>
        <p:spPr>
          <a:xfrm>
            <a:off x="714375" y="3857625"/>
            <a:ext cx="5486400" cy="4929188"/>
          </a:xfrm>
          <a:noFill/>
        </p:spPr>
        <p:txBody>
          <a:bodyPr/>
          <a:lstStyle/>
          <a:p>
            <a:pPr eaLnBrk="1" hangingPunct="1">
              <a:lnSpc>
                <a:spcPct val="80000"/>
              </a:lnSpc>
            </a:pPr>
            <a:r>
              <a:rPr lang="tr-TR" sz="1100" dirty="0" smtClean="0">
                <a:latin typeface="Arial" panose="020B0604020202020204" pitchFamily="34" charset="0"/>
              </a:rPr>
              <a:t>1- İhtiyaç ve Kaynak Değerlendirmesi : </a:t>
            </a:r>
            <a:r>
              <a:rPr lang="tr-TR" sz="1100" dirty="0" smtClean="0"/>
              <a:t>Etkilenenlerin etkilenme dereceleri ve sorunları, ihtiyaçları, toplumda var olan kaynak kişi/kuruluş ve kurumlar var olan hizmetleri, ve uygulanacak müdahale planının ana hatlarıyla oluşturulması</a:t>
            </a:r>
          </a:p>
          <a:p>
            <a:pPr eaLnBrk="1" hangingPunct="1">
              <a:lnSpc>
                <a:spcPct val="80000"/>
              </a:lnSpc>
            </a:pPr>
            <a:r>
              <a:rPr lang="tr-TR" sz="1100" smtClean="0">
                <a:latin typeface="Arial" panose="020B0604020202020204" pitchFamily="34" charset="0"/>
              </a:rPr>
              <a:t>2- Psikolojik İlk Yardım: </a:t>
            </a:r>
            <a:r>
              <a:rPr lang="tr-TR" sz="1100" smtClean="0"/>
              <a:t>Psikolojik ilk yardım uygulamalarında temel amaç; kişilere duygularını ifade etme olanağı vererek rahatlama sağlama ve temel bilgilerin etkilenenlere iletilmesidir. </a:t>
            </a:r>
          </a:p>
          <a:p>
            <a:pPr eaLnBrk="1" hangingPunct="1">
              <a:lnSpc>
                <a:spcPct val="80000"/>
              </a:lnSpc>
            </a:pPr>
            <a:r>
              <a:rPr lang="tr-TR" sz="1100" dirty="0" smtClean="0"/>
              <a:t>3- Koordinasyon ve İşbirliği: </a:t>
            </a:r>
          </a:p>
          <a:p>
            <a:pPr algn="just" eaLnBrk="1" hangingPunct="1">
              <a:lnSpc>
                <a:spcPct val="80000"/>
              </a:lnSpc>
              <a:buFont typeface="+mj-lt"/>
              <a:buNone/>
            </a:pPr>
            <a:r>
              <a:rPr lang="tr-TR" sz="1100" dirty="0" smtClean="0"/>
              <a:t>4-</a:t>
            </a:r>
            <a:r>
              <a:rPr lang="tr-TR" sz="1100" dirty="0" smtClean="0">
                <a:latin typeface="Arial" panose="020B0604020202020204" pitchFamily="34" charset="0"/>
              </a:rPr>
              <a:t>Toplumu Harekete Geçirme: </a:t>
            </a:r>
            <a:r>
              <a:rPr lang="tr-TR" sz="1100" dirty="0" smtClean="0"/>
              <a:t>Afetlerden sonra insanlar normal yaşantıya ne kadar çabuk döner, çalışmalara ne kadar dahil olurlarsa afetin ve travmaların olumsuz etkilerini o kadar az hissetmekte ve kendi kendine yardım becerileri artmaktadır. Örneğin çadır kentlerde çevre temizliği, yemek, taşıma ve bunun gibi işlerde bizzat afetzedelere sorumluluk verilmektedir. </a:t>
            </a:r>
            <a:endParaRPr lang="tr-TR" sz="1100" dirty="0" smtClean="0">
              <a:latin typeface="Arial" panose="020B0604020202020204" pitchFamily="34" charset="0"/>
            </a:endParaRPr>
          </a:p>
          <a:p>
            <a:pPr algn="just" eaLnBrk="1" hangingPunct="1">
              <a:lnSpc>
                <a:spcPct val="80000"/>
              </a:lnSpc>
              <a:buFont typeface="+mj-lt"/>
              <a:buNone/>
            </a:pPr>
            <a:r>
              <a:rPr lang="tr-TR" sz="1100" dirty="0" smtClean="0">
                <a:latin typeface="Arial" panose="020B0604020202020204" pitchFamily="34" charset="0"/>
              </a:rPr>
              <a:t>5- Sevk Etme ve Yönlendirme: </a:t>
            </a:r>
          </a:p>
          <a:p>
            <a:pPr algn="just" eaLnBrk="1" hangingPunct="1">
              <a:lnSpc>
                <a:spcPct val="80000"/>
              </a:lnSpc>
              <a:buFont typeface="+mj-lt"/>
              <a:buNone/>
            </a:pPr>
            <a:r>
              <a:rPr lang="tr-TR" sz="1100" dirty="0" smtClean="0">
                <a:latin typeface="Arial" panose="020B0604020202020204" pitchFamily="34" charset="0"/>
              </a:rPr>
              <a:t>6- Sürdürülebilir- Uzun Dönem Çalışmaların/Projelerin Planlaması:  Bu projeler </a:t>
            </a:r>
            <a:r>
              <a:rPr lang="tr-TR" sz="1100" dirty="0" smtClean="0"/>
              <a:t>etkilenen toplumların ihtiyaç ve sorunları doğrultusunda harekete geçmelerine, başla çıkma kapasitelerinin gelişmesine, afet sonucunda kaybolan yaşamlarının kontrolünü yeniden sağlama duygusunu hissetmelerine ve sorumluluk almalarına fırsat vermektedir </a:t>
            </a:r>
            <a:endParaRPr lang="tr-TR" sz="1100" dirty="0" smtClean="0">
              <a:latin typeface="Arial" panose="020B0604020202020204" pitchFamily="34" charset="0"/>
            </a:endParaRPr>
          </a:p>
          <a:p>
            <a:pPr lvl="1" indent="-457200" algn="just" eaLnBrk="1" hangingPunct="1">
              <a:lnSpc>
                <a:spcPct val="80000"/>
              </a:lnSpc>
              <a:buFont typeface="+mj-lt"/>
              <a:buNone/>
            </a:pPr>
            <a:r>
              <a:rPr lang="tr-TR" sz="1100" dirty="0" smtClean="0">
                <a:latin typeface="Arial" panose="020B0604020202020204" pitchFamily="34" charset="0"/>
              </a:rPr>
              <a:t>7- Bilgi Merkezi Oluşturma: </a:t>
            </a:r>
            <a:r>
              <a:rPr lang="tr-TR" sz="1100" dirty="0" smtClean="0"/>
              <a:t>Bilgi merkezlerinin kurulması ile, afetlerden sonra özellikle yardımların nerelerde, kimler tarafından verildiği, kuruluşların faaliyetleri vb. bilgilerin etkilenenlere kolay ulaşabilecekleri şekilde sunulması sağlanmaktadır. Bu bazen yalnızca bir ilan panosu kurularak da yapılabilmektedir.  </a:t>
            </a:r>
            <a:endParaRPr lang="tr-TR" sz="1100" dirty="0" smtClean="0">
              <a:latin typeface="Arial" panose="020B0604020202020204" pitchFamily="34" charset="0"/>
            </a:endParaRPr>
          </a:p>
          <a:p>
            <a:pPr algn="just" eaLnBrk="1" hangingPunct="1">
              <a:lnSpc>
                <a:spcPct val="80000"/>
              </a:lnSpc>
              <a:buFont typeface="+mj-lt"/>
              <a:buNone/>
            </a:pPr>
            <a:r>
              <a:rPr lang="tr-TR" sz="1100" dirty="0" smtClean="0">
                <a:latin typeface="Arial" panose="020B0604020202020204" pitchFamily="34" charset="0"/>
              </a:rPr>
              <a:t>8- Çalışana Destek: </a:t>
            </a:r>
            <a:r>
              <a:rPr lang="tr-TR" sz="1100" dirty="0" smtClean="0"/>
              <a:t>Travma ve afet sonrası, yardım çalışanlarının nelerden etkilenebileceği, korunma yolları, olumsuz faktörlerin belirlenmesi ve iyileştirilmesi, çalışanların desteklenmesi psikososyal müdahalenin bir parçası olarak devam etmektedir </a:t>
            </a:r>
            <a:endParaRPr lang="tr-TR" sz="1100" dirty="0" smtClean="0">
              <a:latin typeface="Arial" panose="020B0604020202020204" pitchFamily="34" charset="0"/>
            </a:endParaRPr>
          </a:p>
          <a:p>
            <a:pPr lvl="1" indent="-457200" algn="just" eaLnBrk="1" hangingPunct="1">
              <a:lnSpc>
                <a:spcPct val="80000"/>
              </a:lnSpc>
              <a:buFont typeface="+mj-lt"/>
              <a:buNone/>
            </a:pPr>
            <a:r>
              <a:rPr lang="tr-TR" sz="1100" dirty="0" smtClean="0">
                <a:latin typeface="Arial" panose="020B0604020202020204" pitchFamily="34" charset="0"/>
              </a:rPr>
              <a:t>9- Eğitim: </a:t>
            </a:r>
            <a:r>
              <a:rPr lang="tr-TR" sz="1100" dirty="0" smtClean="0"/>
              <a:t>Türk Kızılayı’nda gerek afet gerekse afetlere hazırlık dönemlerinde çeşitli kişi ve gruplara yönelik aşağıda belirtilen psikososyal eğitimler düzenlenmektedir. </a:t>
            </a:r>
            <a:r>
              <a:rPr lang="tr-TR" sz="1100" i="1" dirty="0" smtClean="0"/>
              <a:t>Psikolojik İlk Yardım,</a:t>
            </a:r>
            <a:r>
              <a:rPr lang="tr-TR" sz="1100" dirty="0" smtClean="0"/>
              <a:t> </a:t>
            </a:r>
            <a:r>
              <a:rPr lang="tr-TR" sz="1100" i="1" dirty="0" smtClean="0"/>
              <a:t>Toplum Katılımı (Toplumun Harekete Geçirilmesi ve Katılımın Sağlanması),</a:t>
            </a:r>
            <a:r>
              <a:rPr lang="tr-TR" sz="1100" dirty="0" smtClean="0"/>
              <a:t> </a:t>
            </a:r>
            <a:r>
              <a:rPr lang="tr-TR" sz="1100" i="1" dirty="0" smtClean="0"/>
              <a:t>Çalışana Destek (Ekip Çalışması, Stres, İletişim, Öfke, Liderlik),</a:t>
            </a:r>
            <a:r>
              <a:rPr lang="tr-TR" sz="1100" dirty="0" smtClean="0"/>
              <a:t>. </a:t>
            </a:r>
          </a:p>
          <a:p>
            <a:pPr lvl="1" indent="-457200" algn="just" eaLnBrk="1" hangingPunct="1">
              <a:lnSpc>
                <a:spcPct val="80000"/>
              </a:lnSpc>
              <a:buFont typeface="+mj-lt"/>
              <a:buNone/>
            </a:pPr>
            <a:r>
              <a:rPr lang="tr-TR" sz="1100" dirty="0" smtClean="0"/>
              <a:t>10-İzleme ve Değerlendirme: Psikososyal destek hizmetlerinin etkilerini takip etmek ve uygulamalarla ilgili bilgi toplayarak psikososyal destek programları geliştirmek için izleme ve değerlendirme yapılması gereği kaçınılmazdır. </a:t>
            </a:r>
          </a:p>
          <a:p>
            <a:pPr lvl="1" indent="-457200" algn="just" eaLnBrk="1" hangingPunct="1">
              <a:lnSpc>
                <a:spcPct val="80000"/>
              </a:lnSpc>
              <a:buFont typeface="+mj-lt"/>
              <a:buNone/>
            </a:pPr>
            <a:endParaRPr lang="tr-TR" sz="1100" dirty="0" smtClean="0">
              <a:latin typeface="Arial" panose="020B0604020202020204" pitchFamily="34" charset="0"/>
            </a:endParaRPr>
          </a:p>
          <a:p>
            <a:pPr eaLnBrk="1" hangingPunct="1">
              <a:lnSpc>
                <a:spcPct val="80000"/>
              </a:lnSpc>
            </a:pPr>
            <a:endParaRPr lang="tr-TR" sz="1100" dirty="0" smtClean="0">
              <a:latin typeface="Arial" panose="020B0604020202020204" pitchFamily="34" charset="0"/>
            </a:endParaRPr>
          </a:p>
          <a:p>
            <a:pPr eaLnBrk="1" hangingPunct="1">
              <a:lnSpc>
                <a:spcPct val="80000"/>
              </a:lnSpc>
            </a:pPr>
            <a:endParaRPr lang="tr-TR" sz="1100" dirty="0" smtClean="0"/>
          </a:p>
        </p:txBody>
      </p:sp>
      <p:sp>
        <p:nvSpPr>
          <p:cNvPr id="12292" name="3 Slayt Numarası Yer Tutucusu"/>
          <p:cNvSpPr>
            <a:spLocks noGrp="1"/>
          </p:cNvSpPr>
          <p:nvPr>
            <p:ph type="sldNum" sz="quarter" idx="5"/>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C4BAEB4-7DE4-4F15-9B06-D834CDD71377}" type="slidenum">
              <a:rPr lang="tr-TR">
                <a:latin typeface="Calibri" panose="020F0502020204030204" pitchFamily="34" charset="0"/>
              </a:rPr>
              <a:pPr/>
              <a:t>10</a:t>
            </a:fld>
            <a:endParaRPr lang="tr-TR">
              <a:latin typeface="Calibri" panose="020F0502020204030204" pitchFamily="34" charset="0"/>
            </a:endParaRPr>
          </a:p>
        </p:txBody>
      </p:sp>
    </p:spTree>
    <p:extLst>
      <p:ext uri="{BB962C8B-B14F-4D97-AF65-F5344CB8AC3E}">
        <p14:creationId xmlns:p14="http://schemas.microsoft.com/office/powerpoint/2010/main" val="405058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3 Slayt Numarası Yer Tutucusu"/>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F7C885-6C9C-4BF5-A959-8B7219B0B80B}" type="slidenum">
              <a:rPr lang="tr-TR">
                <a:latin typeface="Calibri" panose="020F0502020204030204" pitchFamily="34" charset="0"/>
              </a:rPr>
              <a:pPr eaLnBrk="1" hangingPunct="1"/>
              <a:t>12</a:t>
            </a:fld>
            <a:endParaRPr lang="tr-TR">
              <a:latin typeface="Calibri" panose="020F0502020204030204" pitchFamily="34" charset="0"/>
            </a:endParaRPr>
          </a:p>
        </p:txBody>
      </p:sp>
    </p:spTree>
    <p:extLst>
      <p:ext uri="{BB962C8B-B14F-4D97-AF65-F5344CB8AC3E}">
        <p14:creationId xmlns:p14="http://schemas.microsoft.com/office/powerpoint/2010/main" val="182154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01-Apr-14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114228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01-Apr-14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409952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01-Apr-14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68386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E7B928-FF05-4680-B9E6-9CBF46CCBEEC}" type="datetimeFigureOut">
              <a:rPr lang="en-US" smtClean="0"/>
              <a:t>01-Apr-14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20247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7B928-FF05-4680-B9E6-9CBF46CCBEEC}" type="datetimeFigureOut">
              <a:rPr lang="en-US" smtClean="0"/>
              <a:t>01-Apr-14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1946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E7B928-FF05-4680-B9E6-9CBF46CCBEEC}" type="datetimeFigureOut">
              <a:rPr lang="en-US" smtClean="0"/>
              <a:t>01-Apr-14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31907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E7B928-FF05-4680-B9E6-9CBF46CCBEEC}" type="datetimeFigureOut">
              <a:rPr lang="en-US" smtClean="0"/>
              <a:t>01-Apr-14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9233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E7B928-FF05-4680-B9E6-9CBF46CCBEEC}" type="datetimeFigureOut">
              <a:rPr lang="en-US" smtClean="0"/>
              <a:t>01-Apr-14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282366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7B928-FF05-4680-B9E6-9CBF46CCBEEC}" type="datetimeFigureOut">
              <a:rPr lang="en-US" smtClean="0"/>
              <a:t>01-Apr-14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323618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E7B928-FF05-4680-B9E6-9CBF46CCBEEC}" type="datetimeFigureOut">
              <a:rPr lang="en-US" smtClean="0"/>
              <a:t>01-Apr-14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265573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E7B928-FF05-4680-B9E6-9CBF46CCBEEC}" type="datetimeFigureOut">
              <a:rPr lang="en-US" smtClean="0"/>
              <a:t>01-Apr-14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EA07C-EE9C-40C2-ADB5-5ED734F62BC1}" type="slidenum">
              <a:rPr lang="en-US" smtClean="0"/>
              <a:t>‹#›</a:t>
            </a:fld>
            <a:endParaRPr lang="en-US"/>
          </a:p>
        </p:txBody>
      </p:sp>
    </p:spTree>
    <p:extLst>
      <p:ext uri="{BB962C8B-B14F-4D97-AF65-F5344CB8AC3E}">
        <p14:creationId xmlns:p14="http://schemas.microsoft.com/office/powerpoint/2010/main" val="45954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7B928-FF05-4680-B9E6-9CBF46CCBEEC}" type="datetimeFigureOut">
              <a:rPr lang="en-US" smtClean="0"/>
              <a:t>01-Apr-14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EA07C-EE9C-40C2-ADB5-5ED734F62BC1}" type="slidenum">
              <a:rPr lang="en-US" smtClean="0"/>
              <a:t>‹#›</a:t>
            </a:fld>
            <a:endParaRPr lang="en-US"/>
          </a:p>
        </p:txBody>
      </p:sp>
    </p:spTree>
    <p:extLst>
      <p:ext uri="{BB962C8B-B14F-4D97-AF65-F5344CB8AC3E}">
        <p14:creationId xmlns:p14="http://schemas.microsoft.com/office/powerpoint/2010/main" val="190739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
            <a:ext cx="8382000" cy="5791200"/>
          </a:xfrm>
          <a:prstGeom prst="rect">
            <a:avLst/>
          </a:prstGeom>
        </p:spPr>
      </p:pic>
      <p:sp>
        <p:nvSpPr>
          <p:cNvPr id="4098" name="Title 1"/>
          <p:cNvSpPr>
            <a:spLocks noGrp="1"/>
          </p:cNvSpPr>
          <p:nvPr>
            <p:ph type="ctrTitle"/>
          </p:nvPr>
        </p:nvSpPr>
        <p:spPr>
          <a:xfrm>
            <a:off x="762000" y="6743700"/>
            <a:ext cx="7772400" cy="228600"/>
          </a:xfrm>
        </p:spPr>
        <p:txBody>
          <a:bodyPr>
            <a:noAutofit/>
          </a:bodyPr>
          <a:lstStyle/>
          <a:p>
            <a:pPr eaLnBrk="1" hangingPunct="1"/>
            <a:r>
              <a:rPr lang="tr-TR" sz="3600" b="1" dirty="0" smtClean="0"/>
              <a:t>Psikososyal Destek</a:t>
            </a:r>
            <a:br>
              <a:rPr lang="tr-TR" sz="3600" b="1" dirty="0" smtClean="0"/>
            </a:br>
            <a:r>
              <a:rPr lang="tr-TR" sz="3600" b="1" dirty="0"/>
              <a:t/>
            </a:r>
            <a:br>
              <a:rPr lang="tr-TR" sz="3600" b="1" dirty="0"/>
            </a:br>
            <a:endParaRPr lang="en-US" sz="3600" b="1" dirty="0" smtClean="0"/>
          </a:p>
        </p:txBody>
      </p:sp>
    </p:spTree>
    <p:extLst>
      <p:ext uri="{BB962C8B-B14F-4D97-AF65-F5344CB8AC3E}">
        <p14:creationId xmlns:p14="http://schemas.microsoft.com/office/powerpoint/2010/main" val="1688936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Metin kutusu"/>
          <p:cNvSpPr txBox="1">
            <a:spLocks noChangeArrowheads="1"/>
          </p:cNvSpPr>
          <p:nvPr/>
        </p:nvSpPr>
        <p:spPr bwMode="auto">
          <a:xfrm>
            <a:off x="914400" y="533400"/>
            <a:ext cx="8001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lgn="ctr" eaLnBrk="1" hangingPunct="1">
              <a:spcBef>
                <a:spcPct val="0"/>
              </a:spcBef>
              <a:buClrTx/>
              <a:buSzTx/>
              <a:buFontTx/>
              <a:buNone/>
            </a:pPr>
            <a:r>
              <a:rPr lang="tr-TR" sz="2400" b="1" dirty="0">
                <a:latin typeface="Calibri" panose="020F0502020204030204" pitchFamily="34" charset="0"/>
              </a:rPr>
              <a:t>Psikososyal Müdahale Sürecinde </a:t>
            </a:r>
          </a:p>
          <a:p>
            <a:pPr algn="ctr" eaLnBrk="1" hangingPunct="1">
              <a:spcBef>
                <a:spcPct val="0"/>
              </a:spcBef>
              <a:buClrTx/>
              <a:buSzTx/>
              <a:buFontTx/>
              <a:buNone/>
            </a:pPr>
            <a:r>
              <a:rPr lang="tr-TR" sz="2400" b="1" dirty="0">
                <a:latin typeface="Calibri" panose="020F0502020204030204" pitchFamily="34" charset="0"/>
              </a:rPr>
              <a:t>Yürütülen Çalışmalar</a:t>
            </a:r>
            <a:endParaRPr lang="tr-TR" sz="2400" dirty="0">
              <a:latin typeface="Calibri" panose="020F0502020204030204" pitchFamily="34" charset="0"/>
            </a:endParaRPr>
          </a:p>
          <a:p>
            <a:pPr algn="just" eaLnBrk="1" hangingPunct="1">
              <a:spcBef>
                <a:spcPct val="0"/>
              </a:spcBef>
              <a:buClrTx/>
              <a:buSzTx/>
              <a:buFontTx/>
              <a:buNone/>
            </a:pPr>
            <a:endParaRPr lang="tr-TR" sz="2400" b="1" dirty="0">
              <a:latin typeface="Calibri" panose="020F0502020204030204" pitchFamily="34" charset="0"/>
            </a:endParaRP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İhtiyaç ve Kaynak Değerlendirmesi</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Psikolojik İlk Yardım</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Koordinasyon ve İşbirliği</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Toplumu Harekete Geçirme</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Sevk Etme ve Yönlendirme</a:t>
            </a:r>
          </a:p>
          <a:p>
            <a:pPr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Sürdürülebilir- Uzun Dönem Çalışmaların/Projelerin Planlaması</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Bilgi Merkezi Oluşturma</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Çalışana Destek</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Eğitim</a:t>
            </a:r>
          </a:p>
          <a:p>
            <a:pPr algn="just" eaLnBrk="1" hangingPunct="1">
              <a:spcBef>
                <a:spcPct val="0"/>
              </a:spcBef>
              <a:buClrTx/>
              <a:buSzTx/>
              <a:buFont typeface="Calibri" panose="020F0502020204030204" pitchFamily="34" charset="0"/>
              <a:buAutoNum type="arabicPeriod"/>
            </a:pPr>
            <a:r>
              <a:rPr lang="tr-TR" sz="2400" dirty="0">
                <a:latin typeface="Calibri" panose="020F0502020204030204" pitchFamily="34" charset="0"/>
              </a:rPr>
              <a:t>İzleme ve Değerlendirme</a:t>
            </a:r>
          </a:p>
          <a:p>
            <a:pPr algn="just" eaLnBrk="1" hangingPunct="1">
              <a:spcBef>
                <a:spcPct val="0"/>
              </a:spcBef>
              <a:buClrTx/>
              <a:buSzTx/>
              <a:buFont typeface="Calibri" panose="020F0502020204030204" pitchFamily="34" charset="0"/>
              <a:buAutoNum type="arabicPeriod"/>
            </a:pPr>
            <a:endParaRPr lang="tr-TR" sz="2400" b="1" dirty="0">
              <a:latin typeface="Calibri" panose="020F0502020204030204" pitchFamily="34" charset="0"/>
            </a:endParaRPr>
          </a:p>
          <a:p>
            <a:pPr lvl="1" algn="just" eaLnBrk="1" hangingPunct="1">
              <a:spcBef>
                <a:spcPct val="0"/>
              </a:spcBef>
              <a:buClrTx/>
              <a:buSzTx/>
              <a:buFontTx/>
              <a:buNone/>
            </a:pPr>
            <a:endParaRPr lang="tr-TR" sz="2400" dirty="0">
              <a:latin typeface="Arial" panose="020B0604020202020204" pitchFamily="34" charset="0"/>
            </a:endParaRPr>
          </a:p>
        </p:txBody>
      </p:sp>
    </p:spTree>
    <p:extLst>
      <p:ext uri="{BB962C8B-B14F-4D97-AF65-F5344CB8AC3E}">
        <p14:creationId xmlns:p14="http://schemas.microsoft.com/office/powerpoint/2010/main" val="3081354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7"/>
          <p:cNvSpPr txBox="1">
            <a:spLocks noChangeArrowheads="1"/>
          </p:cNvSpPr>
          <p:nvPr/>
        </p:nvSpPr>
        <p:spPr bwMode="auto">
          <a:xfrm>
            <a:off x="3514725" y="2455863"/>
            <a:ext cx="1028700" cy="457200"/>
          </a:xfrm>
          <a:prstGeom prst="rect">
            <a:avLst/>
          </a:prstGeom>
          <a:solidFill>
            <a:srgbClr val="FFCC00">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İhtiyaç Tespiti</a:t>
            </a:r>
          </a:p>
          <a:p>
            <a:pPr eaLnBrk="1" hangingPunct="1"/>
            <a:endParaRPr lang="tr-TR"/>
          </a:p>
        </p:txBody>
      </p:sp>
      <p:grpSp>
        <p:nvGrpSpPr>
          <p:cNvPr id="6147" name="Group 58"/>
          <p:cNvGrpSpPr>
            <a:grpSpLocks/>
          </p:cNvGrpSpPr>
          <p:nvPr/>
        </p:nvGrpSpPr>
        <p:grpSpPr bwMode="auto">
          <a:xfrm>
            <a:off x="357188" y="285750"/>
            <a:ext cx="5643562" cy="2857500"/>
            <a:chOff x="-1216" y="4804"/>
            <a:chExt cx="8888" cy="4501"/>
          </a:xfrm>
        </p:grpSpPr>
        <p:sp>
          <p:nvSpPr>
            <p:cNvPr id="6163" name="Text Box 59"/>
            <p:cNvSpPr txBox="1">
              <a:spLocks noChangeArrowheads="1"/>
            </p:cNvSpPr>
            <p:nvPr/>
          </p:nvSpPr>
          <p:spPr bwMode="auto">
            <a:xfrm>
              <a:off x="3959" y="4804"/>
              <a:ext cx="3713" cy="630"/>
            </a:xfrm>
            <a:prstGeom prst="rect">
              <a:avLst/>
            </a:prstGeom>
            <a:solidFill>
              <a:srgbClr val="FF9900">
                <a:alpha val="41960"/>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Acil Durum “PATLAMA”</a:t>
              </a:r>
            </a:p>
            <a:p>
              <a:pPr algn="ctr" eaLnBrk="1" hangingPunct="1">
                <a:spcAft>
                  <a:spcPts val="1000"/>
                </a:spcAft>
              </a:pPr>
              <a:endParaRPr lang="tr-TR" sz="1100" b="1">
                <a:latin typeface="Sylfaen" panose="010A0502050306030303" pitchFamily="18" charset="0"/>
              </a:endParaRPr>
            </a:p>
            <a:p>
              <a:pPr eaLnBrk="1" hangingPunct="1"/>
              <a:endParaRPr lang="tr-TR"/>
            </a:p>
          </p:txBody>
        </p:sp>
        <p:sp>
          <p:nvSpPr>
            <p:cNvPr id="6164" name="Text Box 60"/>
            <p:cNvSpPr txBox="1">
              <a:spLocks noChangeArrowheads="1"/>
            </p:cNvSpPr>
            <p:nvPr/>
          </p:nvSpPr>
          <p:spPr bwMode="auto">
            <a:xfrm>
              <a:off x="4657" y="5794"/>
              <a:ext cx="2160" cy="540"/>
            </a:xfrm>
            <a:prstGeom prst="rect">
              <a:avLst/>
            </a:prstGeom>
            <a:solidFill>
              <a:srgbClr val="FF0000">
                <a:alpha val="83920"/>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Alarm Durumu</a:t>
              </a:r>
            </a:p>
            <a:p>
              <a:pPr eaLnBrk="1" hangingPunct="1"/>
              <a:endParaRPr lang="tr-TR"/>
            </a:p>
          </p:txBody>
        </p:sp>
        <p:sp>
          <p:nvSpPr>
            <p:cNvPr id="6165" name="Text Box 61"/>
            <p:cNvSpPr txBox="1">
              <a:spLocks noChangeArrowheads="1"/>
            </p:cNvSpPr>
            <p:nvPr/>
          </p:nvSpPr>
          <p:spPr bwMode="auto">
            <a:xfrm>
              <a:off x="4117" y="6694"/>
              <a:ext cx="3443" cy="540"/>
            </a:xfrm>
            <a:prstGeom prst="rect">
              <a:avLst/>
            </a:prstGeom>
            <a:solidFill>
              <a:srgbClr val="CC99FF">
                <a:alpha val="74117"/>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Psiko Sosyal Hizmet Müdahalesi</a:t>
              </a:r>
            </a:p>
            <a:p>
              <a:pPr eaLnBrk="1" hangingPunct="1"/>
              <a:endParaRPr lang="tr-TR"/>
            </a:p>
          </p:txBody>
        </p:sp>
        <p:sp>
          <p:nvSpPr>
            <p:cNvPr id="6166" name="Text Box 62"/>
            <p:cNvSpPr txBox="1">
              <a:spLocks noChangeArrowheads="1"/>
            </p:cNvSpPr>
            <p:nvPr/>
          </p:nvSpPr>
          <p:spPr bwMode="auto">
            <a:xfrm>
              <a:off x="-1216" y="7392"/>
              <a:ext cx="4433" cy="1913"/>
            </a:xfrm>
            <a:prstGeom prst="rect">
              <a:avLst/>
            </a:prstGeom>
            <a:solidFill>
              <a:srgbClr val="FFCC00">
                <a:alpha val="41960"/>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000"/>
                </a:spcAft>
              </a:pPr>
              <a:r>
                <a:rPr lang="tr-TR" sz="1000">
                  <a:latin typeface="Sylfaen" panose="010A0502050306030303" pitchFamily="18" charset="0"/>
                </a:rPr>
                <a:t>İlgi Hastanesi, Kolan Hastanesi, Bakırköy Eğt. ve Araştırma Has, Bağcılar Devlet Hastanesi Yenibosna Adli Tıp Kurumu (İlk gece bu kurumlarda yerinde tespit yapılmıştır. Yaralıların sevk edildikleri diğer hastanelerin bilgisi alınarak olaydan etkilenen tüm bireylere ulaşılmıştır.</a:t>
              </a:r>
            </a:p>
            <a:p>
              <a:pPr algn="just" eaLnBrk="1" hangingPunct="1">
                <a:spcAft>
                  <a:spcPts val="1000"/>
                </a:spcAft>
              </a:pPr>
              <a:r>
                <a:rPr lang="tr-TR" sz="1000">
                  <a:latin typeface="Sylfaen" panose="010A0502050306030303" pitchFamily="18" charset="0"/>
                </a:rPr>
                <a:t>	</a:t>
              </a:r>
            </a:p>
            <a:p>
              <a:pPr eaLnBrk="1" hangingPunct="1"/>
              <a:endParaRPr lang="tr-TR"/>
            </a:p>
          </p:txBody>
        </p:sp>
        <p:sp>
          <p:nvSpPr>
            <p:cNvPr id="6167" name="Line 63"/>
            <p:cNvSpPr>
              <a:spLocks noChangeShapeType="1"/>
            </p:cNvSpPr>
            <p:nvPr/>
          </p:nvSpPr>
          <p:spPr bwMode="auto">
            <a:xfrm>
              <a:off x="5737" y="5434"/>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8" name="Line 64"/>
            <p:cNvSpPr>
              <a:spLocks noChangeShapeType="1"/>
            </p:cNvSpPr>
            <p:nvPr/>
          </p:nvSpPr>
          <p:spPr bwMode="auto">
            <a:xfrm>
              <a:off x="5737" y="6334"/>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9" name="Line 65"/>
            <p:cNvSpPr>
              <a:spLocks noChangeShapeType="1"/>
            </p:cNvSpPr>
            <p:nvPr/>
          </p:nvSpPr>
          <p:spPr bwMode="auto">
            <a:xfrm flipH="1">
              <a:off x="3217" y="831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70" name="Line 66"/>
            <p:cNvSpPr>
              <a:spLocks noChangeShapeType="1"/>
            </p:cNvSpPr>
            <p:nvPr/>
          </p:nvSpPr>
          <p:spPr bwMode="auto">
            <a:xfrm flipH="1">
              <a:off x="5737" y="7234"/>
              <a:ext cx="0" cy="9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148" name="Text Box 67"/>
          <p:cNvSpPr txBox="1">
            <a:spLocks noChangeArrowheads="1"/>
          </p:cNvSpPr>
          <p:nvPr/>
        </p:nvSpPr>
        <p:spPr bwMode="auto">
          <a:xfrm>
            <a:off x="4314825" y="2455863"/>
            <a:ext cx="1028700" cy="457200"/>
          </a:xfrm>
          <a:prstGeom prst="rect">
            <a:avLst/>
          </a:prstGeom>
          <a:solidFill>
            <a:srgbClr val="FFCC00">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Psikolojik İlk Yardım</a:t>
            </a:r>
          </a:p>
          <a:p>
            <a:pPr eaLnBrk="1" hangingPunct="1"/>
            <a:endParaRPr lang="tr-TR"/>
          </a:p>
        </p:txBody>
      </p:sp>
      <p:sp>
        <p:nvSpPr>
          <p:cNvPr id="6149" name="Text Box 68"/>
          <p:cNvSpPr txBox="1">
            <a:spLocks noChangeArrowheads="1"/>
          </p:cNvSpPr>
          <p:nvPr/>
        </p:nvSpPr>
        <p:spPr bwMode="auto">
          <a:xfrm>
            <a:off x="5229225" y="2455863"/>
            <a:ext cx="1257300" cy="457200"/>
          </a:xfrm>
          <a:prstGeom prst="rect">
            <a:avLst/>
          </a:prstGeom>
          <a:solidFill>
            <a:srgbClr val="FFCC00">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Koordinasyon ve İşbirliği</a:t>
            </a:r>
          </a:p>
          <a:p>
            <a:pPr eaLnBrk="1" hangingPunct="1"/>
            <a:endParaRPr lang="tr-TR"/>
          </a:p>
        </p:txBody>
      </p:sp>
      <p:sp>
        <p:nvSpPr>
          <p:cNvPr id="6150" name="AutoShape 69"/>
          <p:cNvSpPr>
            <a:spLocks noChangeArrowheads="1"/>
          </p:cNvSpPr>
          <p:nvPr/>
        </p:nvSpPr>
        <p:spPr bwMode="auto">
          <a:xfrm>
            <a:off x="6600825" y="2455863"/>
            <a:ext cx="1714500" cy="800100"/>
          </a:xfrm>
          <a:prstGeom prst="irregularSeal1">
            <a:avLst/>
          </a:prstGeom>
          <a:solidFill>
            <a:srgbClr val="FF0000"/>
          </a:solidFill>
          <a:ln w="9525">
            <a:solidFill>
              <a:srgbClr val="FF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tr-TR" sz="1000" b="1" dirty="0">
                <a:latin typeface="Sylfaen" panose="010A0502050306030303" pitchFamily="18" charset="0"/>
              </a:rPr>
              <a:t>AKUT DÖNEM</a:t>
            </a:r>
            <a:endParaRPr lang="tr-TR" dirty="0"/>
          </a:p>
        </p:txBody>
      </p:sp>
      <p:sp>
        <p:nvSpPr>
          <p:cNvPr id="6151" name="Text Box 70"/>
          <p:cNvSpPr txBox="1">
            <a:spLocks noChangeArrowheads="1"/>
          </p:cNvSpPr>
          <p:nvPr/>
        </p:nvSpPr>
        <p:spPr bwMode="auto">
          <a:xfrm>
            <a:off x="3857625" y="3571875"/>
            <a:ext cx="1828800" cy="712788"/>
          </a:xfrm>
          <a:prstGeom prst="rect">
            <a:avLst/>
          </a:prstGeom>
          <a:solidFill>
            <a:srgbClr val="993366">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Orta ve Uzun Dönem Psiko Sosyal Hizmet Müdahale Planının Oluşturulması</a:t>
            </a:r>
          </a:p>
          <a:p>
            <a:pPr eaLnBrk="1" hangingPunct="1"/>
            <a:endParaRPr lang="tr-TR"/>
          </a:p>
        </p:txBody>
      </p:sp>
      <p:sp>
        <p:nvSpPr>
          <p:cNvPr id="6152" name="Line 71"/>
          <p:cNvSpPr>
            <a:spLocks noChangeShapeType="1"/>
          </p:cNvSpPr>
          <p:nvPr/>
        </p:nvSpPr>
        <p:spPr bwMode="auto">
          <a:xfrm>
            <a:off x="4772025" y="4284663"/>
            <a:ext cx="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Text Box 72"/>
          <p:cNvSpPr txBox="1">
            <a:spLocks noChangeArrowheads="1"/>
          </p:cNvSpPr>
          <p:nvPr/>
        </p:nvSpPr>
        <p:spPr bwMode="auto">
          <a:xfrm>
            <a:off x="3629025" y="4970463"/>
            <a:ext cx="1143000" cy="457200"/>
          </a:xfrm>
          <a:prstGeom prst="rect">
            <a:avLst/>
          </a:prstGeom>
          <a:solidFill>
            <a:srgbClr val="FFCC00">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Bilgi Merkezi Kurma</a:t>
            </a:r>
            <a:endParaRPr lang="tr-TR"/>
          </a:p>
        </p:txBody>
      </p:sp>
      <p:sp>
        <p:nvSpPr>
          <p:cNvPr id="6154" name="Text Box 73"/>
          <p:cNvSpPr txBox="1">
            <a:spLocks noChangeArrowheads="1"/>
          </p:cNvSpPr>
          <p:nvPr/>
        </p:nvSpPr>
        <p:spPr bwMode="auto">
          <a:xfrm>
            <a:off x="4657725" y="4970463"/>
            <a:ext cx="914400" cy="457200"/>
          </a:xfrm>
          <a:prstGeom prst="rect">
            <a:avLst/>
          </a:prstGeom>
          <a:solidFill>
            <a:srgbClr val="FFCC00">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Çalışana Destek</a:t>
            </a:r>
          </a:p>
          <a:p>
            <a:pPr algn="ctr" eaLnBrk="1" hangingPunct="1">
              <a:spcAft>
                <a:spcPts val="1000"/>
              </a:spcAft>
            </a:pPr>
            <a:endParaRPr lang="tr-TR" sz="1100" b="1">
              <a:latin typeface="Sylfaen" panose="010A0502050306030303" pitchFamily="18" charset="0"/>
            </a:endParaRPr>
          </a:p>
          <a:p>
            <a:pPr eaLnBrk="1" hangingPunct="1"/>
            <a:endParaRPr lang="tr-TR"/>
          </a:p>
        </p:txBody>
      </p:sp>
      <p:sp>
        <p:nvSpPr>
          <p:cNvPr id="6155" name="Text Box 74"/>
          <p:cNvSpPr txBox="1">
            <a:spLocks noChangeArrowheads="1"/>
          </p:cNvSpPr>
          <p:nvPr/>
        </p:nvSpPr>
        <p:spPr bwMode="auto">
          <a:xfrm>
            <a:off x="5343525" y="4970463"/>
            <a:ext cx="1143000" cy="457200"/>
          </a:xfrm>
          <a:prstGeom prst="rect">
            <a:avLst/>
          </a:prstGeom>
          <a:solidFill>
            <a:srgbClr val="FFCC00">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Sevk ve Yönlendirme</a:t>
            </a:r>
          </a:p>
          <a:p>
            <a:pPr eaLnBrk="1" hangingPunct="1"/>
            <a:endParaRPr lang="tr-TR"/>
          </a:p>
        </p:txBody>
      </p:sp>
      <p:sp>
        <p:nvSpPr>
          <p:cNvPr id="6156" name="Line 75"/>
          <p:cNvSpPr>
            <a:spLocks noChangeShapeType="1"/>
          </p:cNvSpPr>
          <p:nvPr/>
        </p:nvSpPr>
        <p:spPr bwMode="auto">
          <a:xfrm flipH="1">
            <a:off x="3286125" y="5199063"/>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7" name="Text Box 76"/>
          <p:cNvSpPr txBox="1">
            <a:spLocks noChangeArrowheads="1"/>
          </p:cNvSpPr>
          <p:nvPr/>
        </p:nvSpPr>
        <p:spPr bwMode="auto">
          <a:xfrm>
            <a:off x="500063" y="4429125"/>
            <a:ext cx="2686050" cy="1071563"/>
          </a:xfrm>
          <a:prstGeom prst="rect">
            <a:avLst/>
          </a:prstGeom>
          <a:solidFill>
            <a:srgbClr val="FFCC00">
              <a:alpha val="41960"/>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Aft>
                <a:spcPts val="1000"/>
              </a:spcAft>
            </a:pPr>
            <a:r>
              <a:rPr lang="tr-TR" sz="1000">
                <a:latin typeface="Sylfaen" panose="010A0502050306030303" pitchFamily="18" charset="0"/>
              </a:rPr>
              <a:t>Bölgede “Psikososyal Destek Merkezi” kurulması,  psikiyatrik desteğe ihtiyaç duyan müracaatçı grubunun ilgili hastaneler sevk edilmesi, acil durum sonrası alanda çalışan emniyet mensupları, sağlık personellerine yönelik psikolojik destek çalışmaları. </a:t>
            </a:r>
          </a:p>
          <a:p>
            <a:pPr eaLnBrk="1" hangingPunct="1"/>
            <a:endParaRPr lang="tr-TR"/>
          </a:p>
        </p:txBody>
      </p:sp>
      <p:sp>
        <p:nvSpPr>
          <p:cNvPr id="6158" name="AutoShape 77"/>
          <p:cNvSpPr>
            <a:spLocks noChangeArrowheads="1"/>
          </p:cNvSpPr>
          <p:nvPr/>
        </p:nvSpPr>
        <p:spPr bwMode="auto">
          <a:xfrm>
            <a:off x="6357938" y="5202238"/>
            <a:ext cx="1828800" cy="1655762"/>
          </a:xfrm>
          <a:prstGeom prst="irregularSeal1">
            <a:avLst/>
          </a:prstGeom>
          <a:solidFill>
            <a:srgbClr val="FF0000"/>
          </a:solidFill>
          <a:ln w="9525">
            <a:solidFill>
              <a:srgbClr val="FF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000" b="1">
                <a:latin typeface="Sylfaen" panose="010A0502050306030303" pitchFamily="18" charset="0"/>
              </a:rPr>
              <a:t>ORTA /UZUN  DÖNEM</a:t>
            </a:r>
            <a:endParaRPr lang="tr-TR"/>
          </a:p>
        </p:txBody>
      </p:sp>
      <p:sp>
        <p:nvSpPr>
          <p:cNvPr id="6159" name="Text Box 78"/>
          <p:cNvSpPr txBox="1">
            <a:spLocks noChangeArrowheads="1"/>
          </p:cNvSpPr>
          <p:nvPr/>
        </p:nvSpPr>
        <p:spPr bwMode="auto">
          <a:xfrm>
            <a:off x="500063" y="5643563"/>
            <a:ext cx="2714625" cy="841375"/>
          </a:xfrm>
          <a:prstGeom prst="rect">
            <a:avLst/>
          </a:prstGeom>
          <a:solidFill>
            <a:srgbClr val="FFCC00">
              <a:alpha val="41960"/>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tr-TR" sz="1100">
                <a:latin typeface="Sylfaen" panose="010A0502050306030303" pitchFamily="18" charset="0"/>
              </a:rPr>
              <a:t>Okullara yönelik çalışmalar</a:t>
            </a:r>
          </a:p>
          <a:p>
            <a:pPr algn="just" eaLnBrk="1" hangingPunct="1"/>
            <a:r>
              <a:rPr lang="tr-TR" sz="1100">
                <a:latin typeface="Sylfaen" panose="010A0502050306030303" pitchFamily="18" charset="0"/>
              </a:rPr>
              <a:t>Toplum Liderleri ve Gönüllülerle yapılan çalışmalar, eğitimler, diğer kurumlarla ortaklaşa projeler vb.</a:t>
            </a:r>
          </a:p>
          <a:p>
            <a:pPr eaLnBrk="1" hangingPunct="1"/>
            <a:endParaRPr lang="tr-TR"/>
          </a:p>
        </p:txBody>
      </p:sp>
      <p:sp>
        <p:nvSpPr>
          <p:cNvPr id="6160" name="Text Box 128"/>
          <p:cNvSpPr txBox="1">
            <a:spLocks noChangeArrowheads="1"/>
          </p:cNvSpPr>
          <p:nvPr/>
        </p:nvSpPr>
        <p:spPr bwMode="auto">
          <a:xfrm>
            <a:off x="3714750" y="5929313"/>
            <a:ext cx="2171700" cy="704850"/>
          </a:xfrm>
          <a:prstGeom prst="rect">
            <a:avLst/>
          </a:prstGeom>
          <a:solidFill>
            <a:srgbClr val="993366">
              <a:alpha val="52156"/>
            </a:srgbClr>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1000"/>
              </a:spcAft>
            </a:pPr>
            <a:r>
              <a:rPr lang="tr-TR" sz="1100" b="1">
                <a:latin typeface="Sylfaen" panose="010A0502050306030303" pitchFamily="18" charset="0"/>
              </a:rPr>
              <a:t>Müdahale Sürecinin Sonlanması</a:t>
            </a:r>
          </a:p>
          <a:p>
            <a:pPr algn="ctr" eaLnBrk="1" hangingPunct="1">
              <a:spcAft>
                <a:spcPts val="1000"/>
              </a:spcAft>
            </a:pPr>
            <a:r>
              <a:rPr lang="tr-TR" sz="1100" b="1">
                <a:latin typeface="Sylfaen" panose="010A0502050306030303" pitchFamily="18" charset="0"/>
              </a:rPr>
              <a:t>İZLEME VE DEĞERLENDİRME</a:t>
            </a:r>
            <a:endParaRPr lang="tr-TR"/>
          </a:p>
        </p:txBody>
      </p:sp>
      <p:cxnSp>
        <p:nvCxnSpPr>
          <p:cNvPr id="116" name="115 Düz Ok Bağlayıcısı"/>
          <p:cNvCxnSpPr/>
          <p:nvPr/>
        </p:nvCxnSpPr>
        <p:spPr>
          <a:xfrm rot="5400000">
            <a:off x="4608513" y="5680075"/>
            <a:ext cx="357188"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9" name="118 Düz Ok Bağlayıcısı"/>
          <p:cNvCxnSpPr/>
          <p:nvPr/>
        </p:nvCxnSpPr>
        <p:spPr>
          <a:xfrm rot="16200000" flipH="1">
            <a:off x="4536282" y="3178969"/>
            <a:ext cx="5000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57188" y="285750"/>
            <a:ext cx="1700212" cy="971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r-TR" sz="2800" dirty="0"/>
              <a:t>Ö</a:t>
            </a:r>
            <a:r>
              <a:rPr lang="tr-TR" sz="2800" dirty="0" smtClean="0"/>
              <a:t>rnek</a:t>
            </a:r>
            <a:endParaRPr lang="en-US" sz="2800" dirty="0"/>
          </a:p>
        </p:txBody>
      </p:sp>
    </p:spTree>
    <p:extLst>
      <p:ext uri="{BB962C8B-B14F-4D97-AF65-F5344CB8AC3E}">
        <p14:creationId xmlns:p14="http://schemas.microsoft.com/office/powerpoint/2010/main" val="254821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6"/>
          <p:cNvSpPr>
            <a:spLocks noChangeArrowheads="1"/>
          </p:cNvSpPr>
          <p:nvPr/>
        </p:nvSpPr>
        <p:spPr bwMode="auto">
          <a:xfrm>
            <a:off x="3143250" y="1071563"/>
            <a:ext cx="578643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ü"/>
            </a:pPr>
            <a:r>
              <a:rPr lang="tr-TR" sz="2000" b="1"/>
              <a:t>1999 Marmara Depremleri</a:t>
            </a:r>
          </a:p>
          <a:p>
            <a:pPr eaLnBrk="1" hangingPunct="1">
              <a:buFont typeface="Wingdings" panose="05000000000000000000" pitchFamily="2" charset="2"/>
              <a:buChar char="ü"/>
            </a:pPr>
            <a:r>
              <a:rPr lang="tr-TR" sz="2000" b="1"/>
              <a:t>2002 Afyon Depremi</a:t>
            </a:r>
          </a:p>
          <a:p>
            <a:pPr eaLnBrk="1" hangingPunct="1">
              <a:buFont typeface="Wingdings" panose="05000000000000000000" pitchFamily="2" charset="2"/>
              <a:buChar char="ü"/>
            </a:pPr>
            <a:r>
              <a:rPr lang="tr-TR" sz="2000" b="1"/>
              <a:t>2003 Irak/Silopi İnsani Yardım Operasyonu </a:t>
            </a:r>
          </a:p>
          <a:p>
            <a:pPr eaLnBrk="1" hangingPunct="1">
              <a:buFont typeface="Wingdings" panose="05000000000000000000" pitchFamily="2" charset="2"/>
              <a:buChar char="ü"/>
            </a:pPr>
            <a:r>
              <a:rPr lang="tr-TR" sz="2000" b="1"/>
              <a:t>2003 İstanbul Bombalama Eylemi</a:t>
            </a:r>
          </a:p>
          <a:p>
            <a:pPr eaLnBrk="1" hangingPunct="1">
              <a:buFont typeface="Wingdings" panose="05000000000000000000" pitchFamily="2" charset="2"/>
              <a:buChar char="ü"/>
            </a:pPr>
            <a:r>
              <a:rPr lang="tr-TR" sz="2000" b="1"/>
              <a:t>2003 Bingöl Depremi </a:t>
            </a:r>
          </a:p>
          <a:p>
            <a:pPr eaLnBrk="1" hangingPunct="1">
              <a:buFont typeface="Wingdings" panose="05000000000000000000" pitchFamily="2" charset="2"/>
              <a:buChar char="ü"/>
            </a:pPr>
            <a:r>
              <a:rPr lang="tr-TR" sz="2000" b="1"/>
              <a:t>2004 Tsunami-Endonezya/ Sri Lanka</a:t>
            </a:r>
          </a:p>
          <a:p>
            <a:pPr eaLnBrk="1" hangingPunct="1">
              <a:buFont typeface="Wingdings" panose="05000000000000000000" pitchFamily="2" charset="2"/>
              <a:buChar char="ü"/>
            </a:pPr>
            <a:r>
              <a:rPr lang="tr-TR" sz="2000" b="1"/>
              <a:t>2005 Pakistan Depremi</a:t>
            </a:r>
          </a:p>
          <a:p>
            <a:pPr eaLnBrk="1" hangingPunct="1">
              <a:buFont typeface="Wingdings" panose="05000000000000000000" pitchFamily="2" charset="2"/>
              <a:buChar char="ü"/>
            </a:pPr>
            <a:r>
              <a:rPr lang="tr-TR" sz="2000" b="1"/>
              <a:t>2006 Batman Sel</a:t>
            </a:r>
            <a:r>
              <a:rPr lang="tr-TR" sz="2000"/>
              <a:t>		</a:t>
            </a:r>
          </a:p>
          <a:p>
            <a:pPr eaLnBrk="1" hangingPunct="1">
              <a:buFont typeface="Wingdings" panose="05000000000000000000" pitchFamily="2" charset="2"/>
              <a:buChar char="ü"/>
            </a:pPr>
            <a:r>
              <a:rPr lang="tr-TR" sz="2000" b="1"/>
              <a:t>2006 Elazığ Deprem</a:t>
            </a:r>
            <a:r>
              <a:rPr lang="tr-TR" sz="2000"/>
              <a:t>	</a:t>
            </a:r>
          </a:p>
          <a:p>
            <a:pPr eaLnBrk="1" hangingPunct="1">
              <a:buFont typeface="Wingdings" panose="05000000000000000000" pitchFamily="2" charset="2"/>
              <a:buChar char="ü"/>
            </a:pPr>
            <a:r>
              <a:rPr lang="tr-TR" sz="2000" b="1"/>
              <a:t>2007 İzmir Trafik Kazası</a:t>
            </a:r>
            <a:r>
              <a:rPr lang="tr-TR" sz="2000"/>
              <a:t>	</a:t>
            </a:r>
          </a:p>
          <a:p>
            <a:pPr eaLnBrk="1" hangingPunct="1">
              <a:buFont typeface="Wingdings" panose="05000000000000000000" pitchFamily="2" charset="2"/>
              <a:buChar char="ü"/>
            </a:pPr>
            <a:r>
              <a:rPr lang="tr-TR" sz="2000" b="1"/>
              <a:t>2007 Ankara/Anafartalar Bombalama Eylemi</a:t>
            </a:r>
          </a:p>
          <a:p>
            <a:pPr eaLnBrk="1" hangingPunct="1">
              <a:buFont typeface="Wingdings" panose="05000000000000000000" pitchFamily="2" charset="2"/>
              <a:buChar char="ü"/>
            </a:pPr>
            <a:r>
              <a:rPr lang="tr-TR" sz="2000" b="1"/>
              <a:t>2008 İstanbul/Güngören Terör Olayı</a:t>
            </a:r>
          </a:p>
          <a:p>
            <a:pPr eaLnBrk="1" hangingPunct="1">
              <a:buFont typeface="Wingdings" panose="05000000000000000000" pitchFamily="2" charset="2"/>
              <a:buChar char="ü"/>
            </a:pPr>
            <a:r>
              <a:rPr lang="tr-TR" sz="2000" b="1"/>
              <a:t>2009 Mardin Şiddet Olayı</a:t>
            </a:r>
          </a:p>
          <a:p>
            <a:pPr eaLnBrk="1" hangingPunct="1">
              <a:buFont typeface="Wingdings" panose="05000000000000000000" pitchFamily="2" charset="2"/>
              <a:buChar char="ü"/>
            </a:pPr>
            <a:r>
              <a:rPr lang="tr-TR" sz="2000" b="1"/>
              <a:t>2009 Marmara Seli</a:t>
            </a:r>
          </a:p>
          <a:p>
            <a:pPr eaLnBrk="1" hangingPunct="1">
              <a:buFont typeface="Wingdings" panose="05000000000000000000" pitchFamily="2" charset="2"/>
              <a:buChar char="ü"/>
            </a:pPr>
            <a:r>
              <a:rPr lang="tr-TR" sz="2000" b="1"/>
              <a:t>2010 Elazığ Depremi	</a:t>
            </a:r>
          </a:p>
          <a:p>
            <a:pPr eaLnBrk="1" hangingPunct="1">
              <a:buFont typeface="Wingdings" panose="05000000000000000000" pitchFamily="2" charset="2"/>
              <a:buChar char="ü"/>
            </a:pPr>
            <a:r>
              <a:rPr lang="tr-TR" sz="2000" b="1"/>
              <a:t>2011 Van Depremi	</a:t>
            </a:r>
            <a:r>
              <a:rPr lang="tr-TR" sz="2000"/>
              <a:t>	</a:t>
            </a:r>
          </a:p>
        </p:txBody>
      </p:sp>
      <p:sp>
        <p:nvSpPr>
          <p:cNvPr id="30723" name="7 Metin kutusu"/>
          <p:cNvSpPr txBox="1">
            <a:spLocks noChangeArrowheads="1"/>
          </p:cNvSpPr>
          <p:nvPr/>
        </p:nvSpPr>
        <p:spPr bwMode="auto">
          <a:xfrm>
            <a:off x="214313" y="2286000"/>
            <a:ext cx="25717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anose="020B0604020202020204" pitchFamily="34" charset="0"/>
              </a:defRPr>
            </a:lvl1pPr>
            <a:lvl2pPr marL="742950" indent="-285750" defTabSz="912813" eaLnBrk="0" hangingPunct="0">
              <a:defRPr>
                <a:solidFill>
                  <a:schemeClr val="tx1"/>
                </a:solidFill>
                <a:latin typeface="Arial" panose="020B0604020202020204" pitchFamily="34" charset="0"/>
              </a:defRPr>
            </a:lvl2pPr>
            <a:lvl3pPr marL="1143000" indent="-228600" defTabSz="912813" eaLnBrk="0" hangingPunct="0">
              <a:defRPr>
                <a:solidFill>
                  <a:schemeClr val="tx1"/>
                </a:solidFill>
                <a:latin typeface="Arial" panose="020B0604020202020204" pitchFamily="34" charset="0"/>
              </a:defRPr>
            </a:lvl3pPr>
            <a:lvl4pPr marL="1600200" indent="-228600" defTabSz="912813" eaLnBrk="0" hangingPunct="0">
              <a:defRPr>
                <a:solidFill>
                  <a:schemeClr val="tx1"/>
                </a:solidFill>
                <a:latin typeface="Arial" panose="020B0604020202020204" pitchFamily="34" charset="0"/>
              </a:defRPr>
            </a:lvl4pPr>
            <a:lvl5pPr marL="2057400" indent="-228600" defTabSz="912813" eaLnBrk="0" hangingPunct="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sz="2400" b="1"/>
              <a:t>PSİKOSOSYAL DESTEK HİZMETLERİNİN YÜRÜTÜLDÜĞÜ BAZI AFETLER</a:t>
            </a:r>
          </a:p>
        </p:txBody>
      </p:sp>
      <p:sp>
        <p:nvSpPr>
          <p:cNvPr id="9" name="8 Aşağı Ok"/>
          <p:cNvSpPr/>
          <p:nvPr/>
        </p:nvSpPr>
        <p:spPr>
          <a:xfrm>
            <a:off x="2786063" y="972344"/>
            <a:ext cx="285750" cy="5214937"/>
          </a:xfrm>
          <a:prstGeom prst="downArrow">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tr-TR"/>
          </a:p>
        </p:txBody>
      </p:sp>
    </p:spTree>
    <p:extLst>
      <p:ext uri="{BB962C8B-B14F-4D97-AF65-F5344CB8AC3E}">
        <p14:creationId xmlns:p14="http://schemas.microsoft.com/office/powerpoint/2010/main" val="2130276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1"/>
            <a:ext cx="8229600" cy="1143000"/>
          </a:xfrm>
        </p:spPr>
        <p:txBody>
          <a:bodyPr/>
          <a:lstStyle/>
          <a:p>
            <a:r>
              <a:rPr lang="tr-TR" dirty="0" smtClean="0"/>
              <a:t>Çalışma Grupları</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5014"/>
            <a:ext cx="9144000" cy="4687224"/>
          </a:xfrm>
          <a:prstGeom prst="rect">
            <a:avLst/>
          </a:prstGeom>
        </p:spPr>
      </p:pic>
      <p:sp>
        <p:nvSpPr>
          <p:cNvPr id="3" name="Content Placeholder 2"/>
          <p:cNvSpPr>
            <a:spLocks noGrp="1"/>
          </p:cNvSpPr>
          <p:nvPr>
            <p:ph idx="1"/>
          </p:nvPr>
        </p:nvSpPr>
        <p:spPr>
          <a:xfrm>
            <a:off x="479946" y="304231"/>
            <a:ext cx="8229600" cy="1752600"/>
          </a:xfrm>
        </p:spPr>
        <p:txBody>
          <a:bodyPr/>
          <a:lstStyle/>
          <a:p>
            <a:pPr marL="0" indent="0">
              <a:buNone/>
            </a:pPr>
            <a:endParaRPr lang="tr-TR" dirty="0"/>
          </a:p>
          <a:p>
            <a:pPr marL="0" indent="0" algn="ctr">
              <a:buNone/>
            </a:pPr>
            <a:r>
              <a:rPr lang="tr-TR" dirty="0" smtClean="0"/>
              <a:t>Psikososyal destek planı oluşturma</a:t>
            </a:r>
            <a:endParaRPr lang="en-US" dirty="0"/>
          </a:p>
        </p:txBody>
      </p:sp>
    </p:spTree>
    <p:extLst>
      <p:ext uri="{BB962C8B-B14F-4D97-AF65-F5344CB8AC3E}">
        <p14:creationId xmlns:p14="http://schemas.microsoft.com/office/powerpoint/2010/main" val="107830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8537"/>
          <a:stretch/>
        </p:blipFill>
        <p:spPr>
          <a:xfrm>
            <a:off x="0" y="-1"/>
            <a:ext cx="9144000" cy="6828225"/>
          </a:xfrm>
        </p:spPr>
      </p:pic>
      <p:sp>
        <p:nvSpPr>
          <p:cNvPr id="5" name="Rounded Rectangle 4"/>
          <p:cNvSpPr/>
          <p:nvPr/>
        </p:nvSpPr>
        <p:spPr>
          <a:xfrm>
            <a:off x="1371600" y="60198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600" dirty="0" smtClean="0"/>
              <a:t>TEŞEKKÜRLER</a:t>
            </a:r>
            <a:endParaRPr lang="en-US" sz="3600" dirty="0"/>
          </a:p>
        </p:txBody>
      </p:sp>
    </p:spTree>
    <p:extLst>
      <p:ext uri="{BB962C8B-B14F-4D97-AF65-F5344CB8AC3E}">
        <p14:creationId xmlns:p14="http://schemas.microsoft.com/office/powerpoint/2010/main" val="50491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876800"/>
          </a:xfrm>
          <a:prstGeom prst="rect">
            <a:avLst/>
          </a:prstGeom>
        </p:spPr>
      </p:pic>
      <p:sp>
        <p:nvSpPr>
          <p:cNvPr id="2" name="Title 1"/>
          <p:cNvSpPr>
            <a:spLocks noGrp="1"/>
          </p:cNvSpPr>
          <p:nvPr>
            <p:ph type="title"/>
          </p:nvPr>
        </p:nvSpPr>
        <p:spPr>
          <a:xfrm>
            <a:off x="457200" y="3733800"/>
            <a:ext cx="8229600" cy="1143000"/>
          </a:xfrm>
        </p:spPr>
        <p:txBody>
          <a:bodyPr/>
          <a:lstStyle/>
          <a:p>
            <a:r>
              <a:rPr lang="tr-TR" dirty="0" smtClean="0">
                <a:solidFill>
                  <a:srgbClr val="FF0000"/>
                </a:solidFill>
              </a:rPr>
              <a:t>Eğitimin Amacı</a:t>
            </a:r>
            <a:endParaRPr lang="en-US" dirty="0">
              <a:solidFill>
                <a:srgbClr val="FF0000"/>
              </a:solidFill>
            </a:endParaRPr>
          </a:p>
        </p:txBody>
      </p:sp>
      <p:sp>
        <p:nvSpPr>
          <p:cNvPr id="3" name="Content Placeholder 2"/>
          <p:cNvSpPr>
            <a:spLocks noGrp="1"/>
          </p:cNvSpPr>
          <p:nvPr>
            <p:ph idx="1"/>
          </p:nvPr>
        </p:nvSpPr>
        <p:spPr>
          <a:xfrm>
            <a:off x="304800" y="4876800"/>
            <a:ext cx="8229600" cy="1600200"/>
          </a:xfrm>
        </p:spPr>
        <p:txBody>
          <a:bodyPr>
            <a:normAutofit lnSpcReduction="10000"/>
          </a:bodyPr>
          <a:lstStyle/>
          <a:p>
            <a:r>
              <a:rPr lang="tr-TR" sz="2400" dirty="0" smtClean="0"/>
              <a:t>Psikososyal destek tanımlanması, uygulama örneklerinin paylaşılması, </a:t>
            </a:r>
          </a:p>
          <a:p>
            <a:r>
              <a:rPr lang="tr-TR" sz="2400" dirty="0" smtClean="0"/>
              <a:t>Psikososyal destek müdahalesinin temel prensiplerinin anlaşılması, </a:t>
            </a:r>
            <a:endParaRPr lang="en-US" sz="2400" dirty="0"/>
          </a:p>
        </p:txBody>
      </p:sp>
    </p:spTree>
    <p:extLst>
      <p:ext uri="{BB962C8B-B14F-4D97-AF65-F5344CB8AC3E}">
        <p14:creationId xmlns:p14="http://schemas.microsoft.com/office/powerpoint/2010/main" val="3658377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0"/>
            <a:ext cx="9144000" cy="4114800"/>
          </a:xfrm>
          <a:prstGeom prst="rect">
            <a:avLst/>
          </a:prstGeom>
        </p:spPr>
      </p:pic>
      <p:sp>
        <p:nvSpPr>
          <p:cNvPr id="5122" name="1 Başlık"/>
          <p:cNvSpPr>
            <a:spLocks noGrp="1"/>
          </p:cNvSpPr>
          <p:nvPr>
            <p:ph type="title"/>
          </p:nvPr>
        </p:nvSpPr>
        <p:spPr>
          <a:xfrm>
            <a:off x="2112168" y="2977557"/>
            <a:ext cx="5072063" cy="1143000"/>
          </a:xfrm>
        </p:spPr>
        <p:txBody>
          <a:bodyPr/>
          <a:lstStyle/>
          <a:p>
            <a:pPr defTabSz="912813" eaLnBrk="1" hangingPunct="1"/>
            <a:r>
              <a:rPr lang="tr-TR" b="1" dirty="0" smtClean="0"/>
              <a:t>PSİKOSOSYAL;</a:t>
            </a:r>
          </a:p>
        </p:txBody>
      </p:sp>
      <p:sp>
        <p:nvSpPr>
          <p:cNvPr id="7" name="6 İçerik Yer Tutucusu"/>
          <p:cNvSpPr>
            <a:spLocks noGrp="1"/>
          </p:cNvSpPr>
          <p:nvPr>
            <p:ph idx="1"/>
          </p:nvPr>
        </p:nvSpPr>
        <p:spPr>
          <a:xfrm>
            <a:off x="304800" y="3798697"/>
            <a:ext cx="8229600" cy="3071813"/>
          </a:xfrm>
        </p:spPr>
        <p:txBody>
          <a:bodyPr rtlCol="0">
            <a:normAutofit fontScale="32500" lnSpcReduction="20000"/>
          </a:bodyPr>
          <a:lstStyle/>
          <a:p>
            <a:pPr algn="ctr" eaLnBrk="1" fontAlgn="auto" hangingPunct="1">
              <a:spcAft>
                <a:spcPts val="0"/>
              </a:spcAft>
              <a:buFont typeface="Arial" panose="020B0604020202020204" pitchFamily="34" charset="0"/>
              <a:buNone/>
              <a:defRPr/>
            </a:pPr>
            <a:r>
              <a:rPr lang="tr-TR" dirty="0" smtClean="0"/>
              <a:t>	</a:t>
            </a:r>
          </a:p>
          <a:p>
            <a:pPr algn="ctr" eaLnBrk="1" fontAlgn="auto" hangingPunct="1">
              <a:spcAft>
                <a:spcPts val="0"/>
              </a:spcAft>
              <a:buFont typeface="Arial" panose="020B0604020202020204" pitchFamily="34" charset="0"/>
              <a:buNone/>
              <a:defRPr/>
            </a:pPr>
            <a:r>
              <a:rPr lang="tr-TR" sz="5800" dirty="0" smtClean="0"/>
              <a:t>	</a:t>
            </a:r>
            <a:endParaRPr lang="tr-TR" sz="9000" dirty="0" smtClean="0"/>
          </a:p>
          <a:p>
            <a:pPr algn="ctr" eaLnBrk="1" fontAlgn="auto" hangingPunct="1">
              <a:spcAft>
                <a:spcPts val="0"/>
              </a:spcAft>
              <a:buFont typeface="Arial" panose="020B0604020202020204" pitchFamily="34" charset="0"/>
              <a:buNone/>
              <a:defRPr/>
            </a:pPr>
            <a:r>
              <a:rPr lang="tr-TR" sz="9000" dirty="0" smtClean="0"/>
              <a:t>	Kelime anlamıyla ;</a:t>
            </a:r>
          </a:p>
          <a:p>
            <a:pPr algn="ctr" eaLnBrk="1" fontAlgn="auto" hangingPunct="1">
              <a:spcAft>
                <a:spcPts val="0"/>
              </a:spcAft>
              <a:buFont typeface="Arial" panose="020B0604020202020204" pitchFamily="34" charset="0"/>
              <a:buNone/>
              <a:defRPr/>
            </a:pPr>
            <a:r>
              <a:rPr lang="tr-TR" sz="9000" dirty="0" smtClean="0"/>
              <a:t>birbirini sürekli etkileyen psikolojik ve sosyal etkilerin hareketli ilişkisi, anlamına gelir. </a:t>
            </a:r>
          </a:p>
          <a:p>
            <a:pPr algn="ctr" eaLnBrk="1" fontAlgn="auto" hangingPunct="1">
              <a:spcAft>
                <a:spcPts val="0"/>
              </a:spcAft>
              <a:buFont typeface="Arial" panose="020B0604020202020204" pitchFamily="34" charset="0"/>
              <a:buNone/>
              <a:defRPr/>
            </a:pPr>
            <a:endParaRPr lang="tr-TR" dirty="0" smtClean="0"/>
          </a:p>
          <a:p>
            <a:pPr algn="ctr" eaLnBrk="1" fontAlgn="auto" hangingPunct="1">
              <a:spcAft>
                <a:spcPts val="0"/>
              </a:spcAft>
              <a:buFont typeface="Arial" panose="020B0604020202020204" pitchFamily="34" charset="0"/>
              <a:buNone/>
              <a:defRPr/>
            </a:pPr>
            <a:endParaRPr lang="tr-TR" sz="2600" dirty="0" smtClean="0"/>
          </a:p>
          <a:p>
            <a:pPr algn="ctr" eaLnBrk="1" fontAlgn="auto" hangingPunct="1">
              <a:spcAft>
                <a:spcPts val="0"/>
              </a:spcAft>
              <a:buFont typeface="Arial" panose="020B0604020202020204" pitchFamily="34" charset="0"/>
              <a:buNone/>
              <a:defRPr/>
            </a:pPr>
            <a:endParaRPr lang="tr-TR" sz="2600" dirty="0" smtClean="0"/>
          </a:p>
          <a:p>
            <a:pPr algn="ctr" eaLnBrk="1" fontAlgn="auto" hangingPunct="1">
              <a:spcAft>
                <a:spcPts val="0"/>
              </a:spcAft>
              <a:buFont typeface="Arial" panose="020B0604020202020204" pitchFamily="34" charset="0"/>
              <a:buNone/>
              <a:defRPr/>
            </a:pPr>
            <a:endParaRPr lang="tr-TR" sz="2600" dirty="0" smtClean="0"/>
          </a:p>
          <a:p>
            <a:pPr algn="ctr" eaLnBrk="1" fontAlgn="auto" hangingPunct="1">
              <a:spcAft>
                <a:spcPts val="0"/>
              </a:spcAft>
              <a:buFont typeface="Arial" panose="020B0604020202020204" pitchFamily="34" charset="0"/>
              <a:buNone/>
              <a:defRPr/>
            </a:pPr>
            <a:r>
              <a:rPr lang="tr-TR" sz="2600" dirty="0" smtClean="0"/>
              <a:t>	</a:t>
            </a:r>
            <a:endParaRPr lang="tr-TR" sz="6000" dirty="0" smtClean="0"/>
          </a:p>
          <a:p>
            <a:pPr algn="ctr" eaLnBrk="1" fontAlgn="auto" hangingPunct="1">
              <a:spcAft>
                <a:spcPts val="0"/>
              </a:spcAft>
              <a:buFont typeface="Arial" panose="020B0604020202020204" pitchFamily="34" charset="0"/>
              <a:buNone/>
              <a:defRPr/>
            </a:pPr>
            <a:r>
              <a:rPr lang="tr-TR" sz="6000" dirty="0" smtClean="0"/>
              <a:t>	(Inter-</a:t>
            </a:r>
            <a:r>
              <a:rPr lang="tr-TR" sz="6000" dirty="0" err="1" smtClean="0"/>
              <a:t>Agency</a:t>
            </a:r>
            <a:r>
              <a:rPr lang="tr-TR" sz="6000" dirty="0" smtClean="0"/>
              <a:t> </a:t>
            </a:r>
            <a:r>
              <a:rPr lang="tr-TR" sz="6000" dirty="0" err="1" smtClean="0"/>
              <a:t>Guiding</a:t>
            </a:r>
            <a:r>
              <a:rPr lang="tr-TR" sz="6000" dirty="0" smtClean="0"/>
              <a:t> </a:t>
            </a:r>
            <a:r>
              <a:rPr lang="tr-TR" sz="6000" dirty="0" err="1" smtClean="0"/>
              <a:t>Principles</a:t>
            </a:r>
            <a:r>
              <a:rPr lang="tr-TR" sz="6000" dirty="0" smtClean="0"/>
              <a:t>, 2005) </a:t>
            </a:r>
          </a:p>
          <a:p>
            <a:pPr algn="ctr" eaLnBrk="1" fontAlgn="auto" hangingPunct="1">
              <a:spcAft>
                <a:spcPts val="0"/>
              </a:spcAft>
              <a:defRPr/>
            </a:pPr>
            <a:endParaRPr lang="tr-TR" dirty="0" smtClean="0"/>
          </a:p>
          <a:p>
            <a:pPr algn="ctr" eaLnBrk="1" fontAlgn="auto" hangingPunct="1">
              <a:spcAft>
                <a:spcPts val="0"/>
              </a:spcAft>
              <a:buFont typeface="Arial" panose="020B0604020202020204" pitchFamily="34" charset="0"/>
              <a:buNone/>
              <a:defRPr/>
            </a:pPr>
            <a:r>
              <a:rPr lang="tr-TR" dirty="0" smtClean="0"/>
              <a:t>	</a:t>
            </a:r>
          </a:p>
        </p:txBody>
      </p:sp>
    </p:spTree>
    <p:extLst>
      <p:ext uri="{BB962C8B-B14F-4D97-AF65-F5344CB8AC3E}">
        <p14:creationId xmlns:p14="http://schemas.microsoft.com/office/powerpoint/2010/main" val="2113974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85800" y="2438400"/>
            <a:ext cx="3523784" cy="2590800"/>
            <a:chOff x="667677" y="627859"/>
            <a:chExt cx="3066584" cy="2325680"/>
          </a:xfrm>
        </p:grpSpPr>
        <p:sp>
          <p:nvSpPr>
            <p:cNvPr id="4" name="Rounded Rectangle 3"/>
            <p:cNvSpPr/>
            <p:nvPr/>
          </p:nvSpPr>
          <p:spPr>
            <a:xfrm>
              <a:off x="667677" y="627859"/>
              <a:ext cx="3066584" cy="2325680"/>
            </a:xfrm>
            <a:prstGeom prst="roundRect">
              <a:avLst/>
            </a:prstGeom>
            <a:solidFill>
              <a:srgbClr val="9BBB59"/>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5" name="Rounded Rectangle 4"/>
            <p:cNvSpPr/>
            <p:nvPr/>
          </p:nvSpPr>
          <p:spPr>
            <a:xfrm>
              <a:off x="781207" y="741389"/>
              <a:ext cx="2839524" cy="2098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PSİKOLOJİK</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a:r>
              <a:br>
                <a:rPr lang="tr-TR" sz="1800" b="1" kern="1200">
                  <a:solidFill>
                    <a:sysClr val="window" lastClr="FFFFFF"/>
                  </a:solidFill>
                  <a:latin typeface="Calibri"/>
                  <a:ea typeface="+mn-ea"/>
                  <a:cs typeface="+mn-cs"/>
                </a:rPr>
              </a:br>
              <a:r>
                <a:rPr lang="tr-TR" sz="1800" b="1" kern="1200">
                  <a:solidFill>
                    <a:sysClr val="window" lastClr="FFFFFF"/>
                  </a:solidFill>
                  <a:latin typeface="Calibri"/>
                  <a:ea typeface="+mn-ea"/>
                  <a:cs typeface="+mn-cs"/>
                </a:rPr>
                <a:t>- zihin</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düşünceler</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duygular</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hisler</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davranışlar</a:t>
              </a:r>
            </a:p>
          </p:txBody>
        </p:sp>
      </p:grpSp>
      <p:grpSp>
        <p:nvGrpSpPr>
          <p:cNvPr id="6" name="Group 5"/>
          <p:cNvGrpSpPr/>
          <p:nvPr/>
        </p:nvGrpSpPr>
        <p:grpSpPr>
          <a:xfrm>
            <a:off x="4572000" y="2438400"/>
            <a:ext cx="3941280" cy="2590800"/>
            <a:chOff x="1697520" y="85"/>
            <a:chExt cx="4224959" cy="3581228"/>
          </a:xfrm>
        </p:grpSpPr>
        <p:sp>
          <p:nvSpPr>
            <p:cNvPr id="7" name="Rounded Rectangle 6"/>
            <p:cNvSpPr/>
            <p:nvPr/>
          </p:nvSpPr>
          <p:spPr>
            <a:xfrm>
              <a:off x="1697520" y="85"/>
              <a:ext cx="4224959" cy="3581228"/>
            </a:xfrm>
            <a:prstGeom prst="roundRect">
              <a:avLst/>
            </a:prstGeom>
            <a:solidFill>
              <a:srgbClr val="9BBB59"/>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8" name="Rounded Rectangle 4"/>
            <p:cNvSpPr/>
            <p:nvPr/>
          </p:nvSpPr>
          <p:spPr>
            <a:xfrm>
              <a:off x="1872341" y="174906"/>
              <a:ext cx="3875317" cy="3231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SOSYAL</a:t>
              </a:r>
            </a:p>
            <a:p>
              <a:pPr lvl="0" algn="ctr" defTabSz="800100">
                <a:lnSpc>
                  <a:spcPct val="90000"/>
                </a:lnSpc>
                <a:spcBef>
                  <a:spcPct val="0"/>
                </a:spcBef>
                <a:spcAft>
                  <a:spcPct val="35000"/>
                </a:spcAft>
              </a:pPr>
              <a:endParaRPr lang="tr-TR" sz="1800" b="1" kern="1200">
                <a:solidFill>
                  <a:sysClr val="window" lastClr="FFFFFF"/>
                </a:solidFill>
                <a:latin typeface="Calibri"/>
                <a:ea typeface="+mn-ea"/>
                <a:cs typeface="+mn-cs"/>
              </a:endParaRP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diğer insanlarla olan etkileşim ve ilişki</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çevre</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kültür ve gelenekler</a:t>
              </a:r>
            </a:p>
            <a:p>
              <a:pPr lvl="0" algn="ctr" defTabSz="800100">
                <a:lnSpc>
                  <a:spcPct val="90000"/>
                </a:lnSpc>
                <a:spcBef>
                  <a:spcPct val="0"/>
                </a:spcBef>
                <a:spcAft>
                  <a:spcPct val="35000"/>
                </a:spcAft>
              </a:pPr>
              <a:r>
                <a:rPr lang="tr-TR" sz="1800" b="1" kern="1200">
                  <a:solidFill>
                    <a:sysClr val="window" lastClr="FFFFFF"/>
                  </a:solidFill>
                  <a:latin typeface="Calibri"/>
                  <a:ea typeface="+mn-ea"/>
                  <a:cs typeface="+mn-cs"/>
                </a:rPr>
                <a:t>- görev ve roller</a:t>
              </a:r>
            </a:p>
          </p:txBody>
        </p:sp>
      </p:grpSp>
      <p:sp>
        <p:nvSpPr>
          <p:cNvPr id="9" name="Curved Down Arrow 8"/>
          <p:cNvSpPr/>
          <p:nvPr/>
        </p:nvSpPr>
        <p:spPr>
          <a:xfrm>
            <a:off x="3352800" y="1295400"/>
            <a:ext cx="2362200" cy="762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rot="5400000">
            <a:off x="4149779" y="4378381"/>
            <a:ext cx="990600" cy="25970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4360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Psikososyal Etkililik  Alanları</a:t>
            </a:r>
            <a:endParaRPr lang="en-US" dirty="0"/>
          </a:p>
        </p:txBody>
      </p:sp>
      <p:grpSp>
        <p:nvGrpSpPr>
          <p:cNvPr id="3" name="Group 2"/>
          <p:cNvGrpSpPr/>
          <p:nvPr/>
        </p:nvGrpSpPr>
        <p:grpSpPr>
          <a:xfrm>
            <a:off x="685800" y="2057400"/>
            <a:ext cx="4724400" cy="3431540"/>
            <a:chOff x="1124137" y="0"/>
            <a:chExt cx="2892684" cy="2440940"/>
          </a:xfrm>
        </p:grpSpPr>
        <p:sp>
          <p:nvSpPr>
            <p:cNvPr id="13" name="Oval 12"/>
            <p:cNvSpPr/>
            <p:nvPr/>
          </p:nvSpPr>
          <p:spPr>
            <a:xfrm>
              <a:off x="1124137" y="0"/>
              <a:ext cx="2892684" cy="2440940"/>
            </a:xfrm>
            <a:prstGeom prst="ellipse">
              <a:avLst/>
            </a:prstGeom>
            <a:solidFill>
              <a:srgbClr val="C0504D"/>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14" name="Oval 4"/>
            <p:cNvSpPr/>
            <p:nvPr/>
          </p:nvSpPr>
          <p:spPr>
            <a:xfrm>
              <a:off x="2166082" y="122046"/>
              <a:ext cx="808794" cy="3661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GB" sz="2000" b="1" kern="1200">
                  <a:solidFill>
                    <a:sysClr val="window" lastClr="FFFFFF"/>
                  </a:solidFill>
                  <a:latin typeface="Calibri"/>
                  <a:ea typeface="+mn-ea"/>
                  <a:cs typeface="+mn-cs"/>
                </a:rPr>
                <a:t>kültür ve değerler</a:t>
              </a:r>
              <a:endParaRPr lang="tr-TR" sz="2000" b="1" kern="1200">
                <a:solidFill>
                  <a:sysClr val="window" lastClr="FFFFFF"/>
                </a:solidFill>
                <a:latin typeface="Calibri"/>
                <a:ea typeface="+mn-ea"/>
                <a:cs typeface="+mn-cs"/>
              </a:endParaRPr>
            </a:p>
          </p:txBody>
        </p:sp>
      </p:grpSp>
      <p:grpSp>
        <p:nvGrpSpPr>
          <p:cNvPr id="4" name="Group 3"/>
          <p:cNvGrpSpPr/>
          <p:nvPr/>
        </p:nvGrpSpPr>
        <p:grpSpPr>
          <a:xfrm>
            <a:off x="962432" y="2768365"/>
            <a:ext cx="4097873" cy="2706963"/>
            <a:chOff x="1299716" y="501798"/>
            <a:chExt cx="2509071" cy="1925530"/>
          </a:xfrm>
        </p:grpSpPr>
        <p:sp>
          <p:nvSpPr>
            <p:cNvPr id="11" name="Oval 10"/>
            <p:cNvSpPr/>
            <p:nvPr/>
          </p:nvSpPr>
          <p:spPr>
            <a:xfrm>
              <a:off x="1299716" y="501798"/>
              <a:ext cx="2509071" cy="1925530"/>
            </a:xfrm>
            <a:prstGeom prst="ellipse">
              <a:avLst/>
            </a:prstGeom>
            <a:solidFill>
              <a:srgbClr val="4F81BD"/>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12" name="Oval 6"/>
            <p:cNvSpPr/>
            <p:nvPr/>
          </p:nvSpPr>
          <p:spPr>
            <a:xfrm>
              <a:off x="2115792" y="617330"/>
              <a:ext cx="876920" cy="3465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GB" sz="2000" b="1" kern="1200">
                  <a:solidFill>
                    <a:sysClr val="window" lastClr="FFFFFF"/>
                  </a:solidFill>
                  <a:latin typeface="Calibri"/>
                  <a:ea typeface="+mn-ea"/>
                  <a:cs typeface="+mn-cs"/>
                </a:rPr>
                <a:t>topluluk</a:t>
              </a:r>
              <a:endParaRPr lang="tr-TR" sz="2000" b="1" kern="1200">
                <a:solidFill>
                  <a:sysClr val="window" lastClr="FFFFFF"/>
                </a:solidFill>
                <a:latin typeface="Calibri"/>
                <a:ea typeface="+mn-ea"/>
                <a:cs typeface="+mn-cs"/>
              </a:endParaRPr>
            </a:p>
          </p:txBody>
        </p:sp>
      </p:grpSp>
      <p:grpSp>
        <p:nvGrpSpPr>
          <p:cNvPr id="5" name="Group 4"/>
          <p:cNvGrpSpPr/>
          <p:nvPr/>
        </p:nvGrpSpPr>
        <p:grpSpPr>
          <a:xfrm>
            <a:off x="1776061" y="3389462"/>
            <a:ext cx="2391960" cy="2058924"/>
            <a:chOff x="1838198" y="935822"/>
            <a:chExt cx="1464564" cy="1464564"/>
          </a:xfrm>
        </p:grpSpPr>
        <p:sp>
          <p:nvSpPr>
            <p:cNvPr id="9" name="Oval 8"/>
            <p:cNvSpPr/>
            <p:nvPr/>
          </p:nvSpPr>
          <p:spPr>
            <a:xfrm>
              <a:off x="1838198" y="935822"/>
              <a:ext cx="1464564" cy="1464564"/>
            </a:xfrm>
            <a:prstGeom prst="ellipse">
              <a:avLst/>
            </a:prstGeom>
            <a:solidFill>
              <a:srgbClr val="9BBB59"/>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10" name="Oval 8"/>
            <p:cNvSpPr/>
            <p:nvPr/>
          </p:nvSpPr>
          <p:spPr>
            <a:xfrm>
              <a:off x="2229236" y="1045664"/>
              <a:ext cx="682486" cy="3295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GB" sz="2000" b="1" kern="1200">
                  <a:solidFill>
                    <a:sysClr val="window" lastClr="FFFFFF"/>
                  </a:solidFill>
                  <a:latin typeface="Calibri"/>
                  <a:ea typeface="+mn-ea"/>
                  <a:cs typeface="+mn-cs"/>
                </a:rPr>
                <a:t>aile</a:t>
              </a:r>
              <a:endParaRPr lang="tr-TR" sz="2000" b="1" kern="1200">
                <a:solidFill>
                  <a:sysClr val="window" lastClr="FFFFFF"/>
                </a:solidFill>
                <a:latin typeface="Calibri"/>
                <a:ea typeface="+mn-ea"/>
                <a:cs typeface="+mn-cs"/>
              </a:endParaRPr>
            </a:p>
          </p:txBody>
        </p:sp>
      </p:grpSp>
      <p:grpSp>
        <p:nvGrpSpPr>
          <p:cNvPr id="6" name="Group 5"/>
          <p:cNvGrpSpPr/>
          <p:nvPr/>
        </p:nvGrpSpPr>
        <p:grpSpPr>
          <a:xfrm>
            <a:off x="2164972" y="4067671"/>
            <a:ext cx="1594640" cy="1372616"/>
            <a:chOff x="2098509" y="1415911"/>
            <a:chExt cx="976376" cy="976376"/>
          </a:xfrm>
        </p:grpSpPr>
        <p:sp>
          <p:nvSpPr>
            <p:cNvPr id="7" name="Oval 6"/>
            <p:cNvSpPr/>
            <p:nvPr/>
          </p:nvSpPr>
          <p:spPr>
            <a:xfrm>
              <a:off x="2098509" y="1415911"/>
              <a:ext cx="976376" cy="976376"/>
            </a:xfrm>
            <a:prstGeom prst="ellipse">
              <a:avLst/>
            </a:prstGeom>
            <a:solidFill>
              <a:srgbClr val="F79646"/>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8" name="Oval 10"/>
            <p:cNvSpPr/>
            <p:nvPr/>
          </p:nvSpPr>
          <p:spPr>
            <a:xfrm>
              <a:off x="2241496" y="1660005"/>
              <a:ext cx="690402" cy="4881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GB" sz="2000" b="1" kern="1200">
                  <a:solidFill>
                    <a:sysClr val="window" lastClr="FFFFFF"/>
                  </a:solidFill>
                  <a:latin typeface="Calibri"/>
                  <a:ea typeface="+mn-ea"/>
                  <a:cs typeface="+mn-cs"/>
                </a:rPr>
                <a:t>çocuklar</a:t>
              </a:r>
              <a:endParaRPr lang="tr-TR" sz="2000" b="1" kern="1200">
                <a:solidFill>
                  <a:sysClr val="window" lastClr="FFFFFF"/>
                </a:solidFill>
                <a:latin typeface="Calibri"/>
                <a:ea typeface="+mn-ea"/>
                <a:cs typeface="+mn-cs"/>
              </a:endParaRPr>
            </a:p>
            <a:p>
              <a:pPr lvl="0" algn="ctr" defTabSz="355600">
                <a:lnSpc>
                  <a:spcPct val="90000"/>
                </a:lnSpc>
                <a:spcBef>
                  <a:spcPct val="0"/>
                </a:spcBef>
                <a:spcAft>
                  <a:spcPct val="35000"/>
                </a:spcAft>
              </a:pPr>
              <a:endParaRPr lang="tr-TR" sz="2000" kern="1200">
                <a:solidFill>
                  <a:sysClr val="window" lastClr="FFFFFF"/>
                </a:solidFill>
                <a:latin typeface="Calibri"/>
                <a:ea typeface="+mn-ea"/>
                <a:cs typeface="+mn-cs"/>
              </a:endParaRPr>
            </a:p>
          </p:txBody>
        </p:sp>
      </p:grpSp>
      <p:grpSp>
        <p:nvGrpSpPr>
          <p:cNvPr id="15" name="Group 14"/>
          <p:cNvGrpSpPr/>
          <p:nvPr/>
        </p:nvGrpSpPr>
        <p:grpSpPr>
          <a:xfrm>
            <a:off x="6419354" y="2736330"/>
            <a:ext cx="1628271" cy="558165"/>
            <a:chOff x="359206" y="0"/>
            <a:chExt cx="1628271" cy="558165"/>
          </a:xfrm>
        </p:grpSpPr>
        <p:sp>
          <p:nvSpPr>
            <p:cNvPr id="28" name="Rounded Rectangle 27"/>
            <p:cNvSpPr/>
            <p:nvPr/>
          </p:nvSpPr>
          <p:spPr>
            <a:xfrm>
              <a:off x="359206" y="0"/>
              <a:ext cx="1628271" cy="558165"/>
            </a:xfrm>
            <a:prstGeom prst="roundRect">
              <a:avLst>
                <a:gd name="adj" fmla="val 10000"/>
              </a:avLst>
            </a:prstGeom>
            <a:solidFill>
              <a:srgbClr val="C0504D"/>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29" name="Rounded Rectangle 4"/>
            <p:cNvSpPr/>
            <p:nvPr/>
          </p:nvSpPr>
          <p:spPr>
            <a:xfrm>
              <a:off x="375554" y="16348"/>
              <a:ext cx="1595575" cy="5254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a:solidFill>
                    <a:sysClr val="window" lastClr="FFFFFF"/>
                  </a:solidFill>
                  <a:latin typeface="Calibri"/>
                  <a:ea typeface="+mn-ea"/>
                  <a:cs typeface="+mn-cs"/>
                </a:rPr>
                <a:t>toplum</a:t>
              </a:r>
              <a:endParaRPr lang="tr-TR" sz="1800" kern="1200">
                <a:solidFill>
                  <a:sysClr val="window" lastClr="FFFFFF"/>
                </a:solidFill>
                <a:latin typeface="Calibri"/>
                <a:ea typeface="+mn-ea"/>
                <a:cs typeface="+mn-cs"/>
              </a:endParaRPr>
            </a:p>
          </p:txBody>
        </p:sp>
      </p:grpSp>
      <p:grpSp>
        <p:nvGrpSpPr>
          <p:cNvPr id="16" name="Group 15"/>
          <p:cNvGrpSpPr/>
          <p:nvPr/>
        </p:nvGrpSpPr>
        <p:grpSpPr>
          <a:xfrm>
            <a:off x="7072321" y="3304586"/>
            <a:ext cx="251174" cy="238474"/>
            <a:chOff x="1012173" y="568256"/>
            <a:chExt cx="251174" cy="238474"/>
          </a:xfrm>
        </p:grpSpPr>
        <p:sp>
          <p:nvSpPr>
            <p:cNvPr id="26" name="Right Arrow 25"/>
            <p:cNvSpPr/>
            <p:nvPr/>
          </p:nvSpPr>
          <p:spPr>
            <a:xfrm rot="5292395" flipH="1">
              <a:off x="1018523" y="561906"/>
              <a:ext cx="238474" cy="251174"/>
            </a:xfrm>
            <a:prstGeom prst="rightArrow">
              <a:avLst>
                <a:gd name="adj1" fmla="val 60000"/>
                <a:gd name="adj2" fmla="val 50000"/>
              </a:avLst>
            </a:prstGeom>
            <a:solidFill>
              <a:srgbClr val="9BBB59"/>
            </a:solidFill>
            <a:ln>
              <a:noFill/>
            </a:ln>
            <a:effectLst/>
          </p:spPr>
          <p:style>
            <a:lnRef idx="0">
              <a:scrgbClr r="0" g="0" b="0"/>
            </a:lnRef>
            <a:fillRef idx="1">
              <a:scrgbClr r="0" g="0" b="0"/>
            </a:fillRef>
            <a:effectRef idx="0">
              <a:scrgbClr r="0" g="0" b="0"/>
            </a:effectRef>
            <a:fontRef idx="minor">
              <a:schemeClr val="lt1"/>
            </a:fontRef>
          </p:style>
        </p:sp>
        <p:sp>
          <p:nvSpPr>
            <p:cNvPr id="27" name="Right Arrow 6"/>
            <p:cNvSpPr/>
            <p:nvPr/>
          </p:nvSpPr>
          <p:spPr>
            <a:xfrm rot="-107605">
              <a:off x="1063527" y="639780"/>
              <a:ext cx="150704" cy="1669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tr-TR" sz="1100" kern="1200">
                <a:solidFill>
                  <a:sysClr val="window" lastClr="FFFFFF"/>
                </a:solidFill>
                <a:latin typeface="Calibri"/>
                <a:ea typeface="+mn-ea"/>
                <a:cs typeface="+mn-cs"/>
              </a:endParaRPr>
            </a:p>
          </p:txBody>
        </p:sp>
      </p:grpSp>
      <p:grpSp>
        <p:nvGrpSpPr>
          <p:cNvPr id="17" name="Group 16"/>
          <p:cNvGrpSpPr/>
          <p:nvPr/>
        </p:nvGrpSpPr>
        <p:grpSpPr>
          <a:xfrm>
            <a:off x="6393139" y="3573577"/>
            <a:ext cx="1628271" cy="558165"/>
            <a:chOff x="332991" y="837247"/>
            <a:chExt cx="1628271" cy="558165"/>
          </a:xfrm>
        </p:grpSpPr>
        <p:sp>
          <p:nvSpPr>
            <p:cNvPr id="24" name="Rounded Rectangle 23"/>
            <p:cNvSpPr/>
            <p:nvPr/>
          </p:nvSpPr>
          <p:spPr>
            <a:xfrm>
              <a:off x="332991" y="837247"/>
              <a:ext cx="1628271" cy="558165"/>
            </a:xfrm>
            <a:prstGeom prst="roundRect">
              <a:avLst>
                <a:gd name="adj" fmla="val 10000"/>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25" name="Rounded Rectangle 8"/>
            <p:cNvSpPr/>
            <p:nvPr/>
          </p:nvSpPr>
          <p:spPr>
            <a:xfrm>
              <a:off x="349339" y="853595"/>
              <a:ext cx="1595575" cy="5254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tr-TR" sz="1800" kern="1200">
                  <a:solidFill>
                    <a:sysClr val="window" lastClr="FFFFFF"/>
                  </a:solidFill>
                  <a:latin typeface="Calibri"/>
                  <a:ea typeface="+mn-ea"/>
                  <a:cs typeface="+mn-cs"/>
                </a:rPr>
                <a:t>so</a:t>
              </a:r>
              <a:r>
                <a:rPr lang="en-GB" sz="1800" kern="1200">
                  <a:solidFill>
                    <a:sysClr val="window" lastClr="FFFFFF"/>
                  </a:solidFill>
                  <a:latin typeface="Calibri"/>
                  <a:ea typeface="+mn-ea"/>
                  <a:cs typeface="+mn-cs"/>
                </a:rPr>
                <a:t>syal çevre</a:t>
              </a:r>
              <a:endParaRPr lang="tr-TR" sz="1800" kern="1200">
                <a:solidFill>
                  <a:sysClr val="window" lastClr="FFFFFF"/>
                </a:solidFill>
                <a:latin typeface="Calibri"/>
                <a:ea typeface="+mn-ea"/>
                <a:cs typeface="+mn-cs"/>
              </a:endParaRPr>
            </a:p>
          </p:txBody>
        </p:sp>
      </p:grpSp>
      <p:grpSp>
        <p:nvGrpSpPr>
          <p:cNvPr id="18" name="Group 17"/>
          <p:cNvGrpSpPr/>
          <p:nvPr/>
        </p:nvGrpSpPr>
        <p:grpSpPr>
          <a:xfrm>
            <a:off x="7081688" y="4145450"/>
            <a:ext cx="251174" cy="251666"/>
            <a:chOff x="1021540" y="1409120"/>
            <a:chExt cx="251174" cy="251666"/>
          </a:xfrm>
        </p:grpSpPr>
        <p:sp>
          <p:nvSpPr>
            <p:cNvPr id="22" name="Right Arrow 21"/>
            <p:cNvSpPr/>
            <p:nvPr/>
          </p:nvSpPr>
          <p:spPr>
            <a:xfrm rot="16200000">
              <a:off x="1021294" y="1409366"/>
              <a:ext cx="251666" cy="251174"/>
            </a:xfrm>
            <a:prstGeom prst="rightArrow">
              <a:avLst>
                <a:gd name="adj1" fmla="val 60000"/>
                <a:gd name="adj2" fmla="val 50000"/>
              </a:avLst>
            </a:prstGeom>
            <a:solidFill>
              <a:srgbClr val="9BBB59"/>
            </a:solidFill>
            <a:ln>
              <a:noFill/>
            </a:ln>
            <a:effectLst/>
          </p:spPr>
          <p:style>
            <a:lnRef idx="0">
              <a:scrgbClr r="0" g="0" b="0"/>
            </a:lnRef>
            <a:fillRef idx="1">
              <a:scrgbClr r="0" g="0" b="0"/>
            </a:fillRef>
            <a:effectRef idx="0">
              <a:scrgbClr r="0" g="0" b="0"/>
            </a:effectRef>
            <a:fontRef idx="minor">
              <a:schemeClr val="lt1"/>
            </a:fontRef>
          </p:style>
        </p:sp>
        <p:sp>
          <p:nvSpPr>
            <p:cNvPr id="23" name="Right Arrow 10"/>
            <p:cNvSpPr/>
            <p:nvPr/>
          </p:nvSpPr>
          <p:spPr>
            <a:xfrm rot="10800000">
              <a:off x="1071775" y="1484472"/>
              <a:ext cx="150704" cy="17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tr-TR" sz="1200" kern="1200">
                <a:solidFill>
                  <a:sysClr val="window" lastClr="FFFFFF"/>
                </a:solidFill>
                <a:latin typeface="Calibri"/>
                <a:ea typeface="+mn-ea"/>
                <a:cs typeface="+mn-cs"/>
              </a:endParaRPr>
            </a:p>
          </p:txBody>
        </p:sp>
      </p:grpSp>
      <p:grpSp>
        <p:nvGrpSpPr>
          <p:cNvPr id="19" name="Group 18"/>
          <p:cNvGrpSpPr/>
          <p:nvPr/>
        </p:nvGrpSpPr>
        <p:grpSpPr>
          <a:xfrm>
            <a:off x="6393139" y="4410825"/>
            <a:ext cx="1628271" cy="558165"/>
            <a:chOff x="332991" y="1674495"/>
            <a:chExt cx="1628271" cy="558165"/>
          </a:xfrm>
        </p:grpSpPr>
        <p:sp>
          <p:nvSpPr>
            <p:cNvPr id="20" name="Rounded Rectangle 19"/>
            <p:cNvSpPr/>
            <p:nvPr/>
          </p:nvSpPr>
          <p:spPr>
            <a:xfrm>
              <a:off x="332991" y="1674495"/>
              <a:ext cx="1628271" cy="558165"/>
            </a:xfrm>
            <a:prstGeom prst="roundRect">
              <a:avLst>
                <a:gd name="adj" fmla="val 10000"/>
              </a:avLst>
            </a:prstGeom>
            <a:solidFill>
              <a:srgbClr val="F79646"/>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21" name="Rounded Rectangle 12"/>
            <p:cNvSpPr/>
            <p:nvPr/>
          </p:nvSpPr>
          <p:spPr>
            <a:xfrm>
              <a:off x="349339" y="1690843"/>
              <a:ext cx="1595575" cy="5254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a:solidFill>
                    <a:sysClr val="window" lastClr="FFFFFF"/>
                  </a:solidFill>
                  <a:latin typeface="Calibri"/>
                  <a:ea typeface="+mn-ea"/>
                  <a:cs typeface="+mn-cs"/>
                </a:rPr>
                <a:t>insan kapasitesi</a:t>
              </a:r>
              <a:endParaRPr lang="tr-TR" sz="1800" kern="1200">
                <a:solidFill>
                  <a:sysClr val="window" lastClr="FFFFFF"/>
                </a:solidFill>
                <a:latin typeface="Calibri"/>
                <a:ea typeface="+mn-ea"/>
                <a:cs typeface="+mn-cs"/>
              </a:endParaRPr>
            </a:p>
          </p:txBody>
        </p:sp>
      </p:grpSp>
      <p:pic>
        <p:nvPicPr>
          <p:cNvPr id="30" name="Picture 29" descr="http://clipartist.info/SVG/scallywag/CLIPARTIST.NET/gustavorezende/child_4-1979px.png"/>
          <p:cNvPicPr/>
          <p:nvPr/>
        </p:nvPicPr>
        <p:blipFill>
          <a:blip r:embed="rId2" cstate="print"/>
          <a:srcRect/>
          <a:stretch>
            <a:fillRect/>
          </a:stretch>
        </p:blipFill>
        <p:spPr bwMode="auto">
          <a:xfrm>
            <a:off x="2343249" y="4895322"/>
            <a:ext cx="933005" cy="876321"/>
          </a:xfrm>
          <a:prstGeom prst="rect">
            <a:avLst/>
          </a:prstGeom>
          <a:noFill/>
          <a:ln w="9525">
            <a:noFill/>
            <a:miter lim="800000"/>
            <a:headEnd/>
            <a:tailEnd/>
          </a:ln>
        </p:spPr>
      </p:pic>
      <p:pic>
        <p:nvPicPr>
          <p:cNvPr id="31" name="Picture 30" descr="http://clipartist.info/SVG/scallywag/CLIPARTIST.NET/CHILD/child_3-999px.png"/>
          <p:cNvPicPr/>
          <p:nvPr/>
        </p:nvPicPr>
        <p:blipFill>
          <a:blip r:embed="rId3" cstate="print"/>
          <a:srcRect/>
          <a:stretch>
            <a:fillRect/>
          </a:stretch>
        </p:blipFill>
        <p:spPr bwMode="auto">
          <a:xfrm>
            <a:off x="3131959" y="4792060"/>
            <a:ext cx="885593" cy="890508"/>
          </a:xfrm>
          <a:prstGeom prst="rect">
            <a:avLst/>
          </a:prstGeom>
          <a:noFill/>
          <a:ln w="9525">
            <a:noFill/>
            <a:miter lim="800000"/>
            <a:headEnd/>
            <a:tailEnd/>
          </a:ln>
        </p:spPr>
      </p:pic>
    </p:spTree>
    <p:extLst>
      <p:ext uri="{BB962C8B-B14F-4D97-AF65-F5344CB8AC3E}">
        <p14:creationId xmlns:p14="http://schemas.microsoft.com/office/powerpoint/2010/main" val="440510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Başlık"/>
          <p:cNvSpPr>
            <a:spLocks noGrp="1"/>
          </p:cNvSpPr>
          <p:nvPr>
            <p:ph type="title"/>
          </p:nvPr>
        </p:nvSpPr>
        <p:spPr>
          <a:xfrm>
            <a:off x="428625" y="500063"/>
            <a:ext cx="8229600" cy="1143000"/>
          </a:xfrm>
        </p:spPr>
        <p:txBody>
          <a:bodyPr/>
          <a:lstStyle/>
          <a:p>
            <a:pPr eaLnBrk="1" hangingPunct="1"/>
            <a:r>
              <a:rPr lang="tr-TR" sz="4000" smtClean="0"/>
              <a:t>Psikososyal Müdahaleler</a:t>
            </a:r>
          </a:p>
        </p:txBody>
      </p:sp>
      <p:sp>
        <p:nvSpPr>
          <p:cNvPr id="7" name="6 İçerik Yer Tutucusu"/>
          <p:cNvSpPr>
            <a:spLocks noGrp="1"/>
          </p:cNvSpPr>
          <p:nvPr>
            <p:ph idx="1"/>
          </p:nvPr>
        </p:nvSpPr>
        <p:spPr/>
        <p:txBody>
          <a:bodyPr rtlCol="0">
            <a:normAutofit fontScale="70000" lnSpcReduction="20000"/>
          </a:bodyPr>
          <a:lstStyle/>
          <a:p>
            <a:pPr eaLnBrk="1" fontAlgn="auto" hangingPunct="1">
              <a:spcAft>
                <a:spcPts val="0"/>
              </a:spcAft>
              <a:defRPr/>
            </a:pPr>
            <a:endParaRPr lang="tr-TR" dirty="0" smtClean="0"/>
          </a:p>
          <a:p>
            <a:pPr eaLnBrk="1" fontAlgn="auto" hangingPunct="1">
              <a:spcAft>
                <a:spcPts val="0"/>
              </a:spcAft>
              <a:defRPr/>
            </a:pPr>
            <a:r>
              <a:rPr lang="tr-TR" dirty="0" smtClean="0"/>
              <a:t>Afet sonrası ortaya çıkabilecek psikolojik uyumsuzlukların/ bozuklukların önlenmesi, </a:t>
            </a:r>
          </a:p>
          <a:p>
            <a:pPr eaLnBrk="1" fontAlgn="auto" hangingPunct="1">
              <a:spcAft>
                <a:spcPts val="0"/>
              </a:spcAft>
              <a:defRPr/>
            </a:pPr>
            <a:endParaRPr lang="tr-TR" dirty="0" smtClean="0"/>
          </a:p>
          <a:p>
            <a:pPr eaLnBrk="1" fontAlgn="auto" hangingPunct="1">
              <a:spcAft>
                <a:spcPts val="0"/>
              </a:spcAft>
              <a:defRPr/>
            </a:pPr>
            <a:r>
              <a:rPr lang="tr-TR" dirty="0" smtClean="0"/>
              <a:t>Aile ve toplum düzeyinde ilişkilerin kurulması ve geliştirilmesi, </a:t>
            </a:r>
          </a:p>
          <a:p>
            <a:pPr eaLnBrk="1" fontAlgn="auto" hangingPunct="1">
              <a:spcAft>
                <a:spcPts val="0"/>
              </a:spcAft>
              <a:defRPr/>
            </a:pPr>
            <a:endParaRPr lang="tr-TR" dirty="0" smtClean="0"/>
          </a:p>
          <a:p>
            <a:pPr eaLnBrk="1" fontAlgn="auto" hangingPunct="1">
              <a:spcAft>
                <a:spcPts val="0"/>
              </a:spcAft>
              <a:defRPr/>
            </a:pPr>
            <a:r>
              <a:rPr lang="tr-TR" dirty="0" smtClean="0"/>
              <a:t>Etkilenenlerin ‘normal’ ya da yeni yaşamlarına geri dönmesi sürecinde birey, aile ve toplumun kendi kapasitelerini fark etmeleri ve güçlenmeleri ayrıca ileride ortaya çıkabilecek afetlerle başa çıkmaları amacıyla afet döngüsünün her aşamasında düzenlenen çok disiplinli hizmetler bütününe afetlerde psikososyal hizmetler denir.</a:t>
            </a:r>
          </a:p>
          <a:p>
            <a:pPr eaLnBrk="1" fontAlgn="auto" hangingPunct="1">
              <a:spcAft>
                <a:spcPts val="0"/>
              </a:spcAft>
              <a:defRPr/>
            </a:pPr>
            <a:endParaRPr lang="tr-TR" dirty="0" smtClean="0"/>
          </a:p>
          <a:p>
            <a:pPr marL="0" indent="0" algn="ctr" eaLnBrk="1" fontAlgn="auto" hangingPunct="1">
              <a:spcAft>
                <a:spcPts val="0"/>
              </a:spcAft>
              <a:buNone/>
              <a:defRPr/>
            </a:pPr>
            <a:r>
              <a:rPr lang="tr-TR" sz="2600" dirty="0" smtClean="0"/>
              <a:t>(Reyes, 2006a; Reyes ve Elhai, 2004; Seynaeve, 2001; Türk Kızılayı, 2008).</a:t>
            </a:r>
          </a:p>
          <a:p>
            <a:pPr eaLnBrk="1" fontAlgn="auto" hangingPunct="1">
              <a:spcAft>
                <a:spcPts val="0"/>
              </a:spcAft>
              <a:defRPr/>
            </a:pPr>
            <a:endParaRPr lang="tr-TR" dirty="0" smtClean="0"/>
          </a:p>
        </p:txBody>
      </p:sp>
    </p:spTree>
    <p:extLst>
      <p:ext uri="{BB962C8B-B14F-4D97-AF65-F5344CB8AC3E}">
        <p14:creationId xmlns:p14="http://schemas.microsoft.com/office/powerpoint/2010/main" val="3082249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Psikososyal</a:t>
            </a:r>
            <a:r>
              <a:rPr lang="en-US" sz="3200" dirty="0" smtClean="0"/>
              <a:t> </a:t>
            </a:r>
            <a:r>
              <a:rPr lang="en-US" sz="3200" dirty="0" err="1"/>
              <a:t>Müdahale</a:t>
            </a:r>
            <a:r>
              <a:rPr lang="en-US" sz="3200" dirty="0"/>
              <a:t> </a:t>
            </a:r>
            <a:r>
              <a:rPr lang="en-US" sz="3200" dirty="0" err="1"/>
              <a:t>Modeli</a:t>
            </a:r>
            <a:endParaRPr lang="en-US" sz="3200" dirty="0"/>
          </a:p>
        </p:txBody>
      </p:sp>
      <p:pic>
        <p:nvPicPr>
          <p:cNvPr id="3" name="Content Placeholder 3"/>
          <p:cNvPicPr/>
          <p:nvPr/>
        </p:nvPicPr>
        <p:blipFill>
          <a:blip r:embed="rId2" cstate="print">
            <a:extLst>
              <a:ext uri="{28A0092B-C50C-407E-A947-70E740481C1C}">
                <a14:useLocalDpi xmlns:a14="http://schemas.microsoft.com/office/drawing/2010/main" val="0"/>
              </a:ext>
            </a:extLst>
          </a:blip>
          <a:stretch>
            <a:fillRect/>
          </a:stretch>
        </p:blipFill>
        <p:spPr bwMode="auto">
          <a:xfrm>
            <a:off x="762000" y="1431286"/>
            <a:ext cx="7620000" cy="490696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5577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447992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912813">
              <a:spcBef>
                <a:spcPct val="20000"/>
              </a:spcBef>
              <a:buClr>
                <a:schemeClr val="tx2"/>
              </a:buClr>
              <a:buSzPct val="70000"/>
              <a:buFont typeface="Wingdings" panose="05000000000000000000" pitchFamily="2" charset="2"/>
              <a:buChar char="¡"/>
              <a:tabLst>
                <a:tab pos="684213" algn="l"/>
              </a:tabLst>
              <a:defRPr sz="2900">
                <a:solidFill>
                  <a:schemeClr val="tx1"/>
                </a:solidFill>
                <a:latin typeface="Verdana" panose="020B0604030504040204" pitchFamily="34" charset="0"/>
              </a:defRPr>
            </a:lvl1pPr>
            <a:lvl2pPr marL="742950" indent="-285750" defTabSz="912813">
              <a:spcBef>
                <a:spcPct val="20000"/>
              </a:spcBef>
              <a:buClr>
                <a:schemeClr val="accent2"/>
              </a:buClr>
              <a:buSzPct val="70000"/>
              <a:buFont typeface="Wingdings" panose="05000000000000000000" pitchFamily="2" charset="2"/>
              <a:buChar char="l"/>
              <a:tabLst>
                <a:tab pos="684213" algn="l"/>
              </a:tabLst>
              <a:defRPr sz="2500">
                <a:solidFill>
                  <a:schemeClr val="tx1"/>
                </a:solidFill>
                <a:latin typeface="Verdana" panose="020B0604030504040204" pitchFamily="34" charset="0"/>
              </a:defRPr>
            </a:lvl2pPr>
            <a:lvl3pPr marL="1143000" indent="-228600" defTabSz="912813">
              <a:spcBef>
                <a:spcPct val="20000"/>
              </a:spcBef>
              <a:buClr>
                <a:schemeClr val="tx2"/>
              </a:buClr>
              <a:buSzPct val="65000"/>
              <a:buFont typeface="Wingdings" panose="05000000000000000000" pitchFamily="2" charset="2"/>
              <a:buChar char="¡"/>
              <a:tabLst>
                <a:tab pos="684213" algn="l"/>
              </a:tabLst>
              <a:defRPr sz="2200">
                <a:solidFill>
                  <a:schemeClr val="tx1"/>
                </a:solidFill>
                <a:latin typeface="Verdana" panose="020B0604030504040204" pitchFamily="34" charset="0"/>
              </a:defRPr>
            </a:lvl3pPr>
            <a:lvl4pPr marL="1600200" indent="-228600" defTabSz="912813">
              <a:spcBef>
                <a:spcPct val="20000"/>
              </a:spcBef>
              <a:buClr>
                <a:schemeClr val="accent2"/>
              </a:buClr>
              <a:buSzPct val="70000"/>
              <a:buFont typeface="Wingdings" panose="05000000000000000000" pitchFamily="2" charset="2"/>
              <a:buChar char="l"/>
              <a:tabLst>
                <a:tab pos="684213" algn="l"/>
              </a:tabLst>
              <a:defRPr sz="1900">
                <a:solidFill>
                  <a:schemeClr val="tx1"/>
                </a:solidFill>
                <a:latin typeface="Verdana" panose="020B0604030504040204" pitchFamily="34" charset="0"/>
              </a:defRPr>
            </a:lvl4pPr>
            <a:lvl5pPr marL="2057400" indent="-228600" defTabSz="912813">
              <a:spcBef>
                <a:spcPct val="20000"/>
              </a:spcBef>
              <a:buClr>
                <a:schemeClr val="tx2"/>
              </a:buClr>
              <a:buSzPct val="60000"/>
              <a:buFont typeface="Wingdings" panose="05000000000000000000" pitchFamily="2" charset="2"/>
              <a:buChar char="¡"/>
              <a:tabLst>
                <a:tab pos="684213" algn="l"/>
              </a:tabLst>
              <a:defRPr sz="1900">
                <a:solidFill>
                  <a:schemeClr val="tx1"/>
                </a:solidFill>
                <a:latin typeface="Verdana" panose="020B0604030504040204" pitchFamily="34" charset="0"/>
              </a:defRPr>
            </a:lvl5pPr>
            <a:lvl6pPr marL="25146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684213" algn="l"/>
              </a:tabLst>
              <a:defRPr sz="1900">
                <a:solidFill>
                  <a:schemeClr val="tx1"/>
                </a:solidFill>
                <a:latin typeface="Verdana" panose="020B0604030504040204" pitchFamily="34" charset="0"/>
              </a:defRPr>
            </a:lvl6pPr>
            <a:lvl7pPr marL="29718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684213" algn="l"/>
              </a:tabLst>
              <a:defRPr sz="1900">
                <a:solidFill>
                  <a:schemeClr val="tx1"/>
                </a:solidFill>
                <a:latin typeface="Verdana" panose="020B0604030504040204" pitchFamily="34" charset="0"/>
              </a:defRPr>
            </a:lvl7pPr>
            <a:lvl8pPr marL="34290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684213" algn="l"/>
              </a:tabLst>
              <a:defRPr sz="1900">
                <a:solidFill>
                  <a:schemeClr val="tx1"/>
                </a:solidFill>
                <a:latin typeface="Verdana" panose="020B0604030504040204" pitchFamily="34" charset="0"/>
              </a:defRPr>
            </a:lvl8pPr>
            <a:lvl9pPr marL="38862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684213" algn="l"/>
              </a:tabLst>
              <a:defRPr sz="1900">
                <a:solidFill>
                  <a:schemeClr val="tx1"/>
                </a:solidFill>
                <a:latin typeface="Verdana" panose="020B0604030504040204" pitchFamily="34" charset="0"/>
              </a:defRPr>
            </a:lvl9pPr>
          </a:lstStyle>
          <a:p>
            <a:pPr algn="ctr" eaLnBrk="1" hangingPunct="1">
              <a:spcBef>
                <a:spcPct val="0"/>
              </a:spcBef>
              <a:buClrTx/>
              <a:buSzTx/>
              <a:buFontTx/>
              <a:buNone/>
            </a:pPr>
            <a:endParaRPr lang="en-US" sz="1800">
              <a:latin typeface="Arial" panose="020B0604020202020204" pitchFamily="34" charset="0"/>
            </a:endParaRPr>
          </a:p>
        </p:txBody>
      </p:sp>
      <p:sp>
        <p:nvSpPr>
          <p:cNvPr id="9219" name="Rectangle 11"/>
          <p:cNvSpPr>
            <a:spLocks noChangeArrowheads="1"/>
          </p:cNvSpPr>
          <p:nvPr/>
        </p:nvSpPr>
        <p:spPr bwMode="auto">
          <a:xfrm>
            <a:off x="862013" y="1413858"/>
            <a:ext cx="76041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912813">
              <a:spcBef>
                <a:spcPct val="20000"/>
              </a:spcBef>
              <a:buClr>
                <a:schemeClr val="tx2"/>
              </a:buClr>
              <a:buSzPct val="70000"/>
              <a:buFont typeface="Wingdings" panose="05000000000000000000" pitchFamily="2" charset="2"/>
              <a:buChar char="¡"/>
              <a:tabLst>
                <a:tab pos="227013" algn="l"/>
                <a:tab pos="684213" algn="l"/>
              </a:tabLst>
              <a:defRPr sz="2900">
                <a:solidFill>
                  <a:schemeClr val="tx1"/>
                </a:solidFill>
                <a:latin typeface="Verdana" panose="020B0604030504040204" pitchFamily="34" charset="0"/>
              </a:defRPr>
            </a:lvl1pPr>
            <a:lvl2pPr marL="742950" indent="-285750" defTabSz="912813">
              <a:spcBef>
                <a:spcPct val="20000"/>
              </a:spcBef>
              <a:buClr>
                <a:schemeClr val="accent2"/>
              </a:buClr>
              <a:buSzPct val="70000"/>
              <a:buFont typeface="Wingdings" panose="05000000000000000000" pitchFamily="2" charset="2"/>
              <a:buChar char="l"/>
              <a:tabLst>
                <a:tab pos="227013" algn="l"/>
                <a:tab pos="684213" algn="l"/>
              </a:tabLst>
              <a:defRPr sz="2500">
                <a:solidFill>
                  <a:schemeClr val="tx1"/>
                </a:solidFill>
                <a:latin typeface="Verdana" panose="020B0604030504040204" pitchFamily="34" charset="0"/>
              </a:defRPr>
            </a:lvl2pPr>
            <a:lvl3pPr marL="1143000" indent="-228600" defTabSz="912813">
              <a:spcBef>
                <a:spcPct val="20000"/>
              </a:spcBef>
              <a:buClr>
                <a:schemeClr val="tx2"/>
              </a:buClr>
              <a:buSzPct val="65000"/>
              <a:buFont typeface="Wingdings" panose="05000000000000000000" pitchFamily="2" charset="2"/>
              <a:buChar char="¡"/>
              <a:tabLst>
                <a:tab pos="227013" algn="l"/>
                <a:tab pos="684213" algn="l"/>
              </a:tabLst>
              <a:defRPr sz="2200">
                <a:solidFill>
                  <a:schemeClr val="tx1"/>
                </a:solidFill>
                <a:latin typeface="Verdana" panose="020B0604030504040204" pitchFamily="34" charset="0"/>
              </a:defRPr>
            </a:lvl3pPr>
            <a:lvl4pPr marL="1600200" indent="-228600" defTabSz="912813">
              <a:spcBef>
                <a:spcPct val="20000"/>
              </a:spcBef>
              <a:buClr>
                <a:schemeClr val="accent2"/>
              </a:buClr>
              <a:buSzPct val="70000"/>
              <a:buFont typeface="Wingdings" panose="05000000000000000000" pitchFamily="2" charset="2"/>
              <a:buChar char="l"/>
              <a:tabLst>
                <a:tab pos="227013" algn="l"/>
                <a:tab pos="684213" algn="l"/>
              </a:tabLst>
              <a:defRPr sz="1900">
                <a:solidFill>
                  <a:schemeClr val="tx1"/>
                </a:solidFill>
                <a:latin typeface="Verdana" panose="020B0604030504040204" pitchFamily="34" charset="0"/>
              </a:defRPr>
            </a:lvl4pPr>
            <a:lvl5pPr marL="2057400" indent="-228600" defTabSz="912813">
              <a:spcBef>
                <a:spcPct val="20000"/>
              </a:spcBef>
              <a:buClr>
                <a:schemeClr val="tx2"/>
              </a:buClr>
              <a:buSzPct val="60000"/>
              <a:buFont typeface="Wingdings" panose="05000000000000000000" pitchFamily="2" charset="2"/>
              <a:buChar char="¡"/>
              <a:tabLst>
                <a:tab pos="227013" algn="l"/>
                <a:tab pos="684213" algn="l"/>
              </a:tabLst>
              <a:defRPr sz="1900">
                <a:solidFill>
                  <a:schemeClr val="tx1"/>
                </a:solidFill>
                <a:latin typeface="Verdana" panose="020B0604030504040204" pitchFamily="34" charset="0"/>
              </a:defRPr>
            </a:lvl5pPr>
            <a:lvl6pPr marL="25146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227013" algn="l"/>
                <a:tab pos="684213" algn="l"/>
              </a:tabLst>
              <a:defRPr sz="1900">
                <a:solidFill>
                  <a:schemeClr val="tx1"/>
                </a:solidFill>
                <a:latin typeface="Verdana" panose="020B0604030504040204" pitchFamily="34" charset="0"/>
              </a:defRPr>
            </a:lvl6pPr>
            <a:lvl7pPr marL="29718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227013" algn="l"/>
                <a:tab pos="684213" algn="l"/>
              </a:tabLst>
              <a:defRPr sz="1900">
                <a:solidFill>
                  <a:schemeClr val="tx1"/>
                </a:solidFill>
                <a:latin typeface="Verdana" panose="020B0604030504040204" pitchFamily="34" charset="0"/>
              </a:defRPr>
            </a:lvl7pPr>
            <a:lvl8pPr marL="34290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227013" algn="l"/>
                <a:tab pos="684213" algn="l"/>
              </a:tabLst>
              <a:defRPr sz="1900">
                <a:solidFill>
                  <a:schemeClr val="tx1"/>
                </a:solidFill>
                <a:latin typeface="Verdana" panose="020B0604030504040204" pitchFamily="34" charset="0"/>
              </a:defRPr>
            </a:lvl8pPr>
            <a:lvl9pPr marL="3886200" indent="-228600" defTabSz="912813" eaLnBrk="0" fontAlgn="base" hangingPunct="0">
              <a:spcBef>
                <a:spcPct val="20000"/>
              </a:spcBef>
              <a:spcAft>
                <a:spcPct val="0"/>
              </a:spcAft>
              <a:buClr>
                <a:schemeClr val="tx2"/>
              </a:buClr>
              <a:buSzPct val="60000"/>
              <a:buFont typeface="Wingdings" panose="05000000000000000000" pitchFamily="2" charset="2"/>
              <a:buChar char="¡"/>
              <a:tabLst>
                <a:tab pos="227013" algn="l"/>
                <a:tab pos="684213" algn="l"/>
              </a:tabLst>
              <a:defRPr sz="1900">
                <a:solidFill>
                  <a:schemeClr val="tx1"/>
                </a:solidFill>
                <a:latin typeface="Verdana" panose="020B0604030504040204" pitchFamily="34" charset="0"/>
              </a:defRPr>
            </a:lvl9pPr>
          </a:lstStyle>
          <a:p>
            <a:pPr algn="ctr" eaLnBrk="1" hangingPunct="1">
              <a:spcBef>
                <a:spcPct val="0"/>
              </a:spcBef>
              <a:buClrTx/>
              <a:buSzTx/>
              <a:buFontTx/>
              <a:buNone/>
            </a:pPr>
            <a:r>
              <a:rPr lang="tr-TR" sz="3200" b="1" dirty="0">
                <a:latin typeface="Calibri" panose="020F0502020204030204" pitchFamily="34" charset="0"/>
              </a:rPr>
              <a:t>PSİKOSOSYAL DESTEK </a:t>
            </a:r>
            <a:r>
              <a:rPr lang="tr-TR" sz="3200" b="1" dirty="0">
                <a:solidFill>
                  <a:srgbClr val="FF0000"/>
                </a:solidFill>
                <a:latin typeface="Calibri" panose="020F0502020204030204" pitchFamily="34" charset="0"/>
              </a:rPr>
              <a:t>NE DEĞİLDİR?</a:t>
            </a:r>
            <a:endParaRPr lang="tr-TR" sz="3200" dirty="0">
              <a:solidFill>
                <a:srgbClr val="FF0000"/>
              </a:solidFill>
              <a:latin typeface="Calibri" panose="020F0502020204030204" pitchFamily="34" charset="0"/>
            </a:endParaRPr>
          </a:p>
          <a:p>
            <a:pPr algn="ctr" eaLnBrk="1" hangingPunct="1">
              <a:spcBef>
                <a:spcPct val="0"/>
              </a:spcBef>
              <a:buClrTx/>
              <a:buSzTx/>
              <a:buFontTx/>
              <a:buNone/>
            </a:pPr>
            <a:endParaRPr lang="tr-TR" sz="2800" b="1" dirty="0">
              <a:latin typeface="Calibri" panose="020F0502020204030204" pitchFamily="34" charset="0"/>
            </a:endParaRPr>
          </a:p>
          <a:p>
            <a:pPr algn="ctr" eaLnBrk="1" hangingPunct="1">
              <a:spcBef>
                <a:spcPct val="0"/>
              </a:spcBef>
              <a:buClrTx/>
              <a:buSzTx/>
              <a:buFont typeface="Arial" panose="020B0604020202020204" pitchFamily="34" charset="0"/>
              <a:buChar char="•"/>
            </a:pPr>
            <a:r>
              <a:rPr lang="tr-TR" sz="2800" dirty="0">
                <a:latin typeface="Calibri" panose="020F0502020204030204" pitchFamily="34" charset="0"/>
              </a:rPr>
              <a:t> </a:t>
            </a:r>
            <a:r>
              <a:rPr lang="tr-TR" sz="2800" dirty="0" smtClean="0">
                <a:latin typeface="Calibri" panose="020F0502020204030204" pitchFamily="34" charset="0"/>
              </a:rPr>
              <a:t>Sadece tek başına psikolojik </a:t>
            </a:r>
            <a:r>
              <a:rPr lang="tr-TR" sz="2800" dirty="0">
                <a:latin typeface="Calibri" panose="020F0502020204030204" pitchFamily="34" charset="0"/>
              </a:rPr>
              <a:t>ya da psikiyatrik tedavi değildir.</a:t>
            </a:r>
          </a:p>
          <a:p>
            <a:pPr algn="ctr" eaLnBrk="1" hangingPunct="1">
              <a:spcBef>
                <a:spcPct val="0"/>
              </a:spcBef>
              <a:buClrTx/>
              <a:buSzTx/>
              <a:buFontTx/>
              <a:buNone/>
            </a:pPr>
            <a:endParaRPr lang="tr-TR" sz="2800" dirty="0">
              <a:latin typeface="Calibri" panose="020F0502020204030204" pitchFamily="34" charset="0"/>
            </a:endParaRPr>
          </a:p>
          <a:p>
            <a:pPr algn="ctr" eaLnBrk="1" hangingPunct="1">
              <a:spcBef>
                <a:spcPct val="0"/>
              </a:spcBef>
              <a:buClrTx/>
              <a:buSzTx/>
              <a:buFont typeface="Arial" panose="020B0604020202020204" pitchFamily="34" charset="0"/>
              <a:buChar char="•"/>
            </a:pPr>
            <a:r>
              <a:rPr lang="tr-TR" sz="2800" dirty="0">
                <a:latin typeface="Calibri" panose="020F0502020204030204" pitchFamily="34" charset="0"/>
              </a:rPr>
              <a:t> Ruhsal bozukluklar ya da ciddi fiziksel rahatsızlıklar konusunda bir danışmanlık ya da terapi değildir</a:t>
            </a:r>
            <a:r>
              <a:rPr lang="tr-TR" sz="2800" dirty="0" smtClean="0">
                <a:latin typeface="Calibri" panose="020F0502020204030204" pitchFamily="34" charset="0"/>
              </a:rPr>
              <a:t>. Bu çalışmalar psikososyalin alt faaliyet alanlarından biridir.</a:t>
            </a:r>
            <a:endParaRPr lang="tr-TR" sz="2800" dirty="0">
              <a:latin typeface="Calibri" panose="020F0502020204030204" pitchFamily="34" charset="0"/>
            </a:endParaRPr>
          </a:p>
        </p:txBody>
      </p:sp>
    </p:spTree>
    <p:extLst>
      <p:ext uri="{BB962C8B-B14F-4D97-AF65-F5344CB8AC3E}">
        <p14:creationId xmlns:p14="http://schemas.microsoft.com/office/powerpoint/2010/main" val="3482104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a:t>Psikososyal Destek Programlarına İlişkin Çerçeve</a:t>
            </a:r>
            <a:endParaRPr lang="en-US" dirty="0"/>
          </a:p>
        </p:txBody>
      </p:sp>
      <p:graphicFrame>
        <p:nvGraphicFramePr>
          <p:cNvPr id="3" name="Diagram 2"/>
          <p:cNvGraphicFramePr/>
          <p:nvPr/>
        </p:nvGraphicFramePr>
        <p:xfrm>
          <a:off x="609600" y="1600200"/>
          <a:ext cx="7848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996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TotalTime>
  <Words>858</Words>
  <Application>Microsoft Office PowerPoint</Application>
  <PresentationFormat>On-screen Show (4:3)</PresentationFormat>
  <Paragraphs>145</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vt:lpstr>
      <vt:lpstr>Sylfaen</vt:lpstr>
      <vt:lpstr>Wingdings</vt:lpstr>
      <vt:lpstr>Office Theme</vt:lpstr>
      <vt:lpstr>Psikososyal Destek  </vt:lpstr>
      <vt:lpstr>Eğitimin Amacı</vt:lpstr>
      <vt:lpstr>PSİKOSOSYAL;</vt:lpstr>
      <vt:lpstr>PowerPoint Presentation</vt:lpstr>
      <vt:lpstr>Psikososyal Etkililik  Alanları</vt:lpstr>
      <vt:lpstr>Psikososyal Müdahaleler</vt:lpstr>
      <vt:lpstr>Psikososyal Müdahale Modeli</vt:lpstr>
      <vt:lpstr>PowerPoint Presentation</vt:lpstr>
      <vt:lpstr>Psikososyal Destek Programlarına İlişkin Çerçeve</vt:lpstr>
      <vt:lpstr>PowerPoint Presentation</vt:lpstr>
      <vt:lpstr>PowerPoint Presentation</vt:lpstr>
      <vt:lpstr>PowerPoint Presentation</vt:lpstr>
      <vt:lpstr>Çalışma Grupları</vt:lpstr>
      <vt:lpstr>PowerPoint Presentation</vt:lpstr>
    </vt:vector>
  </TitlesOfParts>
  <Company>UNICEF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Psikososyal Destek  </dc:title>
  <dc:creator>Eylen Savur</dc:creator>
  <cp:lastModifiedBy>Eylen Savur</cp:lastModifiedBy>
  <cp:revision>4</cp:revision>
  <dcterms:created xsi:type="dcterms:W3CDTF">2014-04-01T12:51:59Z</dcterms:created>
  <dcterms:modified xsi:type="dcterms:W3CDTF">2014-04-01T13:59:05Z</dcterms:modified>
</cp:coreProperties>
</file>