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85" r:id="rId3"/>
    <p:sldId id="258" r:id="rId4"/>
    <p:sldId id="259" r:id="rId5"/>
    <p:sldId id="262" r:id="rId6"/>
    <p:sldId id="289" r:id="rId7"/>
    <p:sldId id="264" r:id="rId8"/>
    <p:sldId id="293" r:id="rId9"/>
    <p:sldId id="266" r:id="rId10"/>
    <p:sldId id="295" r:id="rId11"/>
    <p:sldId id="268" r:id="rId12"/>
    <p:sldId id="296" r:id="rId13"/>
    <p:sldId id="270" r:id="rId14"/>
    <p:sldId id="297" r:id="rId15"/>
    <p:sldId id="272" r:id="rId16"/>
    <p:sldId id="290" r:id="rId17"/>
    <p:sldId id="273" r:id="rId18"/>
    <p:sldId id="291" r:id="rId19"/>
    <p:sldId id="274" r:id="rId20"/>
    <p:sldId id="292" r:id="rId21"/>
    <p:sldId id="275" r:id="rId22"/>
    <p:sldId id="278" r:id="rId23"/>
    <p:sldId id="299" r:id="rId24"/>
    <p:sldId id="279" r:id="rId25"/>
    <p:sldId id="300" r:id="rId26"/>
    <p:sldId id="281" r:id="rId27"/>
    <p:sldId id="282" r:id="rId28"/>
    <p:sldId id="301" r:id="rId29"/>
    <p:sldId id="283" r:id="rId30"/>
    <p:sldId id="302" r:id="rId31"/>
    <p:sldId id="298" r:id="rId32"/>
    <p:sldId id="284" r:id="rId33"/>
    <p:sldId id="303" r:id="rId34"/>
    <p:sldId id="304"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66" d="100"/>
          <a:sy n="66" d="100"/>
        </p:scale>
        <p:origin x="66"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E7B928-FF05-4680-B9E6-9CBF46CCBEEC}"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16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7B928-FF05-4680-B9E6-9CBF46CCBEEC}"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4651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7B928-FF05-4680-B9E6-9CBF46CCBEEC}"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72930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7B928-FF05-4680-B9E6-9CBF46CCBEEC}"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82825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7B928-FF05-4680-B9E6-9CBF46CCBEEC}"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89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E7B928-FF05-4680-B9E6-9CBF46CCBEEC}"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116038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E7B928-FF05-4680-B9E6-9CBF46CCBEEC}" type="datetimeFigureOut">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0585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E7B928-FF05-4680-B9E6-9CBF46CCBEEC}" type="datetimeFigureOut">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18195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E7B928-FF05-4680-B9E6-9CBF46CCBEEC}" type="datetimeFigureOut">
              <a:rPr lang="en-US" smtClean="0"/>
              <a:t>4/27/2016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4239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0E7B928-FF05-4680-B9E6-9CBF46CCBEEC}" type="datetimeFigureOut">
              <a:rPr lang="en-US" smtClean="0"/>
              <a:t>4/27/2016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1EA07C-EE9C-40C2-ADB5-5ED734F62BC1}" type="slidenum">
              <a:rPr lang="en-US" smtClean="0"/>
              <a:t>‹#›</a:t>
            </a:fld>
            <a:endParaRPr lang="en-US"/>
          </a:p>
        </p:txBody>
      </p:sp>
    </p:spTree>
    <p:extLst>
      <p:ext uri="{BB962C8B-B14F-4D97-AF65-F5344CB8AC3E}">
        <p14:creationId xmlns:p14="http://schemas.microsoft.com/office/powerpoint/2010/main" val="82580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7B928-FF05-4680-B9E6-9CBF46CCBEEC}"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4510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0E7B928-FF05-4680-B9E6-9CBF46CCBEEC}" type="datetimeFigureOut">
              <a:rPr lang="en-US" smtClean="0"/>
              <a:t>4/27/2016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11EA07C-EE9C-40C2-ADB5-5ED734F62BC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3742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540" y="1166018"/>
            <a:ext cx="3429000" cy="4525963"/>
          </a:xfrm>
        </p:spPr>
        <p:txBody>
          <a:bodyPr>
            <a:normAutofit/>
          </a:bodyPr>
          <a:lstStyle/>
          <a:p>
            <a:pPr marL="0" indent="0" algn="ctr">
              <a:buNone/>
            </a:pPr>
            <a:endParaRPr lang="tr-TR" sz="4000" dirty="0" smtClean="0"/>
          </a:p>
          <a:p>
            <a:pPr marL="0" indent="0" algn="ctr">
              <a:buNone/>
            </a:pPr>
            <a:endParaRPr lang="tr-TR" sz="4000" dirty="0"/>
          </a:p>
          <a:p>
            <a:pPr marL="0" indent="0" algn="ctr">
              <a:buNone/>
            </a:pPr>
            <a:r>
              <a:rPr lang="tr-TR" sz="4000" dirty="0" smtClean="0"/>
              <a:t>Risk Altındaki Çocuklarla İletişim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 y="0"/>
            <a:ext cx="5057775" cy="6858000"/>
          </a:xfrm>
          <a:prstGeom prst="rect">
            <a:avLst/>
          </a:prstGeom>
        </p:spPr>
      </p:pic>
    </p:spTree>
    <p:extLst>
      <p:ext uri="{BB962C8B-B14F-4D97-AF65-F5344CB8AC3E}">
        <p14:creationId xmlns:p14="http://schemas.microsoft.com/office/powerpoint/2010/main" val="6668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6091" y="571500"/>
            <a:ext cx="8229600" cy="1143000"/>
          </a:xfrm>
        </p:spPr>
        <p:txBody>
          <a:bodyPr>
            <a:normAutofit/>
          </a:bodyPr>
          <a:lstStyle/>
          <a:p>
            <a:r>
              <a:rPr lang="tr-TR" sz="2800" b="1" dirty="0"/>
              <a:t>İLK ÇOCUKLUK ÇAĞI (5-11 yaş arası)</a:t>
            </a:r>
            <a:r>
              <a:rPr lang="tr-TR" sz="2800" dirty="0"/>
              <a:t/>
            </a:r>
            <a:br>
              <a:rPr lang="tr-TR" sz="2800" dirty="0"/>
            </a:br>
            <a:endParaRPr lang="en-US" sz="2800" dirty="0"/>
          </a:p>
        </p:txBody>
      </p:sp>
      <p:sp>
        <p:nvSpPr>
          <p:cNvPr id="5" name="Rounded Rectangle 4"/>
          <p:cNvSpPr/>
          <p:nvPr/>
        </p:nvSpPr>
        <p:spPr>
          <a:xfrm>
            <a:off x="5867400" y="762000"/>
            <a:ext cx="25908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Yapılması Gerekenler</a:t>
            </a:r>
            <a:endParaRPr lang="en-US" sz="2800" dirty="0"/>
          </a:p>
        </p:txBody>
      </p:sp>
      <p:sp>
        <p:nvSpPr>
          <p:cNvPr id="6" name="Rectangle 3"/>
          <p:cNvSpPr txBox="1">
            <a:spLocks noChangeArrowheads="1"/>
          </p:cNvSpPr>
          <p:nvPr/>
        </p:nvSpPr>
        <p:spPr>
          <a:xfrm>
            <a:off x="304800" y="1933016"/>
            <a:ext cx="8305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tr-TR" sz="2000" dirty="0" smtClean="0"/>
              <a:t>Küçükken gösterdiği davranışları sergilemeye yönelik olumsuz belirtiler sık görülür, fakat bunlar kısa sürelidir; bu nedenle cezalandırma ve kınamadan kaçınılmalıdır. Sabırlı ve hoşgörülü olunmalıdır.</a:t>
            </a:r>
          </a:p>
          <a:p>
            <a:pPr>
              <a:lnSpc>
                <a:spcPct val="80000"/>
              </a:lnSpc>
            </a:pPr>
            <a:endParaRPr lang="tr-TR" sz="2000" dirty="0" smtClean="0"/>
          </a:p>
          <a:p>
            <a:pPr>
              <a:lnSpc>
                <a:spcPct val="80000"/>
              </a:lnSpc>
            </a:pPr>
            <a:r>
              <a:rPr lang="tr-TR" sz="2000" dirty="0" smtClean="0"/>
              <a:t>Yetişkinler ve yaşıtlarıyla oyunlar oynaması ve konuşması teşvik edilmelidir.</a:t>
            </a:r>
          </a:p>
          <a:p>
            <a:pPr>
              <a:lnSpc>
                <a:spcPct val="80000"/>
              </a:lnSpc>
            </a:pPr>
            <a:endParaRPr lang="tr-TR" sz="2000" dirty="0" smtClean="0"/>
          </a:p>
          <a:p>
            <a:pPr>
              <a:lnSpc>
                <a:spcPct val="80000"/>
              </a:lnSpc>
            </a:pPr>
            <a:r>
              <a:rPr lang="tr-TR" sz="2000" dirty="0" smtClean="0"/>
              <a:t>Çocukla ilgili evde veya okuldaki beklentiler daha düşük tutulmalı (bunun geçici olduğunun ve uygun bir süre sonrasında normal düzene dönüleceği bilinmelidir).</a:t>
            </a:r>
          </a:p>
          <a:p>
            <a:pPr>
              <a:lnSpc>
                <a:spcPct val="80000"/>
              </a:lnSpc>
            </a:pPr>
            <a:endParaRPr lang="tr-TR" sz="2000" dirty="0" smtClean="0"/>
          </a:p>
          <a:p>
            <a:pPr>
              <a:lnSpc>
                <a:spcPct val="80000"/>
              </a:lnSpc>
            </a:pPr>
            <a:r>
              <a:rPr lang="tr-TR" sz="2000" dirty="0" smtClean="0"/>
              <a:t>Evde fazla ilgi ve çaba istemeyen ufak tefek işler ve sorumluluklar üstlenmesi için fırsat tanınmalıdır.</a:t>
            </a:r>
          </a:p>
          <a:p>
            <a:pPr>
              <a:lnSpc>
                <a:spcPct val="80000"/>
              </a:lnSpc>
            </a:pPr>
            <a:endParaRPr lang="tr-TR" sz="2000" dirty="0" smtClean="0"/>
          </a:p>
          <a:p>
            <a:pPr>
              <a:lnSpc>
                <a:spcPct val="80000"/>
              </a:lnSpc>
            </a:pPr>
            <a:r>
              <a:rPr lang="tr-TR" sz="2000" dirty="0" smtClean="0"/>
              <a:t>Gelecekte meydana gelebilecek afetler için alınacak güvenlik önlemleri prova edilelerek yardımcı olunabilir.</a:t>
            </a:r>
            <a:endParaRPr lang="tr-TR" sz="2000" dirty="0"/>
          </a:p>
        </p:txBody>
      </p:sp>
    </p:spTree>
    <p:extLst>
      <p:ext uri="{BB962C8B-B14F-4D97-AF65-F5344CB8AC3E}">
        <p14:creationId xmlns:p14="http://schemas.microsoft.com/office/powerpoint/2010/main" val="2038182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93617"/>
            <a:ext cx="8229600" cy="1143000"/>
          </a:xfrm>
        </p:spPr>
        <p:txBody>
          <a:bodyPr>
            <a:normAutofit/>
          </a:bodyPr>
          <a:lstStyle/>
          <a:p>
            <a:r>
              <a:rPr lang="tr-TR" sz="2800" b="1" dirty="0"/>
              <a:t>ERGENLİK ÖNCESİ ÇAĞ (11-14 yaş arası)</a:t>
            </a:r>
            <a:r>
              <a:rPr lang="tr-TR" sz="2800" dirty="0"/>
              <a:t/>
            </a:r>
            <a:br>
              <a:rPr lang="tr-TR" sz="2800" dirty="0"/>
            </a:br>
            <a:endParaRPr lang="en-US" sz="2800" dirty="0"/>
          </a:p>
        </p:txBody>
      </p:sp>
      <p:sp>
        <p:nvSpPr>
          <p:cNvPr id="16387" name="Rectangle 3"/>
          <p:cNvSpPr>
            <a:spLocks noGrp="1" noChangeArrowheads="1"/>
          </p:cNvSpPr>
          <p:nvPr>
            <p:ph idx="1"/>
          </p:nvPr>
        </p:nvSpPr>
        <p:spPr>
          <a:xfrm>
            <a:off x="457200" y="1874596"/>
            <a:ext cx="8305800" cy="4525963"/>
          </a:xfrm>
        </p:spPr>
        <p:txBody>
          <a:bodyPr>
            <a:normAutofit/>
          </a:bodyPr>
          <a:lstStyle/>
          <a:p>
            <a:pPr>
              <a:lnSpc>
                <a:spcPct val="80000"/>
              </a:lnSpc>
            </a:pPr>
            <a:r>
              <a:rPr lang="tr-TR" sz="2400" dirty="0" smtClean="0"/>
              <a:t>Uyku </a:t>
            </a:r>
            <a:r>
              <a:rPr lang="tr-TR" sz="2400" dirty="0"/>
              <a:t>bozuklukları ve iştahsızlık </a:t>
            </a:r>
          </a:p>
          <a:p>
            <a:pPr>
              <a:lnSpc>
                <a:spcPct val="80000"/>
              </a:lnSpc>
            </a:pPr>
            <a:r>
              <a:rPr lang="tr-TR" sz="2400" dirty="0"/>
              <a:t>Evde itaatsizlik</a:t>
            </a:r>
          </a:p>
          <a:p>
            <a:pPr>
              <a:lnSpc>
                <a:spcPct val="80000"/>
              </a:lnSpc>
            </a:pPr>
            <a:r>
              <a:rPr lang="tr-TR" sz="2400" dirty="0"/>
              <a:t>Ufak tefek ev işleri yapmayı reddetme</a:t>
            </a:r>
          </a:p>
          <a:p>
            <a:pPr>
              <a:lnSpc>
                <a:spcPct val="80000"/>
              </a:lnSpc>
            </a:pPr>
            <a:r>
              <a:rPr lang="tr-TR" sz="2400" dirty="0"/>
              <a:t>Okulla ilgili problemler (örneğin, kavga etme, kendini diğerlerinden uzak tutma, ilgi kaybı, dikkat çekmeye yönelik davranışlar sergileme)</a:t>
            </a:r>
          </a:p>
          <a:p>
            <a:pPr>
              <a:lnSpc>
                <a:spcPct val="80000"/>
              </a:lnSpc>
            </a:pPr>
            <a:r>
              <a:rPr lang="tr-TR" sz="2400" dirty="0"/>
              <a:t>Fiziksel problemler (baş ağrısı, belirsiz ağrılar ve acılar, deride lekelenmeler, bağırsak problemleri, psiko-somatik şikayetler)</a:t>
            </a:r>
          </a:p>
          <a:p>
            <a:pPr>
              <a:lnSpc>
                <a:spcPct val="80000"/>
              </a:lnSpc>
            </a:pPr>
            <a:r>
              <a:rPr lang="tr-TR" sz="2400" dirty="0"/>
              <a:t>Akranlarının katıldığı sosyal faaliyetlere ilgi göstermeme; görülebilir</a:t>
            </a:r>
          </a:p>
        </p:txBody>
      </p:sp>
      <p:sp>
        <p:nvSpPr>
          <p:cNvPr id="4" name="Rounded Rectangle 3"/>
          <p:cNvSpPr/>
          <p:nvPr/>
        </p:nvSpPr>
        <p:spPr>
          <a:xfrm>
            <a:off x="6019800" y="884117"/>
            <a:ext cx="24384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Tepkileri</a:t>
            </a:r>
            <a:endParaRPr lang="en-US" sz="2800" dirty="0"/>
          </a:p>
        </p:txBody>
      </p:sp>
    </p:spTree>
    <p:extLst>
      <p:ext uri="{BB962C8B-B14F-4D97-AF65-F5344CB8AC3E}">
        <p14:creationId xmlns:p14="http://schemas.microsoft.com/office/powerpoint/2010/main" val="4176921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43753" y="693617"/>
            <a:ext cx="8229600" cy="1143000"/>
          </a:xfrm>
        </p:spPr>
        <p:txBody>
          <a:bodyPr>
            <a:normAutofit/>
          </a:bodyPr>
          <a:lstStyle/>
          <a:p>
            <a:r>
              <a:rPr lang="tr-TR" sz="2800" b="1" dirty="0"/>
              <a:t>ERGENLİK ÖNCESİ ÇAĞ (11-14 yaş arası)</a:t>
            </a:r>
            <a:r>
              <a:rPr lang="tr-TR" sz="2800" dirty="0"/>
              <a:t/>
            </a:r>
            <a:br>
              <a:rPr lang="tr-TR" sz="2800" dirty="0"/>
            </a:br>
            <a:endParaRPr lang="en-US" sz="2800" dirty="0"/>
          </a:p>
        </p:txBody>
      </p:sp>
      <p:sp>
        <p:nvSpPr>
          <p:cNvPr id="5" name="Rectangle 3"/>
          <p:cNvSpPr txBox="1">
            <a:spLocks noChangeArrowheads="1"/>
          </p:cNvSpPr>
          <p:nvPr/>
        </p:nvSpPr>
        <p:spPr>
          <a:xfrm>
            <a:off x="200368" y="2027117"/>
            <a:ext cx="847298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tr-TR" sz="2400" dirty="0" smtClean="0"/>
              <a:t>Rutin düzene devam etme amaçlı grup faaliyetlerine katılmasını sağlanmalıdır.</a:t>
            </a:r>
          </a:p>
          <a:p>
            <a:pPr>
              <a:lnSpc>
                <a:spcPct val="80000"/>
              </a:lnSpc>
            </a:pPr>
            <a:r>
              <a:rPr lang="tr-TR" sz="2400" dirty="0" smtClean="0"/>
              <a:t>Akran grubu faaliyetlerine katılması sağlanmalıdır.</a:t>
            </a:r>
          </a:p>
          <a:p>
            <a:pPr>
              <a:lnSpc>
                <a:spcPct val="80000"/>
              </a:lnSpc>
            </a:pPr>
            <a:r>
              <a:rPr lang="tr-TR" sz="2400" dirty="0" smtClean="0"/>
              <a:t>Afetin etkilerini azaltmaya yönelik grup çalışmalarına katılması teşvik edilmeli ve gelecekte meydana gelebilecek afetler için yapılması gereken doğru davranışlar prova edilmelidir.</a:t>
            </a:r>
          </a:p>
          <a:p>
            <a:pPr>
              <a:lnSpc>
                <a:spcPct val="80000"/>
              </a:lnSpc>
            </a:pPr>
            <a:r>
              <a:rPr lang="tr-TR" sz="2400" dirty="0" smtClean="0"/>
              <a:t>Çocuğa fazla ilgi ve çaba gerektirmeyen ancak planlanmış sorumluluklar verilmelidir.</a:t>
            </a:r>
          </a:p>
          <a:p>
            <a:pPr>
              <a:lnSpc>
                <a:spcPct val="80000"/>
              </a:lnSpc>
            </a:pPr>
            <a:r>
              <a:rPr lang="tr-TR" sz="2400" dirty="0" smtClean="0"/>
              <a:t>Evde ya da okuldaki beklentiler geçici olarak düşük tutulmalıdır.</a:t>
            </a:r>
          </a:p>
          <a:p>
            <a:pPr>
              <a:lnSpc>
                <a:spcPct val="80000"/>
              </a:lnSpc>
            </a:pPr>
            <a:r>
              <a:rPr lang="tr-TR" sz="2400" dirty="0" smtClean="0"/>
              <a:t>Normalden daha fazla ilgi ve özen gösterilmek sureti ile bu yaş grubu çocuklara yardım edilmelidir.</a:t>
            </a:r>
            <a:endParaRPr lang="tr-TR" sz="2400" dirty="0"/>
          </a:p>
        </p:txBody>
      </p:sp>
      <p:sp>
        <p:nvSpPr>
          <p:cNvPr id="6" name="Rounded Rectangle 5"/>
          <p:cNvSpPr/>
          <p:nvPr/>
        </p:nvSpPr>
        <p:spPr>
          <a:xfrm>
            <a:off x="5943600" y="884117"/>
            <a:ext cx="25908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Yapılması Gerekenler</a:t>
            </a:r>
            <a:endParaRPr lang="en-US" sz="2800" dirty="0"/>
          </a:p>
        </p:txBody>
      </p:sp>
    </p:spTree>
    <p:extLst>
      <p:ext uri="{BB962C8B-B14F-4D97-AF65-F5344CB8AC3E}">
        <p14:creationId xmlns:p14="http://schemas.microsoft.com/office/powerpoint/2010/main" val="2287446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0760" y="508747"/>
            <a:ext cx="8229600" cy="1143000"/>
          </a:xfrm>
        </p:spPr>
        <p:txBody>
          <a:bodyPr>
            <a:normAutofit/>
          </a:bodyPr>
          <a:lstStyle/>
          <a:p>
            <a:r>
              <a:rPr lang="tr-TR" sz="3200" b="1" dirty="0"/>
              <a:t>ERGENLİK ÇAĞI (14-18 yaş arası)</a:t>
            </a:r>
            <a:r>
              <a:rPr lang="tr-TR" sz="3200" dirty="0"/>
              <a:t/>
            </a:r>
            <a:br>
              <a:rPr lang="tr-TR" sz="3200" dirty="0"/>
            </a:br>
            <a:endParaRPr lang="en-US" sz="3200" dirty="0"/>
          </a:p>
        </p:txBody>
      </p:sp>
      <p:sp>
        <p:nvSpPr>
          <p:cNvPr id="18435" name="Rectangle 3"/>
          <p:cNvSpPr>
            <a:spLocks noGrp="1" noChangeArrowheads="1"/>
          </p:cNvSpPr>
          <p:nvPr>
            <p:ph idx="1"/>
          </p:nvPr>
        </p:nvSpPr>
        <p:spPr>
          <a:xfrm>
            <a:off x="316173" y="1842247"/>
            <a:ext cx="8827827" cy="4525963"/>
          </a:xfrm>
        </p:spPr>
        <p:txBody>
          <a:bodyPr>
            <a:normAutofit lnSpcReduction="10000"/>
          </a:bodyPr>
          <a:lstStyle/>
          <a:p>
            <a:pPr>
              <a:lnSpc>
                <a:spcPct val="80000"/>
              </a:lnSpc>
            </a:pPr>
            <a:r>
              <a:rPr lang="tr-TR" sz="1800" dirty="0" smtClean="0"/>
              <a:t>Psiko-somatik </a:t>
            </a:r>
            <a:r>
              <a:rPr lang="tr-TR" sz="1800" dirty="0"/>
              <a:t>belirtiler (örneğin, deride ve yüzde ortaya çıkan kızarıklıklar, bağırsak problemleri, astım</a:t>
            </a:r>
            <a:r>
              <a:rPr lang="tr-TR" sz="1800" dirty="0" smtClean="0"/>
              <a:t>), Baş </a:t>
            </a:r>
            <a:r>
              <a:rPr lang="tr-TR" sz="1800" dirty="0"/>
              <a:t>ağrısı ve endişe duygusu, enerji seviyesinde düşme</a:t>
            </a:r>
          </a:p>
          <a:p>
            <a:pPr>
              <a:lnSpc>
                <a:spcPct val="80000"/>
              </a:lnSpc>
            </a:pPr>
            <a:r>
              <a:rPr lang="tr-TR" sz="1800" dirty="0"/>
              <a:t>İştah ve uyku bozuklukları</a:t>
            </a:r>
          </a:p>
          <a:p>
            <a:pPr>
              <a:lnSpc>
                <a:spcPct val="80000"/>
              </a:lnSpc>
            </a:pPr>
            <a:r>
              <a:rPr lang="tr-TR" sz="1800" dirty="0"/>
              <a:t>Aşırı kuruntu</a:t>
            </a:r>
          </a:p>
          <a:p>
            <a:pPr>
              <a:lnSpc>
                <a:spcPct val="80000"/>
              </a:lnSpc>
            </a:pPr>
            <a:r>
              <a:rPr lang="tr-TR" sz="1800" dirty="0"/>
              <a:t>Adet görmeme veya ağrılı adet görme </a:t>
            </a:r>
          </a:p>
          <a:p>
            <a:pPr>
              <a:lnSpc>
                <a:spcPct val="80000"/>
              </a:lnSpc>
            </a:pPr>
            <a:r>
              <a:rPr lang="tr-TR" sz="1800" dirty="0"/>
              <a:t>Uyuşukluk, cansızlık</a:t>
            </a:r>
          </a:p>
          <a:p>
            <a:pPr>
              <a:lnSpc>
                <a:spcPct val="80000"/>
              </a:lnSpc>
            </a:pPr>
            <a:r>
              <a:rPr lang="tr-TR" sz="1800" dirty="0"/>
              <a:t>Sorumsuz ve/veya ihmalkar davranışlar sergileme</a:t>
            </a:r>
          </a:p>
          <a:p>
            <a:pPr>
              <a:lnSpc>
                <a:spcPct val="80000"/>
              </a:lnSpc>
            </a:pPr>
            <a:r>
              <a:rPr lang="tr-TR" sz="1800" dirty="0"/>
              <a:t>Konsantrasyonun bozulması</a:t>
            </a:r>
          </a:p>
          <a:p>
            <a:pPr>
              <a:lnSpc>
                <a:spcPct val="80000"/>
              </a:lnSpc>
            </a:pPr>
            <a:r>
              <a:rPr lang="tr-TR" sz="1800" dirty="0"/>
              <a:t>İntihara meyilli düşünceler</a:t>
            </a:r>
          </a:p>
          <a:p>
            <a:pPr>
              <a:lnSpc>
                <a:spcPct val="80000"/>
              </a:lnSpc>
            </a:pPr>
            <a:r>
              <a:rPr lang="tr-TR" sz="1800" dirty="0"/>
              <a:t>Hayatta kaldığı için ya da ailesinin ve evinin zarar görmemiş olması ya da yardım edememekten ötürü suçluluk duyma.</a:t>
            </a:r>
          </a:p>
          <a:p>
            <a:pPr>
              <a:lnSpc>
                <a:spcPct val="80000"/>
              </a:lnSpc>
            </a:pPr>
            <a:r>
              <a:rPr lang="tr-TR" sz="1800" dirty="0"/>
              <a:t>Hazırlıksız oldukları ve onları korumak için gerekli önlemleri almamış oldukları için ebeveynleri ya da diğer yetkili kişi/ kurumları suçlama</a:t>
            </a:r>
          </a:p>
        </p:txBody>
      </p:sp>
      <p:sp>
        <p:nvSpPr>
          <p:cNvPr id="5" name="Rounded Rectangle 4"/>
          <p:cNvSpPr/>
          <p:nvPr/>
        </p:nvSpPr>
        <p:spPr>
          <a:xfrm>
            <a:off x="6019800" y="699247"/>
            <a:ext cx="24384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Tepkileri</a:t>
            </a:r>
            <a:endParaRPr lang="en-US" sz="2800" dirty="0"/>
          </a:p>
        </p:txBody>
      </p:sp>
    </p:spTree>
    <p:extLst>
      <p:ext uri="{BB962C8B-B14F-4D97-AF65-F5344CB8AC3E}">
        <p14:creationId xmlns:p14="http://schemas.microsoft.com/office/powerpoint/2010/main" val="432021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45123" y="719203"/>
            <a:ext cx="8229600" cy="1143000"/>
          </a:xfrm>
        </p:spPr>
        <p:txBody>
          <a:bodyPr>
            <a:normAutofit/>
          </a:bodyPr>
          <a:lstStyle/>
          <a:p>
            <a:r>
              <a:rPr lang="tr-TR" sz="3200" b="1" dirty="0"/>
              <a:t>ERGENLİK ÇAĞI (14-18 yaş arası)</a:t>
            </a:r>
            <a:r>
              <a:rPr lang="tr-TR" sz="3200" dirty="0"/>
              <a:t/>
            </a:r>
            <a:br>
              <a:rPr lang="tr-TR" sz="3200" dirty="0"/>
            </a:br>
            <a:endParaRPr lang="en-US" sz="3200" dirty="0"/>
          </a:p>
        </p:txBody>
      </p:sp>
      <p:sp>
        <p:nvSpPr>
          <p:cNvPr id="4" name="Rectangle 3"/>
          <p:cNvSpPr txBox="1">
            <a:spLocks noChangeArrowheads="1"/>
          </p:cNvSpPr>
          <p:nvPr/>
        </p:nvSpPr>
        <p:spPr>
          <a:xfrm>
            <a:off x="164123" y="2148254"/>
            <a:ext cx="8991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tr-TR" sz="2000" dirty="0" smtClean="0"/>
              <a:t>Toplumun yeniden yapılandırılması çalışmalarına katılımı teşvik edilmelidir.</a:t>
            </a:r>
          </a:p>
          <a:p>
            <a:pPr>
              <a:lnSpc>
                <a:spcPct val="80000"/>
              </a:lnSpc>
            </a:pPr>
            <a:r>
              <a:rPr lang="tr-TR" sz="2000" dirty="0" smtClean="0"/>
              <a:t>Daha küçük çocuklara ya da yaşlılara yardım etme teşvik edilmelidir. </a:t>
            </a:r>
          </a:p>
          <a:p>
            <a:pPr>
              <a:lnSpc>
                <a:spcPct val="80000"/>
              </a:lnSpc>
            </a:pPr>
            <a:r>
              <a:rPr lang="tr-TR" sz="2000" dirty="0" smtClean="0"/>
              <a:t>Sosyal etkinlikler, spor faaliyetleri ve gençlik kulüplerine katılımı teşvik edilmelidir</a:t>
            </a:r>
            <a:r>
              <a:rPr lang="tr-TR" sz="2000" dirty="0"/>
              <a:t>.</a:t>
            </a:r>
            <a:r>
              <a:rPr lang="tr-TR" sz="2000" dirty="0" smtClean="0"/>
              <a:t> </a:t>
            </a:r>
          </a:p>
          <a:p>
            <a:pPr>
              <a:lnSpc>
                <a:spcPct val="80000"/>
              </a:lnSpc>
            </a:pPr>
            <a:r>
              <a:rPr lang="tr-TR" sz="2000" dirty="0" smtClean="0"/>
              <a:t>Afetle ilgili deneyimlerini paylaşmaya teşvik edilmelidir.</a:t>
            </a:r>
          </a:p>
          <a:p>
            <a:pPr>
              <a:lnSpc>
                <a:spcPct val="80000"/>
              </a:lnSpc>
            </a:pPr>
            <a:r>
              <a:rPr lang="tr-TR" sz="2000" dirty="0" smtClean="0"/>
              <a:t>Okuldaki genel performansı ile ilgili beklentileriniz geçici olarak azaltılmalıdır.</a:t>
            </a:r>
          </a:p>
          <a:p>
            <a:pPr>
              <a:lnSpc>
                <a:spcPct val="80000"/>
              </a:lnSpc>
            </a:pPr>
            <a:r>
              <a:rPr lang="tr-TR" sz="2000" dirty="0" smtClean="0"/>
              <a:t>Aile ortamı içinde afete ilişkin korkuları hakkında konuşmaya teşvik edilmeli, ancak ısrardan kaçınılmalıdır.</a:t>
            </a:r>
          </a:p>
          <a:p>
            <a:pPr>
              <a:lnSpc>
                <a:spcPct val="80000"/>
              </a:lnSpc>
            </a:pPr>
            <a:r>
              <a:rPr lang="tr-TR" sz="2000" dirty="0" smtClean="0"/>
              <a:t>İntihara meyilli düşünceler, çaresizlik, umutsuzluk veya yalnızlıkla ilgili belirtiler ya da ifadelerle karşılaşırsanız, bir uzmandan profesyonel yardım alınmalıdır.</a:t>
            </a:r>
          </a:p>
          <a:p>
            <a:pPr>
              <a:lnSpc>
                <a:spcPct val="80000"/>
              </a:lnSpc>
            </a:pPr>
            <a:r>
              <a:rPr lang="tr-TR" sz="2000" dirty="0" smtClean="0"/>
              <a:t>Çocuğa birilerini suçlamanın üretkenliği ortadan kaldırdığı ve önemli olanın yaşamları, aileleri ve toplulukları yeniden inşa edebilmek olduğu açıklanmalıdır.</a:t>
            </a:r>
            <a:r>
              <a:rPr lang="tr-TR" sz="2000" b="1" dirty="0" smtClean="0"/>
              <a:t> </a:t>
            </a:r>
            <a:endParaRPr lang="tr-TR" sz="2000" dirty="0" smtClean="0"/>
          </a:p>
          <a:p>
            <a:pPr>
              <a:lnSpc>
                <a:spcPct val="80000"/>
              </a:lnSpc>
            </a:pPr>
            <a:endParaRPr lang="tr-TR" sz="2000" dirty="0"/>
          </a:p>
        </p:txBody>
      </p:sp>
      <p:sp>
        <p:nvSpPr>
          <p:cNvPr id="6" name="Rounded Rectangle 5"/>
          <p:cNvSpPr/>
          <p:nvPr/>
        </p:nvSpPr>
        <p:spPr>
          <a:xfrm>
            <a:off x="5867400" y="814151"/>
            <a:ext cx="25908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Yapılması Gerekenler</a:t>
            </a:r>
            <a:endParaRPr lang="en-US" sz="2800" dirty="0"/>
          </a:p>
        </p:txBody>
      </p:sp>
    </p:spTree>
    <p:extLst>
      <p:ext uri="{BB962C8B-B14F-4D97-AF65-F5344CB8AC3E}">
        <p14:creationId xmlns:p14="http://schemas.microsoft.com/office/powerpoint/2010/main" val="730582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18448"/>
            <a:ext cx="8229600" cy="1143000"/>
          </a:xfrm>
        </p:spPr>
        <p:txBody>
          <a:bodyPr>
            <a:normAutofit/>
          </a:bodyPr>
          <a:lstStyle/>
          <a:p>
            <a:r>
              <a:rPr lang="tr-TR" sz="2800" b="1" dirty="0"/>
              <a:t>GENEL </a:t>
            </a:r>
            <a:r>
              <a:rPr lang="tr-TR" sz="2800" b="1" dirty="0" smtClean="0"/>
              <a:t>ÖNERİLER-1</a:t>
            </a:r>
            <a:endParaRPr lang="tr-TR" sz="2800" dirty="0"/>
          </a:p>
        </p:txBody>
      </p:sp>
      <p:sp>
        <p:nvSpPr>
          <p:cNvPr id="20483" name="Rectangle 3"/>
          <p:cNvSpPr>
            <a:spLocks noGrp="1" noChangeArrowheads="1"/>
          </p:cNvSpPr>
          <p:nvPr>
            <p:ph idx="1"/>
          </p:nvPr>
        </p:nvSpPr>
        <p:spPr>
          <a:xfrm>
            <a:off x="533400" y="2133600"/>
            <a:ext cx="8229600" cy="4525963"/>
          </a:xfrm>
        </p:spPr>
        <p:txBody>
          <a:bodyPr>
            <a:normAutofit/>
          </a:bodyPr>
          <a:lstStyle/>
          <a:p>
            <a:pPr>
              <a:lnSpc>
                <a:spcPct val="80000"/>
              </a:lnSpc>
            </a:pPr>
            <a:r>
              <a:rPr lang="tr-TR" sz="2800" dirty="0" smtClean="0"/>
              <a:t>Çocukların </a:t>
            </a:r>
            <a:r>
              <a:rPr lang="tr-TR" sz="2800" dirty="0"/>
              <a:t>konuşması için sürekli fırsat yaratılmalı. </a:t>
            </a:r>
            <a:endParaRPr lang="tr-TR" sz="2800" dirty="0" smtClean="0"/>
          </a:p>
          <a:p>
            <a:pPr>
              <a:lnSpc>
                <a:spcPct val="80000"/>
              </a:lnSpc>
            </a:pPr>
            <a:r>
              <a:rPr lang="tr-TR" sz="2800" dirty="0" smtClean="0"/>
              <a:t>Zaman </a:t>
            </a:r>
            <a:r>
              <a:rPr lang="tr-TR" sz="2800" dirty="0"/>
              <a:t>geçtikçe büyük olasılıkla soracakları daha fazla soru olacaktır. </a:t>
            </a:r>
          </a:p>
          <a:p>
            <a:pPr>
              <a:lnSpc>
                <a:spcPct val="80000"/>
              </a:lnSpc>
            </a:pPr>
            <a:r>
              <a:rPr lang="tr-TR" sz="2800" dirty="0"/>
              <a:t>Televizyonda izledikleri şeyler hakkında konuşmaları ve sorular sormaları için çocuklara olanak </a:t>
            </a:r>
            <a:r>
              <a:rPr lang="tr-TR" sz="2800" dirty="0" smtClean="0"/>
              <a:t>tanınmalıdır.</a:t>
            </a:r>
            <a:endParaRPr lang="tr-TR" sz="2800" dirty="0"/>
          </a:p>
          <a:p>
            <a:pPr>
              <a:lnSpc>
                <a:spcPct val="80000"/>
              </a:lnSpc>
            </a:pPr>
            <a:r>
              <a:rPr lang="tr-TR" sz="2800" dirty="0"/>
              <a:t>Çocuğun sorduğu soruların </a:t>
            </a:r>
            <a:r>
              <a:rPr lang="tr-TR" sz="2800" dirty="0" smtClean="0"/>
              <a:t>hepsini cevaplayamayacağınızı </a:t>
            </a:r>
            <a:r>
              <a:rPr lang="tr-TR" sz="2800" dirty="0"/>
              <a:t>kabul etmekten korkmamalısınız.</a:t>
            </a:r>
          </a:p>
          <a:p>
            <a:pPr>
              <a:lnSpc>
                <a:spcPct val="80000"/>
              </a:lnSpc>
            </a:pPr>
            <a:r>
              <a:rPr lang="tr-TR" sz="2800" dirty="0"/>
              <a:t>Soruları çocuğun anlayabileceği bir düzeyde cevaplamalısınız.</a:t>
            </a:r>
          </a:p>
          <a:p>
            <a:pPr>
              <a:lnSpc>
                <a:spcPct val="80000"/>
              </a:lnSpc>
            </a:pPr>
            <a:endParaRPr lang="tr-TR" sz="2800" dirty="0"/>
          </a:p>
        </p:txBody>
      </p:sp>
    </p:spTree>
    <p:extLst>
      <p:ext uri="{BB962C8B-B14F-4D97-AF65-F5344CB8AC3E}">
        <p14:creationId xmlns:p14="http://schemas.microsoft.com/office/powerpoint/2010/main" val="2295582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18448"/>
            <a:ext cx="8229600" cy="1143000"/>
          </a:xfrm>
        </p:spPr>
        <p:txBody>
          <a:bodyPr>
            <a:normAutofit/>
          </a:bodyPr>
          <a:lstStyle/>
          <a:p>
            <a:r>
              <a:rPr lang="tr-TR" sz="2800" b="1" dirty="0"/>
              <a:t>GENEL </a:t>
            </a:r>
            <a:r>
              <a:rPr lang="tr-TR" sz="2800" b="1" dirty="0" smtClean="0"/>
              <a:t>ÖNERİLER-2</a:t>
            </a:r>
            <a:endParaRPr lang="tr-TR" sz="2800" dirty="0"/>
          </a:p>
        </p:txBody>
      </p:sp>
      <p:sp>
        <p:nvSpPr>
          <p:cNvPr id="20483" name="Rectangle 3"/>
          <p:cNvSpPr>
            <a:spLocks noGrp="1" noChangeArrowheads="1"/>
          </p:cNvSpPr>
          <p:nvPr>
            <p:ph idx="1"/>
          </p:nvPr>
        </p:nvSpPr>
        <p:spPr>
          <a:xfrm>
            <a:off x="421341" y="1828800"/>
            <a:ext cx="8229600" cy="4525963"/>
          </a:xfrm>
        </p:spPr>
        <p:txBody>
          <a:bodyPr>
            <a:normAutofit/>
          </a:bodyPr>
          <a:lstStyle/>
          <a:p>
            <a:pPr>
              <a:lnSpc>
                <a:spcPct val="80000"/>
              </a:lnSpc>
            </a:pPr>
            <a:r>
              <a:rPr lang="tr-TR" sz="2800" dirty="0" smtClean="0"/>
              <a:t>Çocukların </a:t>
            </a:r>
            <a:r>
              <a:rPr lang="tr-TR" sz="2800" dirty="0"/>
              <a:t>hiçbir duygunun kötü olmadığını ve çok farklı tepkiler göstermenin normal olduğunu anlamalarına yardımcı olunmalı. </a:t>
            </a:r>
          </a:p>
          <a:p>
            <a:pPr>
              <a:lnSpc>
                <a:spcPct val="80000"/>
              </a:lnSpc>
            </a:pPr>
            <a:r>
              <a:rPr lang="tr-TR" sz="2800" dirty="0" smtClean="0"/>
              <a:t>Yapabileceği </a:t>
            </a:r>
            <a:r>
              <a:rPr lang="tr-TR" sz="2800" dirty="0"/>
              <a:t>bir şeyler olduğunu bilmek hem çocuklar hem de yetişkinler için rahatlatıcı bir duygu olabilir. </a:t>
            </a:r>
          </a:p>
          <a:p>
            <a:pPr>
              <a:lnSpc>
                <a:spcPct val="80000"/>
              </a:lnSpc>
            </a:pPr>
            <a:r>
              <a:rPr lang="tr-TR" sz="2800" dirty="0"/>
              <a:t>Çocukların tamamen farklı konularla ilgili diğer korkularını ve endişelerini de dile getirmelerine izin verilmeli. Bu, diğer konuları da değerlendirmeniz için iyi bir fırsat olabilir. </a:t>
            </a:r>
          </a:p>
          <a:p>
            <a:pPr>
              <a:lnSpc>
                <a:spcPct val="80000"/>
              </a:lnSpc>
            </a:pPr>
            <a:endParaRPr lang="tr-TR" sz="2800" dirty="0"/>
          </a:p>
        </p:txBody>
      </p:sp>
    </p:spTree>
    <p:extLst>
      <p:ext uri="{BB962C8B-B14F-4D97-AF65-F5344CB8AC3E}">
        <p14:creationId xmlns:p14="http://schemas.microsoft.com/office/powerpoint/2010/main" val="4021456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tr-TR" sz="2800" b="1" dirty="0"/>
              <a:t>GENEL </a:t>
            </a:r>
            <a:r>
              <a:rPr lang="tr-TR" sz="2800" b="1" dirty="0" smtClean="0"/>
              <a:t>ÖNERİLER-3</a:t>
            </a:r>
            <a:endParaRPr lang="tr-TR" sz="2800" b="1" dirty="0"/>
          </a:p>
        </p:txBody>
      </p:sp>
      <p:sp>
        <p:nvSpPr>
          <p:cNvPr id="21507" name="Rectangle 3"/>
          <p:cNvSpPr>
            <a:spLocks noGrp="1" noChangeArrowheads="1"/>
          </p:cNvSpPr>
          <p:nvPr>
            <p:ph idx="1"/>
          </p:nvPr>
        </p:nvSpPr>
        <p:spPr/>
        <p:txBody>
          <a:bodyPr>
            <a:normAutofit/>
          </a:bodyPr>
          <a:lstStyle/>
          <a:p>
            <a:pPr>
              <a:lnSpc>
                <a:spcPct val="80000"/>
              </a:lnSpc>
            </a:pPr>
            <a:r>
              <a:rPr lang="tr-TR" sz="2400" dirty="0"/>
              <a:t>Gördükleri trajik olayların yanı sıra, çocukların kahramanca davranışlar, yeniden bir araya gelen ailelerin mutlulukları ve ülke içinde ve dünya çapında insanların sunduğu yardımlar gibi güzel şeyleri de görmeleri sağlanmalı</a:t>
            </a:r>
            <a:r>
              <a:rPr lang="tr-TR" sz="2400" dirty="0" smtClean="0"/>
              <a:t>.</a:t>
            </a:r>
          </a:p>
          <a:p>
            <a:pPr>
              <a:lnSpc>
                <a:spcPct val="80000"/>
              </a:lnSpc>
            </a:pPr>
            <a:endParaRPr lang="tr-TR" sz="2400" dirty="0"/>
          </a:p>
          <a:p>
            <a:pPr>
              <a:lnSpc>
                <a:spcPct val="80000"/>
              </a:lnSpc>
            </a:pPr>
            <a:r>
              <a:rPr lang="tr-TR" sz="2400" dirty="0"/>
              <a:t>Çoğu zaman çocuk, ebeveynlerinin ve/veya kardeşlerinin endişelerini yansıtan bir ayna gibidir. Bu nedenle, ebeveynlerin ve çocukların birbirlerinin duygularını bilmelerini ve anlamaya çalışmalarını sağlaması açısından aile danışmanlığına başvurulması önerilmektedir. </a:t>
            </a:r>
          </a:p>
          <a:p>
            <a:pPr>
              <a:lnSpc>
                <a:spcPct val="80000"/>
              </a:lnSpc>
            </a:pPr>
            <a:endParaRPr lang="tr-TR" sz="2400" dirty="0"/>
          </a:p>
        </p:txBody>
      </p:sp>
    </p:spTree>
    <p:extLst>
      <p:ext uri="{BB962C8B-B14F-4D97-AF65-F5344CB8AC3E}">
        <p14:creationId xmlns:p14="http://schemas.microsoft.com/office/powerpoint/2010/main" val="3259987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tr-TR" sz="2800" b="1" dirty="0"/>
              <a:t>GENEL </a:t>
            </a:r>
            <a:r>
              <a:rPr lang="tr-TR" sz="2800" b="1" dirty="0" smtClean="0"/>
              <a:t>ÖNERİLER-4</a:t>
            </a:r>
            <a:endParaRPr lang="tr-TR" sz="2800" b="1" dirty="0"/>
          </a:p>
        </p:txBody>
      </p:sp>
      <p:sp>
        <p:nvSpPr>
          <p:cNvPr id="21507" name="Rectangle 3"/>
          <p:cNvSpPr>
            <a:spLocks noGrp="1" noChangeArrowheads="1"/>
          </p:cNvSpPr>
          <p:nvPr>
            <p:ph idx="1"/>
          </p:nvPr>
        </p:nvSpPr>
        <p:spPr/>
        <p:txBody>
          <a:bodyPr>
            <a:normAutofit/>
          </a:bodyPr>
          <a:lstStyle/>
          <a:p>
            <a:pPr>
              <a:lnSpc>
                <a:spcPct val="80000"/>
              </a:lnSpc>
            </a:pPr>
            <a:r>
              <a:rPr lang="tr-TR" sz="2400" dirty="0" smtClean="0"/>
              <a:t>Çocuğun </a:t>
            </a:r>
            <a:r>
              <a:rPr lang="tr-TR" sz="2400" dirty="0"/>
              <a:t>cesareti ve yürekliliğini takdir etmek yardımcı </a:t>
            </a:r>
            <a:r>
              <a:rPr lang="tr-TR" sz="2400" dirty="0" smtClean="0"/>
              <a:t>olabilir.</a:t>
            </a:r>
            <a:endParaRPr lang="tr-TR" sz="2400" dirty="0"/>
          </a:p>
          <a:p>
            <a:pPr>
              <a:lnSpc>
                <a:spcPct val="80000"/>
              </a:lnSpc>
            </a:pPr>
            <a:r>
              <a:rPr lang="tr-TR" sz="2400" dirty="0"/>
              <a:t>Bazen, çocukların yaptıkları resimler korkularını ifade etmenin bir yolu olduğundan yardımı dokunabilir.</a:t>
            </a:r>
          </a:p>
          <a:p>
            <a:pPr>
              <a:lnSpc>
                <a:spcPct val="80000"/>
              </a:lnSpc>
            </a:pPr>
            <a:r>
              <a:rPr lang="tr-TR" sz="2400" dirty="0"/>
              <a:t>Çocuğun oyunlarını gözlemlemek onun duygularını anlamaya yardımcı olabilir. </a:t>
            </a:r>
          </a:p>
          <a:p>
            <a:pPr>
              <a:lnSpc>
                <a:spcPct val="80000"/>
              </a:lnSpc>
            </a:pPr>
            <a:r>
              <a:rPr lang="tr-TR" sz="2400" dirty="0"/>
              <a:t>Oyun çocuk için terapi görevi görebilir. Çocuğunuzdan oyunda veya resimde neler olduğunu anlatmasını isteyebilirsiniz. Bu, herhangi bir yanlış anlamayı fark etmek, soruları cevaplamak ve güven telkin etmek için bir fırsattır.</a:t>
            </a:r>
          </a:p>
          <a:p>
            <a:pPr>
              <a:lnSpc>
                <a:spcPct val="80000"/>
              </a:lnSpc>
            </a:pPr>
            <a:endParaRPr lang="tr-TR" sz="2400" dirty="0"/>
          </a:p>
        </p:txBody>
      </p:sp>
    </p:spTree>
    <p:extLst>
      <p:ext uri="{BB962C8B-B14F-4D97-AF65-F5344CB8AC3E}">
        <p14:creationId xmlns:p14="http://schemas.microsoft.com/office/powerpoint/2010/main" val="487883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tr-TR" sz="2800" b="1" dirty="0"/>
              <a:t>GENEL </a:t>
            </a:r>
            <a:r>
              <a:rPr lang="tr-TR" sz="2800" b="1" dirty="0" smtClean="0"/>
              <a:t>ÖNERİLER-5</a:t>
            </a:r>
            <a:endParaRPr lang="tr-TR" sz="2800" b="1" dirty="0"/>
          </a:p>
        </p:txBody>
      </p:sp>
      <p:sp>
        <p:nvSpPr>
          <p:cNvPr id="22531" name="Rectangle 3"/>
          <p:cNvSpPr>
            <a:spLocks noGrp="1" noChangeArrowheads="1"/>
          </p:cNvSpPr>
          <p:nvPr>
            <p:ph idx="1"/>
          </p:nvPr>
        </p:nvSpPr>
        <p:spPr>
          <a:xfrm>
            <a:off x="800547" y="2286000"/>
            <a:ext cx="7543801" cy="4023360"/>
          </a:xfrm>
        </p:spPr>
        <p:txBody>
          <a:bodyPr>
            <a:normAutofit/>
          </a:bodyPr>
          <a:lstStyle/>
          <a:p>
            <a:pPr>
              <a:lnSpc>
                <a:spcPct val="80000"/>
              </a:lnSpc>
            </a:pPr>
            <a:r>
              <a:rPr lang="tr-TR" sz="2400" dirty="0"/>
              <a:t>Çocuklar genellikle kendilerini çabuk toplarlar; ancak yine de rutin yaşayışları bozulduğunda düzene ihtiyaç duyarlar. Ebeveynler mümkün olan en kısa süre içinde çocukların her zamanki rutinlerini devam ettirmeye çalışmalıdırlar. </a:t>
            </a:r>
            <a:endParaRPr lang="tr-TR" sz="2400" dirty="0" smtClean="0"/>
          </a:p>
          <a:p>
            <a:pPr>
              <a:lnSpc>
                <a:spcPct val="80000"/>
              </a:lnSpc>
            </a:pPr>
            <a:endParaRPr lang="tr-TR" sz="2400" dirty="0"/>
          </a:p>
          <a:p>
            <a:pPr>
              <a:lnSpc>
                <a:spcPct val="80000"/>
              </a:lnSpc>
            </a:pPr>
            <a:r>
              <a:rPr lang="tr-TR" sz="2400" dirty="0"/>
              <a:t>Pozitif aktivitelerde —çok basit bile olsa— çocukla daha fazla zaman geçirilmeldir. </a:t>
            </a:r>
            <a:endParaRPr lang="tr-TR" sz="2400" dirty="0" smtClean="0"/>
          </a:p>
          <a:p>
            <a:pPr>
              <a:lnSpc>
                <a:spcPct val="80000"/>
              </a:lnSpc>
            </a:pPr>
            <a:endParaRPr lang="tr-TR" sz="2400" dirty="0"/>
          </a:p>
        </p:txBody>
      </p:sp>
    </p:spTree>
    <p:extLst>
      <p:ext uri="{BB962C8B-B14F-4D97-AF65-F5344CB8AC3E}">
        <p14:creationId xmlns:p14="http://schemas.microsoft.com/office/powerpoint/2010/main" val="750458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8458200" cy="1143000"/>
          </a:xfrm>
        </p:spPr>
        <p:txBody>
          <a:bodyPr>
            <a:noAutofit/>
          </a:bodyPr>
          <a:lstStyle/>
          <a:p>
            <a:pPr algn="l"/>
            <a:r>
              <a:rPr lang="tr-TR" sz="2800" b="1" dirty="0" smtClean="0"/>
              <a:t>Eğitimin Amacı</a:t>
            </a:r>
            <a:r>
              <a:rPr lang="tr-TR" sz="2800" dirty="0" smtClean="0"/>
              <a:t>;</a:t>
            </a:r>
            <a:br>
              <a:rPr lang="tr-TR" sz="2800" dirty="0" smtClean="0"/>
            </a:br>
            <a:r>
              <a:rPr lang="tr-TR" sz="2800" dirty="0" smtClean="0"/>
              <a:t/>
            </a:r>
            <a:br>
              <a:rPr lang="tr-TR" sz="2800" dirty="0" smtClean="0"/>
            </a:br>
            <a:r>
              <a:rPr lang="tr-TR" sz="2800" dirty="0" smtClean="0"/>
              <a:t>- Risk altındaki çocuklarla iletişimin temel prensiplerinin   </a:t>
            </a:r>
            <a:br>
              <a:rPr lang="tr-TR" sz="2800" dirty="0" smtClean="0"/>
            </a:br>
            <a:r>
              <a:rPr lang="tr-TR" sz="2800" dirty="0"/>
              <a:t> </a:t>
            </a:r>
            <a:r>
              <a:rPr lang="tr-TR" sz="2800" dirty="0" smtClean="0"/>
              <a:t> anlaşılması</a:t>
            </a:r>
            <a:br>
              <a:rPr lang="tr-TR" sz="2800" dirty="0" smtClean="0"/>
            </a:br>
            <a:r>
              <a:rPr lang="tr-TR" sz="2800" dirty="0" smtClean="0"/>
              <a:t>- Çocuklarda travma ve yas tepkilerinin anlaşılması</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0"/>
            <a:ext cx="9144000" cy="4191000"/>
          </a:xfrm>
          <a:prstGeom prst="rect">
            <a:avLst/>
          </a:prstGeom>
        </p:spPr>
      </p:pic>
    </p:spTree>
    <p:extLst>
      <p:ext uri="{BB962C8B-B14F-4D97-AF65-F5344CB8AC3E}">
        <p14:creationId xmlns:p14="http://schemas.microsoft.com/office/powerpoint/2010/main" val="249684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tr-TR" sz="2800" b="1" dirty="0"/>
              <a:t>GENEL </a:t>
            </a:r>
            <a:r>
              <a:rPr lang="tr-TR" sz="2800" b="1" dirty="0" smtClean="0"/>
              <a:t>ÖNERİLER-6</a:t>
            </a:r>
            <a:endParaRPr lang="tr-TR" sz="2800" b="1" dirty="0"/>
          </a:p>
        </p:txBody>
      </p:sp>
      <p:sp>
        <p:nvSpPr>
          <p:cNvPr id="22531" name="Rectangle 3"/>
          <p:cNvSpPr>
            <a:spLocks noGrp="1" noChangeArrowheads="1"/>
          </p:cNvSpPr>
          <p:nvPr>
            <p:ph idx="1"/>
          </p:nvPr>
        </p:nvSpPr>
        <p:spPr/>
        <p:txBody>
          <a:bodyPr>
            <a:normAutofit/>
          </a:bodyPr>
          <a:lstStyle/>
          <a:p>
            <a:pPr>
              <a:lnSpc>
                <a:spcPct val="80000"/>
              </a:lnSpc>
            </a:pPr>
            <a:r>
              <a:rPr lang="tr-TR" sz="2400" dirty="0" smtClean="0"/>
              <a:t>Çocuğun </a:t>
            </a:r>
            <a:r>
              <a:rPr lang="tr-TR" sz="2400" dirty="0"/>
              <a:t>travma sonrası sürekli tekrarlayan konuşma ve oyunlarına (tehlikeli olmadığı sürece) karışılmamalı, çünkü çocuk bu müdahaleyi reddedilme olarak algılayabilir</a:t>
            </a:r>
            <a:r>
              <a:rPr lang="tr-TR" sz="2400" dirty="0" smtClean="0"/>
              <a:t>.</a:t>
            </a:r>
          </a:p>
          <a:p>
            <a:pPr>
              <a:lnSpc>
                <a:spcPct val="80000"/>
              </a:lnSpc>
            </a:pPr>
            <a:endParaRPr lang="tr-TR" sz="2400" dirty="0"/>
          </a:p>
          <a:p>
            <a:pPr>
              <a:lnSpc>
                <a:spcPct val="80000"/>
              </a:lnSpc>
            </a:pPr>
            <a:r>
              <a:rPr lang="tr-TR" sz="2400" dirty="0"/>
              <a:t>Belirtiler bir aydan daha uzun sürerse veya, daha şiddetli tepkiler, endişe veya depresyon görülürse, ruh sağlığı konusunda profesyonel kişi ya da kurumlara danışılmalıdır.</a:t>
            </a:r>
          </a:p>
          <a:p>
            <a:pPr>
              <a:lnSpc>
                <a:spcPct val="80000"/>
              </a:lnSpc>
            </a:pPr>
            <a:endParaRPr lang="tr-TR" sz="2400" dirty="0"/>
          </a:p>
        </p:txBody>
      </p:sp>
    </p:spTree>
    <p:extLst>
      <p:ext uri="{BB962C8B-B14F-4D97-AF65-F5344CB8AC3E}">
        <p14:creationId xmlns:p14="http://schemas.microsoft.com/office/powerpoint/2010/main" val="1305919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pPr algn="ctr">
              <a:buFontTx/>
              <a:buNone/>
            </a:pPr>
            <a:endParaRPr lang="tr-TR" sz="2800" i="1" dirty="0"/>
          </a:p>
          <a:p>
            <a:pPr algn="ctr">
              <a:buFontTx/>
              <a:buNone/>
            </a:pPr>
            <a:r>
              <a:rPr lang="tr-TR" sz="2800" i="1" dirty="0"/>
              <a:t>Eğer afetler sonrasında ortaya çıkan tepkiler çok şiddetliyse veya uzun bir süre devam ederse kendiniz, çocuğunuz ve aileniz için yardım isteyin</a:t>
            </a:r>
          </a:p>
        </p:txBody>
      </p:sp>
    </p:spTree>
    <p:extLst>
      <p:ext uri="{BB962C8B-B14F-4D97-AF65-F5344CB8AC3E}">
        <p14:creationId xmlns:p14="http://schemas.microsoft.com/office/powerpoint/2010/main" val="2396717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a:r>
              <a:rPr lang="tr-TR" sz="2800" b="1" dirty="0"/>
              <a:t>Çocuğa Ölüm Haberinin Verilmesi</a:t>
            </a:r>
            <a:br>
              <a:rPr lang="tr-TR" sz="2800" b="1" dirty="0"/>
            </a:br>
            <a:r>
              <a:rPr lang="tr-TR" sz="2800" b="1" dirty="0"/>
              <a:t>Öneriler </a:t>
            </a:r>
            <a:r>
              <a:rPr lang="tr-TR" sz="2800" dirty="0"/>
              <a:t/>
            </a:r>
            <a:br>
              <a:rPr lang="tr-TR" sz="2800" dirty="0"/>
            </a:br>
            <a:endParaRPr lang="tr-TR" sz="2800" dirty="0"/>
          </a:p>
        </p:txBody>
      </p:sp>
      <p:sp>
        <p:nvSpPr>
          <p:cNvPr id="26627" name="Rectangle 3"/>
          <p:cNvSpPr>
            <a:spLocks noGrp="1" noChangeArrowheads="1"/>
          </p:cNvSpPr>
          <p:nvPr>
            <p:ph idx="1"/>
          </p:nvPr>
        </p:nvSpPr>
        <p:spPr>
          <a:xfrm>
            <a:off x="381001" y="1845734"/>
            <a:ext cx="8610600" cy="4631266"/>
          </a:xfrm>
        </p:spPr>
        <p:txBody>
          <a:bodyPr>
            <a:normAutofit/>
          </a:bodyPr>
          <a:lstStyle/>
          <a:p>
            <a:pPr>
              <a:lnSpc>
                <a:spcPct val="80000"/>
              </a:lnSpc>
            </a:pPr>
            <a:r>
              <a:rPr lang="tr-TR" sz="2800" dirty="0"/>
              <a:t>Çocuğa olup bitenlerin anlatılması ertelenmemelidir. </a:t>
            </a:r>
          </a:p>
          <a:p>
            <a:pPr>
              <a:lnSpc>
                <a:spcPct val="80000"/>
              </a:lnSpc>
            </a:pPr>
            <a:r>
              <a:rPr lang="tr-TR" sz="2800" dirty="0"/>
              <a:t>Ölüm haberi çocuğa verilirken sessiz ve sakin, tercihen çocuğun aşina olduğu ve kendini güvende hissettiği bir ortam seçilmelidir.</a:t>
            </a:r>
          </a:p>
          <a:p>
            <a:pPr>
              <a:lnSpc>
                <a:spcPct val="80000"/>
              </a:lnSpc>
            </a:pPr>
            <a:r>
              <a:rPr lang="tr-TR" sz="2800" dirty="0"/>
              <a:t>Verilecek haber için çocuğu önceden hazırlamak gerekir</a:t>
            </a:r>
          </a:p>
          <a:p>
            <a:pPr>
              <a:lnSpc>
                <a:spcPct val="80000"/>
              </a:lnSpc>
            </a:pPr>
            <a:r>
              <a:rPr lang="tr-TR" sz="2800" dirty="0"/>
              <a:t>Çocuğa açıklama yaparken açık ve doğru bilgileri, çocuğun yaşına uygun bir dil kullanarak aktarmak </a:t>
            </a:r>
            <a:r>
              <a:rPr lang="tr-TR" sz="2800" dirty="0" smtClean="0"/>
              <a:t>gerekir</a:t>
            </a:r>
            <a:endParaRPr lang="tr-TR" sz="2800" dirty="0"/>
          </a:p>
        </p:txBody>
      </p:sp>
    </p:spTree>
    <p:extLst>
      <p:ext uri="{BB962C8B-B14F-4D97-AF65-F5344CB8AC3E}">
        <p14:creationId xmlns:p14="http://schemas.microsoft.com/office/powerpoint/2010/main" val="119222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a:r>
              <a:rPr lang="tr-TR" sz="2800" b="1" dirty="0"/>
              <a:t>Çocuğa Ölüm Haberinin Verilmesi</a:t>
            </a:r>
            <a:br>
              <a:rPr lang="tr-TR" sz="2800" b="1" dirty="0"/>
            </a:br>
            <a:r>
              <a:rPr lang="tr-TR" sz="2800" b="1" dirty="0"/>
              <a:t>Öneriler </a:t>
            </a:r>
            <a:r>
              <a:rPr lang="tr-TR" sz="2800" dirty="0"/>
              <a:t/>
            </a:r>
            <a:br>
              <a:rPr lang="tr-TR" sz="2800" dirty="0"/>
            </a:br>
            <a:endParaRPr lang="tr-TR" sz="2800" dirty="0"/>
          </a:p>
        </p:txBody>
      </p:sp>
      <p:sp>
        <p:nvSpPr>
          <p:cNvPr id="26627" name="Rectangle 3"/>
          <p:cNvSpPr>
            <a:spLocks noGrp="1" noChangeArrowheads="1"/>
          </p:cNvSpPr>
          <p:nvPr>
            <p:ph idx="1"/>
          </p:nvPr>
        </p:nvSpPr>
        <p:spPr>
          <a:xfrm>
            <a:off x="381001" y="1845734"/>
            <a:ext cx="8610600" cy="4631266"/>
          </a:xfrm>
        </p:spPr>
        <p:txBody>
          <a:bodyPr>
            <a:normAutofit/>
          </a:bodyPr>
          <a:lstStyle/>
          <a:p>
            <a:pPr>
              <a:lnSpc>
                <a:spcPct val="80000"/>
              </a:lnSpc>
            </a:pPr>
            <a:r>
              <a:rPr lang="tr-TR" sz="2400" dirty="0" smtClean="0"/>
              <a:t>Çocuğa </a:t>
            </a:r>
            <a:r>
              <a:rPr lang="tr-TR" sz="2400" dirty="0"/>
              <a:t>haberi verdikten sonra bir süre onunla oturup, eğer istiyorsa soru sormasına izin vermek önemlidir.</a:t>
            </a:r>
          </a:p>
          <a:p>
            <a:pPr>
              <a:lnSpc>
                <a:spcPct val="80000"/>
              </a:lnSpc>
            </a:pPr>
            <a:r>
              <a:rPr lang="tr-TR" sz="2400" dirty="0" smtClean="0"/>
              <a:t>Çocuğa meydana </a:t>
            </a:r>
            <a:r>
              <a:rPr lang="tr-TR" sz="2400" dirty="0"/>
              <a:t>gelenlerin, onların söyledikleri bir söz, yaptıkları bir </a:t>
            </a:r>
            <a:r>
              <a:rPr lang="tr-TR" sz="2400" dirty="0" smtClean="0"/>
              <a:t>davranış ya </a:t>
            </a:r>
            <a:r>
              <a:rPr lang="tr-TR" sz="2400" dirty="0"/>
              <a:t>da düşündükleri bir şey nedeniyle olmadığının söylenmesi </a:t>
            </a:r>
            <a:r>
              <a:rPr lang="tr-TR" sz="2400" dirty="0" smtClean="0"/>
              <a:t>gerekir.</a:t>
            </a:r>
            <a:endParaRPr lang="tr-TR" sz="2400" dirty="0"/>
          </a:p>
          <a:p>
            <a:pPr>
              <a:lnSpc>
                <a:spcPct val="80000"/>
              </a:lnSpc>
            </a:pPr>
            <a:r>
              <a:rPr lang="tr-TR" sz="2400" dirty="0"/>
              <a:t>Çocuğun ölüm haberini aldığı dönemde çok zorunda kalınmadıkça anne-babasından ayrılmamasında yarar vardır</a:t>
            </a:r>
          </a:p>
          <a:p>
            <a:pPr>
              <a:lnSpc>
                <a:spcPct val="80000"/>
              </a:lnSpc>
            </a:pPr>
            <a:r>
              <a:rPr lang="tr-TR" sz="2400" dirty="0"/>
              <a:t>Çocuğun da cenaze törenine katılması sağlanmalıdır.</a:t>
            </a:r>
          </a:p>
        </p:txBody>
      </p:sp>
    </p:spTree>
    <p:extLst>
      <p:ext uri="{BB962C8B-B14F-4D97-AF65-F5344CB8AC3E}">
        <p14:creationId xmlns:p14="http://schemas.microsoft.com/office/powerpoint/2010/main" val="3335080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2960" y="533400"/>
            <a:ext cx="7543800" cy="594361"/>
          </a:xfrm>
        </p:spPr>
        <p:txBody>
          <a:bodyPr/>
          <a:lstStyle/>
          <a:p>
            <a:r>
              <a:rPr lang="tr-TR" sz="2700" b="1" dirty="0"/>
              <a:t>Yas Sürecindeki Çocuğa Destek Olabilmek İçin Öneriler</a:t>
            </a:r>
            <a:endParaRPr lang="tr-TR" sz="2700" dirty="0"/>
          </a:p>
        </p:txBody>
      </p:sp>
      <p:sp>
        <p:nvSpPr>
          <p:cNvPr id="27651" name="Rectangle 3"/>
          <p:cNvSpPr>
            <a:spLocks noGrp="1" noChangeArrowheads="1"/>
          </p:cNvSpPr>
          <p:nvPr>
            <p:ph idx="1"/>
          </p:nvPr>
        </p:nvSpPr>
        <p:spPr>
          <a:xfrm>
            <a:off x="822959" y="1845734"/>
            <a:ext cx="7863841" cy="4326466"/>
          </a:xfrm>
        </p:spPr>
        <p:txBody>
          <a:bodyPr>
            <a:normAutofit/>
          </a:bodyPr>
          <a:lstStyle/>
          <a:p>
            <a:pPr>
              <a:lnSpc>
                <a:spcPct val="80000"/>
              </a:lnSpc>
            </a:pPr>
            <a:r>
              <a:rPr lang="tr-TR" sz="2400" dirty="0"/>
              <a:t>Çocuğa önemsendiği, onunla ilgilenildiği ve bakılacağı duygusunu vermek gerekir.</a:t>
            </a:r>
          </a:p>
          <a:p>
            <a:pPr>
              <a:lnSpc>
                <a:spcPct val="80000"/>
              </a:lnSpc>
            </a:pPr>
            <a:r>
              <a:rPr lang="tr-TR" sz="2400" dirty="0"/>
              <a:t>Çocuk, şu anda ona bakan kişiden de ayrılacağını düşünerek korkabilir. Bu nedenle, çocuğa gelecekte de onun yanında olunacağı ve kendisine iyi bakılacağı konusunda güvence verilmelidir.</a:t>
            </a:r>
          </a:p>
          <a:p>
            <a:pPr>
              <a:lnSpc>
                <a:spcPct val="80000"/>
              </a:lnSpc>
            </a:pPr>
            <a:r>
              <a:rPr lang="tr-TR" sz="2400" dirty="0"/>
              <a:t>Fiziksel teması arttırarak güvende olduğu duygusu pekiştirilmelidir.</a:t>
            </a:r>
          </a:p>
          <a:p>
            <a:pPr>
              <a:lnSpc>
                <a:spcPct val="80000"/>
              </a:lnSpc>
            </a:pPr>
            <a:r>
              <a:rPr lang="tr-TR" sz="2400" dirty="0"/>
              <a:t>Çocuğun anlatılanları nasıl anladığını görmek için onu dinlemek, duygu ve düşüncelerini anlatması için olanak tanımak gerekir</a:t>
            </a:r>
            <a:r>
              <a:rPr lang="tr-TR" sz="2400" dirty="0" smtClean="0"/>
              <a:t>.</a:t>
            </a:r>
            <a:endParaRPr lang="tr-TR" sz="2400" dirty="0"/>
          </a:p>
        </p:txBody>
      </p:sp>
    </p:spTree>
    <p:extLst>
      <p:ext uri="{BB962C8B-B14F-4D97-AF65-F5344CB8AC3E}">
        <p14:creationId xmlns:p14="http://schemas.microsoft.com/office/powerpoint/2010/main" val="347246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2960" y="533400"/>
            <a:ext cx="7543800" cy="594361"/>
          </a:xfrm>
        </p:spPr>
        <p:txBody>
          <a:bodyPr/>
          <a:lstStyle/>
          <a:p>
            <a:r>
              <a:rPr lang="tr-TR" sz="2700" b="1" dirty="0"/>
              <a:t>Yas Sürecindeki Çocuğa Destek Olabilmek İçin Öneriler</a:t>
            </a:r>
            <a:endParaRPr lang="tr-TR" sz="2700" dirty="0"/>
          </a:p>
        </p:txBody>
      </p:sp>
      <p:sp>
        <p:nvSpPr>
          <p:cNvPr id="27651" name="Rectangle 3"/>
          <p:cNvSpPr>
            <a:spLocks noGrp="1" noChangeArrowheads="1"/>
          </p:cNvSpPr>
          <p:nvPr>
            <p:ph idx="1"/>
          </p:nvPr>
        </p:nvSpPr>
        <p:spPr>
          <a:xfrm>
            <a:off x="822959" y="1845734"/>
            <a:ext cx="7863841" cy="4326466"/>
          </a:xfrm>
        </p:spPr>
        <p:txBody>
          <a:bodyPr>
            <a:normAutofit/>
          </a:bodyPr>
          <a:lstStyle/>
          <a:p>
            <a:pPr>
              <a:lnSpc>
                <a:spcPct val="80000"/>
              </a:lnSpc>
            </a:pPr>
            <a:r>
              <a:rPr lang="tr-TR" dirty="0" smtClean="0"/>
              <a:t>Ölümün </a:t>
            </a:r>
            <a:r>
              <a:rPr lang="tr-TR" dirty="0"/>
              <a:t>nedenine ilişkin yanlış anlamalarının olup olmadığına dikkat edilmelidir.</a:t>
            </a:r>
          </a:p>
          <a:p>
            <a:pPr>
              <a:lnSpc>
                <a:spcPct val="80000"/>
              </a:lnSpc>
            </a:pPr>
            <a:r>
              <a:rPr lang="tr-TR" dirty="0"/>
              <a:t>Çocuğun olanlarla ilgili konuşmasına, oyunlar oynamasına ve resimler yapmasına zemin hazırlanmalıdır.</a:t>
            </a:r>
          </a:p>
          <a:p>
            <a:pPr>
              <a:lnSpc>
                <a:spcPct val="80000"/>
              </a:lnSpc>
            </a:pPr>
            <a:r>
              <a:rPr lang="tr-TR" dirty="0"/>
              <a:t>Evde, okulda veya yuvada eskiden kurulmuş olan düzenin devam etmesi sağlanmalıdır.</a:t>
            </a:r>
          </a:p>
          <a:p>
            <a:pPr>
              <a:lnSpc>
                <a:spcPct val="80000"/>
              </a:lnSpc>
            </a:pPr>
            <a:r>
              <a:rPr lang="tr-TR" dirty="0"/>
              <a:t>Çocuğun dile getirdiği gereksinimlere ve tepkilere duyarlı olunmalıdır.</a:t>
            </a:r>
          </a:p>
          <a:p>
            <a:pPr>
              <a:lnSpc>
                <a:spcPct val="80000"/>
              </a:lnSpc>
            </a:pPr>
            <a:r>
              <a:rPr lang="tr-TR" dirty="0"/>
              <a:t>Yuva ya da okuldaki sorumluların, olanlardan haberdar edilmesi ve bu yolla çocuğa en iyi şekilde destek verilmesi sağlanmalıdır.</a:t>
            </a:r>
          </a:p>
        </p:txBody>
      </p:sp>
    </p:spTree>
    <p:extLst>
      <p:ext uri="{BB962C8B-B14F-4D97-AF65-F5344CB8AC3E}">
        <p14:creationId xmlns:p14="http://schemas.microsoft.com/office/powerpoint/2010/main" val="104944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685800" y="457200"/>
            <a:ext cx="7543801" cy="4023360"/>
          </a:xfrm>
        </p:spPr>
        <p:txBody>
          <a:bodyPr>
            <a:noAutofit/>
          </a:bodyPr>
          <a:lstStyle/>
          <a:p>
            <a:pPr algn="ctr">
              <a:lnSpc>
                <a:spcPct val="80000"/>
              </a:lnSpc>
              <a:buFontTx/>
              <a:buNone/>
            </a:pPr>
            <a:r>
              <a:rPr lang="tr-TR" sz="2400" b="1" dirty="0"/>
              <a:t>Çocukların Yas Süreci ile Başa Çıkmalarına Yardım Etme</a:t>
            </a:r>
            <a:endParaRPr lang="tr-TR" sz="2400" b="1" i="1" dirty="0"/>
          </a:p>
          <a:p>
            <a:pPr algn="ctr">
              <a:lnSpc>
                <a:spcPct val="80000"/>
              </a:lnSpc>
              <a:buFontTx/>
              <a:buNone/>
            </a:pPr>
            <a:r>
              <a:rPr lang="tr-TR" sz="2400" b="1" i="1" dirty="0"/>
              <a:t>Sevilen birinin ölümünün ardından çocukların hissettiği</a:t>
            </a:r>
          </a:p>
          <a:p>
            <a:pPr algn="ctr">
              <a:lnSpc>
                <a:spcPct val="80000"/>
              </a:lnSpc>
              <a:buFontTx/>
              <a:buNone/>
            </a:pPr>
            <a:r>
              <a:rPr lang="tr-TR" sz="2400" b="1" i="1" dirty="0"/>
              <a:t>duygular:</a:t>
            </a:r>
            <a:endParaRPr lang="tr-TR" sz="2400" dirty="0"/>
          </a:p>
          <a:p>
            <a:pPr>
              <a:lnSpc>
                <a:spcPct val="80000"/>
              </a:lnSpc>
            </a:pPr>
            <a:r>
              <a:rPr lang="tr-TR" sz="2400" dirty="0"/>
              <a:t>Üzüntü ve depresyon</a:t>
            </a:r>
            <a:endParaRPr lang="en-GB" sz="2400" dirty="0"/>
          </a:p>
          <a:p>
            <a:pPr>
              <a:lnSpc>
                <a:spcPct val="80000"/>
              </a:lnSpc>
            </a:pPr>
            <a:r>
              <a:rPr lang="tr-TR" sz="2400" dirty="0"/>
              <a:t>Korku ve endişe</a:t>
            </a:r>
            <a:endParaRPr lang="en-GB" sz="2400" dirty="0"/>
          </a:p>
          <a:p>
            <a:pPr>
              <a:lnSpc>
                <a:spcPct val="80000"/>
              </a:lnSpc>
            </a:pPr>
            <a:r>
              <a:rPr lang="tr-TR" sz="2400" dirty="0"/>
              <a:t>Kendisinin hala yaşıyor olmasından duyulan rahatlama</a:t>
            </a:r>
            <a:endParaRPr lang="en-GB" sz="2400" dirty="0"/>
          </a:p>
          <a:p>
            <a:pPr>
              <a:lnSpc>
                <a:spcPct val="80000"/>
              </a:lnSpc>
            </a:pPr>
            <a:r>
              <a:rPr lang="tr-TR" sz="2400" dirty="0"/>
              <a:t>Öfke ve aşırı duyarlılık </a:t>
            </a:r>
            <a:endParaRPr lang="en-GB" sz="2400" dirty="0"/>
          </a:p>
          <a:p>
            <a:pPr>
              <a:lnSpc>
                <a:spcPct val="80000"/>
              </a:lnSpc>
            </a:pPr>
            <a:r>
              <a:rPr lang="tr-TR" sz="2400" dirty="0"/>
              <a:t>Şaşkınlık </a:t>
            </a:r>
            <a:endParaRPr lang="en-GB" sz="2400" dirty="0"/>
          </a:p>
          <a:p>
            <a:pPr>
              <a:lnSpc>
                <a:spcPct val="80000"/>
              </a:lnSpc>
            </a:pPr>
            <a:r>
              <a:rPr lang="tr-TR" sz="2400" dirty="0"/>
              <a:t>Uyku problemleri</a:t>
            </a:r>
            <a:endParaRPr lang="en-GB" sz="2400" dirty="0"/>
          </a:p>
          <a:p>
            <a:pPr>
              <a:lnSpc>
                <a:spcPct val="80000"/>
              </a:lnSpc>
            </a:pPr>
            <a:r>
              <a:rPr lang="tr-TR" sz="2400" dirty="0"/>
              <a:t>Okulda problemler </a:t>
            </a:r>
            <a:endParaRPr lang="en-GB" sz="2400" dirty="0"/>
          </a:p>
          <a:p>
            <a:pPr>
              <a:lnSpc>
                <a:spcPct val="80000"/>
              </a:lnSpc>
            </a:pPr>
            <a:r>
              <a:rPr lang="tr-TR" sz="2400" dirty="0"/>
              <a:t>Ölüme ilgi duyma</a:t>
            </a:r>
            <a:endParaRPr lang="en-GB" sz="2400" dirty="0"/>
          </a:p>
          <a:p>
            <a:pPr>
              <a:lnSpc>
                <a:spcPct val="80000"/>
              </a:lnSpc>
            </a:pPr>
            <a:r>
              <a:rPr lang="tr-TR" sz="2400" dirty="0"/>
              <a:t>Ölüm veya diğer kayıplarla ilgili geçmiş duyguların su yüzüne çıkması</a:t>
            </a:r>
          </a:p>
        </p:txBody>
      </p:sp>
    </p:spTree>
    <p:extLst>
      <p:ext uri="{BB962C8B-B14F-4D97-AF65-F5344CB8AC3E}">
        <p14:creationId xmlns:p14="http://schemas.microsoft.com/office/powerpoint/2010/main" val="1272720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a:r>
              <a:rPr lang="tr-TR" sz="3600" b="1" dirty="0"/>
              <a:t>Yas sürecinin aşamaları</a:t>
            </a:r>
          </a:p>
        </p:txBody>
      </p:sp>
      <p:sp>
        <p:nvSpPr>
          <p:cNvPr id="30723" name="Rectangle 3"/>
          <p:cNvSpPr>
            <a:spLocks noGrp="1" noChangeArrowheads="1"/>
          </p:cNvSpPr>
          <p:nvPr>
            <p:ph idx="1"/>
          </p:nvPr>
        </p:nvSpPr>
        <p:spPr>
          <a:xfrm>
            <a:off x="685800" y="1981200"/>
            <a:ext cx="8016241" cy="4023360"/>
          </a:xfrm>
        </p:spPr>
        <p:txBody>
          <a:bodyPr>
            <a:noAutofit/>
          </a:bodyPr>
          <a:lstStyle/>
          <a:p>
            <a:pPr>
              <a:lnSpc>
                <a:spcPct val="80000"/>
              </a:lnSpc>
            </a:pPr>
            <a:r>
              <a:rPr lang="tr-TR" sz="2800" b="1" dirty="0"/>
              <a:t>İnkar </a:t>
            </a:r>
            <a:r>
              <a:rPr lang="tr-TR" sz="2800" dirty="0"/>
              <a:t>– Ölen kişinin geri geleceğine kendini inandırmaya çalışmak</a:t>
            </a:r>
            <a:endParaRPr lang="en-GB" sz="2800" dirty="0"/>
          </a:p>
          <a:p>
            <a:pPr>
              <a:lnSpc>
                <a:spcPct val="80000"/>
              </a:lnSpc>
            </a:pPr>
            <a:r>
              <a:rPr lang="tr-TR" sz="2800" b="1" dirty="0"/>
              <a:t>Öfke</a:t>
            </a:r>
            <a:r>
              <a:rPr lang="tr-TR" sz="2800" dirty="0"/>
              <a:t> – Ölen kişiye ya da diğer insanlara karşı hissedilen öfke</a:t>
            </a:r>
            <a:endParaRPr lang="en-GB" sz="2800" dirty="0"/>
          </a:p>
          <a:p>
            <a:pPr>
              <a:lnSpc>
                <a:spcPct val="80000"/>
              </a:lnSpc>
            </a:pPr>
            <a:r>
              <a:rPr lang="tr-TR" sz="2800" b="1" dirty="0"/>
              <a:t>Pazarlık</a:t>
            </a:r>
            <a:r>
              <a:rPr lang="tr-TR" sz="2800" dirty="0"/>
              <a:t> – Kaybedilen kişiyi yeniden hayata döndürürse, bunun karşılığında Allah için bir şeyler yapmayı teklif etme</a:t>
            </a:r>
            <a:endParaRPr lang="en-GB" sz="2800" dirty="0"/>
          </a:p>
          <a:p>
            <a:pPr>
              <a:lnSpc>
                <a:spcPct val="80000"/>
              </a:lnSpc>
            </a:pPr>
            <a:endParaRPr lang="tr-TR" sz="2800" dirty="0"/>
          </a:p>
        </p:txBody>
      </p:sp>
    </p:spTree>
    <p:extLst>
      <p:ext uri="{BB962C8B-B14F-4D97-AF65-F5344CB8AC3E}">
        <p14:creationId xmlns:p14="http://schemas.microsoft.com/office/powerpoint/2010/main" val="4246468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a:r>
              <a:rPr lang="tr-TR" sz="3600" b="1" dirty="0"/>
              <a:t>Yas sürecinin aşamaları</a:t>
            </a:r>
          </a:p>
        </p:txBody>
      </p:sp>
      <p:sp>
        <p:nvSpPr>
          <p:cNvPr id="30723" name="Rectangle 3"/>
          <p:cNvSpPr>
            <a:spLocks noGrp="1" noChangeArrowheads="1"/>
          </p:cNvSpPr>
          <p:nvPr>
            <p:ph idx="1"/>
          </p:nvPr>
        </p:nvSpPr>
        <p:spPr>
          <a:xfrm>
            <a:off x="685800" y="1981200"/>
            <a:ext cx="8016241" cy="4023360"/>
          </a:xfrm>
        </p:spPr>
        <p:txBody>
          <a:bodyPr>
            <a:noAutofit/>
          </a:bodyPr>
          <a:lstStyle/>
          <a:p>
            <a:pPr>
              <a:lnSpc>
                <a:spcPct val="80000"/>
              </a:lnSpc>
            </a:pPr>
            <a:r>
              <a:rPr lang="tr-TR" sz="2400" b="1" dirty="0" smtClean="0"/>
              <a:t>Suçluluk/Depresyon</a:t>
            </a:r>
            <a:r>
              <a:rPr lang="tr-TR" sz="2400" dirty="0" smtClean="0"/>
              <a:t> </a:t>
            </a:r>
            <a:r>
              <a:rPr lang="tr-TR" sz="2400" dirty="0"/>
              <a:t>– Ölen kişiye karşı olan davranışları nedeniyle çocuk genellikle kişinin ölümünden kendini sorumlu tutar ya da kötü hisseder</a:t>
            </a:r>
            <a:endParaRPr lang="en-GB" sz="2400" dirty="0"/>
          </a:p>
          <a:p>
            <a:pPr>
              <a:lnSpc>
                <a:spcPct val="80000"/>
              </a:lnSpc>
            </a:pPr>
            <a:r>
              <a:rPr lang="tr-TR" sz="2400" b="1" dirty="0"/>
              <a:t>Kabullenme</a:t>
            </a:r>
            <a:r>
              <a:rPr lang="tr-TR" sz="2400" dirty="0"/>
              <a:t> – Bu acıların bitişi ya da yas tutmanın sona erdirilmesi anlamına gelmez. “Normal” yas tutma çocuklarda ve yetişkinlerde bir ya da iki yıl sürerken, ölen kişinin ardından hissedilen ıstırap asla son bulmayabilir</a:t>
            </a:r>
          </a:p>
          <a:p>
            <a:pPr>
              <a:lnSpc>
                <a:spcPct val="80000"/>
              </a:lnSpc>
            </a:pPr>
            <a:endParaRPr lang="tr-TR" sz="2400" dirty="0"/>
          </a:p>
        </p:txBody>
      </p:sp>
    </p:spTree>
    <p:extLst>
      <p:ext uri="{BB962C8B-B14F-4D97-AF65-F5344CB8AC3E}">
        <p14:creationId xmlns:p14="http://schemas.microsoft.com/office/powerpoint/2010/main" val="783744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tr-TR" sz="2700" b="1" dirty="0"/>
              <a:t>Çocuğunuza yardım etmek için ne yapabilirsiniz?</a:t>
            </a:r>
            <a:endParaRPr lang="tr-TR" sz="2700" dirty="0"/>
          </a:p>
        </p:txBody>
      </p:sp>
      <p:sp>
        <p:nvSpPr>
          <p:cNvPr id="31747" name="Rectangle 3"/>
          <p:cNvSpPr>
            <a:spLocks noGrp="1" noChangeArrowheads="1"/>
          </p:cNvSpPr>
          <p:nvPr>
            <p:ph idx="1"/>
          </p:nvPr>
        </p:nvSpPr>
        <p:spPr/>
        <p:txBody>
          <a:bodyPr>
            <a:normAutofit/>
          </a:bodyPr>
          <a:lstStyle/>
          <a:p>
            <a:pPr>
              <a:lnSpc>
                <a:spcPct val="80000"/>
              </a:lnSpc>
            </a:pPr>
            <a:r>
              <a:rPr lang="tr-TR" sz="2400" dirty="0"/>
              <a:t>Gerçek duygularınızı saklamamalı ve ilgi göstermekten kaçınmamalısınız. Çocuğun sizi ağlarken görmesinden ya da üzüntünüzü başka yollarla ifade etmekten korkmayın.</a:t>
            </a:r>
          </a:p>
          <a:p>
            <a:pPr>
              <a:lnSpc>
                <a:spcPct val="80000"/>
              </a:lnSpc>
            </a:pPr>
            <a:r>
              <a:rPr lang="tr-TR" sz="2400" dirty="0"/>
              <a:t>Çocuğu dinlemek, onunla konuşmak, ona sarılmak ya da o anda ne yapmak gerekiyorsa onu yapmak için her zaman çocuğun yanında olunmalı. Çocuklar ve yetişkinler böyle zamanlarda daha fazla ilgiye ve fiziksel temasa ihtiyaç </a:t>
            </a:r>
            <a:r>
              <a:rPr lang="tr-TR" sz="2400" dirty="0" smtClean="0"/>
              <a:t>duyarlar</a:t>
            </a:r>
            <a:endParaRPr lang="tr-TR" sz="2400" dirty="0"/>
          </a:p>
        </p:txBody>
      </p:sp>
    </p:spTree>
    <p:extLst>
      <p:ext uri="{BB962C8B-B14F-4D97-AF65-F5344CB8AC3E}">
        <p14:creationId xmlns:p14="http://schemas.microsoft.com/office/powerpoint/2010/main" val="2415328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4191000" cy="1143000"/>
          </a:xfrm>
        </p:spPr>
        <p:txBody>
          <a:bodyPr>
            <a:noAutofit/>
          </a:bodyPr>
          <a:lstStyle/>
          <a:p>
            <a:r>
              <a:rPr lang="tr-TR" sz="2800" dirty="0" smtClean="0"/>
              <a:t>Çocuklar neden afetler ve acil durumlar sonrasında en riskli gruplar haline gelir?</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3328" y="2034891"/>
            <a:ext cx="3186545" cy="4121817"/>
          </a:xfrm>
          <a:prstGeom prst="rect">
            <a:avLst/>
          </a:prstGeom>
        </p:spPr>
      </p:pic>
    </p:spTree>
    <p:extLst>
      <p:ext uri="{BB962C8B-B14F-4D97-AF65-F5344CB8AC3E}">
        <p14:creationId xmlns:p14="http://schemas.microsoft.com/office/powerpoint/2010/main" val="3823132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00547" y="35859"/>
            <a:ext cx="7543800" cy="1450757"/>
          </a:xfrm>
        </p:spPr>
        <p:txBody>
          <a:bodyPr/>
          <a:lstStyle/>
          <a:p>
            <a:r>
              <a:rPr lang="tr-TR" sz="2700" b="1" dirty="0"/>
              <a:t>Çocuğunuza yardım etmek için ne yapabilirsiniz?</a:t>
            </a:r>
            <a:endParaRPr lang="tr-TR" sz="2700" dirty="0"/>
          </a:p>
        </p:txBody>
      </p:sp>
      <p:sp>
        <p:nvSpPr>
          <p:cNvPr id="31747" name="Rectangle 3"/>
          <p:cNvSpPr>
            <a:spLocks noGrp="1" noChangeArrowheads="1"/>
          </p:cNvSpPr>
          <p:nvPr>
            <p:ph idx="1"/>
          </p:nvPr>
        </p:nvSpPr>
        <p:spPr>
          <a:xfrm>
            <a:off x="822959" y="2286000"/>
            <a:ext cx="7543801" cy="4023360"/>
          </a:xfrm>
        </p:spPr>
        <p:txBody>
          <a:bodyPr>
            <a:normAutofit/>
          </a:bodyPr>
          <a:lstStyle/>
          <a:p>
            <a:pPr>
              <a:lnSpc>
                <a:spcPct val="80000"/>
              </a:lnSpc>
            </a:pPr>
            <a:r>
              <a:rPr lang="tr-TR" sz="2400" dirty="0" smtClean="0"/>
              <a:t>Çocuğa </a:t>
            </a:r>
            <a:r>
              <a:rPr lang="tr-TR" sz="2400" dirty="0"/>
              <a:t>sabırlı olması, kendisinden gereğinden fazla şeyler beklememesi ve kendine herhangi bir “sorumluluk” yüklememesi telkin edilmelidir.</a:t>
            </a:r>
          </a:p>
          <a:p>
            <a:pPr>
              <a:lnSpc>
                <a:spcPct val="80000"/>
              </a:lnSpc>
            </a:pPr>
            <a:r>
              <a:rPr lang="tr-TR" sz="2400" dirty="0"/>
              <a:t>Ölüm sonrasında meydana gelen fiziksel değişikler üzerinde konuşulmalıdır. Örneğin, ölen kişi artık sonsuza kadar nefes almaz, bir daha asla acı hissetmez gibi. Aksi takdirde çocuk gömülme süreci hakkında korkunç düşüncelere kapılabilir. </a:t>
            </a:r>
          </a:p>
        </p:txBody>
      </p:sp>
    </p:spTree>
    <p:extLst>
      <p:ext uri="{BB962C8B-B14F-4D97-AF65-F5344CB8AC3E}">
        <p14:creationId xmlns:p14="http://schemas.microsoft.com/office/powerpoint/2010/main" val="1374925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00547" y="0"/>
            <a:ext cx="7543800" cy="1450757"/>
          </a:xfrm>
        </p:spPr>
        <p:txBody>
          <a:bodyPr/>
          <a:lstStyle/>
          <a:p>
            <a:r>
              <a:rPr lang="tr-TR" sz="2700" b="1" dirty="0"/>
              <a:t>Çocuğunuza yardım etmek için ne yapabilirsiniz?</a:t>
            </a:r>
            <a:endParaRPr lang="tr-TR" sz="2700" dirty="0"/>
          </a:p>
        </p:txBody>
      </p:sp>
      <p:sp>
        <p:nvSpPr>
          <p:cNvPr id="31747" name="Rectangle 3"/>
          <p:cNvSpPr>
            <a:spLocks noGrp="1" noChangeArrowheads="1"/>
          </p:cNvSpPr>
          <p:nvPr>
            <p:ph idx="1"/>
          </p:nvPr>
        </p:nvSpPr>
        <p:spPr>
          <a:xfrm>
            <a:off x="822959" y="1920240"/>
            <a:ext cx="7543801" cy="4023360"/>
          </a:xfrm>
        </p:spPr>
        <p:txBody>
          <a:bodyPr>
            <a:normAutofit/>
          </a:bodyPr>
          <a:lstStyle/>
          <a:p>
            <a:pPr>
              <a:lnSpc>
                <a:spcPct val="80000"/>
              </a:lnSpc>
            </a:pPr>
            <a:r>
              <a:rPr lang="tr-TR" sz="2400" dirty="0" smtClean="0"/>
              <a:t>Ölümü </a:t>
            </a:r>
            <a:r>
              <a:rPr lang="tr-TR" sz="2400" dirty="0"/>
              <a:t>tanımlarken dikkatli olunmalı. Örneğin, ölümü bir daha asla uyanılmayan bir uyku olarak tanımlamak uyku hakkında çok büyük boyutta korkulara yol açabilir. Ayrıca, ölen kişiden “gitti” diyerek bahsetmek de çocuğun terkedilmiş hissetmesine neden olabilir. </a:t>
            </a:r>
          </a:p>
          <a:p>
            <a:pPr>
              <a:lnSpc>
                <a:spcPct val="80000"/>
              </a:lnSpc>
            </a:pPr>
            <a:r>
              <a:rPr lang="tr-TR" sz="2400" dirty="0"/>
              <a:t>Çocuk ölen kişi hakkında konuşurken konuyu değiştirmemeye çalışılmalıdır. Bu konu hakkında konuşmak sizin için zor olsa da, bu ikinize de yardımcı olabilir. </a:t>
            </a:r>
          </a:p>
          <a:p>
            <a:pPr>
              <a:lnSpc>
                <a:spcPct val="80000"/>
              </a:lnSpc>
            </a:pPr>
            <a:r>
              <a:rPr lang="tr-TR" sz="2400" dirty="0"/>
              <a:t>Çocuğa ölen kişi hakkında duyduğu acıyı hatırlatacağından korktuğunuz için ölen kişinin adını söylemekten kaçınmamalısınız. Çocuk bunu zaten unutmamıştır. </a:t>
            </a:r>
          </a:p>
        </p:txBody>
      </p:sp>
    </p:spTree>
    <p:extLst>
      <p:ext uri="{BB962C8B-B14F-4D97-AF65-F5344CB8AC3E}">
        <p14:creationId xmlns:p14="http://schemas.microsoft.com/office/powerpoint/2010/main" val="1954615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2960" y="762000"/>
            <a:ext cx="7543800" cy="670561"/>
          </a:xfrm>
        </p:spPr>
        <p:txBody>
          <a:bodyPr/>
          <a:lstStyle/>
          <a:p>
            <a:r>
              <a:rPr lang="tr-TR" sz="2700" b="1" i="1" dirty="0"/>
              <a:t>Farklı yaşlardaki çocuklarda ölüm kavramı</a:t>
            </a:r>
            <a:endParaRPr lang="tr-TR" sz="2700" b="1" dirty="0"/>
          </a:p>
        </p:txBody>
      </p:sp>
      <p:sp>
        <p:nvSpPr>
          <p:cNvPr id="32771" name="Rectangle 3"/>
          <p:cNvSpPr>
            <a:spLocks noGrp="1" noChangeArrowheads="1"/>
          </p:cNvSpPr>
          <p:nvPr>
            <p:ph idx="1"/>
          </p:nvPr>
        </p:nvSpPr>
        <p:spPr>
          <a:xfrm>
            <a:off x="822959" y="2209800"/>
            <a:ext cx="7543801" cy="4023360"/>
          </a:xfrm>
        </p:spPr>
        <p:txBody>
          <a:bodyPr>
            <a:normAutofit/>
          </a:bodyPr>
          <a:lstStyle/>
          <a:p>
            <a:pPr>
              <a:lnSpc>
                <a:spcPct val="80000"/>
              </a:lnSpc>
            </a:pPr>
            <a:r>
              <a:rPr lang="tr-TR" sz="2400" b="1" dirty="0"/>
              <a:t>3 – 5 yaş arası</a:t>
            </a:r>
            <a:r>
              <a:rPr lang="tr-TR" sz="2400" dirty="0"/>
              <a:t> – Bu yaşlarda çocuklar öncelikle kendi ihtiyaçları üzerinde odaklanırlar (bana kim bakacak?). İnkar muhtemel bir tepkidir. Çocuklar ölen kişi hakkındaki duygularını “gelecek yıl geri gelecek” şeklinde ifade edebilirler. </a:t>
            </a:r>
            <a:endParaRPr lang="tr-TR" sz="2400" b="1" dirty="0"/>
          </a:p>
        </p:txBody>
      </p:sp>
    </p:spTree>
    <p:extLst>
      <p:ext uri="{BB962C8B-B14F-4D97-AF65-F5344CB8AC3E}">
        <p14:creationId xmlns:p14="http://schemas.microsoft.com/office/powerpoint/2010/main" val="3747604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87101" y="533400"/>
            <a:ext cx="7543800" cy="746761"/>
          </a:xfrm>
        </p:spPr>
        <p:txBody>
          <a:bodyPr/>
          <a:lstStyle/>
          <a:p>
            <a:r>
              <a:rPr lang="tr-TR" sz="2700" b="1" i="1" dirty="0"/>
              <a:t>Farklı yaşlardaki çocuklarda ölüm kavramı</a:t>
            </a:r>
            <a:endParaRPr lang="tr-TR" sz="2700" b="1" dirty="0"/>
          </a:p>
        </p:txBody>
      </p:sp>
      <p:sp>
        <p:nvSpPr>
          <p:cNvPr id="32771" name="Rectangle 3"/>
          <p:cNvSpPr>
            <a:spLocks noGrp="1" noChangeArrowheads="1"/>
          </p:cNvSpPr>
          <p:nvPr>
            <p:ph idx="1"/>
          </p:nvPr>
        </p:nvSpPr>
        <p:spPr>
          <a:xfrm>
            <a:off x="822959" y="2209800"/>
            <a:ext cx="7543801" cy="4023360"/>
          </a:xfrm>
        </p:spPr>
        <p:txBody>
          <a:bodyPr>
            <a:normAutofit/>
          </a:bodyPr>
          <a:lstStyle/>
          <a:p>
            <a:pPr>
              <a:lnSpc>
                <a:spcPct val="80000"/>
              </a:lnSpc>
            </a:pPr>
            <a:r>
              <a:rPr lang="tr-TR" sz="2400" b="1" dirty="0" smtClean="0"/>
              <a:t>5 </a:t>
            </a:r>
            <a:r>
              <a:rPr lang="tr-TR" sz="2400" b="1" dirty="0"/>
              <a:t>– 9 yaş arası</a:t>
            </a:r>
            <a:r>
              <a:rPr lang="tr-TR" sz="2400" dirty="0"/>
              <a:t> – Hayatın bu aşamasında, ölümün biyolojik gerçekliği genelde kavranır. Çocukların çok sayıda soru sorması ve bazen çok duygusal olmaları muhtemeldir. Diğer zamanlarda, hiçbir şey olmamış gibi oyun oynamaya devam ederek duyarsız görünebilirler. Bu, o anda acıyla başa çıkabilmek için geliştirdikleri doğal bir savunma mekanizmasıdır. </a:t>
            </a:r>
            <a:endParaRPr lang="tr-TR" sz="2400" b="1" dirty="0"/>
          </a:p>
        </p:txBody>
      </p:sp>
    </p:spTree>
    <p:extLst>
      <p:ext uri="{BB962C8B-B14F-4D97-AF65-F5344CB8AC3E}">
        <p14:creationId xmlns:p14="http://schemas.microsoft.com/office/powerpoint/2010/main" val="124486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45371" y="533400"/>
            <a:ext cx="7543800" cy="822961"/>
          </a:xfrm>
        </p:spPr>
        <p:txBody>
          <a:bodyPr/>
          <a:lstStyle/>
          <a:p>
            <a:r>
              <a:rPr lang="tr-TR" sz="2700" b="1" i="1" dirty="0"/>
              <a:t>Farklı yaşlardaki çocuklarda ölüm kavramı</a:t>
            </a:r>
            <a:endParaRPr lang="tr-TR" sz="2700" b="1" dirty="0"/>
          </a:p>
        </p:txBody>
      </p:sp>
      <p:sp>
        <p:nvSpPr>
          <p:cNvPr id="32771" name="Rectangle 3"/>
          <p:cNvSpPr>
            <a:spLocks noGrp="1" noChangeArrowheads="1"/>
          </p:cNvSpPr>
          <p:nvPr>
            <p:ph idx="1"/>
          </p:nvPr>
        </p:nvSpPr>
        <p:spPr>
          <a:xfrm>
            <a:off x="822959" y="2438400"/>
            <a:ext cx="7543801" cy="3430694"/>
          </a:xfrm>
        </p:spPr>
        <p:txBody>
          <a:bodyPr>
            <a:normAutofit/>
          </a:bodyPr>
          <a:lstStyle/>
          <a:p>
            <a:pPr>
              <a:lnSpc>
                <a:spcPct val="80000"/>
              </a:lnSpc>
            </a:pPr>
            <a:r>
              <a:rPr lang="tr-TR" sz="2800" b="1" dirty="0" smtClean="0"/>
              <a:t>9 </a:t>
            </a:r>
            <a:r>
              <a:rPr lang="tr-TR" sz="2800" b="1" dirty="0"/>
              <a:t>yaş ve üstü </a:t>
            </a:r>
            <a:r>
              <a:rPr lang="tr-TR" sz="2800" dirty="0"/>
              <a:t>– Bu yaşlardaki çocuklar ölümün etkisi ve sonuçları hakkında daha eksiksiz bir kavrayış geliştirirler. Bu kavrayış da ölüm gerçeğini çok daha korkutucu hale getirir. </a:t>
            </a:r>
          </a:p>
        </p:txBody>
      </p:sp>
    </p:spTree>
    <p:extLst>
      <p:ext uri="{BB962C8B-B14F-4D97-AF65-F5344CB8AC3E}">
        <p14:creationId xmlns:p14="http://schemas.microsoft.com/office/powerpoint/2010/main" val="1757294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8" y="18197"/>
            <a:ext cx="9117842" cy="6082903"/>
          </a:xfrm>
        </p:spPr>
      </p:pic>
      <p:sp>
        <p:nvSpPr>
          <p:cNvPr id="5" name="Rounded Rectangle 4"/>
          <p:cNvSpPr/>
          <p:nvPr/>
        </p:nvSpPr>
        <p:spPr>
          <a:xfrm>
            <a:off x="35123" y="4724400"/>
            <a:ext cx="3505200" cy="3810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TEŞEKKÜRLER</a:t>
            </a:r>
            <a:endParaRPr lang="en-US" dirty="0"/>
          </a:p>
        </p:txBody>
      </p:sp>
    </p:spTree>
    <p:extLst>
      <p:ext uri="{BB962C8B-B14F-4D97-AF65-F5344CB8AC3E}">
        <p14:creationId xmlns:p14="http://schemas.microsoft.com/office/powerpoint/2010/main" val="4183889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533400" y="457200"/>
            <a:ext cx="8229600" cy="4525963"/>
          </a:xfrm>
        </p:spPr>
        <p:txBody>
          <a:bodyPr>
            <a:noAutofit/>
          </a:bodyPr>
          <a:lstStyle/>
          <a:p>
            <a:pPr algn="ctr">
              <a:lnSpc>
                <a:spcPct val="90000"/>
              </a:lnSpc>
              <a:buFontTx/>
              <a:buNone/>
            </a:pPr>
            <a:r>
              <a:rPr lang="tr-TR" sz="2800" dirty="0" smtClean="0"/>
              <a:t>Çocukların Etkilenme</a:t>
            </a:r>
          </a:p>
          <a:p>
            <a:pPr algn="ctr">
              <a:lnSpc>
                <a:spcPct val="90000"/>
              </a:lnSpc>
              <a:buFontTx/>
              <a:buNone/>
            </a:pPr>
            <a:r>
              <a:rPr lang="tr-TR" sz="2800" dirty="0" smtClean="0"/>
              <a:t>Derecelerini Etkileyen Faktörler:</a:t>
            </a:r>
          </a:p>
          <a:p>
            <a:pPr>
              <a:lnSpc>
                <a:spcPct val="90000"/>
              </a:lnSpc>
              <a:buFontTx/>
              <a:buNone/>
            </a:pPr>
            <a:endParaRPr lang="tr-TR" sz="2800" dirty="0" smtClean="0"/>
          </a:p>
          <a:p>
            <a:pPr>
              <a:lnSpc>
                <a:spcPct val="90000"/>
              </a:lnSpc>
              <a:buFontTx/>
              <a:buNone/>
            </a:pPr>
            <a:endParaRPr lang="tr-TR" sz="2800" dirty="0"/>
          </a:p>
          <a:p>
            <a:pPr>
              <a:lnSpc>
                <a:spcPct val="90000"/>
              </a:lnSpc>
            </a:pPr>
            <a:r>
              <a:rPr lang="tr-TR" sz="2800" dirty="0"/>
              <a:t>Ailenin tepkisi</a:t>
            </a:r>
          </a:p>
          <a:p>
            <a:pPr>
              <a:lnSpc>
                <a:spcPct val="90000"/>
              </a:lnSpc>
            </a:pPr>
            <a:r>
              <a:rPr lang="tr-TR" sz="2800" dirty="0"/>
              <a:t>Kayıp derecesi</a:t>
            </a:r>
          </a:p>
          <a:p>
            <a:pPr>
              <a:lnSpc>
                <a:spcPct val="90000"/>
              </a:lnSpc>
            </a:pPr>
            <a:r>
              <a:rPr lang="tr-TR" sz="2800" dirty="0"/>
              <a:t>Yaş / Cinsiyet</a:t>
            </a:r>
          </a:p>
          <a:p>
            <a:pPr>
              <a:lnSpc>
                <a:spcPct val="90000"/>
              </a:lnSpc>
            </a:pPr>
            <a:r>
              <a:rPr lang="tr-TR" sz="2800" dirty="0"/>
              <a:t>Daha önceki yaşantılar</a:t>
            </a:r>
          </a:p>
          <a:p>
            <a:pPr>
              <a:lnSpc>
                <a:spcPct val="90000"/>
              </a:lnSpc>
            </a:pPr>
            <a:r>
              <a:rPr lang="tr-TR" sz="2800" dirty="0"/>
              <a:t>Afetin dolaylı etkileri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438400"/>
            <a:ext cx="4364864" cy="3428999"/>
          </a:xfrm>
          <a:prstGeom prst="rect">
            <a:avLst/>
          </a:prstGeom>
        </p:spPr>
      </p:pic>
    </p:spTree>
    <p:extLst>
      <p:ext uri="{BB962C8B-B14F-4D97-AF65-F5344CB8AC3E}">
        <p14:creationId xmlns:p14="http://schemas.microsoft.com/office/powerpoint/2010/main" val="186152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914400"/>
            <a:ext cx="8229600" cy="5440363"/>
          </a:xfrm>
        </p:spPr>
        <p:txBody>
          <a:bodyPr>
            <a:normAutofit lnSpcReduction="10000"/>
          </a:bodyPr>
          <a:lstStyle/>
          <a:p>
            <a:pPr algn="ctr">
              <a:lnSpc>
                <a:spcPct val="90000"/>
              </a:lnSpc>
              <a:buFontTx/>
              <a:buNone/>
            </a:pPr>
            <a:r>
              <a:rPr lang="tr-TR" sz="3200" b="1" dirty="0" smtClean="0"/>
              <a:t>Yaş gruplarına göre çocukların tepkileri:</a:t>
            </a:r>
          </a:p>
          <a:p>
            <a:pPr>
              <a:lnSpc>
                <a:spcPct val="90000"/>
              </a:lnSpc>
              <a:buFontTx/>
              <a:buNone/>
            </a:pPr>
            <a:endParaRPr lang="tr-TR" sz="2400" b="1" dirty="0"/>
          </a:p>
          <a:p>
            <a:pPr>
              <a:lnSpc>
                <a:spcPct val="90000"/>
              </a:lnSpc>
            </a:pPr>
            <a:r>
              <a:rPr lang="tr-TR" sz="2400" b="1" dirty="0"/>
              <a:t>Okul öncesi dönemdeki çocuklar</a:t>
            </a:r>
            <a:r>
              <a:rPr lang="tr-TR" sz="2400" dirty="0"/>
              <a:t> bu felaketin, anne-babasının onaylamadığı bir düşüncesi ya da davranışı nedeniyle başlarına geldiğini sanırlar</a:t>
            </a:r>
            <a:r>
              <a:rPr lang="tr-TR" sz="2400" dirty="0" smtClean="0"/>
              <a:t>.</a:t>
            </a:r>
          </a:p>
          <a:p>
            <a:pPr>
              <a:lnSpc>
                <a:spcPct val="90000"/>
              </a:lnSpc>
            </a:pPr>
            <a:endParaRPr lang="tr-TR" sz="2400" b="1" dirty="0"/>
          </a:p>
          <a:p>
            <a:pPr>
              <a:lnSpc>
                <a:spcPct val="90000"/>
              </a:lnSpc>
            </a:pPr>
            <a:r>
              <a:rPr lang="tr-TR" sz="2400" b="1" dirty="0"/>
              <a:t>Okul çağındaki çocuklar</a:t>
            </a:r>
            <a:r>
              <a:rPr lang="tr-TR" sz="2400" dirty="0"/>
              <a:t> ise doğal olayları anlayabilirler. Ancak, böylesine büyük bir felaketi daha önce yaptıkları kötü bir davranıştan dolayı kendilerine verilen bir ceza olarak algılayabilirler</a:t>
            </a:r>
            <a:r>
              <a:rPr lang="tr-TR" sz="2400" dirty="0" smtClean="0"/>
              <a:t>.</a:t>
            </a:r>
          </a:p>
          <a:p>
            <a:pPr>
              <a:lnSpc>
                <a:spcPct val="90000"/>
              </a:lnSpc>
            </a:pPr>
            <a:endParaRPr lang="tr-TR" sz="2400" b="1" dirty="0"/>
          </a:p>
          <a:p>
            <a:pPr>
              <a:lnSpc>
                <a:spcPct val="90000"/>
              </a:lnSpc>
            </a:pPr>
            <a:r>
              <a:rPr lang="tr-TR" sz="2400" b="1" dirty="0"/>
              <a:t>Ergenlerin</a:t>
            </a:r>
            <a:r>
              <a:rPr lang="tr-TR" sz="2400" dirty="0"/>
              <a:t> </a:t>
            </a:r>
            <a:r>
              <a:rPr lang="tr-TR" sz="2400" dirty="0" smtClean="0"/>
              <a:t>afeti </a:t>
            </a:r>
            <a:r>
              <a:rPr lang="tr-TR" sz="2400" dirty="0"/>
              <a:t>algılayışı ise yetişkinlerinkine oldukça benzerdir. Ancak bu felaketin kendi başlarına gelmiş olmasından öfke </a:t>
            </a:r>
            <a:r>
              <a:rPr lang="tr-TR" sz="2400" dirty="0" smtClean="0"/>
              <a:t>duyabilirler.</a:t>
            </a:r>
            <a:endParaRPr lang="tr-TR" sz="2400" dirty="0"/>
          </a:p>
        </p:txBody>
      </p:sp>
    </p:spTree>
    <p:extLst>
      <p:ext uri="{BB962C8B-B14F-4D97-AF65-F5344CB8AC3E}">
        <p14:creationId xmlns:p14="http://schemas.microsoft.com/office/powerpoint/2010/main" val="2801427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pPr algn="ctr"/>
            <a:r>
              <a:rPr lang="tr-TR" sz="3600" b="1" dirty="0" smtClean="0"/>
              <a:t>Tepkiler ve yapılması gerekenler</a:t>
            </a:r>
            <a:endParaRPr lang="tr-TR" sz="3600" b="1" dirty="0"/>
          </a:p>
        </p:txBody>
      </p:sp>
      <p:sp>
        <p:nvSpPr>
          <p:cNvPr id="3" name="Content Placeholder 2"/>
          <p:cNvSpPr>
            <a:spLocks noGrp="1"/>
          </p:cNvSpPr>
          <p:nvPr>
            <p:ph idx="1"/>
          </p:nvPr>
        </p:nvSpPr>
        <p:spPr>
          <a:xfrm>
            <a:off x="533400" y="2057400"/>
            <a:ext cx="8229600" cy="4525963"/>
          </a:xfrm>
        </p:spPr>
        <p:txBody>
          <a:bodyPr>
            <a:normAutofit/>
          </a:bodyPr>
          <a:lstStyle/>
          <a:p>
            <a:r>
              <a:rPr lang="tr-TR" sz="2800" dirty="0" smtClean="0"/>
              <a:t>Okul öncesi çağ (1-5 yaş)</a:t>
            </a:r>
          </a:p>
          <a:p>
            <a:r>
              <a:rPr lang="tr-TR" sz="2800" dirty="0" smtClean="0"/>
              <a:t>İlk çocukluk çağı (5-11 yaş)</a:t>
            </a:r>
          </a:p>
          <a:p>
            <a:r>
              <a:rPr lang="tr-TR" sz="2800" dirty="0" smtClean="0"/>
              <a:t>Ergenlik öncesi çağ (11-14 yaş)</a:t>
            </a:r>
          </a:p>
          <a:p>
            <a:r>
              <a:rPr lang="tr-TR" sz="2800" dirty="0" smtClean="0"/>
              <a:t>Ergenlik çağı (14-18 yaş)</a:t>
            </a:r>
          </a:p>
          <a:p>
            <a:endParaRPr lang="tr-TR" sz="2800" dirty="0" smtClean="0"/>
          </a:p>
          <a:p>
            <a:endParaRPr lang="tr-TR" sz="2800" dirty="0"/>
          </a:p>
        </p:txBody>
      </p:sp>
    </p:spTree>
    <p:extLst>
      <p:ext uri="{BB962C8B-B14F-4D97-AF65-F5344CB8AC3E}">
        <p14:creationId xmlns:p14="http://schemas.microsoft.com/office/powerpoint/2010/main" val="2224345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7882" y="491063"/>
            <a:ext cx="8229600" cy="1143000"/>
          </a:xfrm>
        </p:spPr>
        <p:txBody>
          <a:bodyPr>
            <a:normAutofit/>
          </a:bodyPr>
          <a:lstStyle/>
          <a:p>
            <a:r>
              <a:rPr lang="tr-TR" sz="2800" b="1" dirty="0"/>
              <a:t>OKUL ÖNCESİ ÇAĞ (1-5 yaş arası)</a:t>
            </a:r>
            <a:br>
              <a:rPr lang="tr-TR" sz="2800" b="1" dirty="0"/>
            </a:br>
            <a:endParaRPr lang="en-US" sz="2800" dirty="0"/>
          </a:p>
        </p:txBody>
      </p:sp>
      <p:sp>
        <p:nvSpPr>
          <p:cNvPr id="12291" name="Rectangle 3"/>
          <p:cNvSpPr>
            <a:spLocks noGrp="1" noChangeArrowheads="1"/>
          </p:cNvSpPr>
          <p:nvPr>
            <p:ph idx="1"/>
          </p:nvPr>
        </p:nvSpPr>
        <p:spPr>
          <a:xfrm>
            <a:off x="537882" y="1443563"/>
            <a:ext cx="8062175" cy="4733098"/>
          </a:xfrm>
        </p:spPr>
        <p:txBody>
          <a:bodyPr>
            <a:normAutofit fontScale="92500" lnSpcReduction="10000"/>
          </a:bodyPr>
          <a:lstStyle/>
          <a:p>
            <a:pPr>
              <a:lnSpc>
                <a:spcPct val="80000"/>
              </a:lnSpc>
              <a:buFontTx/>
              <a:buNone/>
            </a:pPr>
            <a:endParaRPr lang="tr-TR" sz="2400" dirty="0"/>
          </a:p>
          <a:p>
            <a:pPr>
              <a:lnSpc>
                <a:spcPct val="80000"/>
              </a:lnSpc>
            </a:pPr>
            <a:r>
              <a:rPr lang="tr-TR" sz="2400" dirty="0"/>
              <a:t>Parmak emme</a:t>
            </a:r>
          </a:p>
          <a:p>
            <a:pPr>
              <a:lnSpc>
                <a:spcPct val="80000"/>
              </a:lnSpc>
            </a:pPr>
            <a:r>
              <a:rPr lang="tr-TR" sz="2400" dirty="0"/>
              <a:t>Yatak ıslatma</a:t>
            </a:r>
          </a:p>
          <a:p>
            <a:pPr>
              <a:lnSpc>
                <a:spcPct val="80000"/>
              </a:lnSpc>
            </a:pPr>
            <a:r>
              <a:rPr lang="tr-TR" sz="2400" dirty="0"/>
              <a:t>Karanlıktan veya hayvanlardan korkma</a:t>
            </a:r>
          </a:p>
          <a:p>
            <a:pPr>
              <a:lnSpc>
                <a:spcPct val="80000"/>
              </a:lnSpc>
            </a:pPr>
            <a:r>
              <a:rPr lang="tr-TR" sz="2400" dirty="0"/>
              <a:t>Anne babasının yanından hiç ayrılmama</a:t>
            </a:r>
          </a:p>
          <a:p>
            <a:pPr>
              <a:lnSpc>
                <a:spcPct val="80000"/>
              </a:lnSpc>
            </a:pPr>
            <a:r>
              <a:rPr lang="tr-TR" sz="2400" dirty="0"/>
              <a:t>Gece yaşanan korku nöbetleri</a:t>
            </a:r>
          </a:p>
          <a:p>
            <a:pPr>
              <a:lnSpc>
                <a:spcPct val="80000"/>
              </a:lnSpc>
            </a:pPr>
            <a:r>
              <a:rPr lang="tr-TR" sz="2400" dirty="0"/>
              <a:t>Böbrek veya bağırsakları kontrol edememe, kabızlık</a:t>
            </a:r>
          </a:p>
          <a:p>
            <a:pPr>
              <a:lnSpc>
                <a:spcPct val="80000"/>
              </a:lnSpc>
            </a:pPr>
            <a:r>
              <a:rPr lang="tr-TR" sz="2400" dirty="0"/>
              <a:t>Konuşma güçlükleri (kekeleme gibi)</a:t>
            </a:r>
          </a:p>
          <a:p>
            <a:pPr>
              <a:lnSpc>
                <a:spcPct val="80000"/>
              </a:lnSpc>
            </a:pPr>
            <a:r>
              <a:rPr lang="tr-TR" sz="2400" dirty="0"/>
              <a:t>İştahsızlık veya aşırı iştah</a:t>
            </a:r>
          </a:p>
          <a:p>
            <a:pPr>
              <a:lnSpc>
                <a:spcPct val="80000"/>
              </a:lnSpc>
            </a:pPr>
            <a:r>
              <a:rPr lang="tr-TR" sz="2400" dirty="0"/>
              <a:t>Sürekli tekrar eden davranışlar</a:t>
            </a:r>
          </a:p>
          <a:p>
            <a:pPr>
              <a:lnSpc>
                <a:spcPct val="80000"/>
              </a:lnSpc>
            </a:pPr>
            <a:r>
              <a:rPr lang="tr-TR" sz="2400" dirty="0"/>
              <a:t>Hayali düşünceler (yaptığı kötü bir şey nedeniyle afetten sorumlu olduğunu düşünme); görülebilir.</a:t>
            </a:r>
          </a:p>
        </p:txBody>
      </p:sp>
      <p:sp>
        <p:nvSpPr>
          <p:cNvPr id="2" name="Rounded Rectangle 1"/>
          <p:cNvSpPr/>
          <p:nvPr/>
        </p:nvSpPr>
        <p:spPr>
          <a:xfrm>
            <a:off x="5943600" y="681563"/>
            <a:ext cx="24384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Tepkileri</a:t>
            </a:r>
            <a:endParaRPr lang="en-US" sz="2800" dirty="0"/>
          </a:p>
        </p:txBody>
      </p:sp>
    </p:spTree>
    <p:extLst>
      <p:ext uri="{BB962C8B-B14F-4D97-AF65-F5344CB8AC3E}">
        <p14:creationId xmlns:p14="http://schemas.microsoft.com/office/powerpoint/2010/main" val="351859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00825" y="609443"/>
            <a:ext cx="8229600" cy="1143000"/>
          </a:xfrm>
        </p:spPr>
        <p:txBody>
          <a:bodyPr>
            <a:normAutofit/>
          </a:bodyPr>
          <a:lstStyle/>
          <a:p>
            <a:r>
              <a:rPr lang="tr-TR" sz="2800" b="1" dirty="0"/>
              <a:t>OKUL ÖNCESİ ÇAĞ (1-5 yaş arası)</a:t>
            </a:r>
            <a:br>
              <a:rPr lang="tr-TR" sz="2800" b="1" dirty="0"/>
            </a:br>
            <a:endParaRPr lang="en-US" sz="2800" dirty="0"/>
          </a:p>
        </p:txBody>
      </p:sp>
      <p:sp>
        <p:nvSpPr>
          <p:cNvPr id="4" name="Rectangle 3"/>
          <p:cNvSpPr txBox="1">
            <a:spLocks noChangeArrowheads="1"/>
          </p:cNvSpPr>
          <p:nvPr/>
        </p:nvSpPr>
        <p:spPr>
          <a:xfrm>
            <a:off x="457200" y="1933015"/>
            <a:ext cx="8473225" cy="4598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tr-TR" sz="2400" dirty="0" smtClean="0"/>
              <a:t>Sözlü olarak güven telkin edilmeli ve fiziksel rahatlama sağlanmalıdır.</a:t>
            </a:r>
          </a:p>
          <a:p>
            <a:pPr>
              <a:lnSpc>
                <a:spcPct val="80000"/>
              </a:lnSpc>
            </a:pPr>
            <a:r>
              <a:rPr lang="tr-TR" sz="2400" dirty="0" smtClean="0"/>
              <a:t>Sık sık ilgi gösterilmelidir.</a:t>
            </a:r>
          </a:p>
          <a:p>
            <a:pPr>
              <a:lnSpc>
                <a:spcPct val="80000"/>
              </a:lnSpc>
            </a:pPr>
            <a:r>
              <a:rPr lang="tr-TR" sz="2400" dirty="0" smtClean="0"/>
              <a:t>Ev hayvanının ölmesi ya da oyuncaklarını kaybetmesiyle ilgili düşüncelerini dile getirmesi teşvik edilmelidir.</a:t>
            </a:r>
          </a:p>
          <a:p>
            <a:pPr>
              <a:lnSpc>
                <a:spcPct val="80000"/>
              </a:lnSpc>
            </a:pPr>
            <a:r>
              <a:rPr lang="tr-TR" sz="2400" dirty="0" smtClean="0"/>
              <a:t>Sakin ve rahatlatıcı uyku öncesi aktiviteleri hazırlanmalıdır.</a:t>
            </a:r>
          </a:p>
          <a:p>
            <a:pPr>
              <a:lnSpc>
                <a:spcPct val="80000"/>
              </a:lnSpc>
            </a:pPr>
            <a:r>
              <a:rPr lang="tr-TR" sz="2400" dirty="0" smtClean="0"/>
              <a:t>Çocukların ışık ya da kapı açık uyumalarına izin verilmeli ya da çocuk uykuya dalana kadar yanında kalmak gibi uyku ile ilgili düzenlemelerde kısa süreli değişikliklere göz yumulmalıdır.</a:t>
            </a:r>
          </a:p>
          <a:p>
            <a:pPr>
              <a:lnSpc>
                <a:spcPct val="80000"/>
              </a:lnSpc>
            </a:pPr>
            <a:r>
              <a:rPr lang="tr-TR" sz="2400" dirty="0" smtClean="0"/>
              <a:t>Afetin onun hatası olmadığı konusunda çocuğa güvence verilmelidir.</a:t>
            </a:r>
          </a:p>
          <a:p>
            <a:pPr>
              <a:lnSpc>
                <a:spcPct val="80000"/>
              </a:lnSpc>
            </a:pPr>
            <a:endParaRPr lang="tr-TR" sz="2400" dirty="0"/>
          </a:p>
        </p:txBody>
      </p:sp>
      <p:sp>
        <p:nvSpPr>
          <p:cNvPr id="6" name="Rounded Rectangle 5"/>
          <p:cNvSpPr/>
          <p:nvPr/>
        </p:nvSpPr>
        <p:spPr>
          <a:xfrm>
            <a:off x="5867400" y="809871"/>
            <a:ext cx="25908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Yapılması Gerekenler</a:t>
            </a:r>
            <a:endParaRPr lang="en-US" sz="2800" dirty="0"/>
          </a:p>
        </p:txBody>
      </p:sp>
    </p:spTree>
    <p:extLst>
      <p:ext uri="{BB962C8B-B14F-4D97-AF65-F5344CB8AC3E}">
        <p14:creationId xmlns:p14="http://schemas.microsoft.com/office/powerpoint/2010/main" val="67597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571500"/>
            <a:ext cx="8229600" cy="1143000"/>
          </a:xfrm>
        </p:spPr>
        <p:txBody>
          <a:bodyPr>
            <a:normAutofit/>
          </a:bodyPr>
          <a:lstStyle/>
          <a:p>
            <a:r>
              <a:rPr lang="tr-TR" sz="2800" b="1" dirty="0"/>
              <a:t>İLK ÇOCUKLUK ÇAĞI (5-11 yaş arası)</a:t>
            </a:r>
            <a:r>
              <a:rPr lang="tr-TR" sz="2800" dirty="0"/>
              <a:t/>
            </a:r>
            <a:br>
              <a:rPr lang="tr-TR" sz="2800" dirty="0"/>
            </a:br>
            <a:endParaRPr lang="en-US" sz="2800" dirty="0"/>
          </a:p>
        </p:txBody>
      </p:sp>
      <p:sp>
        <p:nvSpPr>
          <p:cNvPr id="14339" name="Rectangle 3"/>
          <p:cNvSpPr>
            <a:spLocks noGrp="1" noChangeArrowheads="1"/>
          </p:cNvSpPr>
          <p:nvPr>
            <p:ph idx="1"/>
          </p:nvPr>
        </p:nvSpPr>
        <p:spPr>
          <a:xfrm>
            <a:off x="609600" y="1940859"/>
            <a:ext cx="7848600" cy="4525963"/>
          </a:xfrm>
        </p:spPr>
        <p:txBody>
          <a:bodyPr>
            <a:normAutofit/>
          </a:bodyPr>
          <a:lstStyle/>
          <a:p>
            <a:pPr>
              <a:lnSpc>
                <a:spcPct val="80000"/>
              </a:lnSpc>
            </a:pPr>
            <a:r>
              <a:rPr lang="tr-TR" sz="2400" dirty="0" smtClean="0"/>
              <a:t>Aşırı </a:t>
            </a:r>
            <a:r>
              <a:rPr lang="tr-TR" sz="2400" dirty="0"/>
              <a:t>duyarlılık</a:t>
            </a:r>
          </a:p>
          <a:p>
            <a:pPr>
              <a:lnSpc>
                <a:spcPct val="80000"/>
              </a:lnSpc>
            </a:pPr>
            <a:r>
              <a:rPr lang="tr-TR" sz="2400" dirty="0"/>
              <a:t>Ufak şeyler için yakınıp sızlanma</a:t>
            </a:r>
          </a:p>
          <a:p>
            <a:pPr>
              <a:lnSpc>
                <a:spcPct val="80000"/>
              </a:lnSpc>
            </a:pPr>
            <a:r>
              <a:rPr lang="tr-TR" sz="2400" dirty="0"/>
              <a:t>Aşırı bağlanma</a:t>
            </a:r>
          </a:p>
          <a:p>
            <a:pPr>
              <a:lnSpc>
                <a:spcPct val="80000"/>
              </a:lnSpc>
            </a:pPr>
            <a:r>
              <a:rPr lang="tr-TR" sz="2400" dirty="0"/>
              <a:t>Evde veya okulda saldırgan davranışlarda bulunma</a:t>
            </a:r>
          </a:p>
          <a:p>
            <a:pPr>
              <a:lnSpc>
                <a:spcPct val="80000"/>
              </a:lnSpc>
            </a:pPr>
            <a:r>
              <a:rPr lang="tr-TR" sz="2400" dirty="0"/>
              <a:t>Ebeveynlerinin dikkatini çekebilmek için daha küçük kardeşleriyle rekabet etme</a:t>
            </a:r>
          </a:p>
          <a:p>
            <a:pPr>
              <a:lnSpc>
                <a:spcPct val="80000"/>
              </a:lnSpc>
            </a:pPr>
            <a:r>
              <a:rPr lang="tr-TR" sz="2400" dirty="0"/>
              <a:t>Gece yaşanan korku nöbetleri, kabuslar, karanlık korkusu</a:t>
            </a:r>
          </a:p>
          <a:p>
            <a:pPr>
              <a:lnSpc>
                <a:spcPct val="80000"/>
              </a:lnSpc>
            </a:pPr>
            <a:r>
              <a:rPr lang="tr-TR" sz="2400" dirty="0"/>
              <a:t>Yaşıtlarından uzak durma</a:t>
            </a:r>
          </a:p>
          <a:p>
            <a:pPr>
              <a:lnSpc>
                <a:spcPct val="80000"/>
              </a:lnSpc>
            </a:pPr>
            <a:r>
              <a:rPr lang="tr-TR" sz="2400" dirty="0"/>
              <a:t>Okula gitmek istememe / konsantrasyonun düşmesi; görülebilir</a:t>
            </a:r>
          </a:p>
          <a:p>
            <a:pPr>
              <a:lnSpc>
                <a:spcPct val="80000"/>
              </a:lnSpc>
              <a:buFontTx/>
              <a:buNone/>
            </a:pPr>
            <a:endParaRPr lang="tr-TR" sz="2400" dirty="0"/>
          </a:p>
        </p:txBody>
      </p:sp>
      <p:sp>
        <p:nvSpPr>
          <p:cNvPr id="4" name="Rounded Rectangle 3"/>
          <p:cNvSpPr/>
          <p:nvPr/>
        </p:nvSpPr>
        <p:spPr>
          <a:xfrm>
            <a:off x="5943600" y="762000"/>
            <a:ext cx="24384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Tepkileri</a:t>
            </a:r>
            <a:endParaRPr lang="en-US" sz="2800" dirty="0"/>
          </a:p>
        </p:txBody>
      </p:sp>
    </p:spTree>
    <p:extLst>
      <p:ext uri="{BB962C8B-B14F-4D97-AF65-F5344CB8AC3E}">
        <p14:creationId xmlns:p14="http://schemas.microsoft.com/office/powerpoint/2010/main" val="3767566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202</TotalTime>
  <Words>1944</Words>
  <Application>Microsoft Office PowerPoint</Application>
  <PresentationFormat>On-screen Show (4:3)</PresentationFormat>
  <Paragraphs>192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Retrospect</vt:lpstr>
      <vt:lpstr>PowerPoint Presentation</vt:lpstr>
      <vt:lpstr>Eğitimin Amacı;  - Risk altındaki çocuklarla iletişimin temel prensiplerinin      anlaşılması - Çocuklarda travma ve yas tepkilerinin anlaşılması</vt:lpstr>
      <vt:lpstr>Çocuklar neden afetler ve acil durumlar sonrasında en riskli gruplar haline gelir?</vt:lpstr>
      <vt:lpstr>PowerPoint Presentation</vt:lpstr>
      <vt:lpstr>PowerPoint Presentation</vt:lpstr>
      <vt:lpstr>Tepkiler ve yapılması gerekenler</vt:lpstr>
      <vt:lpstr>OKUL ÖNCESİ ÇAĞ (1-5 yaş arası) </vt:lpstr>
      <vt:lpstr>OKUL ÖNCESİ ÇAĞ (1-5 yaş arası) </vt:lpstr>
      <vt:lpstr>İLK ÇOCUKLUK ÇAĞI (5-11 yaş arası) </vt:lpstr>
      <vt:lpstr>İLK ÇOCUKLUK ÇAĞI (5-11 yaş arası) </vt:lpstr>
      <vt:lpstr>ERGENLİK ÖNCESİ ÇAĞ (11-14 yaş arası) </vt:lpstr>
      <vt:lpstr>ERGENLİK ÖNCESİ ÇAĞ (11-14 yaş arası) </vt:lpstr>
      <vt:lpstr>ERGENLİK ÇAĞI (14-18 yaş arası) </vt:lpstr>
      <vt:lpstr>ERGENLİK ÇAĞI (14-18 yaş arası) </vt:lpstr>
      <vt:lpstr>GENEL ÖNERİLER-1</vt:lpstr>
      <vt:lpstr>GENEL ÖNERİLER-2</vt:lpstr>
      <vt:lpstr>GENEL ÖNERİLER-3</vt:lpstr>
      <vt:lpstr>GENEL ÖNERİLER-4</vt:lpstr>
      <vt:lpstr>GENEL ÖNERİLER-5</vt:lpstr>
      <vt:lpstr>GENEL ÖNERİLER-6</vt:lpstr>
      <vt:lpstr>PowerPoint Presentation</vt:lpstr>
      <vt:lpstr>Çocuğa Ölüm Haberinin Verilmesi Öneriler  </vt:lpstr>
      <vt:lpstr>Çocuğa Ölüm Haberinin Verilmesi Öneriler  </vt:lpstr>
      <vt:lpstr>Yas Sürecindeki Çocuğa Destek Olabilmek İçin Öneriler</vt:lpstr>
      <vt:lpstr>Yas Sürecindeki Çocuğa Destek Olabilmek İçin Öneriler</vt:lpstr>
      <vt:lpstr>PowerPoint Presentation</vt:lpstr>
      <vt:lpstr>Yas sürecinin aşamaları</vt:lpstr>
      <vt:lpstr>Yas sürecinin aşamaları</vt:lpstr>
      <vt:lpstr>Çocuğunuza yardım etmek için ne yapabilirsiniz?</vt:lpstr>
      <vt:lpstr>Çocuğunuza yardım etmek için ne yapabilirsiniz?</vt:lpstr>
      <vt:lpstr>Çocuğunuza yardım etmek için ne yapabilirsiniz?</vt:lpstr>
      <vt:lpstr>Farklı yaşlardaki çocuklarda ölüm kavramı</vt:lpstr>
      <vt:lpstr>Farklı yaşlardaki çocuklarda ölüm kavramı</vt:lpstr>
      <vt:lpstr>Farklı yaşlardaki çocuklarda ölüm kavramı</vt:lpstr>
      <vt:lpstr>PowerPoint Presentation</vt:lpstr>
    </vt:vector>
  </TitlesOfParts>
  <Company>UNICEF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Eylen Savur</dc:creator>
  <cp:lastModifiedBy>Pinar Oktem</cp:lastModifiedBy>
  <cp:revision>19</cp:revision>
  <dcterms:created xsi:type="dcterms:W3CDTF">2014-04-01T14:09:34Z</dcterms:created>
  <dcterms:modified xsi:type="dcterms:W3CDTF">2016-04-27T12:38:44Z</dcterms:modified>
</cp:coreProperties>
</file>