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59" r:id="rId6"/>
    <p:sldId id="258" r:id="rId7"/>
    <p:sldId id="267" r:id="rId8"/>
    <p:sldId id="268" r:id="rId9"/>
    <p:sldId id="260" r:id="rId10"/>
    <p:sldId id="266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5"/>
    <p:restoredTop sz="94663"/>
  </p:normalViewPr>
  <p:slideViewPr>
    <p:cSldViewPr snapToGrid="0" snapToObjects="1">
      <p:cViewPr varScale="1">
        <p:scale>
          <a:sx n="68" d="100"/>
          <a:sy n="68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0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Modern Contraceptive Prevalence Among Married Adolescent Girls, 15-19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Sheet1!$B$6</c:f>
              <c:strCache>
                <c:ptCount val="1"/>
                <c:pt idx="0">
                  <c:v>mCPR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Sheet1!$A$7:$A$10</c:f>
              <c:strCache>
                <c:ptCount val="4"/>
                <c:pt idx="0">
                  <c:v>EDHS 2000</c:v>
                </c:pt>
                <c:pt idx="1">
                  <c:v>EDHS 2005</c:v>
                </c:pt>
                <c:pt idx="2">
                  <c:v> EDHS 2011</c:v>
                </c:pt>
                <c:pt idx="3">
                  <c:v>EDHS 2016</c:v>
                </c:pt>
              </c:strCache>
            </c:strRef>
          </c:cat>
          <c:val>
            <c:numRef>
              <c:f>Sheet1!$B$7:$B$10</c:f>
              <c:numCache>
                <c:formatCode>General</c:formatCode>
                <c:ptCount val="4"/>
                <c:pt idx="0">
                  <c:v>3</c:v>
                </c:pt>
                <c:pt idx="1">
                  <c:v>8.6</c:v>
                </c:pt>
                <c:pt idx="2">
                  <c:v>23</c:v>
                </c:pt>
                <c:pt idx="3">
                  <c:v>31.8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26-2A45-A9E1-D1F05D00FED7}"/>
            </c:ext>
          </c:extLst>
        </c:ser>
        <c:ser>
          <c:idx val="1"/>
          <c:order val="1"/>
          <c:tx>
            <c:strRef>
              <c:f>Sheet1!$C$6</c:f>
              <c:strCache>
                <c:ptCount val="1"/>
                <c:pt idx="0">
                  <c:v>PPFP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Sheet1!$A$7:$A$10</c:f>
              <c:strCache>
                <c:ptCount val="4"/>
                <c:pt idx="0">
                  <c:v>EDHS 2000</c:v>
                </c:pt>
                <c:pt idx="1">
                  <c:v>EDHS 2005</c:v>
                </c:pt>
                <c:pt idx="2">
                  <c:v> EDHS 2011</c:v>
                </c:pt>
                <c:pt idx="3">
                  <c:v>EDHS 2016</c:v>
                </c:pt>
              </c:strCache>
            </c:strRef>
          </c:cat>
          <c:val>
            <c:numRef>
              <c:f>Sheet1!$C$7:$C$10</c:f>
              <c:numCache>
                <c:formatCode>General</c:formatCode>
                <c:ptCount val="4"/>
                <c:pt idx="1">
                  <c:v>8.5</c:v>
                </c:pt>
                <c:pt idx="2">
                  <c:v>31.8</c:v>
                </c:pt>
                <c:pt idx="3">
                  <c:v>46.3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26-2A45-A9E1-D1F05D00FED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25110303"/>
        <c:axId val="625034815"/>
      </c:lineChart>
      <c:catAx>
        <c:axId val="62511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034815"/>
        <c:crosses val="autoZero"/>
        <c:auto val="1"/>
        <c:lblAlgn val="ctr"/>
        <c:lblOffset val="100"/>
        <c:noMultiLvlLbl val="0"/>
      </c:catAx>
      <c:valAx>
        <c:axId val="62503481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11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accent3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D28D-647C-F04B-881D-2E0C6F04B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27" y="1605776"/>
            <a:ext cx="11831444" cy="115861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Lessons learned from national government-led efforts to reduce adolescent pregnancy in Chile, England &amp; Ethiopia </a:t>
            </a:r>
            <a:br>
              <a:rPr lang="en-US" dirty="0"/>
            </a:br>
            <a:r>
              <a:rPr lang="en-US" sz="1800" dirty="0"/>
              <a:t>V Chandra-Mouli, M Plesons, A Hadley, M Maddaleno, L </a:t>
            </a:r>
            <a:r>
              <a:rPr lang="en-US" sz="1800" dirty="0" err="1"/>
              <a:t>Oljira</a:t>
            </a:r>
            <a:r>
              <a:rPr lang="en-US" sz="1800" dirty="0"/>
              <a:t>, S Tibebu, E </a:t>
            </a:r>
            <a:r>
              <a:rPr lang="en-US" sz="1800" dirty="0" err="1"/>
              <a:t>Akwara</a:t>
            </a:r>
            <a:r>
              <a:rPr lang="en-US" sz="1800" dirty="0"/>
              <a:t>, D Engel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00B6420-B47B-E444-9619-E039B0C0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98799" y="998179"/>
            <a:ext cx="5461000" cy="7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1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7227-EE17-C147-A969-1FFFF04B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Lessons Learnt From National, Government- Led Efforts - ETHIOPIA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30FC0-9A54-FD4E-9DA3-60DAD9A2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16" y="1946031"/>
            <a:ext cx="11196592" cy="4642337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u="sng" dirty="0">
                <a:solidFill>
                  <a:schemeClr val="tx1"/>
                </a:solidFill>
              </a:rPr>
              <a:t>Managing scale-up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Over 5 years, nearly 35,000 health extension workers were recruited &amp; trained as a new cadre of salaried health extension workers, &amp; deployed in their own communities.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 addition, health centers were rehabilitated/newly constructed &amp; mid-level health workers were recruited to provide midwifery, neonatal &amp; emergency care services.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A team of technical experts reviewed progress, set priorities, developed plans &amp; solved problems that were identified. </a:t>
            </a:r>
          </a:p>
          <a:p>
            <a:pPr>
              <a:buFont typeface="Wingdings" pitchFamily="2" charset="2"/>
              <a:buChar char="v"/>
            </a:pPr>
            <a:endParaRPr lang="en-US" sz="2000" b="1" u="sng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u="sng" dirty="0">
                <a:solidFill>
                  <a:schemeClr val="tx1"/>
                </a:solidFill>
              </a:rPr>
              <a:t>Building support &amp; addressing resistance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National level</a:t>
            </a:r>
            <a:r>
              <a:rPr lang="en-US" sz="2000" dirty="0">
                <a:solidFill>
                  <a:schemeClr val="tx1"/>
                </a:solidFill>
              </a:rPr>
              <a:t>	 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Partnerships were forged with professional associations of public health professionals and clinicians.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Local level</a:t>
            </a:r>
            <a:r>
              <a:rPr lang="en-US" sz="2000" dirty="0">
                <a:solidFill>
                  <a:schemeClr val="tx1"/>
                </a:solidFill>
              </a:rPr>
              <a:t>		 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Identifying and deploying health extension workers in the communities they were from helped cement support. In addition to providing services, they were trained &amp; supported to engage in dialogue to challenge norms (e.g. in use of contraceptives use &amp; maternal health services).</a:t>
            </a:r>
          </a:p>
          <a:p>
            <a:pPr>
              <a:buFont typeface="Wingdings" pitchFamily="2" charset="2"/>
              <a:buChar char="v"/>
            </a:pPr>
            <a:r>
              <a:rPr lang="en-US" sz="2000" b="1" u="sng" dirty="0">
                <a:solidFill>
                  <a:schemeClr val="tx1"/>
                </a:solidFill>
              </a:rPr>
              <a:t>Ensuring sustainability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The government formulated laws guaranteeing free maternal &amp; newborn health services in public health facilities &amp; liberalized the law on providing abortion care in specified circumstances.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Local ownership was created by decentralizing the management and financing of the Health Extension </a:t>
            </a:r>
            <a:r>
              <a:rPr lang="en-US" sz="2000" dirty="0" err="1">
                <a:solidFill>
                  <a:schemeClr val="tx1"/>
                </a:solidFill>
              </a:rPr>
              <a:t>Programme</a:t>
            </a:r>
            <a:r>
              <a:rPr lang="en-US" sz="2000" dirty="0">
                <a:solidFill>
                  <a:schemeClr val="tx1"/>
                </a:solidFill>
              </a:rPr>
              <a:t> to regional and district levels.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3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2D94-B2DD-5044-B7AC-F31CE9A0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in Ethiopia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64519B-FB36-1A4F-9F2E-7C8A31885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932807"/>
              </p:ext>
            </p:extLst>
          </p:nvPr>
        </p:nvGraphicFramePr>
        <p:xfrm>
          <a:off x="419101" y="1854200"/>
          <a:ext cx="6019799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47B81C-24D3-8247-B67B-83BA5CF347E7}"/>
              </a:ext>
            </a:extLst>
          </p:cNvPr>
          <p:cNvSpPr txBox="1"/>
          <p:nvPr/>
        </p:nvSpPr>
        <p:spPr>
          <a:xfrm>
            <a:off x="379828" y="5838092"/>
            <a:ext cx="6020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mCPR- modern contraceptive prevalence rate</a:t>
            </a:r>
          </a:p>
          <a:p>
            <a:r>
              <a:rPr lang="en-US" dirty="0"/>
              <a:t>PPFP- post-partum family planning</a:t>
            </a:r>
          </a:p>
          <a:p>
            <a:r>
              <a:rPr lang="en-US" dirty="0"/>
              <a:t>EDHS- Ethiopia Demographic and Health Survey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A4614-26F9-A14C-8DB5-A902F3F40CFB}"/>
              </a:ext>
            </a:extLst>
          </p:cNvPr>
          <p:cNvSpPr txBox="1"/>
          <p:nvPr/>
        </p:nvSpPr>
        <p:spPr>
          <a:xfrm>
            <a:off x="6438900" y="2659709"/>
            <a:ext cx="5372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29% increase in use of modern contraceptives among married adolescent girls (aged 15-19) between 2000 - 2016.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38% increase in use of modern contraceptives among married adolescent girls (aged 15-19) twelve months after index child between 2005- 2016.</a:t>
            </a:r>
          </a:p>
        </p:txBody>
      </p:sp>
    </p:spTree>
    <p:extLst>
      <p:ext uri="{BB962C8B-B14F-4D97-AF65-F5344CB8AC3E}">
        <p14:creationId xmlns:p14="http://schemas.microsoft.com/office/powerpoint/2010/main" val="156454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B50D-27B9-8C42-9E8F-3F3711F0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28556-641C-8C42-82FF-4D3B135F3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700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Well-connected groups of internal &amp; external change agents created momentum for scaling- up adolescent pregnancy prevention.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All three countries developed evidence-based strategies grounded in supportive national policies. They simplified the package of interventions to only the essential elements, &amp; communicated clearly what needed to be done, where, how &amp; by whom.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All three countries committed adequate resources &amp; managed implementation by engaging &amp; sustaining relevant government departments at different levels, NGOs and professional associations.  They used findings of assessments &amp; reviews to reshape implementation.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England &amp; Chile anticipated resistance to providing contraception to unmarried adolescents &amp; worked strategically to address it. Ethiopia focused on young married women whose needs were acknowledged.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All three countries used data creatively to communicate the progress being made. They advocated for  integrating elements of the scale-up effort into wider national policies, strategies &amp; indicator frameworks.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5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696D-3D98-2F48-BEBC-4CDFBE1F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4EAA-DF85-8F4E-9C1C-0C46BB6D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65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Adolescent pregnancy is a global public health problem.</a:t>
            </a:r>
          </a:p>
          <a:p>
            <a:r>
              <a:rPr lang="en-US" sz="2200" dirty="0"/>
              <a:t>Most adolescents live in low &amp; middle income countries.</a:t>
            </a:r>
          </a:p>
          <a:p>
            <a:r>
              <a:rPr lang="en-US" sz="2200" dirty="0"/>
              <a:t>Adolescent pregnancy &amp; childbearing often have negative health, social &amp; economic consequences. 95% occur in low &amp; middle income countries.</a:t>
            </a:r>
          </a:p>
          <a:p>
            <a:r>
              <a:rPr lang="en-US" sz="2200" dirty="0"/>
              <a:t>Progress in reducing adolescent childbearing has been slow &amp; uneven. </a:t>
            </a:r>
          </a:p>
          <a:p>
            <a:r>
              <a:rPr lang="en-US" sz="2200" dirty="0"/>
              <a:t>There is evidence of successful approaches to reduce adolescent pregnancy &amp; childbearing from projects, but few examples of large scale and sustained </a:t>
            </a:r>
            <a:r>
              <a:rPr lang="en-US" sz="2200" dirty="0" err="1"/>
              <a:t>programmes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0640-7D62-354D-A8DC-A3FBC36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b="1" dirty="0"/>
              <a:t>Lessons Learnt From National, Government- Led Efforts - Chile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A0DF-CF5D-874D-B5F2-937FBF5E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5000"/>
            <a:ext cx="11029616" cy="4864100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3500" b="1" u="sng" dirty="0"/>
              <a:t>Building government commitment </a:t>
            </a:r>
          </a:p>
          <a:p>
            <a:pPr lvl="1">
              <a:buFont typeface="Wingdings" pitchFamily="2" charset="2"/>
              <a:buChar char="ü"/>
            </a:pPr>
            <a:r>
              <a:rPr lang="en-US" sz="3500" dirty="0"/>
              <a:t>The government adopted the regional 2007-2013 Andean Plan for Prevention of Adolescent Pregnancy in response to the high adolescent fertility rate (55.8 births per 1000 women aged 15-19 years in 2005)  </a:t>
            </a:r>
          </a:p>
          <a:p>
            <a:pPr lvl="1">
              <a:buFont typeface="Wingdings" pitchFamily="2" charset="2"/>
              <a:buChar char="ü"/>
            </a:pPr>
            <a:r>
              <a:rPr lang="en-US" sz="3500" dirty="0"/>
              <a:t>It targeted a 10% reduction in the adolescent fertility rate in the 2011–2020 National Health Strategy.</a:t>
            </a:r>
          </a:p>
          <a:p>
            <a:pPr lvl="1">
              <a:buFont typeface="Wingdings" pitchFamily="2" charset="2"/>
              <a:buChar char="ü"/>
            </a:pPr>
            <a:r>
              <a:rPr lang="en-US" sz="3500" dirty="0"/>
              <a:t>It strengthened the National Comprehensive Health Programme for Adolescents/Youth &amp; the corresponding Strategic Action Plan  </a:t>
            </a:r>
          </a:p>
          <a:p>
            <a:pPr lvl="1">
              <a:buFont typeface="Wingdings" pitchFamily="2" charset="2"/>
              <a:buChar char="ü"/>
            </a:pPr>
            <a:endParaRPr lang="en-US" sz="3500" dirty="0"/>
          </a:p>
          <a:p>
            <a:pPr>
              <a:buFont typeface="Wingdings" pitchFamily="2" charset="2"/>
              <a:buChar char="v"/>
            </a:pPr>
            <a:r>
              <a:rPr lang="en-US" sz="3500" b="1" u="sng" dirty="0"/>
              <a:t>Planning scale up</a:t>
            </a:r>
          </a:p>
          <a:p>
            <a:pPr lvl="1">
              <a:buFont typeface="Wingdings" pitchFamily="2" charset="2"/>
              <a:buChar char="ü"/>
            </a:pPr>
            <a:r>
              <a:rPr lang="en-US" sz="3500" dirty="0"/>
              <a:t>The government developed a five-pronged approach to improve the health system’s responsiveness to adolescents for the ten-year strategy: </a:t>
            </a:r>
            <a:r>
              <a:rPr lang="en-US" sz="3500" i="1" dirty="0"/>
              <a:t>training health workers, creating adolescent spaces in primary health </a:t>
            </a:r>
            <a:r>
              <a:rPr lang="en-US" sz="3500" i="1" dirty="0" err="1"/>
              <a:t>centres</a:t>
            </a:r>
            <a:r>
              <a:rPr lang="en-US" sz="3500" i="1" dirty="0"/>
              <a:t>, promoting a range of contraceptive methods, improve outreach &amp; referrals, and supporting school retention &amp; reentry for pregnant adolescents/adolescent mothers. </a:t>
            </a:r>
          </a:p>
          <a:p>
            <a:pPr lvl="1">
              <a:buFont typeface="Wingdings" pitchFamily="2" charset="2"/>
              <a:buChar char="ü"/>
            </a:pPr>
            <a:r>
              <a:rPr lang="en-US" sz="3500" dirty="0"/>
              <a:t>It issued new circulars on parental consent requirements, adolescents’ autonomy, &amp; protecting young people from sexual abuse. </a:t>
            </a:r>
          </a:p>
          <a:p>
            <a:pPr lvl="1">
              <a:buFont typeface="Wingdings" pitchFamily="2" charset="2"/>
              <a:buChar char="ü"/>
            </a:pPr>
            <a:r>
              <a:rPr lang="en-US" sz="3500" dirty="0"/>
              <a:t>It also consolidated a series of laws into one framework defining various stakeholders' roles and responsibilities.</a:t>
            </a:r>
          </a:p>
          <a:p>
            <a:pPr marL="324000" lvl="1" indent="0">
              <a:buNone/>
            </a:pPr>
            <a:endParaRPr lang="en-US" sz="3500" b="1" dirty="0"/>
          </a:p>
          <a:p>
            <a:pPr>
              <a:buFont typeface="Wingdings" pitchFamily="2" charset="2"/>
              <a:buChar char="v"/>
            </a:pPr>
            <a:r>
              <a:rPr lang="en-US" sz="3500" b="1" u="sng" dirty="0"/>
              <a:t>Managing  scale-Up</a:t>
            </a:r>
          </a:p>
          <a:p>
            <a:pPr lvl="1">
              <a:buFont typeface="Wingdings" pitchFamily="2" charset="2"/>
              <a:buChar char="ü"/>
            </a:pPr>
            <a:r>
              <a:rPr lang="en-US" sz="3500" dirty="0"/>
              <a:t>The </a:t>
            </a:r>
            <a:r>
              <a:rPr lang="en-US" sz="3500" dirty="0" err="1"/>
              <a:t>programme</a:t>
            </a:r>
            <a:r>
              <a:rPr lang="en-US" sz="3500" dirty="0"/>
              <a:t> built on – and further strengthened – functional systems.</a:t>
            </a:r>
          </a:p>
          <a:p>
            <a:pPr lvl="1">
              <a:buFont typeface="Wingdings" pitchFamily="2" charset="2"/>
              <a:buChar char="ü"/>
            </a:pPr>
            <a:r>
              <a:rPr lang="en-US" sz="3500" dirty="0"/>
              <a:t>The strategy was implemented initially in regions with the highest need. </a:t>
            </a:r>
          </a:p>
          <a:p>
            <a:pPr lvl="1">
              <a:buFont typeface="Wingdings" pitchFamily="2" charset="2"/>
              <a:buChar char="ü"/>
            </a:pPr>
            <a:r>
              <a:rPr lang="en-US" sz="3500" dirty="0"/>
              <a:t>To track progress, a monthly statistical register was created to gather data on adolescents, disaggregated by age, sex, &amp; risk factors. </a:t>
            </a:r>
          </a:p>
        </p:txBody>
      </p:sp>
    </p:spTree>
    <p:extLst>
      <p:ext uri="{BB962C8B-B14F-4D97-AF65-F5344CB8AC3E}">
        <p14:creationId xmlns:p14="http://schemas.microsoft.com/office/powerpoint/2010/main" val="25967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0F14-7F75-1D4E-89D8-DEE9FC95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Lessons Learnt From National, Government- Led Efforts- Chile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1909-95A5-9A42-9AB6-D201F9147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97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u="sng" dirty="0"/>
              <a:t>Building support and addressing resistance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The programme drew legitimacy from regional/national plans &amp; legislative frameworks.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There was intensive advocacy with scientific associations, NGOs, women’s advocates &amp; young people to overcome resistance to contraceptive provision.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Sexuality education was strategically excluded to avoid risk of opposition to the broader agenda.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To publicize the positive results, the Ministry of Health’s media department made data on progress available to journalists. </a:t>
            </a:r>
          </a:p>
          <a:p>
            <a:pPr>
              <a:buFont typeface="Wingdings" pitchFamily="2" charset="2"/>
              <a:buChar char="v"/>
            </a:pPr>
            <a:r>
              <a:rPr lang="en-US" b="1" u="sng" dirty="0"/>
              <a:t>Ensuring sustainability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The ten-year National Health Strategy ensured sustained human &amp; financial resources through three governments of left- &amp; right-leaning political parties.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Positive evidence of progress drew in support from other stakeholders.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0741-26C5-DE4E-8B2D-9DFEC928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in Chile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86048-BB83-5E4F-89F6-42BF619CB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270985" y="1477612"/>
            <a:ext cx="4690593" cy="60701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925E7-1BB2-1B4E-B28B-B79453DBA9C4}"/>
              </a:ext>
            </a:extLst>
          </p:cNvPr>
          <p:cNvSpPr txBox="1"/>
          <p:nvPr/>
        </p:nvSpPr>
        <p:spPr>
          <a:xfrm>
            <a:off x="6769100" y="38100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51% reduction in the proportion of births to mothers aged under 19 (2000–2017)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Source: </a:t>
            </a:r>
            <a:r>
              <a:rPr lang="en-US" dirty="0" err="1"/>
              <a:t>Paez</a:t>
            </a:r>
            <a:r>
              <a:rPr lang="en-US" dirty="0"/>
              <a:t>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1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6247-337F-0A48-B7F9-C08906B5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Lessons Learnt From National, Government- Led Efforts - England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E2AA-2818-B544-9D0A-0A20E0B8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584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u="sng" dirty="0"/>
              <a:t>Building government commitment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In the late 1990s, advocacy was directed at the incoming national government to position teenage pregnancy prevention as a cause &amp; consequence of social exclusion, &amp; that it required multisectoral action because it was  driven by a number of social and economic factors. 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The government launched a ten-year goal to halve under-18 pregnancy rate &amp; to double proportion of young mothers in education.</a:t>
            </a:r>
          </a:p>
          <a:p>
            <a:r>
              <a:rPr lang="en-US" b="1" u="sng" dirty="0"/>
              <a:t>Planning scale-up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A national </a:t>
            </a:r>
            <a:r>
              <a:rPr lang="en-US" sz="1800" dirty="0" err="1"/>
              <a:t>programme</a:t>
            </a:r>
            <a:r>
              <a:rPr lang="en-US" sz="1800" dirty="0"/>
              <a:t> with four themes – </a:t>
            </a:r>
            <a:r>
              <a:rPr lang="en-US" sz="1800" i="1" dirty="0"/>
              <a:t>joined up action, improved relationship/sexuality education &amp; improved access to contraception; a communications campaign to reach young people &amp; their parents, &amp; coordinated support for teenage parents</a:t>
            </a:r>
            <a:r>
              <a:rPr lang="en-US" sz="1800" dirty="0"/>
              <a:t> – was delivered by multi-agency partnerships in 150 local government areas with agreed local targets.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err="1"/>
              <a:t>Programme</a:t>
            </a:r>
            <a:r>
              <a:rPr lang="en-US" sz="1800" dirty="0"/>
              <a:t> implementation was supported by a national unit, regional coordinators &amp; local coordinators, &amp; small implementation support grants for the local government areas.</a:t>
            </a:r>
          </a:p>
        </p:txBody>
      </p:sp>
    </p:spTree>
    <p:extLst>
      <p:ext uri="{BB962C8B-B14F-4D97-AF65-F5344CB8AC3E}">
        <p14:creationId xmlns:p14="http://schemas.microsoft.com/office/powerpoint/2010/main" val="48519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3F5E-A344-F94C-8ABA-A7A5074A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Lessons Learnt From National, Government- Led Efforts - England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6495-2271-F846-B540-2CDF6187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970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u="sng" dirty="0"/>
              <a:t>Managing scale up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Accurate &amp; up-to-date conception data enabled regular review of progress.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mid-strategy review validated the multicomponent approach &amp; linked slow progress in some areas to piece-meal implementation.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More prescriptive guidance &amp; direct involvement of government ministers &amp; senior leaders in poor-performing areas helped accelerate progress.</a:t>
            </a:r>
          </a:p>
          <a:p>
            <a:pPr>
              <a:buFont typeface="Wingdings" pitchFamily="2" charset="2"/>
              <a:buChar char="v"/>
            </a:pPr>
            <a:endParaRPr lang="en-US" b="1" u="sng" dirty="0"/>
          </a:p>
          <a:p>
            <a:pPr>
              <a:buFont typeface="Wingdings" pitchFamily="2" charset="2"/>
              <a:buChar char="v"/>
            </a:pPr>
            <a:r>
              <a:rPr lang="en-US" b="1" u="sng" dirty="0"/>
              <a:t>Building support and addressing resistance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The strategy was strongly endorsed by by NGOs and professional organizations.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Trust was enhanced by the appointment of experts to an Independent Advisory Group, charged with holding the government accountable.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Negative media reporting by a small but vocal minority was energetically responded to.</a:t>
            </a:r>
          </a:p>
          <a:p>
            <a:pPr lvl="1">
              <a:buFont typeface="Wingdings" pitchFamily="2" charset="2"/>
              <a:buChar char="ü"/>
            </a:pPr>
            <a:endParaRPr lang="en-US" b="1" u="sng" dirty="0"/>
          </a:p>
          <a:p>
            <a:pPr>
              <a:buFont typeface="Wingdings" pitchFamily="2" charset="2"/>
              <a:buChar char="v"/>
            </a:pPr>
            <a:r>
              <a:rPr lang="en-US" b="1" u="sng" dirty="0"/>
              <a:t>Ensuring sustainability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The strategy had established awareness of the importance of addressing adolescent pregnancy &amp; that the right actions could lead to tangible results.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Even though the strategy had ended, ministers called for further progress, &amp; local leaders called for continued support &amp; guidance.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Adolescent pregnancy rate was included in the public health dataset, for monitoring national and local progress.</a:t>
            </a:r>
          </a:p>
        </p:txBody>
      </p:sp>
    </p:spTree>
    <p:extLst>
      <p:ext uri="{BB962C8B-B14F-4D97-AF65-F5344CB8AC3E}">
        <p14:creationId xmlns:p14="http://schemas.microsoft.com/office/powerpoint/2010/main" val="140810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9259-972A-934B-A339-33ED7848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Progress made in England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37276-F46B-0A43-8273-A3663F00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2324100"/>
            <a:ext cx="5038558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0F7732-6EC9-41F1-9434-49363CC9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55% reduction in the under-18 conception rate (1998–2015)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Doubling in the proportion of young mothers in education &amp; training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 Hadley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7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A25-CE98-CB40-AD3F-2B32BC08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1544"/>
          </a:xfrm>
        </p:spPr>
        <p:txBody>
          <a:bodyPr>
            <a:normAutofit/>
          </a:bodyPr>
          <a:lstStyle/>
          <a:p>
            <a:r>
              <a:rPr lang="en-US" b="1" dirty="0"/>
              <a:t>Lessons Learnt From National, Government- Led Efforts - ETHIOPIA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3FC2-E4AA-504B-BE5E-0EF79BF4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0400"/>
            <a:ext cx="11029615" cy="46609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endParaRPr lang="en-US" sz="2000" b="1" u="sng" dirty="0"/>
          </a:p>
          <a:p>
            <a:pPr>
              <a:buFont typeface="Wingdings" pitchFamily="2" charset="2"/>
              <a:buChar char="v"/>
            </a:pPr>
            <a:r>
              <a:rPr lang="en-US" sz="2000" b="1" u="sng" dirty="0"/>
              <a:t>Building government commitment 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The Ethiopian government targeted maternal &amp; childhood mortality reduction in rural areas within the context of the Millennium Development Goals.  Adolescent girls &amp; young women were included in this.</a:t>
            </a:r>
          </a:p>
          <a:p>
            <a:pPr marL="0" lvl="1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b="1" u="sng" dirty="0"/>
          </a:p>
          <a:p>
            <a:pPr marL="0" lvl="1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u="sng" dirty="0"/>
              <a:t>Planning scale up  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The Ministry of Health launched an ambitious Health Extension Programme (HEP) to:</a:t>
            </a:r>
          </a:p>
          <a:p>
            <a:pPr lvl="1"/>
            <a:r>
              <a:rPr lang="en-US" sz="1900" i="1" dirty="0">
                <a:solidFill>
                  <a:schemeClr val="tx1"/>
                </a:solidFill>
              </a:rPr>
              <a:t>deliver health education &amp; basic health services</a:t>
            </a:r>
          </a:p>
          <a:p>
            <a:pPr lvl="1"/>
            <a:r>
              <a:rPr lang="en-US" sz="1900" i="1" dirty="0">
                <a:solidFill>
                  <a:schemeClr val="tx1"/>
                </a:solidFill>
              </a:rPr>
              <a:t>strengthen linkages to health services</a:t>
            </a:r>
          </a:p>
          <a:p>
            <a:pPr lvl="1"/>
            <a:r>
              <a:rPr lang="en-US" sz="1900" i="1" dirty="0">
                <a:solidFill>
                  <a:schemeClr val="tx1"/>
                </a:solidFill>
              </a:rPr>
              <a:t>empower rural households to take accountability for their health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to take accountability for their 			health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644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1173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Wingdings</vt:lpstr>
      <vt:lpstr>Wingdings 2</vt:lpstr>
      <vt:lpstr>Dividend</vt:lpstr>
      <vt:lpstr>Lessons learned from national government-led efforts to reduce adolescent pregnancy in Chile, England &amp; Ethiopia  V Chandra-Mouli, M Plesons, A Hadley, M Maddaleno, L Oljira, S Tibebu, E Akwara, D Engel</vt:lpstr>
      <vt:lpstr>Problem statement</vt:lpstr>
      <vt:lpstr>Lessons Learnt From National, Government- Led Efforts - Chile</vt:lpstr>
      <vt:lpstr>Lessons Learnt From National, Government- Led Efforts- Chile</vt:lpstr>
      <vt:lpstr>Progress made in Chile</vt:lpstr>
      <vt:lpstr>Lessons Learnt From National, Government- Led Efforts - England</vt:lpstr>
      <vt:lpstr>Lessons Learnt From National, Government- Led Efforts - England</vt:lpstr>
      <vt:lpstr>Progress made in England</vt:lpstr>
      <vt:lpstr>Lessons Learnt From National, Government- Led Efforts - ETHIOPIA</vt:lpstr>
      <vt:lpstr>Lessons Learnt From National, Government- Led Efforts - ETHIOPIA</vt:lpstr>
      <vt:lpstr>Progress made in Ethiopia</vt:lpstr>
      <vt:lpstr>Discussion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national government-led efforts to reduce adolescent pregnancy in Chile, England and Ethiopia  </dc:title>
  <dc:creator>AKWARA Elsie</dc:creator>
  <cp:lastModifiedBy>CHANDRA-MOULI, Venkatraman</cp:lastModifiedBy>
  <cp:revision>49</cp:revision>
  <dcterms:created xsi:type="dcterms:W3CDTF">2019-06-23T06:57:02Z</dcterms:created>
  <dcterms:modified xsi:type="dcterms:W3CDTF">2019-07-04T04:55:27Z</dcterms:modified>
</cp:coreProperties>
</file>