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9144000"/>
  <p:notesSz cx="6858000" cy="9144000"/>
  <p:embeddedFontLst>
    <p:embeddedFont>
      <p:font typeface="Courier" pitchFamily="2" charset="0"/>
      <p:regular r:id="rId31"/>
    </p:embeddedFont>
    <p:embeddedFont>
      <p:font typeface="Old Standard TT" panose="020B0604020202020204" charset="0"/>
      <p:regular r:id="rId32"/>
      <p:bold r:id="rId33"/>
      <p:italic r:id="rId34"/>
    </p:embeddedFont>
    <p:embeddedFont>
      <p:font typeface="Roboto Light" panose="02000000000000000000" pitchFamily="2" charset="0"/>
      <p:regular r:id="rId35"/>
      <p:bold r:id="rId36"/>
      <p:italic r:id="rId37"/>
      <p:boldItalic r:id="rId38"/>
    </p:embeddedFont>
    <p:embeddedFont>
      <p:font typeface="Roboto Medium" panose="02000000000000000000" pitchFamily="2" charset="0"/>
      <p:regular r:id="rId39"/>
      <p:bold r:id="rId40"/>
      <p:italic r:id="rId41"/>
      <p:boldItalic r:id="rId42"/>
    </p:embeddedFont>
    <p:embeddedFont>
      <p:font typeface="Roboto Black" panose="02000000000000000000" pitchFamily="2" charset="0"/>
      <p:bold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Thin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674" y="90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dc6cc14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dc6cc14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2f7c33c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2f7c33c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dc6cc14c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dc6cc14c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dc6cc14c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dc6cc14c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2f7c33c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2f7c33c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Loops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02919" lvl="1" indent="-1346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loop (and … forEach, while)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02919" lvl="1" indent="-1346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a for loop do display our items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Conditions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02919" lvl="1" indent="-1346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02919" lvl="1" indent="-1346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 operators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02919" lvl="1" indent="-1346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if an item completed property is false/true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dc6cc14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dc6cc14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dc6cc14c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dc6cc14c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dc6cc14c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dc6cc14c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2f7c33ce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12f7c33ce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8dc6cc14c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8dc6cc14c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12f7c33ce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12f7c33ce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the DOM and Nodes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EVENTS → show examples (click, dblclick, keypress)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Add 2 &lt;button&gt; with an unique attribute id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“Bind” the click event on each one and call the appropriate methods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dc6cc14c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dc6cc14c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dc6cc14c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8dc6cc14c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the DOM and Nodes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EVENTS → show examples (click, dblclick, keypress)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Add 2 &lt;button&gt; with an unique attribute id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“Bind” the click event on each one and call the appropriate methods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43846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143846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143846c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143846c4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dc6cc14c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dc6cc14c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the DOM and Nodes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EVENTS → show examples (click, dblclick, keypress)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Add 2 &lt;button&gt; with an unique attribute id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“Bind” the click event on each one and call the appropriate methods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43846c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43846c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8dc6cc14c_1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8dc6cc14c_1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the DOM and Nodes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EVENTS → show examples (click, dblclick, keypress)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Add 2 &lt;button&gt; with an unique attribute id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“Bind” the click event on each one and call the appropriate methods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8dc6cc14c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8dc6cc14c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the DOM and Nodes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Talk about EVENTS → show examples (click, dblclick, keypress)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Add 2 &lt;button&gt; with an unique attribute id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AutoNum type="arabicPeriod"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“Bind” the click event on each one and call the appropriate methods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dc6cc14c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dc6cc14c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dc6cc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dc6cc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2f7c33c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2f7c33c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dc6cc14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dc6cc14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dc6cc14c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dc6cc14c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2f7c33c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2f7c33c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Talk (again) about WHY using Objects 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74320" lvl="0" indent="-1346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rabi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Create a global object “todoList” and: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731520" lvl="1" indent="-1346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pour/convert the “todos” array into a “property” of todoList Object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731520" lvl="1" indent="-13461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AutoNum type="alphaLcPeriod"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put/convert all functions into “methods” of todoList Object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dc6cc14c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dc6cc14c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78"/>
            <a:ext cx="12192000" cy="304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6395556"/>
            <a:ext cx="520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3365867"/>
            <a:ext cx="10824900" cy="2707200"/>
          </a:xfrm>
          <a:prstGeom prst="rect">
            <a:avLst/>
          </a:prstGeom>
        </p:spPr>
        <p:txBody>
          <a:bodyPr spcFirstLastPara="1" wrap="square" lIns="130025" tIns="130025" rIns="130025" bIns="1300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6827803"/>
            <a:ext cx="10824900" cy="14001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3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848267"/>
            <a:ext cx="11360700" cy="3744600"/>
          </a:xfrm>
          <a:prstGeom prst="rect">
            <a:avLst/>
          </a:prstGeom>
        </p:spPr>
        <p:txBody>
          <a:bodyPr spcFirstLastPara="1" wrap="square" lIns="130025" tIns="130025" rIns="130025" bIns="130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5739422"/>
            <a:ext cx="11360700" cy="23127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marL="457200" lvl="0" indent="-3937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556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2300"/>
              </a:spcBef>
              <a:spcAft>
                <a:spcPts val="23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6395556"/>
            <a:ext cx="520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3365867"/>
            <a:ext cx="10824900" cy="2707200"/>
          </a:xfrm>
          <a:prstGeom prst="rect">
            <a:avLst/>
          </a:prstGeom>
        </p:spPr>
        <p:txBody>
          <a:bodyPr spcFirstLastPara="1" wrap="square" lIns="130025" tIns="130025" rIns="130025" bIns="1300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8970133"/>
            <a:ext cx="12192000" cy="1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2082844"/>
            <a:ext cx="11360700" cy="60393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556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3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3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3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300"/>
              </a:spcBef>
              <a:spcAft>
                <a:spcPts val="23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2082978"/>
            <a:ext cx="5333100" cy="60393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2082978"/>
            <a:ext cx="5333100" cy="60393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987733"/>
            <a:ext cx="3744000" cy="1343400"/>
          </a:xfrm>
          <a:prstGeom prst="rect">
            <a:avLst/>
          </a:prstGeom>
        </p:spPr>
        <p:txBody>
          <a:bodyPr spcFirstLastPara="1" wrap="square" lIns="130025" tIns="130025" rIns="130025" bIns="1300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2470400"/>
            <a:ext cx="3744000" cy="56526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>
              <a:spcBef>
                <a:spcPts val="23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>
              <a:spcBef>
                <a:spcPts val="23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>
              <a:spcBef>
                <a:spcPts val="23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>
              <a:spcBef>
                <a:spcPts val="2300"/>
              </a:spcBef>
              <a:spcAft>
                <a:spcPts val="23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935733"/>
            <a:ext cx="7472100" cy="72726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None/>
              <a:defRPr sz="77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44"/>
            <a:ext cx="60960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7992000"/>
            <a:ext cx="915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2457511"/>
            <a:ext cx="5393700" cy="2370300"/>
          </a:xfrm>
          <a:prstGeom prst="rect">
            <a:avLst/>
          </a:prstGeom>
        </p:spPr>
        <p:txBody>
          <a:bodyPr spcFirstLastPara="1" wrap="square" lIns="130025" tIns="130025" rIns="130025" bIns="130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4922668"/>
            <a:ext cx="5393700" cy="23919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1287467"/>
            <a:ext cx="5115900" cy="65694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55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55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55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55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55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55600">
              <a:spcBef>
                <a:spcPts val="23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55600">
              <a:spcBef>
                <a:spcPts val="2300"/>
              </a:spcBef>
              <a:spcAft>
                <a:spcPts val="230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7521022"/>
            <a:ext cx="7998300" cy="10758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791156"/>
            <a:ext cx="113607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ld Standard TT"/>
              <a:buNone/>
              <a:defRPr sz="4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2082844"/>
            <a:ext cx="113607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>
            <a:lvl1pPr marL="457200" lvl="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ld Standard TT"/>
              <a:buChar char="●"/>
              <a:defRPr sz="2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■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■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5560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5560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2000"/>
              <a:buFont typeface="Old Standard TT"/>
              <a:buChar char="■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8290163"/>
            <a:ext cx="7317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ctr" anchorCtr="0">
            <a:noAutofit/>
          </a:bodyPr>
          <a:lstStyle>
            <a:lvl1pPr lvl="0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83600" y="3365867"/>
            <a:ext cx="10824900" cy="2707200"/>
          </a:xfrm>
          <a:prstGeom prst="rect">
            <a:avLst/>
          </a:prstGeom>
        </p:spPr>
        <p:txBody>
          <a:bodyPr spcFirstLastPara="1" wrap="square" lIns="130025" tIns="130025" rIns="130025" bIns="130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"/>
                <a:ea typeface="Roboto"/>
                <a:cs typeface="Roboto"/>
                <a:sym typeface="Roboto"/>
              </a:rPr>
              <a:t>Sorin's JavaScript course in a nutshell</a:t>
            </a:r>
            <a:endParaRPr sz="4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83600" y="6710796"/>
            <a:ext cx="11127000" cy="18678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 humble try to demistify some important JavaScript concepts.</a:t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Thin"/>
                <a:ea typeface="Roboto Thin"/>
                <a:cs typeface="Roboto Thin"/>
                <a:sym typeface="Roboto Thin"/>
              </a:rPr>
              <a:t>The curriculum is based on Gordon Zhu "Practical JavaScript" Todo APP Versions.</a:t>
            </a:r>
            <a:endParaRPr sz="18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2871025" y="121925"/>
            <a:ext cx="8694600" cy="8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todoList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[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item 1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item 2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item 3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displayTodos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400" dirty="0">
                <a:solidFill>
                  <a:srgbClr val="FFCB6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console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log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 Todos: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},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addTodo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push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(todo)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displayTodos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},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changeTodo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position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newValue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todos[position]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newValue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displayTodos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},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deleteTodo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position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splice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(position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displayTodos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 rot="-5400000">
            <a:off x="-2688950" y="4093195"/>
            <a:ext cx="7780200" cy="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319400" cy="66279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todoList.addTodo()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add objects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todoList.changeTodo()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change the todo Text property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todoList.toggleCompleted()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change the completed property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1538724" y="4582175"/>
            <a:ext cx="10516917" cy="4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completed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false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y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3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(completed</a:t>
            </a:r>
            <a:r>
              <a:rPr lang="en" sz="3000" dirty="0" smtClean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30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</a:t>
            </a:r>
            <a:r>
              <a:rPr lang="en" sz="3000" i="1" dirty="0" smtClean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</a:t>
            </a:r>
            <a:r>
              <a:rPr lang="en" sz="3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False, </a:t>
            </a:r>
            <a:r>
              <a:rPr lang="en" sz="30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skip</a:t>
            </a:r>
            <a:r>
              <a:rPr lang="en" sz="3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this block</a:t>
            </a:r>
            <a:r>
              <a:rPr lang="en" sz="3000" i="1" dirty="0" smtClean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! </a:t>
            </a:r>
            <a:r>
              <a:rPr lang="en" sz="30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(y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===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3</a:t>
            </a:r>
            <a:r>
              <a:rPr lang="en" sz="3000" dirty="0" smtClean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	  </a:t>
            </a:r>
            <a:r>
              <a:rPr lang="en" sz="30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 </a:t>
            </a:r>
            <a:r>
              <a:rPr lang="en" sz="3000" i="1" dirty="0" smtClean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</a:t>
            </a:r>
            <a:r>
              <a:rPr lang="en" sz="3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True, </a:t>
            </a:r>
            <a:r>
              <a:rPr lang="en" sz="30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run</a:t>
            </a:r>
            <a:r>
              <a:rPr lang="en" sz="3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this block</a:t>
            </a:r>
            <a:r>
              <a:rPr lang="en" sz="3000" i="1" dirty="0" smtClean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! </a:t>
            </a:r>
            <a:r>
              <a:rPr lang="en" sz="30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Roboto Light"/>
              <a:cs typeface="Courier New" panose="02070309020205020404" pitchFamily="49" charset="0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Roboto Medium"/>
              <a:cs typeface="Courier New" panose="02070309020205020404" pitchFamily="49" charset="0"/>
              <a:sym typeface="Roboto Medium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700525" y="321025"/>
            <a:ext cx="106167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HOW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WORK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700525" y="1516775"/>
            <a:ext cx="108621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TWO POSSIBLE VALUES</a:t>
            </a:r>
            <a:r>
              <a:rPr lang="en" sz="24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(same principle of the binary system: on / off)</a:t>
            </a:r>
            <a:endParaRPr sz="3600">
              <a:solidFill>
                <a:srgbClr val="FF537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9332775" y="321025"/>
            <a:ext cx="2539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true </a:t>
            </a:r>
            <a:r>
              <a:rPr lang="en" sz="3600">
                <a:solidFill>
                  <a:srgbClr val="B7B7B7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600">
                <a:solidFill>
                  <a:srgbClr val="FF537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false</a:t>
            </a:r>
            <a:endParaRPr sz="3600">
              <a:solidFill>
                <a:srgbClr val="FF537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00525" y="3840825"/>
            <a:ext cx="107559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EXAMPLES WHEN </a:t>
            </a:r>
            <a:r>
              <a:rPr lang="en" sz="2400" dirty="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TESTING CONDITIONS</a:t>
            </a:r>
            <a:endParaRPr sz="2400" dirty="0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E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137601" y="7758275"/>
            <a:ext cx="1933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9DDFF"/>
                </a:solidFill>
                <a:latin typeface="Roboto"/>
                <a:ea typeface="Roboto"/>
                <a:cs typeface="Roboto"/>
                <a:sym typeface="Roboto"/>
              </a:rPr>
              <a:t>is true !</a:t>
            </a:r>
            <a:endParaRPr sz="3000">
              <a:solidFill>
                <a:srgbClr val="FF53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366234" y="6247025"/>
            <a:ext cx="1933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370"/>
                </a:solidFill>
                <a:latin typeface="Roboto"/>
                <a:ea typeface="Roboto"/>
                <a:cs typeface="Roboto"/>
                <a:sym typeface="Roboto"/>
              </a:rPr>
              <a:t>is false !</a:t>
            </a:r>
            <a:endParaRPr sz="3000">
              <a:solidFill>
                <a:srgbClr val="FF53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538725" y="2248300"/>
            <a:ext cx="7416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true</a:t>
            </a:r>
            <a:r>
              <a:rPr lang="en" sz="3600" dirty="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3600" dirty="0">
                <a:solidFill>
                  <a:srgbClr val="EEFFFF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 lang="en" sz="3600" dirty="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3600" dirty="0">
                <a:solidFill>
                  <a:srgbClr val="FF537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false</a:t>
            </a:r>
            <a:r>
              <a:rPr lang="en" sz="3600" dirty="0">
                <a:solidFill>
                  <a:srgbClr val="FF5370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lang="en" sz="2400" dirty="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or		</a:t>
            </a:r>
            <a:r>
              <a:rPr lang="en" sz="3600" dirty="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3600" dirty="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600" dirty="0">
                <a:solidFill>
                  <a:srgbClr val="EEFFFF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 lang="en" sz="3600" dirty="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600" dirty="0">
                <a:solidFill>
                  <a:srgbClr val="FF5370"/>
                </a:solidFill>
                <a:latin typeface="Roboto Medium"/>
                <a:ea typeface="Roboto Medium"/>
                <a:cs typeface="Roboto Medium"/>
                <a:sym typeface="Roboto Medium"/>
              </a:rPr>
              <a:t>0</a:t>
            </a:r>
            <a:endParaRPr sz="3600" dirty="0">
              <a:solidFill>
                <a:srgbClr val="FF537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2871025" y="121925"/>
            <a:ext cx="8880600" cy="8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todoList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[</a:t>
            </a: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Item 1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completed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false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Item 2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completed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false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Item 3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completed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true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addTodo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push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todoText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 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completed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false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displayTodos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},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toggleCompleted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position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todos[position]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completed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400" b="1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!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completed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displayTodo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 rot="-5400000">
            <a:off x="-2288450" y="3920075"/>
            <a:ext cx="7512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(only relevant changes)</a:t>
            </a:r>
            <a:endParaRPr sz="3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10276675" y="283600"/>
            <a:ext cx="0" cy="9321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5"/>
          <p:cNvCxnSpPr/>
          <p:nvPr/>
        </p:nvCxnSpPr>
        <p:spPr>
          <a:xfrm rot="10800000">
            <a:off x="7767850" y="4583799"/>
            <a:ext cx="11328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10276675" y="7321097"/>
            <a:ext cx="1132800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319400" cy="66279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show todoText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tell you if todos is empty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should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show completed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LOOPS &amp; CONDITIONS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1583400" y="3342050"/>
            <a:ext cx="10496400" cy="57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0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(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let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10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++ 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7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7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7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the value of i is: 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</a:t>
            </a:r>
            <a:r>
              <a:rPr lang="en" sz="27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i)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700" dirty="0">
              <a:solidFill>
                <a:srgbClr val="FFCB6B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//Loop into todos array</a:t>
            </a: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 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let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todos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3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length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++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7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7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7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 item: 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 </a:t>
            </a:r>
            <a:r>
              <a:rPr lang="en" sz="27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todos[i]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7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todoText)</a:t>
            </a:r>
            <a:r>
              <a:rPr lang="en" sz="27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700" dirty="0">
              <a:solidFill>
                <a:srgbClr val="FFCB6B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3000" b="1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//todo item: "Item 1"</a:t>
            </a:r>
            <a:endParaRPr sz="24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//todo item: "Item 2"</a:t>
            </a:r>
            <a:endParaRPr sz="24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//etc.</a:t>
            </a:r>
            <a:endParaRPr sz="24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 rot="5400000" flipH="1">
            <a:off x="944350" y="2194275"/>
            <a:ext cx="1343400" cy="10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7"/>
          <p:cNvSpPr txBox="1"/>
          <p:nvPr/>
        </p:nvSpPr>
        <p:spPr>
          <a:xfrm>
            <a:off x="446278" y="1609800"/>
            <a:ext cx="1317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JS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Keyword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454200" y="1609800"/>
            <a:ext cx="14067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 VALUE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743325" y="1609800"/>
            <a:ext cx="125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180125" y="1609800"/>
            <a:ext cx="2293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INCREMENT VALUE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945453"/>
            <a:ext cx="603900" cy="6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252600" y="2970387"/>
            <a:ext cx="13179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RESTART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condition </a:t>
            </a: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is TRUE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4700" y="365725"/>
            <a:ext cx="603900" cy="6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6589525"/>
            <a:ext cx="603900" cy="6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/>
          <p:nvPr/>
        </p:nvSpPr>
        <p:spPr>
          <a:xfrm>
            <a:off x="3099675" y="2970375"/>
            <a:ext cx="2115901" cy="295469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15" name="Google Shape;215;p27"/>
          <p:cNvCxnSpPr/>
          <p:nvPr/>
        </p:nvCxnSpPr>
        <p:spPr>
          <a:xfrm rot="10800000">
            <a:off x="4157625" y="2130450"/>
            <a:ext cx="0" cy="693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6" name="Google Shape;216;p27"/>
          <p:cNvSpPr/>
          <p:nvPr/>
        </p:nvSpPr>
        <p:spPr>
          <a:xfrm>
            <a:off x="5619300" y="2970375"/>
            <a:ext cx="1506953" cy="295469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17" name="Google Shape;217;p27"/>
          <p:cNvCxnSpPr/>
          <p:nvPr/>
        </p:nvCxnSpPr>
        <p:spPr>
          <a:xfrm rot="10800000">
            <a:off x="6372775" y="2130450"/>
            <a:ext cx="0" cy="693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8" name="Google Shape;218;p27"/>
          <p:cNvSpPr/>
          <p:nvPr/>
        </p:nvSpPr>
        <p:spPr>
          <a:xfrm>
            <a:off x="7445590" y="2970375"/>
            <a:ext cx="603937" cy="295469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19" name="Google Shape;219;p27"/>
          <p:cNvCxnSpPr/>
          <p:nvPr/>
        </p:nvCxnSpPr>
        <p:spPr>
          <a:xfrm rot="10800000">
            <a:off x="7747563" y="2130450"/>
            <a:ext cx="0" cy="693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0" name="Google Shape;220;p27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Loops in are used to execute the same block of code a specified number of times or while a specified condition is true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2421600" y="3799250"/>
            <a:ext cx="89397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0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( true ) </a:t>
            </a: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</a:t>
            </a:r>
            <a:r>
              <a:rPr lang="en" sz="24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 TRUE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 run code inside this block</a:t>
            </a:r>
            <a:endParaRPr sz="2400" dirty="0">
              <a:solidFill>
                <a:srgbClr val="FFCB6B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3000" b="1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else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</a:t>
            </a:r>
            <a:r>
              <a:rPr lang="en" sz="24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 NOT TRUE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 run code inside this block</a:t>
            </a:r>
            <a:endParaRPr sz="2400" dirty="0">
              <a:solidFill>
                <a:srgbClr val="FFCB6B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400" i="1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cxnSp>
        <p:nvCxnSpPr>
          <p:cNvPr id="226" name="Google Shape;226;p28"/>
          <p:cNvCxnSpPr/>
          <p:nvPr/>
        </p:nvCxnSpPr>
        <p:spPr>
          <a:xfrm rot="5400000" flipH="1">
            <a:off x="1630150" y="2651475"/>
            <a:ext cx="1343400" cy="10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8"/>
          <p:cNvSpPr txBox="1"/>
          <p:nvPr/>
        </p:nvSpPr>
        <p:spPr>
          <a:xfrm>
            <a:off x="1155675" y="2067000"/>
            <a:ext cx="1317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Keyword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525650" y="2067000"/>
            <a:ext cx="125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3401625" y="3427575"/>
            <a:ext cx="1506953" cy="295469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30" name="Google Shape;230;p28"/>
          <p:cNvCxnSpPr/>
          <p:nvPr/>
        </p:nvCxnSpPr>
        <p:spPr>
          <a:xfrm rot="10800000">
            <a:off x="4155100" y="2587650"/>
            <a:ext cx="0" cy="6933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1" name="Google Shape;231;p28"/>
          <p:cNvSpPr txBox="1"/>
          <p:nvPr/>
        </p:nvSpPr>
        <p:spPr>
          <a:xfrm>
            <a:off x="11208775" y="321025"/>
            <a:ext cx="663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?</a:t>
            </a:r>
            <a:endParaRPr sz="3600">
              <a:solidFill>
                <a:srgbClr val="FF537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CONDITION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 computer science, conditional statements perform different computations depending on whether a boolean condition is true or false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3" name="Google Shape;233;p28"/>
          <p:cNvSpPr/>
          <p:nvPr/>
        </p:nvSpPr>
        <p:spPr>
          <a:xfrm rot="-5400000">
            <a:off x="1897507" y="4459410"/>
            <a:ext cx="596422" cy="295435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Google Shape;234;p28"/>
          <p:cNvSpPr txBox="1"/>
          <p:nvPr/>
        </p:nvSpPr>
        <p:spPr>
          <a:xfrm>
            <a:off x="928550" y="4409425"/>
            <a:ext cx="10413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IF BODY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5" name="Google Shape;235;p28"/>
          <p:cNvSpPr/>
          <p:nvPr/>
        </p:nvSpPr>
        <p:spPr>
          <a:xfrm rot="-5400000">
            <a:off x="1897507" y="6133834"/>
            <a:ext cx="596422" cy="295435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Google Shape;236;p28"/>
          <p:cNvSpPr txBox="1"/>
          <p:nvPr/>
        </p:nvSpPr>
        <p:spPr>
          <a:xfrm>
            <a:off x="838200" y="6083850"/>
            <a:ext cx="11316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ELSE BODY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2109025" y="315125"/>
            <a:ext cx="9989700" cy="8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todoList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4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length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===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4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Your todo list is empty!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 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//End if</a:t>
            </a: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4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else</a:t>
            </a: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4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length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++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</a:t>
            </a:r>
            <a:r>
              <a:rPr lang="en" sz="24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todos[i]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completed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===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true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</a:t>
            </a:r>
            <a:r>
              <a:rPr lang="en" sz="24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(x)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todos[i]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todoText)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 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//End if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else</a:t>
            </a: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</a:t>
            </a:r>
            <a:r>
              <a:rPr lang="en" sz="24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 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todos[i]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todoText)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 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//End else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 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//End for loop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 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//End else</a:t>
            </a:r>
            <a:endParaRPr sz="24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}, </a:t>
            </a:r>
            <a:r>
              <a:rPr lang="en" sz="24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//End displayTodo() method</a:t>
            </a:r>
            <a:endParaRPr sz="2400" b="1" dirty="0">
              <a:solidFill>
                <a:srgbClr val="82AA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 rot="-5400000">
            <a:off x="-3095900" y="3840125"/>
            <a:ext cx="8365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LOOP &amp; CONDITIONS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(only relevant changes)</a:t>
            </a:r>
            <a:endParaRPr sz="3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319400" cy="66360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toggleAll()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: </a:t>
            </a:r>
            <a:br>
              <a:rPr lang="en" sz="3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everything’s true, make everything false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toggleAll()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3400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3400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Else 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make everything true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TOGGLE ALL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2109025" y="70250"/>
            <a:ext cx="10083000" cy="9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todoList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200" b="1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toggleAll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totalTodos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length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completedTodos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Get the number of completed todos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(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totalTodos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++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2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(</a:t>
            </a:r>
            <a:r>
              <a:rPr lang="en" sz="22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todos[i]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completed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===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true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completedTodos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++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If everything is true, make everything false.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(completedTodos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===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totalTodos)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2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(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totalTodos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++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</a:t>
            </a:r>
            <a:r>
              <a:rPr lang="en" sz="22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todos[i]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completed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false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Otherwise make everthing true.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else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200" i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(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totalTodos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i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++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</a:t>
            </a:r>
            <a:r>
              <a:rPr lang="en" sz="2200" i="1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this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todos[i]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completed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true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},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End toggleAll() method</a:t>
            </a: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};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End todoList{} object</a:t>
            </a: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 rot="-5400000">
            <a:off x="-3095900" y="3840125"/>
            <a:ext cx="8365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TOGGLE ALL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(only relevant changes)</a:t>
            </a:r>
            <a:endParaRPr sz="3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319400" cy="66360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9224" lvl="0" indent="-53593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place to </a:t>
            </a:r>
            <a:r>
              <a:rPr lang="en" sz="3400" b="1">
                <a:latin typeface="Roboto"/>
                <a:ea typeface="Roboto"/>
                <a:cs typeface="Roboto"/>
                <a:sym typeface="Roboto"/>
              </a:rPr>
              <a:t>store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TODOs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marL="649224" lvl="0" indent="-535939" algn="l" rtl="0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lang="en" sz="3400" b="1"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TODOs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marL="649224" lvl="0" indent="-535939" algn="l" rtl="0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lang="en" sz="3400" b="1">
                <a:latin typeface="Roboto"/>
                <a:ea typeface="Roboto"/>
                <a:cs typeface="Roboto"/>
                <a:sym typeface="Roboto"/>
              </a:rPr>
              <a:t>add new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marL="649224" lvl="0" indent="-535939" algn="l" rtl="0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lang="en" sz="3400" b="1">
                <a:latin typeface="Roboto"/>
                <a:ea typeface="Roboto"/>
                <a:cs typeface="Roboto"/>
                <a:sym typeface="Roboto"/>
              </a:rPr>
              <a:t>change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a TODO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marL="649224" lvl="0" indent="-535939" algn="l" rtl="0">
              <a:spcBef>
                <a:spcPts val="2300"/>
              </a:spcBef>
              <a:spcAft>
                <a:spcPts val="230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It should have a way to </a:t>
            </a:r>
            <a:r>
              <a:rPr lang="en" sz="3400" b="1"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en" sz="3400">
                <a:latin typeface="Roboto"/>
                <a:ea typeface="Roboto"/>
                <a:cs typeface="Roboto"/>
                <a:sym typeface="Roboto"/>
              </a:rPr>
              <a:t>a TODO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ARRAYS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319400" cy="69753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There should be a button “Display todos”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There should be a button “Toggle all”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Clicking “Display todos” button should run 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todoList.displayTodos()</a:t>
            </a:r>
            <a:endParaRPr sz="3400" b="1" dirty="0">
              <a:solidFill>
                <a:srgbClr val="1155CC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Clicking “Toggle All” button should run 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todoList.toggleAll()</a:t>
            </a:r>
            <a:endParaRPr sz="3400" b="1" dirty="0">
              <a:solidFill>
                <a:srgbClr val="1155CC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and the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DOM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381000" y="1925225"/>
            <a:ext cx="11618400" cy="6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0" bIns="65000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&lt;!-- index.html -&gt; HTML BUTTONS --&gt;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3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3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id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3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displayTodosBtn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 Todos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3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3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3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id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3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toggleAllBtn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 All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3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//scripts.js -&gt; JS addEventListener() method</a:t>
            </a:r>
            <a:endParaRPr sz="22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displayTodosBtn </a:t>
            </a:r>
            <a:r>
              <a:rPr lang="en" sz="23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document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3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getElementById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3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displayTodosBtn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toggleAllBtn </a:t>
            </a:r>
            <a:r>
              <a:rPr lang="en" sz="23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document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3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getElementById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3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toggleAllBtn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displayTodosBtn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3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addEventListener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3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click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',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3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todoList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3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toggleAllBtn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3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addEventListener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3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click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',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3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todoList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3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toggleAll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3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r>
              <a:rPr lang="en" sz="23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3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300" i="1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450" y="234400"/>
            <a:ext cx="866550" cy="8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457200" y="321025"/>
            <a:ext cx="112014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 &amp; THE DOM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Document Object Model (DOM) is a programming API for HTML and XML documents.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It defines the logical structure of documents and the way a document is accessed and manipulated.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319400" cy="68391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Code Refactoring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 should have working controls for </a:t>
            </a:r>
            <a:br>
              <a:rPr lang="en" sz="3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3400" dirty="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.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addTodo()</a:t>
            </a:r>
            <a:endParaRPr sz="3400" dirty="0"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 should have working controls for</a:t>
            </a:r>
            <a:br>
              <a:rPr lang="en" sz="3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3400" dirty="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.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changeTodo()</a:t>
            </a:r>
            <a:endParaRPr sz="3400" b="1" dirty="0">
              <a:solidFill>
                <a:srgbClr val="1155CC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 should have working controls for</a:t>
            </a:r>
            <a:br>
              <a:rPr lang="en" sz="3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3400" dirty="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.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deleteTodo()</a:t>
            </a:r>
            <a:endParaRPr sz="3400" dirty="0"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 should have working controls for</a:t>
            </a:r>
            <a:br>
              <a:rPr lang="en" sz="3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3400" dirty="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.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toggleCompleted()</a:t>
            </a:r>
            <a:endParaRPr sz="3400" dirty="0"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8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Get data from inputs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/>
        </p:nvSpPr>
        <p:spPr>
          <a:xfrm>
            <a:off x="381000" y="1163225"/>
            <a:ext cx="11618400" cy="7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0" bIns="65000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&lt;!-- Global buttons --&gt;</a:t>
            </a:r>
            <a:endParaRPr sz="18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onclick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handlers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 Todos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onclick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handlers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toggleAll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 All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&lt;!-- Toggle completed input + button--&gt;</a:t>
            </a:r>
            <a:endParaRPr sz="18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input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id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toggleCompletedPositionInput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type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number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min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onclick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handlers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toggleCompleted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Toggle Completed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&lt;!-- ADD todo input + button --&gt;</a:t>
            </a:r>
            <a:endParaRPr sz="18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input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id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addTodoTextInput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type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text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onclick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handlers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addTodo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Add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&lt;!-- CHANGE todo input + input + button --&gt;</a:t>
            </a:r>
            <a:endParaRPr sz="18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input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id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changeTodoPositionInput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type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number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min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input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id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changeTodoTextInput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type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text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onclick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handlers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changeTodo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 Todo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&lt;!-- DELETE todo input + button --&gt;</a:t>
            </a:r>
            <a:endParaRPr sz="18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input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id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deleteTodoPositionInput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type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number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min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000" i="1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onclick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="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handlers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deleteTodo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"&gt;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Delete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&lt;/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button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450" y="234400"/>
            <a:ext cx="866550" cy="8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457200" y="244825"/>
            <a:ext cx="11201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8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REFACTORING: HTML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381000" y="1163225"/>
            <a:ext cx="11618400" cy="77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0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/**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*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HANDLERS OBJECT - "specialized" in DOM events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* ----------------------------------------------------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* In programming it's adviced to use "specialized" objects and methods 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for a more flexible application.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* Here, the handlers object is "specialized" in DOM event-handlers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* Please refer to "app-versions-curriculum/v8" to see the code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*/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handlers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//ADD TODO using the DOM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addTodo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//code...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//CHANGE TODO using the DOM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changeTodo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//code...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//DELETE TODO using the DOM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deleteTodo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//code...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//TOGGLE ALL using the DOM</a:t>
            </a:r>
            <a:endParaRPr sz="22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toggleCompleted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 </a:t>
            </a:r>
            <a:r>
              <a:rPr lang="en" sz="22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//code... </a:t>
            </a: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};</a:t>
            </a:r>
            <a:endParaRPr sz="2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457200" y="244825"/>
            <a:ext cx="101961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8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REFACTORING: JS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923300" cy="68391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There should be an &lt;li&gt; element for each todo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Each &lt;li&gt; element should contain 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.todoText</a:t>
            </a:r>
            <a:endParaRPr sz="3400" b="1" dirty="0">
              <a:solidFill>
                <a:srgbClr val="1155CC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Each &lt;li&gt; element should show 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.completed</a:t>
            </a:r>
            <a:r>
              <a:rPr lang="en" sz="3400" dirty="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 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status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9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Escape from the console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/>
        </p:nvSpPr>
        <p:spPr>
          <a:xfrm>
            <a:off x="381000" y="1010825"/>
            <a:ext cx="11618400" cy="7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0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//VIEW OBJECT - CREATE LI ITEMS ON THE FLY</a:t>
            </a:r>
            <a:endParaRPr sz="2000" dirty="0">
              <a:solidFill>
                <a:srgbClr val="C792E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view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displayTodos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function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const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F0717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todoUl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document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querySelector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ul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rgbClr val="546E7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  </a:t>
            </a: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//Start Loop</a:t>
            </a:r>
            <a:endParaRPr sz="12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000" i="1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F78C6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todoList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length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++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todoList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todos[i]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x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)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';</a:t>
            </a:r>
            <a:endParaRPr sz="2000" dirty="0">
              <a:solidFill>
                <a:srgbClr val="EEFF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" sz="2000" i="1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if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(todo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completed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===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F78C6C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true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x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(x)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';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sz="2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todoTextWithCompletion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x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todoText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todoLi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document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createElement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000" dirty="0">
                <a:solidFill>
                  <a:srgbClr val="C3E88D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todoLi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textContent </a:t>
            </a:r>
            <a:r>
              <a:rPr lang="en" sz="2000" dirty="0">
                <a:solidFill>
                  <a:srgbClr val="C792E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todoTextWithCompletion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todoUl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" sz="2000" dirty="0">
                <a:solidFill>
                  <a:srgbClr val="82AA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(todoLi)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;</a:t>
            </a:r>
            <a:endParaRPr sz="1200" dirty="0">
              <a:solidFill>
                <a:srgbClr val="EEFF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//End Loop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EEFF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r>
              <a:rPr lang="en" sz="2000" dirty="0">
                <a:solidFill>
                  <a:srgbClr val="EEFF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2000" i="1" dirty="0">
                <a:solidFill>
                  <a:srgbClr val="546E7A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//End displayTodos() method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EEFF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9DD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};</a:t>
            </a:r>
            <a:endParaRPr sz="20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457200" y="244825"/>
            <a:ext cx="101961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9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ESCAPE FROM THE CONSOLE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452300" cy="68391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There should be a way to create delete buttons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There should be a delete button for each todo</a:t>
            </a:r>
            <a:endParaRPr sz="34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Each &lt;li&gt; should have an id with the todo index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Delete buttons should have access to the </a:t>
            </a:r>
            <a:r>
              <a:rPr lang="en" sz="3400" dirty="0">
                <a:latin typeface="Roboto Medium"/>
                <a:ea typeface="Roboto Medium"/>
                <a:cs typeface="Roboto Medium"/>
                <a:sym typeface="Roboto Medium"/>
              </a:rPr>
              <a:t>todo id</a:t>
            </a:r>
            <a:endParaRPr sz="34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Clicking delete should update </a:t>
            </a: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todoList.todos[]</a:t>
            </a:r>
            <a:r>
              <a:rPr lang="en" sz="3400" dirty="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 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and the </a:t>
            </a:r>
            <a:r>
              <a:rPr lang="en" sz="3400" dirty="0">
                <a:latin typeface="Roboto Medium"/>
                <a:ea typeface="Roboto Medium"/>
                <a:cs typeface="Roboto Medium"/>
                <a:sym typeface="Roboto Medium"/>
              </a:rPr>
              <a:t>DOM</a:t>
            </a:r>
            <a:endParaRPr sz="34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4" name="Google Shape;304;p39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10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Click to delete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814400" cy="68391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todoList.toggleAll()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should use </a:t>
            </a:r>
            <a:r>
              <a:rPr lang="en" sz="3400" b="1" dirty="0">
                <a:solidFill>
                  <a:srgbClr val="3D85C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forEach()</a:t>
            </a:r>
            <a:endParaRPr sz="3400" b="1" dirty="0">
              <a:solidFill>
                <a:srgbClr val="3D85C6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b="1" dirty="0">
                <a:solidFill>
                  <a:srgbClr val="1155C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view.displayTodos()</a:t>
            </a:r>
            <a:r>
              <a:rPr lang="en" sz="3400" dirty="0"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 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should use </a:t>
            </a:r>
            <a:r>
              <a:rPr lang="en" sz="3400" b="1" dirty="0">
                <a:solidFill>
                  <a:srgbClr val="3D85C6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forEach()</a:t>
            </a:r>
            <a:endParaRPr sz="3400" dirty="0">
              <a:latin typeface="Courier New" panose="02070309020205020404" pitchFamily="49" charset="0"/>
              <a:ea typeface="Roboto Medium"/>
              <a:cs typeface="Courier New" panose="02070309020205020404" pitchFamily="49" charset="0"/>
              <a:sym typeface="Roboto Medium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11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Destroy all for() loops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57200" y="2580050"/>
            <a:ext cx="11281500" cy="6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lang="en" sz="36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[</a:t>
            </a:r>
            <a:r>
              <a:rPr lang="en" sz="3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3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1</a:t>
            </a:r>
            <a:r>
              <a:rPr lang="en" sz="3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</a:t>
            </a:r>
            <a:r>
              <a:rPr lang="en" sz="3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3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2</a:t>
            </a:r>
            <a:r>
              <a:rPr lang="en" sz="3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</a:t>
            </a:r>
            <a:r>
              <a:rPr lang="en" sz="3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3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etc</a:t>
            </a:r>
            <a:r>
              <a:rPr lang="en" sz="3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 </a:t>
            </a:r>
            <a:r>
              <a:rPr lang="en" sz="36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]</a:t>
            </a:r>
            <a:r>
              <a:rPr lang="en" sz="3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36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//Arrays can contain ANYTHING !</a:t>
            </a:r>
            <a:endParaRPr sz="28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[</a:t>
            </a:r>
            <a:endParaRPr sz="2800" b="1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8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Hello </a:t>
            </a:r>
            <a:r>
              <a:rPr lang="en" sz="2800" dirty="0" smtClean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World</a:t>
            </a:r>
            <a:r>
              <a:rPr lang="en" sz="28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						</a:t>
            </a:r>
            <a:r>
              <a:rPr lang="en" sz="2800" i="1" dirty="0" smtClean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</a:t>
            </a:r>
            <a:r>
              <a:rPr lang="en" sz="2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Strings</a:t>
            </a:r>
            <a:endParaRPr sz="28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256</a:t>
            </a:r>
            <a:r>
              <a:rPr lang="en" sz="28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							</a:t>
            </a:r>
            <a:r>
              <a:rPr lang="en" sz="2800" i="1" dirty="0" smtClean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</a:t>
            </a:r>
            <a:r>
              <a:rPr lang="en" sz="2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Numbers</a:t>
            </a:r>
            <a:endParaRPr sz="28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true</a:t>
            </a:r>
            <a:r>
              <a:rPr lang="en" sz="28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28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							</a:t>
            </a:r>
            <a:r>
              <a:rPr lang="en" sz="2800" i="1" dirty="0" smtClean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</a:t>
            </a:r>
            <a:r>
              <a:rPr lang="en" sz="2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Booleans</a:t>
            </a:r>
            <a:endParaRPr sz="2800" dirty="0">
              <a:solidFill>
                <a:srgbClr val="F78C6C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r>
              <a:rPr lang="en" sz="28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color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8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8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#fc0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 </a:t>
            </a:r>
            <a:r>
              <a:rPr lang="en" sz="28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name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28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8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Tada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"}</a:t>
            </a:r>
            <a:r>
              <a:rPr lang="en" sz="28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	</a:t>
            </a:r>
            <a:r>
              <a:rPr lang="en" sz="2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Objects</a:t>
            </a:r>
            <a:endParaRPr sz="28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[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8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Yes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 "</a:t>
            </a:r>
            <a:r>
              <a:rPr lang="en" sz="28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Other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 "</a:t>
            </a:r>
            <a:r>
              <a:rPr lang="en" sz="28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Arrays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8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]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		</a:t>
            </a:r>
            <a:r>
              <a:rPr lang="en" sz="28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 Arrays !</a:t>
            </a:r>
            <a:endParaRPr sz="28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]</a:t>
            </a:r>
            <a:r>
              <a:rPr lang="en" sz="28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8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35750" y="1684175"/>
            <a:ext cx="16203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Index </a:t>
            </a:r>
            <a:r>
              <a:rPr lang="en" sz="1800" b="1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 b="1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88000" y="1684175"/>
            <a:ext cx="16203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Index </a:t>
            </a:r>
            <a:r>
              <a:rPr lang="en" sz="1800" b="1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904175" y="1684175"/>
            <a:ext cx="16203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Index </a:t>
            </a:r>
            <a:r>
              <a:rPr lang="en" sz="1800" b="1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2135500" y="3316811"/>
            <a:ext cx="0" cy="41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368125" y="3647509"/>
            <a:ext cx="1534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9764850" y="3316811"/>
            <a:ext cx="0" cy="41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9028950" y="3647509"/>
            <a:ext cx="14718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47350" y="3647509"/>
            <a:ext cx="2910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comma </a:t>
            </a:r>
            <a:r>
              <a:rPr lang="en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(to separate items)</a:t>
            </a:r>
            <a:endParaRPr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943450" y="3277475"/>
            <a:ext cx="548700" cy="43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6945375" y="3277475"/>
            <a:ext cx="548700" cy="43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/>
          <p:nvPr/>
        </p:nvCxnSpPr>
        <p:spPr>
          <a:xfrm rot="10800000">
            <a:off x="3645900" y="2211350"/>
            <a:ext cx="0" cy="52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/>
          <p:nvPr/>
        </p:nvCxnSpPr>
        <p:spPr>
          <a:xfrm rot="10800000">
            <a:off x="6298150" y="2211350"/>
            <a:ext cx="0" cy="52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8714325" y="2211350"/>
            <a:ext cx="0" cy="52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10982150" y="321025"/>
            <a:ext cx="889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[  ]</a:t>
            </a:r>
            <a:endParaRPr sz="3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AN </a:t>
            </a:r>
            <a:r>
              <a:rPr lang="en" sz="3600" dirty="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ARRAY</a:t>
            </a:r>
            <a:endParaRPr sz="3600" dirty="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An array is a data structure that stores one or more similar type of values in a single value</a:t>
            </a:r>
            <a:endParaRPr dirty="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57200" y="1371600"/>
            <a:ext cx="11512500" cy="7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//Use var arrName = [ …, …, ... ] to store items</a:t>
            </a:r>
            <a:endParaRPr sz="26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 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 </a:t>
            </a:r>
            <a:r>
              <a:rPr lang="en" sz="26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[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1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2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3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]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6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//Use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console.log()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 display /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output</a:t>
            </a:r>
            <a:endParaRPr sz="2600" b="1" dirty="0">
              <a:solidFill>
                <a:srgbClr val="FFCB6B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6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(todos)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 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//display array items</a:t>
            </a:r>
            <a:endParaRPr sz="26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6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(todos.length)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 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//display the n° of items</a:t>
            </a:r>
            <a:endParaRPr sz="26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//Use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array.push()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add 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items</a:t>
            </a:r>
            <a:endParaRPr sz="26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6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push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4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6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//Use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array[index]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assign 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values</a:t>
            </a:r>
            <a:endParaRPr sz="26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todos[</a:t>
            </a:r>
            <a:r>
              <a:rPr lang="en" sz="26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3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] </a:t>
            </a:r>
            <a:r>
              <a:rPr lang="en" sz="26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26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4 updated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";</a:t>
            </a:r>
            <a:endParaRPr sz="2600" i="1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546E7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//Use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array.splice()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 </a:t>
            </a:r>
            <a:r>
              <a:rPr lang="en" sz="2600" b="1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delete </a:t>
            </a:r>
            <a:r>
              <a:rPr lang="en" sz="26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values</a:t>
            </a:r>
            <a:endParaRPr sz="26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6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splice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6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0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6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</a:t>
            </a:r>
            <a:r>
              <a:rPr lang="en" sz="26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6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6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57200" y="321025"/>
            <a:ext cx="11201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ARRAYS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472100" cy="66360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lang="en" sz="3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display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lang="en" sz="3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add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lang="en" sz="3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change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Clr>
                <a:schemeClr val="dk2"/>
              </a:buClr>
              <a:buSzPts val="3400"/>
              <a:buFont typeface="Roboto Black"/>
              <a:buChar char="✓"/>
            </a:pP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should have </a:t>
            </a:r>
            <a:r>
              <a:rPr lang="en" sz="3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 to delete</a:t>
            </a:r>
            <a:r>
              <a:rPr lang="en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</a:t>
            </a:r>
            <a:endParaRPr sz="3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278600" y="3265850"/>
            <a:ext cx="10192800" cy="5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0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changeTodo</a:t>
            </a: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30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position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newText, ...</a:t>
            </a: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endParaRPr sz="30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3000" b="1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todos[position] </a:t>
            </a:r>
            <a:r>
              <a:rPr lang="en" sz="30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newText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3000" b="1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>
                <a:solidFill>
                  <a:srgbClr val="546E7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//Calling the function with "real" values</a:t>
            </a:r>
            <a:endParaRPr sz="3000" dirty="0">
              <a:solidFill>
                <a:srgbClr val="82AA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changeTodo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30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"Other text"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changeTodo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30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3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0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"Yet another text"</a:t>
            </a:r>
            <a:r>
              <a:rPr lang="en" sz="30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30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5400000" flipH="1">
            <a:off x="5781700" y="2118075"/>
            <a:ext cx="1343400" cy="10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 rot="5400000" flipH="1">
            <a:off x="3442950" y="2118075"/>
            <a:ext cx="1343400" cy="10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/>
          <p:nvPr/>
        </p:nvCxnSpPr>
        <p:spPr>
          <a:xfrm rot="5400000" flipH="1">
            <a:off x="1172950" y="2118075"/>
            <a:ext cx="1343400" cy="10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8"/>
          <p:cNvSpPr txBox="1"/>
          <p:nvPr/>
        </p:nvSpPr>
        <p:spPr>
          <a:xfrm>
            <a:off x="527825" y="1531775"/>
            <a:ext cx="15069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JS Keyword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674475" y="1531775"/>
            <a:ext cx="18837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 Name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134225" y="1531775"/>
            <a:ext cx="16188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Parameter 1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852525" y="1531775"/>
            <a:ext cx="16188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Parameter N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In computing, a function is a sequence of instructions within a larger computer program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rot="5400000">
            <a:off x="7378792" y="3341825"/>
            <a:ext cx="1060800" cy="1974300"/>
          </a:xfrm>
          <a:prstGeom prst="bentConnector3">
            <a:avLst>
              <a:gd name="adj1" fmla="val 4871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/>
          <p:nvPr/>
        </p:nvCxnSpPr>
        <p:spPr>
          <a:xfrm rot="5400000">
            <a:off x="4771786" y="3204725"/>
            <a:ext cx="1060800" cy="2248500"/>
          </a:xfrm>
          <a:prstGeom prst="bentConnector3">
            <a:avLst>
              <a:gd name="adj1" fmla="val 4871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4014296" y="5581400"/>
            <a:ext cx="0" cy="2103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6579900" y="5581400"/>
            <a:ext cx="0" cy="2103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8"/>
          <p:cNvCxnSpPr>
            <a:stCxn id="110" idx="2"/>
          </p:cNvCxnSpPr>
          <p:nvPr/>
        </p:nvCxnSpPr>
        <p:spPr>
          <a:xfrm>
            <a:off x="10661925" y="2135675"/>
            <a:ext cx="600" cy="1287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7" name="Google Shape;117;p18"/>
          <p:cNvCxnSpPr/>
          <p:nvPr/>
        </p:nvCxnSpPr>
        <p:spPr>
          <a:xfrm rot="5400000" flipH="1">
            <a:off x="7859988" y="2118075"/>
            <a:ext cx="1343400" cy="10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8"/>
          <p:cNvSpPr txBox="1"/>
          <p:nvPr/>
        </p:nvSpPr>
        <p:spPr>
          <a:xfrm>
            <a:off x="7212513" y="1531775"/>
            <a:ext cx="16188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Parameter 2</a:t>
            </a:r>
            <a:endParaRPr sz="16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0982150" y="321025"/>
            <a:ext cx="889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2AAFF"/>
                </a:solidFill>
                <a:latin typeface="Roboto Medium"/>
                <a:ea typeface="Roboto Medium"/>
                <a:cs typeface="Roboto Medium"/>
                <a:sym typeface="Roboto Medium"/>
              </a:rPr>
              <a:t>(  )</a:t>
            </a:r>
            <a:endParaRPr sz="3600">
              <a:solidFill>
                <a:srgbClr val="82AA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937175" y="6196272"/>
            <a:ext cx="38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8"/>
          <p:cNvSpPr txBox="1"/>
          <p:nvPr/>
        </p:nvSpPr>
        <p:spPr>
          <a:xfrm>
            <a:off x="137150" y="5998625"/>
            <a:ext cx="7659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END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937175" y="4107946"/>
            <a:ext cx="38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137150" y="3910250"/>
            <a:ext cx="7659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START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18"/>
          <p:cNvSpPr/>
          <p:nvPr/>
        </p:nvSpPr>
        <p:spPr>
          <a:xfrm rot="-5400000">
            <a:off x="911432" y="5031303"/>
            <a:ext cx="1429871" cy="295435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25" name="Google Shape;125;p18"/>
          <p:cNvCxnSpPr/>
          <p:nvPr/>
        </p:nvCxnSpPr>
        <p:spPr>
          <a:xfrm>
            <a:off x="937175" y="5152134"/>
            <a:ext cx="38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18"/>
          <p:cNvSpPr txBox="1"/>
          <p:nvPr/>
        </p:nvSpPr>
        <p:spPr>
          <a:xfrm>
            <a:off x="137150" y="4954438"/>
            <a:ext cx="7659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BODY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12192000" cy="9144000"/>
          </a:xfrm>
          <a:prstGeom prst="roundRect">
            <a:avLst>
              <a:gd name="adj" fmla="val 0"/>
            </a:avLst>
          </a:prstGeom>
          <a:solidFill>
            <a:srgbClr val="2632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130025" rIns="130025" bIns="130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32" name="Google Shape;132;p19"/>
          <p:cNvSpPr txBox="1"/>
          <p:nvPr/>
        </p:nvSpPr>
        <p:spPr>
          <a:xfrm>
            <a:off x="2871025" y="271875"/>
            <a:ext cx="8694600" cy="8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var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b="1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todos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[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1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2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3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]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400" dirty="0">
                <a:solidFill>
                  <a:srgbClr val="FFCB6B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console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log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</a:t>
            </a:r>
            <a:r>
              <a:rPr lang="en" sz="24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My Todos: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',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todos)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addTodo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push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(todo)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position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newText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todos[position] </a:t>
            </a: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=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newText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EE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92EA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function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b="1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deleteTodo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</a:t>
            </a:r>
            <a:r>
              <a:rPr lang="en" sz="2400" dirty="0">
                <a:solidFill>
                  <a:srgbClr val="FF537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position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todos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splice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(position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24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1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</a:t>
            </a:r>
            <a:r>
              <a:rPr lang="en" sz="2400" dirty="0">
                <a:solidFill>
                  <a:srgbClr val="82AA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displayTodos</a:t>
            </a:r>
            <a:r>
              <a:rPr lang="en" sz="24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24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 rot="-5400000">
            <a:off x="-3062000" y="4082325"/>
            <a:ext cx="8526300" cy="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 VERSION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lang="en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  <a:endParaRPr sz="3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body" idx="4294967295"/>
          </p:nvPr>
        </p:nvSpPr>
        <p:spPr>
          <a:xfrm>
            <a:off x="914400" y="1828800"/>
            <a:ext cx="10472100" cy="6636000"/>
          </a:xfrm>
          <a:prstGeom prst="rect">
            <a:avLst/>
          </a:prstGeom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647700" lvl="0" indent="-533400" algn="l" rtl="0">
              <a:spcBef>
                <a:spcPts val="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It should store TODOs  array in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a object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It should have a todos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displayTodos()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 method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addTodo()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method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changeTodo()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method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  <a:p>
            <a:pPr marL="647700" lvl="0" indent="-533400" algn="l" rtl="0">
              <a:spcBef>
                <a:spcPts val="2300"/>
              </a:spcBef>
              <a:spcAft>
                <a:spcPts val="2300"/>
              </a:spcAft>
              <a:buSzPts val="3400"/>
              <a:buFont typeface="Roboto"/>
              <a:buChar char="●"/>
            </a:pP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It should have a </a:t>
            </a:r>
            <a:r>
              <a:rPr lang="en" sz="3400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deleteTodo()</a:t>
            </a:r>
            <a:r>
              <a:rPr lang="en" sz="3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400" b="1" dirty="0">
                <a:latin typeface="Roboto"/>
                <a:ea typeface="Roboto"/>
                <a:cs typeface="Roboto"/>
                <a:sym typeface="Roboto"/>
              </a:rPr>
              <a:t>method</a:t>
            </a:r>
            <a:endParaRPr sz="3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914400" y="457200"/>
            <a:ext cx="10319400" cy="749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Light"/>
                <a:ea typeface="Roboto Light"/>
                <a:cs typeface="Roboto Light"/>
                <a:sym typeface="Roboto Light"/>
              </a:rPr>
              <a:t>APP 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VERSION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3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en" sz="3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OBJECTS</a:t>
            </a:r>
            <a:endParaRPr sz="3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2161925" y="2640625"/>
            <a:ext cx="9183854" cy="5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endParaRPr sz="3200" b="1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key1 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32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Tada!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 ,</a:t>
            </a:r>
            <a:endParaRPr sz="3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key2 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</a:t>
            </a:r>
            <a:r>
              <a:rPr lang="en" sz="3200" dirty="0" smtClean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3.14</a:t>
            </a:r>
            <a:r>
              <a:rPr lang="en" sz="32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endParaRPr sz="3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2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200" dirty="0" smtClean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key3 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	</a:t>
            </a: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[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32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item 1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 </a:t>
            </a:r>
            <a:r>
              <a:rPr lang="en" sz="3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56</a:t>
            </a:r>
            <a:r>
              <a:rPr lang="en" sz="3200" dirty="0" smtClean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]</a:t>
            </a:r>
            <a:r>
              <a:rPr lang="en" sz="32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,</a:t>
            </a:r>
            <a:endParaRPr sz="3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2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200" dirty="0" smtClean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key4</a:t>
            </a:r>
            <a:r>
              <a:rPr lang="en" sz="32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	function() {return 5</a:t>
            </a:r>
            <a:r>
              <a:rPr lang="en" sz="3200" dirty="0" smtClean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;},</a:t>
            </a:r>
            <a:endParaRPr sz="3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key5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: 	{</a:t>
            </a: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key1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</a:t>
            </a:r>
            <a:r>
              <a:rPr lang="en" sz="3200" dirty="0">
                <a:solidFill>
                  <a:srgbClr val="C3E88D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Bob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", </a:t>
            </a: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key2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</a:t>
            </a:r>
            <a:r>
              <a:rPr lang="en" sz="3200" dirty="0">
                <a:solidFill>
                  <a:srgbClr val="EE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sz="3200" dirty="0">
                <a:solidFill>
                  <a:srgbClr val="F78C6C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2</a:t>
            </a:r>
            <a:r>
              <a:rPr lang="en" sz="3200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32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89DD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}</a:t>
            </a: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89DD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C792EA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435993" y="1664500"/>
            <a:ext cx="4746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KEY</a:t>
            </a:r>
            <a:r>
              <a:rPr lang="en"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(can be a key, a string or a number)</a:t>
            </a:r>
            <a:endParaRPr sz="1800"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 rot="5400000">
            <a:off x="6349614" y="1208711"/>
            <a:ext cx="1609200" cy="3483900"/>
          </a:xfrm>
          <a:prstGeom prst="bentConnector3">
            <a:avLst>
              <a:gd name="adj1" fmla="val 6668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1"/>
          <p:cNvSpPr txBox="1"/>
          <p:nvPr/>
        </p:nvSpPr>
        <p:spPr>
          <a:xfrm>
            <a:off x="8279025" y="1664500"/>
            <a:ext cx="3192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VALUE </a:t>
            </a:r>
            <a:r>
              <a:rPr lang="en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(can be ANYTHING !)</a:t>
            </a:r>
            <a:endParaRPr sz="1800"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3107700" y="2172461"/>
            <a:ext cx="0" cy="1582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1"/>
          <p:cNvCxnSpPr>
            <a:endCxn id="150" idx="1"/>
          </p:cNvCxnSpPr>
          <p:nvPr/>
        </p:nvCxnSpPr>
        <p:spPr>
          <a:xfrm>
            <a:off x="6972125" y="4181600"/>
            <a:ext cx="32049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1" name="Google Shape;151;p21"/>
          <p:cNvCxnSpPr/>
          <p:nvPr/>
        </p:nvCxnSpPr>
        <p:spPr>
          <a:xfrm rot="10800000">
            <a:off x="4099550" y="2988161"/>
            <a:ext cx="0" cy="76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2" name="Google Shape;152;p21"/>
          <p:cNvSpPr txBox="1"/>
          <p:nvPr/>
        </p:nvSpPr>
        <p:spPr>
          <a:xfrm>
            <a:off x="3225425" y="2344975"/>
            <a:ext cx="2010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two dots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(separate key/value)</a:t>
            </a:r>
            <a:endParaRPr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0177025" y="3834950"/>
            <a:ext cx="15744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rPr>
              <a:t>comma</a:t>
            </a:r>
            <a:endParaRPr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(separate items)</a:t>
            </a:r>
            <a:endParaRPr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0982150" y="321025"/>
            <a:ext cx="889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rPr>
              <a:t>{  }</a:t>
            </a:r>
            <a:endParaRPr sz="3600">
              <a:solidFill>
                <a:srgbClr val="89DD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04975" y="2714350"/>
            <a:ext cx="825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1"/>
          <p:cNvCxnSpPr>
            <a:endCxn id="154" idx="3"/>
          </p:cNvCxnSpPr>
          <p:nvPr/>
        </p:nvCxnSpPr>
        <p:spPr>
          <a:xfrm rot="10800000">
            <a:off x="1529975" y="2960050"/>
            <a:ext cx="555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" name="Google Shape;156;p21"/>
          <p:cNvSpPr txBox="1"/>
          <p:nvPr/>
        </p:nvSpPr>
        <p:spPr>
          <a:xfrm>
            <a:off x="796475" y="8021800"/>
            <a:ext cx="733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1"/>
          <p:cNvCxnSpPr>
            <a:endCxn id="156" idx="3"/>
          </p:cNvCxnSpPr>
          <p:nvPr/>
        </p:nvCxnSpPr>
        <p:spPr>
          <a:xfrm rot="10800000">
            <a:off x="1529975" y="8267500"/>
            <a:ext cx="555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8" name="Google Shape;158;p21"/>
          <p:cNvSpPr txBox="1"/>
          <p:nvPr/>
        </p:nvSpPr>
        <p:spPr>
          <a:xfrm>
            <a:off x="457200" y="321025"/>
            <a:ext cx="112014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ANATOMY OF AN </a:t>
            </a:r>
            <a:r>
              <a:rPr lang="en" sz="36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</a:t>
            </a:r>
            <a:endParaRPr sz="3600"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An object is a collection of properties, and a property is an association between a name (or key) and a value</a:t>
            </a:r>
            <a:endParaRPr>
              <a:solidFill>
                <a:srgbClr val="EE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1"/>
          <p:cNvSpPr/>
          <p:nvPr/>
        </p:nvSpPr>
        <p:spPr>
          <a:xfrm rot="-5400000">
            <a:off x="278732" y="5459497"/>
            <a:ext cx="3152461" cy="295435"/>
          </a:xfrm>
          <a:custGeom>
            <a:avLst/>
            <a:gdLst/>
            <a:ahLst/>
            <a:cxnLst/>
            <a:rect l="l" t="t" r="r" b="b"/>
            <a:pathLst>
              <a:path w="77082" h="13602" extrusionOk="0">
                <a:moveTo>
                  <a:pt x="0" y="13602"/>
                </a:moveTo>
                <a:lnTo>
                  <a:pt x="0" y="0"/>
                </a:lnTo>
                <a:lnTo>
                  <a:pt x="77082" y="0"/>
                </a:lnTo>
                <a:lnTo>
                  <a:pt x="77082" y="13099"/>
                </a:lnTo>
              </a:path>
            </a:pathLst>
          </a:cu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Google Shape;160;p21"/>
          <p:cNvSpPr txBox="1"/>
          <p:nvPr/>
        </p:nvSpPr>
        <p:spPr>
          <a:xfrm>
            <a:off x="228600" y="5245225"/>
            <a:ext cx="13014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PROPERTIES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Custom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2160</Words>
  <Application>Microsoft Office PowerPoint</Application>
  <PresentationFormat>Custom</PresentationFormat>
  <Paragraphs>424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Courier</vt:lpstr>
      <vt:lpstr>Old Standard TT</vt:lpstr>
      <vt:lpstr>Roboto Light</vt:lpstr>
      <vt:lpstr>Roboto Medium</vt:lpstr>
      <vt:lpstr>Arial</vt:lpstr>
      <vt:lpstr>Courier New</vt:lpstr>
      <vt:lpstr>Roboto Black</vt:lpstr>
      <vt:lpstr>Roboto</vt:lpstr>
      <vt:lpstr>Roboto Thin</vt:lpstr>
      <vt:lpstr>Paperback</vt:lpstr>
      <vt:lpstr>Sorin's JavaScript course in a nutshell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Sorin's JavaScript course in a nutshell</dc:title>
  <cp:lastModifiedBy>Sorin</cp:lastModifiedBy>
  <cp:revision>8</cp:revision>
  <dcterms:modified xsi:type="dcterms:W3CDTF">2019-09-01T07:25:12Z</dcterms:modified>
</cp:coreProperties>
</file>