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61" r:id="rId3"/>
    <p:sldId id="258" r:id="rId4"/>
    <p:sldId id="263" r:id="rId5"/>
    <p:sldId id="259" r:id="rId6"/>
    <p:sldId id="260" r:id="rId7"/>
    <p:sldId id="262" r:id="rId8"/>
  </p:sldIdLst>
  <p:sldSz cx="12192000" cy="6858000"/>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7" d="100"/>
          <a:sy n="107" d="100"/>
        </p:scale>
        <p:origin x="6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CDA560B4-0574-4815-88E0-E1A5AE54132B}" type="datetimeFigureOut">
              <a:rPr lang="de-DE" smtClean="0"/>
              <a:t>08.05.2025</a:t>
            </a:fld>
            <a:endParaRPr lang="de-DE" dirty="0"/>
          </a:p>
        </p:txBody>
      </p:sp>
      <p:sp>
        <p:nvSpPr>
          <p:cNvPr id="4" name="Folienbildplatzhalt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2F0A4FF8-7D30-415C-8984-7901D28C53CA}" type="slidenum">
              <a:rPr lang="de-DE" smtClean="0"/>
              <a:t>‹Nr.›</a:t>
            </a:fld>
            <a:endParaRPr lang="de-DE" dirty="0"/>
          </a:p>
        </p:txBody>
      </p:sp>
    </p:spTree>
    <p:extLst>
      <p:ext uri="{BB962C8B-B14F-4D97-AF65-F5344CB8AC3E}">
        <p14:creationId xmlns:p14="http://schemas.microsoft.com/office/powerpoint/2010/main" val="2813143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F0A4FF8-7D30-415C-8984-7901D28C53CA}" type="slidenum">
              <a:rPr lang="de-DE" smtClean="0"/>
              <a:t>1</a:t>
            </a:fld>
            <a:endParaRPr lang="de-DE" dirty="0"/>
          </a:p>
        </p:txBody>
      </p:sp>
    </p:spTree>
    <p:extLst>
      <p:ext uri="{BB962C8B-B14F-4D97-AF65-F5344CB8AC3E}">
        <p14:creationId xmlns:p14="http://schemas.microsoft.com/office/powerpoint/2010/main" val="2528821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3F5E7-2E63-BF3A-7239-D573A18BFAB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BFA60F6-C085-F0BC-549A-D5409D2F5A1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C74FD2C-4B10-AD29-68B4-E21EF4117D76}"/>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18B336E0-6D05-B996-C489-65B6F4904FA8}"/>
              </a:ext>
            </a:extLst>
          </p:cNvPr>
          <p:cNvSpPr>
            <a:spLocks noGrp="1"/>
          </p:cNvSpPr>
          <p:nvPr>
            <p:ph type="sldNum" sz="quarter" idx="5"/>
          </p:nvPr>
        </p:nvSpPr>
        <p:spPr/>
        <p:txBody>
          <a:bodyPr/>
          <a:lstStyle/>
          <a:p>
            <a:fld id="{2F0A4FF8-7D30-415C-8984-7901D28C53CA}" type="slidenum">
              <a:rPr lang="de-DE" smtClean="0"/>
              <a:t>2</a:t>
            </a:fld>
            <a:endParaRPr lang="de-DE" dirty="0"/>
          </a:p>
        </p:txBody>
      </p:sp>
    </p:spTree>
    <p:extLst>
      <p:ext uri="{BB962C8B-B14F-4D97-AF65-F5344CB8AC3E}">
        <p14:creationId xmlns:p14="http://schemas.microsoft.com/office/powerpoint/2010/main" val="1120805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D91EC3-15AF-8D20-10FF-F661DB534189}"/>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4E938DFB-DD96-B4CF-D557-8565911604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C8340321-E15C-79B3-FA1E-38C63AA6FB18}"/>
              </a:ext>
            </a:extLst>
          </p:cNvPr>
          <p:cNvSpPr>
            <a:spLocks noGrp="1"/>
          </p:cNvSpPr>
          <p:nvPr>
            <p:ph type="dt" sz="half" idx="10"/>
          </p:nvPr>
        </p:nvSpPr>
        <p:spPr/>
        <p:txBody>
          <a:bodyPr/>
          <a:lstStyle/>
          <a:p>
            <a:fld id="{364DEF77-3329-49DA-8D73-F39ABC757ADF}" type="datetimeFigureOut">
              <a:rPr lang="de-DE" smtClean="0"/>
              <a:t>08.05.2025</a:t>
            </a:fld>
            <a:endParaRPr lang="de-DE" dirty="0"/>
          </a:p>
        </p:txBody>
      </p:sp>
      <p:sp>
        <p:nvSpPr>
          <p:cNvPr id="5" name="Fußzeilenplatzhalter 4">
            <a:extLst>
              <a:ext uri="{FF2B5EF4-FFF2-40B4-BE49-F238E27FC236}">
                <a16:creationId xmlns:a16="http://schemas.microsoft.com/office/drawing/2014/main" id="{F76A8A60-84EB-36A3-FDD5-28641C3574C4}"/>
              </a:ext>
            </a:extLst>
          </p:cNvPr>
          <p:cNvSpPr>
            <a:spLocks noGrp="1"/>
          </p:cNvSpPr>
          <p:nvPr>
            <p:ph type="ftr" sz="quarter" idx="11"/>
          </p:nvPr>
        </p:nvSpPr>
        <p:spPr/>
        <p:txBody>
          <a:bodyPr/>
          <a:lstStyle/>
          <a:p>
            <a:endParaRPr lang="de-DE" dirty="0"/>
          </a:p>
        </p:txBody>
      </p:sp>
      <p:sp>
        <p:nvSpPr>
          <p:cNvPr id="6" name="Foliennummernplatzhalter 5">
            <a:extLst>
              <a:ext uri="{FF2B5EF4-FFF2-40B4-BE49-F238E27FC236}">
                <a16:creationId xmlns:a16="http://schemas.microsoft.com/office/drawing/2014/main" id="{B9AE09CB-3149-1EE6-A89F-72BE59B8D9AF}"/>
              </a:ext>
            </a:extLst>
          </p:cNvPr>
          <p:cNvSpPr>
            <a:spLocks noGrp="1"/>
          </p:cNvSpPr>
          <p:nvPr>
            <p:ph type="sldNum" sz="quarter" idx="12"/>
          </p:nvPr>
        </p:nvSpPr>
        <p:spPr/>
        <p:txBody>
          <a:bodyPr/>
          <a:lstStyle/>
          <a:p>
            <a:fld id="{8EDCAD32-3F3A-46FE-9574-6196266783FE}" type="slidenum">
              <a:rPr lang="de-DE" smtClean="0"/>
              <a:t>‹Nr.›</a:t>
            </a:fld>
            <a:endParaRPr lang="de-DE" dirty="0"/>
          </a:p>
        </p:txBody>
      </p:sp>
    </p:spTree>
    <p:extLst>
      <p:ext uri="{BB962C8B-B14F-4D97-AF65-F5344CB8AC3E}">
        <p14:creationId xmlns:p14="http://schemas.microsoft.com/office/powerpoint/2010/main" val="2652667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B4F0B3-F02B-D5C3-1271-B3FD343D17F6}"/>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759D82B4-3921-80A0-179C-391D707766AC}"/>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42039F9-B37A-33A7-F864-9AFD29EAFAF6}"/>
              </a:ext>
            </a:extLst>
          </p:cNvPr>
          <p:cNvSpPr>
            <a:spLocks noGrp="1"/>
          </p:cNvSpPr>
          <p:nvPr>
            <p:ph type="dt" sz="half" idx="10"/>
          </p:nvPr>
        </p:nvSpPr>
        <p:spPr/>
        <p:txBody>
          <a:bodyPr/>
          <a:lstStyle/>
          <a:p>
            <a:fld id="{364DEF77-3329-49DA-8D73-F39ABC757ADF}" type="datetimeFigureOut">
              <a:rPr lang="de-DE" smtClean="0"/>
              <a:t>08.05.2025</a:t>
            </a:fld>
            <a:endParaRPr lang="de-DE" dirty="0"/>
          </a:p>
        </p:txBody>
      </p:sp>
      <p:sp>
        <p:nvSpPr>
          <p:cNvPr id="5" name="Fußzeilenplatzhalter 4">
            <a:extLst>
              <a:ext uri="{FF2B5EF4-FFF2-40B4-BE49-F238E27FC236}">
                <a16:creationId xmlns:a16="http://schemas.microsoft.com/office/drawing/2014/main" id="{D81E97B1-3E91-9717-4E1E-9BB8E83CBC28}"/>
              </a:ext>
            </a:extLst>
          </p:cNvPr>
          <p:cNvSpPr>
            <a:spLocks noGrp="1"/>
          </p:cNvSpPr>
          <p:nvPr>
            <p:ph type="ftr" sz="quarter" idx="11"/>
          </p:nvPr>
        </p:nvSpPr>
        <p:spPr/>
        <p:txBody>
          <a:bodyPr/>
          <a:lstStyle/>
          <a:p>
            <a:endParaRPr lang="de-DE" dirty="0"/>
          </a:p>
        </p:txBody>
      </p:sp>
      <p:sp>
        <p:nvSpPr>
          <p:cNvPr id="6" name="Foliennummernplatzhalter 5">
            <a:extLst>
              <a:ext uri="{FF2B5EF4-FFF2-40B4-BE49-F238E27FC236}">
                <a16:creationId xmlns:a16="http://schemas.microsoft.com/office/drawing/2014/main" id="{DF704678-76C8-81A2-8DF9-B8251A7B033E}"/>
              </a:ext>
            </a:extLst>
          </p:cNvPr>
          <p:cNvSpPr>
            <a:spLocks noGrp="1"/>
          </p:cNvSpPr>
          <p:nvPr>
            <p:ph type="sldNum" sz="quarter" idx="12"/>
          </p:nvPr>
        </p:nvSpPr>
        <p:spPr/>
        <p:txBody>
          <a:bodyPr/>
          <a:lstStyle/>
          <a:p>
            <a:fld id="{8EDCAD32-3F3A-46FE-9574-6196266783FE}" type="slidenum">
              <a:rPr lang="de-DE" smtClean="0"/>
              <a:t>‹Nr.›</a:t>
            </a:fld>
            <a:endParaRPr lang="de-DE" dirty="0"/>
          </a:p>
        </p:txBody>
      </p:sp>
    </p:spTree>
    <p:extLst>
      <p:ext uri="{BB962C8B-B14F-4D97-AF65-F5344CB8AC3E}">
        <p14:creationId xmlns:p14="http://schemas.microsoft.com/office/powerpoint/2010/main" val="2950266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4850A2F0-7160-BB7C-9BA0-83BECFA9D52F}"/>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EB9BCB46-06F8-3E8D-9B33-4E7268A133BD}"/>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2175290-9266-22A5-08C5-1D449A562D4C}"/>
              </a:ext>
            </a:extLst>
          </p:cNvPr>
          <p:cNvSpPr>
            <a:spLocks noGrp="1"/>
          </p:cNvSpPr>
          <p:nvPr>
            <p:ph type="dt" sz="half" idx="10"/>
          </p:nvPr>
        </p:nvSpPr>
        <p:spPr/>
        <p:txBody>
          <a:bodyPr/>
          <a:lstStyle/>
          <a:p>
            <a:fld id="{364DEF77-3329-49DA-8D73-F39ABC757ADF}" type="datetimeFigureOut">
              <a:rPr lang="de-DE" smtClean="0"/>
              <a:t>08.05.2025</a:t>
            </a:fld>
            <a:endParaRPr lang="de-DE" dirty="0"/>
          </a:p>
        </p:txBody>
      </p:sp>
      <p:sp>
        <p:nvSpPr>
          <p:cNvPr id="5" name="Fußzeilenplatzhalter 4">
            <a:extLst>
              <a:ext uri="{FF2B5EF4-FFF2-40B4-BE49-F238E27FC236}">
                <a16:creationId xmlns:a16="http://schemas.microsoft.com/office/drawing/2014/main" id="{367E48B3-2F97-BFC0-C67F-E0C003A81941}"/>
              </a:ext>
            </a:extLst>
          </p:cNvPr>
          <p:cNvSpPr>
            <a:spLocks noGrp="1"/>
          </p:cNvSpPr>
          <p:nvPr>
            <p:ph type="ftr" sz="quarter" idx="11"/>
          </p:nvPr>
        </p:nvSpPr>
        <p:spPr/>
        <p:txBody>
          <a:bodyPr/>
          <a:lstStyle/>
          <a:p>
            <a:endParaRPr lang="de-DE" dirty="0"/>
          </a:p>
        </p:txBody>
      </p:sp>
      <p:sp>
        <p:nvSpPr>
          <p:cNvPr id="6" name="Foliennummernplatzhalter 5">
            <a:extLst>
              <a:ext uri="{FF2B5EF4-FFF2-40B4-BE49-F238E27FC236}">
                <a16:creationId xmlns:a16="http://schemas.microsoft.com/office/drawing/2014/main" id="{AA7C7DED-AC8C-B3CF-D90B-3A458E39FE54}"/>
              </a:ext>
            </a:extLst>
          </p:cNvPr>
          <p:cNvSpPr>
            <a:spLocks noGrp="1"/>
          </p:cNvSpPr>
          <p:nvPr>
            <p:ph type="sldNum" sz="quarter" idx="12"/>
          </p:nvPr>
        </p:nvSpPr>
        <p:spPr/>
        <p:txBody>
          <a:bodyPr/>
          <a:lstStyle/>
          <a:p>
            <a:fld id="{8EDCAD32-3F3A-46FE-9574-6196266783FE}" type="slidenum">
              <a:rPr lang="de-DE" smtClean="0"/>
              <a:t>‹Nr.›</a:t>
            </a:fld>
            <a:endParaRPr lang="de-DE" dirty="0"/>
          </a:p>
        </p:txBody>
      </p:sp>
    </p:spTree>
    <p:extLst>
      <p:ext uri="{BB962C8B-B14F-4D97-AF65-F5344CB8AC3E}">
        <p14:creationId xmlns:p14="http://schemas.microsoft.com/office/powerpoint/2010/main" val="252463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EE6ED6-A729-2425-A106-97B60DB2BB5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383A36D-3EF4-4407-4147-CED70915063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13F31EF-85D4-EC80-CE2D-D7456BAA31C8}"/>
              </a:ext>
            </a:extLst>
          </p:cNvPr>
          <p:cNvSpPr>
            <a:spLocks noGrp="1"/>
          </p:cNvSpPr>
          <p:nvPr>
            <p:ph type="dt" sz="half" idx="10"/>
          </p:nvPr>
        </p:nvSpPr>
        <p:spPr/>
        <p:txBody>
          <a:bodyPr/>
          <a:lstStyle/>
          <a:p>
            <a:fld id="{364DEF77-3329-49DA-8D73-F39ABC757ADF}" type="datetimeFigureOut">
              <a:rPr lang="de-DE" smtClean="0"/>
              <a:t>08.05.2025</a:t>
            </a:fld>
            <a:endParaRPr lang="de-DE" dirty="0"/>
          </a:p>
        </p:txBody>
      </p:sp>
      <p:sp>
        <p:nvSpPr>
          <p:cNvPr id="5" name="Fußzeilenplatzhalter 4">
            <a:extLst>
              <a:ext uri="{FF2B5EF4-FFF2-40B4-BE49-F238E27FC236}">
                <a16:creationId xmlns:a16="http://schemas.microsoft.com/office/drawing/2014/main" id="{CFC50727-0F3F-7818-4C35-3577D5CD0593}"/>
              </a:ext>
            </a:extLst>
          </p:cNvPr>
          <p:cNvSpPr>
            <a:spLocks noGrp="1"/>
          </p:cNvSpPr>
          <p:nvPr>
            <p:ph type="ftr" sz="quarter" idx="11"/>
          </p:nvPr>
        </p:nvSpPr>
        <p:spPr/>
        <p:txBody>
          <a:bodyPr/>
          <a:lstStyle/>
          <a:p>
            <a:endParaRPr lang="de-DE" dirty="0"/>
          </a:p>
        </p:txBody>
      </p:sp>
      <p:sp>
        <p:nvSpPr>
          <p:cNvPr id="6" name="Foliennummernplatzhalter 5">
            <a:extLst>
              <a:ext uri="{FF2B5EF4-FFF2-40B4-BE49-F238E27FC236}">
                <a16:creationId xmlns:a16="http://schemas.microsoft.com/office/drawing/2014/main" id="{50908A59-494D-90B6-E635-A623F6D6CDA4}"/>
              </a:ext>
            </a:extLst>
          </p:cNvPr>
          <p:cNvSpPr>
            <a:spLocks noGrp="1"/>
          </p:cNvSpPr>
          <p:nvPr>
            <p:ph type="sldNum" sz="quarter" idx="12"/>
          </p:nvPr>
        </p:nvSpPr>
        <p:spPr/>
        <p:txBody>
          <a:bodyPr/>
          <a:lstStyle/>
          <a:p>
            <a:fld id="{8EDCAD32-3F3A-46FE-9574-6196266783FE}" type="slidenum">
              <a:rPr lang="de-DE" smtClean="0"/>
              <a:t>‹Nr.›</a:t>
            </a:fld>
            <a:endParaRPr lang="de-DE" dirty="0"/>
          </a:p>
        </p:txBody>
      </p:sp>
    </p:spTree>
    <p:extLst>
      <p:ext uri="{BB962C8B-B14F-4D97-AF65-F5344CB8AC3E}">
        <p14:creationId xmlns:p14="http://schemas.microsoft.com/office/powerpoint/2010/main" val="423749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9A2727-7807-8B06-EACD-A84DAD0755A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4A79B494-E480-3782-8338-9B5C4F3F42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447B02A7-E63B-291C-C31B-1D6F3892E4E2}"/>
              </a:ext>
            </a:extLst>
          </p:cNvPr>
          <p:cNvSpPr>
            <a:spLocks noGrp="1"/>
          </p:cNvSpPr>
          <p:nvPr>
            <p:ph type="dt" sz="half" idx="10"/>
          </p:nvPr>
        </p:nvSpPr>
        <p:spPr/>
        <p:txBody>
          <a:bodyPr/>
          <a:lstStyle/>
          <a:p>
            <a:fld id="{364DEF77-3329-49DA-8D73-F39ABC757ADF}" type="datetimeFigureOut">
              <a:rPr lang="de-DE" smtClean="0"/>
              <a:t>08.05.2025</a:t>
            </a:fld>
            <a:endParaRPr lang="de-DE" dirty="0"/>
          </a:p>
        </p:txBody>
      </p:sp>
      <p:sp>
        <p:nvSpPr>
          <p:cNvPr id="5" name="Fußzeilenplatzhalter 4">
            <a:extLst>
              <a:ext uri="{FF2B5EF4-FFF2-40B4-BE49-F238E27FC236}">
                <a16:creationId xmlns:a16="http://schemas.microsoft.com/office/drawing/2014/main" id="{FEC9E55F-5C25-18F7-4C25-2303D40A51E6}"/>
              </a:ext>
            </a:extLst>
          </p:cNvPr>
          <p:cNvSpPr>
            <a:spLocks noGrp="1"/>
          </p:cNvSpPr>
          <p:nvPr>
            <p:ph type="ftr" sz="quarter" idx="11"/>
          </p:nvPr>
        </p:nvSpPr>
        <p:spPr/>
        <p:txBody>
          <a:bodyPr/>
          <a:lstStyle/>
          <a:p>
            <a:endParaRPr lang="de-DE" dirty="0"/>
          </a:p>
        </p:txBody>
      </p:sp>
      <p:sp>
        <p:nvSpPr>
          <p:cNvPr id="6" name="Foliennummernplatzhalter 5">
            <a:extLst>
              <a:ext uri="{FF2B5EF4-FFF2-40B4-BE49-F238E27FC236}">
                <a16:creationId xmlns:a16="http://schemas.microsoft.com/office/drawing/2014/main" id="{DA1BA40A-A6F0-802C-4B33-061A2CCD2121}"/>
              </a:ext>
            </a:extLst>
          </p:cNvPr>
          <p:cNvSpPr>
            <a:spLocks noGrp="1"/>
          </p:cNvSpPr>
          <p:nvPr>
            <p:ph type="sldNum" sz="quarter" idx="12"/>
          </p:nvPr>
        </p:nvSpPr>
        <p:spPr/>
        <p:txBody>
          <a:bodyPr/>
          <a:lstStyle/>
          <a:p>
            <a:fld id="{8EDCAD32-3F3A-46FE-9574-6196266783FE}" type="slidenum">
              <a:rPr lang="de-DE" smtClean="0"/>
              <a:t>‹Nr.›</a:t>
            </a:fld>
            <a:endParaRPr lang="de-DE" dirty="0"/>
          </a:p>
        </p:txBody>
      </p:sp>
    </p:spTree>
    <p:extLst>
      <p:ext uri="{BB962C8B-B14F-4D97-AF65-F5344CB8AC3E}">
        <p14:creationId xmlns:p14="http://schemas.microsoft.com/office/powerpoint/2010/main" val="2080431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E25F05-37DC-5B07-E6D6-060416558B9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D83282C-D72F-10F2-473F-79ABCBC7F9D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F5E5B605-2B09-FE7B-F944-543B65DB5CE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7B72132C-5210-0352-1154-BCBF6D0AFC26}"/>
              </a:ext>
            </a:extLst>
          </p:cNvPr>
          <p:cNvSpPr>
            <a:spLocks noGrp="1"/>
          </p:cNvSpPr>
          <p:nvPr>
            <p:ph type="dt" sz="half" idx="10"/>
          </p:nvPr>
        </p:nvSpPr>
        <p:spPr/>
        <p:txBody>
          <a:bodyPr/>
          <a:lstStyle/>
          <a:p>
            <a:fld id="{364DEF77-3329-49DA-8D73-F39ABC757ADF}" type="datetimeFigureOut">
              <a:rPr lang="de-DE" smtClean="0"/>
              <a:t>08.05.2025</a:t>
            </a:fld>
            <a:endParaRPr lang="de-DE" dirty="0"/>
          </a:p>
        </p:txBody>
      </p:sp>
      <p:sp>
        <p:nvSpPr>
          <p:cNvPr id="6" name="Fußzeilenplatzhalter 5">
            <a:extLst>
              <a:ext uri="{FF2B5EF4-FFF2-40B4-BE49-F238E27FC236}">
                <a16:creationId xmlns:a16="http://schemas.microsoft.com/office/drawing/2014/main" id="{B9DCE06C-1952-DA37-502F-D9F2F459422C}"/>
              </a:ext>
            </a:extLst>
          </p:cNvPr>
          <p:cNvSpPr>
            <a:spLocks noGrp="1"/>
          </p:cNvSpPr>
          <p:nvPr>
            <p:ph type="ftr" sz="quarter" idx="11"/>
          </p:nvPr>
        </p:nvSpPr>
        <p:spPr/>
        <p:txBody>
          <a:bodyPr/>
          <a:lstStyle/>
          <a:p>
            <a:endParaRPr lang="de-DE" dirty="0"/>
          </a:p>
        </p:txBody>
      </p:sp>
      <p:sp>
        <p:nvSpPr>
          <p:cNvPr id="7" name="Foliennummernplatzhalter 6">
            <a:extLst>
              <a:ext uri="{FF2B5EF4-FFF2-40B4-BE49-F238E27FC236}">
                <a16:creationId xmlns:a16="http://schemas.microsoft.com/office/drawing/2014/main" id="{18EDB8A8-B43A-073E-3114-BC82DFEDCA57}"/>
              </a:ext>
            </a:extLst>
          </p:cNvPr>
          <p:cNvSpPr>
            <a:spLocks noGrp="1"/>
          </p:cNvSpPr>
          <p:nvPr>
            <p:ph type="sldNum" sz="quarter" idx="12"/>
          </p:nvPr>
        </p:nvSpPr>
        <p:spPr/>
        <p:txBody>
          <a:bodyPr/>
          <a:lstStyle/>
          <a:p>
            <a:fld id="{8EDCAD32-3F3A-46FE-9574-6196266783FE}" type="slidenum">
              <a:rPr lang="de-DE" smtClean="0"/>
              <a:t>‹Nr.›</a:t>
            </a:fld>
            <a:endParaRPr lang="de-DE" dirty="0"/>
          </a:p>
        </p:txBody>
      </p:sp>
    </p:spTree>
    <p:extLst>
      <p:ext uri="{BB962C8B-B14F-4D97-AF65-F5344CB8AC3E}">
        <p14:creationId xmlns:p14="http://schemas.microsoft.com/office/powerpoint/2010/main" val="2221221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D910C8-AE4B-3BE8-66C2-CD6FB9BE1119}"/>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91E11BC-1987-7BC0-7115-142F06733F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188A95C4-B13D-9EF0-C8DB-C64D4B711931}"/>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23F2322A-6805-8A8F-6C69-E8FB44A12A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9383DDE-7081-92AB-B532-48AABAE6B755}"/>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A3E0E4A6-7952-9AB4-B5DA-C0636E541C04}"/>
              </a:ext>
            </a:extLst>
          </p:cNvPr>
          <p:cNvSpPr>
            <a:spLocks noGrp="1"/>
          </p:cNvSpPr>
          <p:nvPr>
            <p:ph type="dt" sz="half" idx="10"/>
          </p:nvPr>
        </p:nvSpPr>
        <p:spPr/>
        <p:txBody>
          <a:bodyPr/>
          <a:lstStyle/>
          <a:p>
            <a:fld id="{364DEF77-3329-49DA-8D73-F39ABC757ADF}" type="datetimeFigureOut">
              <a:rPr lang="de-DE" smtClean="0"/>
              <a:t>08.05.2025</a:t>
            </a:fld>
            <a:endParaRPr lang="de-DE" dirty="0"/>
          </a:p>
        </p:txBody>
      </p:sp>
      <p:sp>
        <p:nvSpPr>
          <p:cNvPr id="8" name="Fußzeilenplatzhalter 7">
            <a:extLst>
              <a:ext uri="{FF2B5EF4-FFF2-40B4-BE49-F238E27FC236}">
                <a16:creationId xmlns:a16="http://schemas.microsoft.com/office/drawing/2014/main" id="{FA919D3C-580F-6478-17CF-21C8E2C9A48C}"/>
              </a:ext>
            </a:extLst>
          </p:cNvPr>
          <p:cNvSpPr>
            <a:spLocks noGrp="1"/>
          </p:cNvSpPr>
          <p:nvPr>
            <p:ph type="ftr" sz="quarter" idx="11"/>
          </p:nvPr>
        </p:nvSpPr>
        <p:spPr/>
        <p:txBody>
          <a:bodyPr/>
          <a:lstStyle/>
          <a:p>
            <a:endParaRPr lang="de-DE" dirty="0"/>
          </a:p>
        </p:txBody>
      </p:sp>
      <p:sp>
        <p:nvSpPr>
          <p:cNvPr id="9" name="Foliennummernplatzhalter 8">
            <a:extLst>
              <a:ext uri="{FF2B5EF4-FFF2-40B4-BE49-F238E27FC236}">
                <a16:creationId xmlns:a16="http://schemas.microsoft.com/office/drawing/2014/main" id="{865D677A-ABB5-D84C-D658-C635148E1977}"/>
              </a:ext>
            </a:extLst>
          </p:cNvPr>
          <p:cNvSpPr>
            <a:spLocks noGrp="1"/>
          </p:cNvSpPr>
          <p:nvPr>
            <p:ph type="sldNum" sz="quarter" idx="12"/>
          </p:nvPr>
        </p:nvSpPr>
        <p:spPr/>
        <p:txBody>
          <a:bodyPr/>
          <a:lstStyle/>
          <a:p>
            <a:fld id="{8EDCAD32-3F3A-46FE-9574-6196266783FE}" type="slidenum">
              <a:rPr lang="de-DE" smtClean="0"/>
              <a:t>‹Nr.›</a:t>
            </a:fld>
            <a:endParaRPr lang="de-DE" dirty="0"/>
          </a:p>
        </p:txBody>
      </p:sp>
    </p:spTree>
    <p:extLst>
      <p:ext uri="{BB962C8B-B14F-4D97-AF65-F5344CB8AC3E}">
        <p14:creationId xmlns:p14="http://schemas.microsoft.com/office/powerpoint/2010/main" val="323975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435011-5F57-F97A-C1E6-629FD29FC119}"/>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973B5A2E-00EB-DE64-C45B-6B0DA3B94206}"/>
              </a:ext>
            </a:extLst>
          </p:cNvPr>
          <p:cNvSpPr>
            <a:spLocks noGrp="1"/>
          </p:cNvSpPr>
          <p:nvPr>
            <p:ph type="dt" sz="half" idx="10"/>
          </p:nvPr>
        </p:nvSpPr>
        <p:spPr/>
        <p:txBody>
          <a:bodyPr/>
          <a:lstStyle/>
          <a:p>
            <a:fld id="{364DEF77-3329-49DA-8D73-F39ABC757ADF}" type="datetimeFigureOut">
              <a:rPr lang="de-DE" smtClean="0"/>
              <a:t>08.05.2025</a:t>
            </a:fld>
            <a:endParaRPr lang="de-DE" dirty="0"/>
          </a:p>
        </p:txBody>
      </p:sp>
      <p:sp>
        <p:nvSpPr>
          <p:cNvPr id="4" name="Fußzeilenplatzhalter 3">
            <a:extLst>
              <a:ext uri="{FF2B5EF4-FFF2-40B4-BE49-F238E27FC236}">
                <a16:creationId xmlns:a16="http://schemas.microsoft.com/office/drawing/2014/main" id="{4A07B93E-F115-E892-A20F-66F24C2FFD5D}"/>
              </a:ext>
            </a:extLst>
          </p:cNvPr>
          <p:cNvSpPr>
            <a:spLocks noGrp="1"/>
          </p:cNvSpPr>
          <p:nvPr>
            <p:ph type="ftr" sz="quarter" idx="11"/>
          </p:nvPr>
        </p:nvSpPr>
        <p:spPr/>
        <p:txBody>
          <a:bodyPr/>
          <a:lstStyle/>
          <a:p>
            <a:endParaRPr lang="de-DE" dirty="0"/>
          </a:p>
        </p:txBody>
      </p:sp>
      <p:sp>
        <p:nvSpPr>
          <p:cNvPr id="5" name="Foliennummernplatzhalter 4">
            <a:extLst>
              <a:ext uri="{FF2B5EF4-FFF2-40B4-BE49-F238E27FC236}">
                <a16:creationId xmlns:a16="http://schemas.microsoft.com/office/drawing/2014/main" id="{67D57543-017B-467E-287F-A869608D83AD}"/>
              </a:ext>
            </a:extLst>
          </p:cNvPr>
          <p:cNvSpPr>
            <a:spLocks noGrp="1"/>
          </p:cNvSpPr>
          <p:nvPr>
            <p:ph type="sldNum" sz="quarter" idx="12"/>
          </p:nvPr>
        </p:nvSpPr>
        <p:spPr/>
        <p:txBody>
          <a:bodyPr/>
          <a:lstStyle/>
          <a:p>
            <a:fld id="{8EDCAD32-3F3A-46FE-9574-6196266783FE}" type="slidenum">
              <a:rPr lang="de-DE" smtClean="0"/>
              <a:t>‹Nr.›</a:t>
            </a:fld>
            <a:endParaRPr lang="de-DE" dirty="0"/>
          </a:p>
        </p:txBody>
      </p:sp>
    </p:spTree>
    <p:extLst>
      <p:ext uri="{BB962C8B-B14F-4D97-AF65-F5344CB8AC3E}">
        <p14:creationId xmlns:p14="http://schemas.microsoft.com/office/powerpoint/2010/main" val="2764646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39C6EB9-CEB0-1D7B-D37C-3164FADCBED4}"/>
              </a:ext>
            </a:extLst>
          </p:cNvPr>
          <p:cNvSpPr>
            <a:spLocks noGrp="1"/>
          </p:cNvSpPr>
          <p:nvPr>
            <p:ph type="dt" sz="half" idx="10"/>
          </p:nvPr>
        </p:nvSpPr>
        <p:spPr/>
        <p:txBody>
          <a:bodyPr/>
          <a:lstStyle/>
          <a:p>
            <a:fld id="{364DEF77-3329-49DA-8D73-F39ABC757ADF}" type="datetimeFigureOut">
              <a:rPr lang="de-DE" smtClean="0"/>
              <a:t>08.05.2025</a:t>
            </a:fld>
            <a:endParaRPr lang="de-DE" dirty="0"/>
          </a:p>
        </p:txBody>
      </p:sp>
      <p:sp>
        <p:nvSpPr>
          <p:cNvPr id="3" name="Fußzeilenplatzhalter 2">
            <a:extLst>
              <a:ext uri="{FF2B5EF4-FFF2-40B4-BE49-F238E27FC236}">
                <a16:creationId xmlns:a16="http://schemas.microsoft.com/office/drawing/2014/main" id="{2ED7CCA7-7A51-A380-6389-2ABD6353BCFB}"/>
              </a:ext>
            </a:extLst>
          </p:cNvPr>
          <p:cNvSpPr>
            <a:spLocks noGrp="1"/>
          </p:cNvSpPr>
          <p:nvPr>
            <p:ph type="ftr" sz="quarter" idx="11"/>
          </p:nvPr>
        </p:nvSpPr>
        <p:spPr/>
        <p:txBody>
          <a:bodyPr/>
          <a:lstStyle/>
          <a:p>
            <a:endParaRPr lang="de-DE" dirty="0"/>
          </a:p>
        </p:txBody>
      </p:sp>
      <p:sp>
        <p:nvSpPr>
          <p:cNvPr id="4" name="Foliennummernplatzhalter 3">
            <a:extLst>
              <a:ext uri="{FF2B5EF4-FFF2-40B4-BE49-F238E27FC236}">
                <a16:creationId xmlns:a16="http://schemas.microsoft.com/office/drawing/2014/main" id="{CDAE9315-23F0-3B5A-EFEC-162908211C13}"/>
              </a:ext>
            </a:extLst>
          </p:cNvPr>
          <p:cNvSpPr>
            <a:spLocks noGrp="1"/>
          </p:cNvSpPr>
          <p:nvPr>
            <p:ph type="sldNum" sz="quarter" idx="12"/>
          </p:nvPr>
        </p:nvSpPr>
        <p:spPr/>
        <p:txBody>
          <a:bodyPr/>
          <a:lstStyle/>
          <a:p>
            <a:fld id="{8EDCAD32-3F3A-46FE-9574-6196266783FE}" type="slidenum">
              <a:rPr lang="de-DE" smtClean="0"/>
              <a:t>‹Nr.›</a:t>
            </a:fld>
            <a:endParaRPr lang="de-DE" dirty="0"/>
          </a:p>
        </p:txBody>
      </p:sp>
    </p:spTree>
    <p:extLst>
      <p:ext uri="{BB962C8B-B14F-4D97-AF65-F5344CB8AC3E}">
        <p14:creationId xmlns:p14="http://schemas.microsoft.com/office/powerpoint/2010/main" val="1636965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76F957-E5B0-882B-BA89-A73F85220C9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22A722A-C187-A8A0-1EE0-952B888707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B6A6645C-2BF5-C324-7BB2-99DEF98F00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DCC157B-8953-A2F7-667C-0A8DE7CA6B18}"/>
              </a:ext>
            </a:extLst>
          </p:cNvPr>
          <p:cNvSpPr>
            <a:spLocks noGrp="1"/>
          </p:cNvSpPr>
          <p:nvPr>
            <p:ph type="dt" sz="half" idx="10"/>
          </p:nvPr>
        </p:nvSpPr>
        <p:spPr/>
        <p:txBody>
          <a:bodyPr/>
          <a:lstStyle/>
          <a:p>
            <a:fld id="{364DEF77-3329-49DA-8D73-F39ABC757ADF}" type="datetimeFigureOut">
              <a:rPr lang="de-DE" smtClean="0"/>
              <a:t>08.05.2025</a:t>
            </a:fld>
            <a:endParaRPr lang="de-DE" dirty="0"/>
          </a:p>
        </p:txBody>
      </p:sp>
      <p:sp>
        <p:nvSpPr>
          <p:cNvPr id="6" name="Fußzeilenplatzhalter 5">
            <a:extLst>
              <a:ext uri="{FF2B5EF4-FFF2-40B4-BE49-F238E27FC236}">
                <a16:creationId xmlns:a16="http://schemas.microsoft.com/office/drawing/2014/main" id="{34B1A739-BE1E-7510-51F5-24B500572FF9}"/>
              </a:ext>
            </a:extLst>
          </p:cNvPr>
          <p:cNvSpPr>
            <a:spLocks noGrp="1"/>
          </p:cNvSpPr>
          <p:nvPr>
            <p:ph type="ftr" sz="quarter" idx="11"/>
          </p:nvPr>
        </p:nvSpPr>
        <p:spPr/>
        <p:txBody>
          <a:bodyPr/>
          <a:lstStyle/>
          <a:p>
            <a:endParaRPr lang="de-DE" dirty="0"/>
          </a:p>
        </p:txBody>
      </p:sp>
      <p:sp>
        <p:nvSpPr>
          <p:cNvPr id="7" name="Foliennummernplatzhalter 6">
            <a:extLst>
              <a:ext uri="{FF2B5EF4-FFF2-40B4-BE49-F238E27FC236}">
                <a16:creationId xmlns:a16="http://schemas.microsoft.com/office/drawing/2014/main" id="{A8D48530-9891-CDBA-89DE-459162620CC2}"/>
              </a:ext>
            </a:extLst>
          </p:cNvPr>
          <p:cNvSpPr>
            <a:spLocks noGrp="1"/>
          </p:cNvSpPr>
          <p:nvPr>
            <p:ph type="sldNum" sz="quarter" idx="12"/>
          </p:nvPr>
        </p:nvSpPr>
        <p:spPr/>
        <p:txBody>
          <a:bodyPr/>
          <a:lstStyle/>
          <a:p>
            <a:fld id="{8EDCAD32-3F3A-46FE-9574-6196266783FE}" type="slidenum">
              <a:rPr lang="de-DE" smtClean="0"/>
              <a:t>‹Nr.›</a:t>
            </a:fld>
            <a:endParaRPr lang="de-DE" dirty="0"/>
          </a:p>
        </p:txBody>
      </p:sp>
    </p:spTree>
    <p:extLst>
      <p:ext uri="{BB962C8B-B14F-4D97-AF65-F5344CB8AC3E}">
        <p14:creationId xmlns:p14="http://schemas.microsoft.com/office/powerpoint/2010/main" val="404829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69CFE6-5DCE-61C2-59B3-182FDD2BC17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AE114815-E651-74CF-844E-B8F943C17C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dirty="0"/>
          </a:p>
        </p:txBody>
      </p:sp>
      <p:sp>
        <p:nvSpPr>
          <p:cNvPr id="4" name="Textplatzhalter 3">
            <a:extLst>
              <a:ext uri="{FF2B5EF4-FFF2-40B4-BE49-F238E27FC236}">
                <a16:creationId xmlns:a16="http://schemas.microsoft.com/office/drawing/2014/main" id="{FC5B6DC7-98BB-7906-C5C5-4D29F633F7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C4D799B-EDA5-51DD-C5DB-F17C46B78335}"/>
              </a:ext>
            </a:extLst>
          </p:cNvPr>
          <p:cNvSpPr>
            <a:spLocks noGrp="1"/>
          </p:cNvSpPr>
          <p:nvPr>
            <p:ph type="dt" sz="half" idx="10"/>
          </p:nvPr>
        </p:nvSpPr>
        <p:spPr/>
        <p:txBody>
          <a:bodyPr/>
          <a:lstStyle/>
          <a:p>
            <a:fld id="{364DEF77-3329-49DA-8D73-F39ABC757ADF}" type="datetimeFigureOut">
              <a:rPr lang="de-DE" smtClean="0"/>
              <a:t>08.05.2025</a:t>
            </a:fld>
            <a:endParaRPr lang="de-DE" dirty="0"/>
          </a:p>
        </p:txBody>
      </p:sp>
      <p:sp>
        <p:nvSpPr>
          <p:cNvPr id="6" name="Fußzeilenplatzhalter 5">
            <a:extLst>
              <a:ext uri="{FF2B5EF4-FFF2-40B4-BE49-F238E27FC236}">
                <a16:creationId xmlns:a16="http://schemas.microsoft.com/office/drawing/2014/main" id="{63DD4DD0-9FD9-A762-6150-0C279B1A8842}"/>
              </a:ext>
            </a:extLst>
          </p:cNvPr>
          <p:cNvSpPr>
            <a:spLocks noGrp="1"/>
          </p:cNvSpPr>
          <p:nvPr>
            <p:ph type="ftr" sz="quarter" idx="11"/>
          </p:nvPr>
        </p:nvSpPr>
        <p:spPr/>
        <p:txBody>
          <a:bodyPr/>
          <a:lstStyle/>
          <a:p>
            <a:endParaRPr lang="de-DE" dirty="0"/>
          </a:p>
        </p:txBody>
      </p:sp>
      <p:sp>
        <p:nvSpPr>
          <p:cNvPr id="7" name="Foliennummernplatzhalter 6">
            <a:extLst>
              <a:ext uri="{FF2B5EF4-FFF2-40B4-BE49-F238E27FC236}">
                <a16:creationId xmlns:a16="http://schemas.microsoft.com/office/drawing/2014/main" id="{0201D1E0-60EB-978A-5583-0F40535C8952}"/>
              </a:ext>
            </a:extLst>
          </p:cNvPr>
          <p:cNvSpPr>
            <a:spLocks noGrp="1"/>
          </p:cNvSpPr>
          <p:nvPr>
            <p:ph type="sldNum" sz="quarter" idx="12"/>
          </p:nvPr>
        </p:nvSpPr>
        <p:spPr/>
        <p:txBody>
          <a:bodyPr/>
          <a:lstStyle/>
          <a:p>
            <a:fld id="{8EDCAD32-3F3A-46FE-9574-6196266783FE}" type="slidenum">
              <a:rPr lang="de-DE" smtClean="0"/>
              <a:t>‹Nr.›</a:t>
            </a:fld>
            <a:endParaRPr lang="de-DE" dirty="0"/>
          </a:p>
        </p:txBody>
      </p:sp>
    </p:spTree>
    <p:extLst>
      <p:ext uri="{BB962C8B-B14F-4D97-AF65-F5344CB8AC3E}">
        <p14:creationId xmlns:p14="http://schemas.microsoft.com/office/powerpoint/2010/main" val="3232070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06B6CD74-FEE5-515E-47DD-F1EAFEE919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B038CFF9-F1FB-9EEF-4E5F-6DE752D9AC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FD047BF-0F58-52FB-0473-3F0E795045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4DEF77-3329-49DA-8D73-F39ABC757ADF}" type="datetimeFigureOut">
              <a:rPr lang="de-DE" smtClean="0"/>
              <a:t>08.05.2025</a:t>
            </a:fld>
            <a:endParaRPr lang="de-DE" dirty="0"/>
          </a:p>
        </p:txBody>
      </p:sp>
      <p:sp>
        <p:nvSpPr>
          <p:cNvPr id="5" name="Fußzeilenplatzhalter 4">
            <a:extLst>
              <a:ext uri="{FF2B5EF4-FFF2-40B4-BE49-F238E27FC236}">
                <a16:creationId xmlns:a16="http://schemas.microsoft.com/office/drawing/2014/main" id="{D7DF4E0D-5FD4-2FED-42B0-0BC565F60B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p>
        </p:txBody>
      </p:sp>
      <p:sp>
        <p:nvSpPr>
          <p:cNvPr id="6" name="Foliennummernplatzhalter 5">
            <a:extLst>
              <a:ext uri="{FF2B5EF4-FFF2-40B4-BE49-F238E27FC236}">
                <a16:creationId xmlns:a16="http://schemas.microsoft.com/office/drawing/2014/main" id="{1F9BD5B1-6744-237E-F6D4-2E36ADB935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DCAD32-3F3A-46FE-9574-6196266783FE}" type="slidenum">
              <a:rPr lang="de-DE" smtClean="0"/>
              <a:t>‹Nr.›</a:t>
            </a:fld>
            <a:endParaRPr lang="de-DE" dirty="0"/>
          </a:p>
        </p:txBody>
      </p:sp>
    </p:spTree>
    <p:extLst>
      <p:ext uri="{BB962C8B-B14F-4D97-AF65-F5344CB8AC3E}">
        <p14:creationId xmlns:p14="http://schemas.microsoft.com/office/powerpoint/2010/main" val="3290105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606291-2EE1-9AC6-1A7E-A66DCE4D1C26}"/>
              </a:ext>
            </a:extLst>
          </p:cNvPr>
          <p:cNvSpPr>
            <a:spLocks noGrp="1"/>
          </p:cNvSpPr>
          <p:nvPr>
            <p:ph type="title"/>
          </p:nvPr>
        </p:nvSpPr>
        <p:spPr>
          <a:xfrm>
            <a:off x="838199" y="353825"/>
            <a:ext cx="10806953" cy="883303"/>
          </a:xfrm>
        </p:spPr>
        <p:txBody>
          <a:bodyPr>
            <a:noAutofit/>
          </a:bodyPr>
          <a:lstStyle/>
          <a:p>
            <a:r>
              <a:rPr lang="de-DE" sz="2800" b="1" u="sng" dirty="0">
                <a:latin typeface="+mn-lt"/>
              </a:rPr>
              <a:t>Vortrag am 09.05.2025: Face Detection und Face Recognition</a:t>
            </a:r>
          </a:p>
        </p:txBody>
      </p:sp>
      <p:sp>
        <p:nvSpPr>
          <p:cNvPr id="3" name="Inhaltsplatzhalter 2">
            <a:extLst>
              <a:ext uri="{FF2B5EF4-FFF2-40B4-BE49-F238E27FC236}">
                <a16:creationId xmlns:a16="http://schemas.microsoft.com/office/drawing/2014/main" id="{5BB4E8B0-8CBB-A435-F615-216B1A4C4647}"/>
              </a:ext>
            </a:extLst>
          </p:cNvPr>
          <p:cNvSpPr>
            <a:spLocks noGrp="1"/>
          </p:cNvSpPr>
          <p:nvPr>
            <p:ph idx="1"/>
          </p:nvPr>
        </p:nvSpPr>
        <p:spPr>
          <a:xfrm>
            <a:off x="838200" y="1682190"/>
            <a:ext cx="5257800" cy="1410634"/>
          </a:xfrm>
        </p:spPr>
        <p:txBody>
          <a:bodyPr/>
          <a:lstStyle/>
          <a:p>
            <a:pPr marL="342900" lvl="0" indent="-342900">
              <a:lnSpc>
                <a:spcPct val="107000"/>
              </a:lnSpc>
              <a:spcAft>
                <a:spcPts val="800"/>
              </a:spcAft>
              <a:buFont typeface="Symbol" panose="05050102010706020507" pitchFamily="18" charset="2"/>
              <a:buChar char=""/>
            </a:pPr>
            <a:endParaRPr lang="de-DE" sz="1800"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b="1" u="sng" dirty="0"/>
          </a:p>
        </p:txBody>
      </p:sp>
      <p:pic>
        <p:nvPicPr>
          <p:cNvPr id="7" name="Grafik 6">
            <a:extLst>
              <a:ext uri="{FF2B5EF4-FFF2-40B4-BE49-F238E27FC236}">
                <a16:creationId xmlns:a16="http://schemas.microsoft.com/office/drawing/2014/main" id="{7020C8BF-4ACC-D271-824C-92DF4B92E9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9923" y="1531283"/>
            <a:ext cx="4892154" cy="3123081"/>
          </a:xfrm>
          <a:prstGeom prst="rect">
            <a:avLst/>
          </a:prstGeom>
        </p:spPr>
      </p:pic>
      <p:sp>
        <p:nvSpPr>
          <p:cNvPr id="9" name="Textfeld 8">
            <a:extLst>
              <a:ext uri="{FF2B5EF4-FFF2-40B4-BE49-F238E27FC236}">
                <a16:creationId xmlns:a16="http://schemas.microsoft.com/office/drawing/2014/main" id="{CB33C76B-3871-91DD-98EC-0A45F5B2D4C4}"/>
              </a:ext>
            </a:extLst>
          </p:cNvPr>
          <p:cNvSpPr txBox="1"/>
          <p:nvPr/>
        </p:nvSpPr>
        <p:spPr>
          <a:xfrm>
            <a:off x="838199" y="5808240"/>
            <a:ext cx="9991165" cy="369332"/>
          </a:xfrm>
          <a:prstGeom prst="rect">
            <a:avLst/>
          </a:prstGeom>
          <a:noFill/>
        </p:spPr>
        <p:txBody>
          <a:bodyPr wrap="square">
            <a:spAutoFit/>
          </a:bodyPr>
          <a:lstStyle/>
          <a:p>
            <a:r>
              <a:rPr lang="de-DE" b="1" u="sng" dirty="0"/>
              <a:t>Vortragende: Sergej Lembke, Volker Lugo, Gökhan Tayap </a:t>
            </a:r>
            <a:endParaRPr lang="de-DE" dirty="0"/>
          </a:p>
        </p:txBody>
      </p:sp>
      <p:pic>
        <p:nvPicPr>
          <p:cNvPr id="11" name="Grafik 10">
            <a:extLst>
              <a:ext uri="{FF2B5EF4-FFF2-40B4-BE49-F238E27FC236}">
                <a16:creationId xmlns:a16="http://schemas.microsoft.com/office/drawing/2014/main" id="{C8B08F13-7B17-B9A2-5BD7-CCFCF8D463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85612" y="5503209"/>
            <a:ext cx="1806388" cy="1354791"/>
          </a:xfrm>
          <a:prstGeom prst="rect">
            <a:avLst/>
          </a:prstGeom>
        </p:spPr>
      </p:pic>
    </p:spTree>
    <p:extLst>
      <p:ext uri="{BB962C8B-B14F-4D97-AF65-F5344CB8AC3E}">
        <p14:creationId xmlns:p14="http://schemas.microsoft.com/office/powerpoint/2010/main" val="2095396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8ABCF-D077-1462-60CF-C1BF862003A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8206C26-5E4A-3C3A-7BD9-F5C0641D51DB}"/>
              </a:ext>
            </a:extLst>
          </p:cNvPr>
          <p:cNvSpPr>
            <a:spLocks noGrp="1"/>
          </p:cNvSpPr>
          <p:nvPr>
            <p:ph type="title"/>
          </p:nvPr>
        </p:nvSpPr>
        <p:spPr>
          <a:xfrm>
            <a:off x="838200" y="353826"/>
            <a:ext cx="10515600" cy="654422"/>
          </a:xfrm>
        </p:spPr>
        <p:txBody>
          <a:bodyPr>
            <a:noAutofit/>
          </a:bodyPr>
          <a:lstStyle/>
          <a:p>
            <a:br>
              <a:rPr lang="de-DE" sz="2400" b="1" u="sng" dirty="0">
                <a:latin typeface="+mn-lt"/>
              </a:rPr>
            </a:br>
            <a:r>
              <a:rPr lang="de-DE" sz="2400" b="1" u="sng" dirty="0">
                <a:latin typeface="+mn-lt"/>
              </a:rPr>
              <a:t>Definition -  Computer Vision:</a:t>
            </a:r>
            <a:br>
              <a:rPr lang="de-DE" sz="2400" b="1" u="sng" dirty="0">
                <a:latin typeface="+mn-lt"/>
              </a:rPr>
            </a:br>
            <a:endParaRPr lang="de-DE" sz="2400" b="1" u="sng" dirty="0">
              <a:latin typeface="+mn-lt"/>
            </a:endParaRPr>
          </a:p>
        </p:txBody>
      </p:sp>
      <p:sp>
        <p:nvSpPr>
          <p:cNvPr id="3" name="Inhaltsplatzhalter 2">
            <a:extLst>
              <a:ext uri="{FF2B5EF4-FFF2-40B4-BE49-F238E27FC236}">
                <a16:creationId xmlns:a16="http://schemas.microsoft.com/office/drawing/2014/main" id="{1BC72540-C9E1-BFB1-7E97-E9A3D3F3CFB2}"/>
              </a:ext>
            </a:extLst>
          </p:cNvPr>
          <p:cNvSpPr>
            <a:spLocks noGrp="1"/>
          </p:cNvSpPr>
          <p:nvPr>
            <p:ph idx="1"/>
          </p:nvPr>
        </p:nvSpPr>
        <p:spPr>
          <a:xfrm>
            <a:off x="838200" y="1253331"/>
            <a:ext cx="10515600" cy="4351338"/>
          </a:xfrm>
        </p:spPr>
        <p:txBody>
          <a:bodyPr/>
          <a:lstStyle/>
          <a:p>
            <a:pPr>
              <a:lnSpc>
                <a:spcPct val="107000"/>
              </a:lnSpc>
            </a:pPr>
            <a:r>
              <a:rPr lang="de-DE" sz="1800" b="1" u="sng" kern="100" dirty="0">
                <a:effectLst/>
                <a:latin typeface="Calibri" panose="020F0502020204030204" pitchFamily="34" charset="0"/>
                <a:ea typeface="Calibri" panose="020F0502020204030204" pitchFamily="34" charset="0"/>
                <a:cs typeface="Times New Roman" panose="02020603050405020304" pitchFamily="18" charset="0"/>
              </a:rPr>
              <a:t>Computer Vision</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(auf Deutsch: </a:t>
            </a:r>
            <a:r>
              <a:rPr lang="de-DE" sz="1800" i="1" kern="100" dirty="0">
                <a:effectLst/>
                <a:latin typeface="Calibri" panose="020F0502020204030204" pitchFamily="34" charset="0"/>
                <a:ea typeface="Calibri" panose="020F0502020204030204" pitchFamily="34" charset="0"/>
                <a:cs typeface="Times New Roman" panose="02020603050405020304" pitchFamily="18" charset="0"/>
              </a:rPr>
              <a:t>maschinelles Sehen</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ist </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eine Form künstlicher Intelligenz (KI), die die menschliche Fähigkeit zur Gesichtserkennung nachahmt (Quelle: Microsoft).</a:t>
            </a:r>
            <a:endParaRPr lang="de-DE" sz="1800" b="1"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b="1" u="sng" kern="100" dirty="0">
                <a:effectLst/>
                <a:latin typeface="Calibri" panose="020F0502020204030204" pitchFamily="34" charset="0"/>
                <a:ea typeface="Calibri" panose="020F0502020204030204" pitchFamily="34" charset="0"/>
                <a:cs typeface="Times New Roman" panose="02020603050405020304" pitchFamily="18" charset="0"/>
              </a:rPr>
              <a:t>Computer Vision</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umfasst verschiedene Methoden zur Erfassung, Verarbeitung, Analyse und Interpretation von Bildern. Computer Vision behandelt den Weg des Bildes aus der Realität in den Rechner (vgl. Lutz Priese: Computer Vision. Springer Vieweg, 2015, S.1). </a:t>
            </a:r>
          </a:p>
          <a:p>
            <a:pPr>
              <a:lnSpc>
                <a:spcPct val="107000"/>
              </a:lnSpc>
              <a:spcAft>
                <a:spcPts val="800"/>
              </a:spcAft>
            </a:pPr>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r>
              <a:rPr lang="de-DE" sz="1800" b="1" u="sng" kern="100" dirty="0">
                <a:effectLst/>
                <a:latin typeface="Calibri" panose="020F0502020204030204" pitchFamily="34" charset="0"/>
                <a:ea typeface="Calibri" panose="020F0502020204030204" pitchFamily="34" charset="0"/>
                <a:cs typeface="Times New Roman" panose="02020603050405020304" pitchFamily="18" charset="0"/>
              </a:rPr>
              <a:t>Ziel</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Ein Computersystem soll Informationen aus visuellen Daten (z. B. Fotos, Videos oder Live-Kameras) </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extrahieren</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analysieren und darauf reagieren können.</a:t>
            </a:r>
          </a:p>
          <a:p>
            <a:pPr marL="342900" lvl="0" indent="-342900">
              <a:lnSpc>
                <a:spcPct val="107000"/>
              </a:lnSpc>
              <a:spcAft>
                <a:spcPts val="800"/>
              </a:spcAft>
              <a:buFont typeface="Symbol" panose="05050102010706020507" pitchFamily="18" charset="2"/>
              <a:buChar char=""/>
            </a:pPr>
            <a:endParaRPr lang="de-DE" sz="1800"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b="1" u="sng" dirty="0"/>
          </a:p>
        </p:txBody>
      </p:sp>
      <p:pic>
        <p:nvPicPr>
          <p:cNvPr id="4" name="Grafik 3">
            <a:extLst>
              <a:ext uri="{FF2B5EF4-FFF2-40B4-BE49-F238E27FC236}">
                <a16:creationId xmlns:a16="http://schemas.microsoft.com/office/drawing/2014/main" id="{DB4A0FAD-0232-2FFC-8E0D-BEB55458F5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5612" y="5503209"/>
            <a:ext cx="1806388" cy="1354791"/>
          </a:xfrm>
          <a:prstGeom prst="rect">
            <a:avLst/>
          </a:prstGeom>
        </p:spPr>
      </p:pic>
    </p:spTree>
    <p:extLst>
      <p:ext uri="{BB962C8B-B14F-4D97-AF65-F5344CB8AC3E}">
        <p14:creationId xmlns:p14="http://schemas.microsoft.com/office/powerpoint/2010/main" val="1365406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5775E5-C19D-BA71-D6BA-7713833C83B6}"/>
            </a:ext>
          </a:extLst>
        </p:cNvPr>
        <p:cNvGrpSpPr/>
        <p:nvPr/>
      </p:nvGrpSpPr>
      <p:grpSpPr>
        <a:xfrm>
          <a:off x="0" y="0"/>
          <a:ext cx="0" cy="0"/>
          <a:chOff x="0" y="0"/>
          <a:chExt cx="0" cy="0"/>
        </a:xfrm>
      </p:grpSpPr>
      <p:sp>
        <p:nvSpPr>
          <p:cNvPr id="3" name="Inhaltsplatzhalter 2">
            <a:extLst>
              <a:ext uri="{FF2B5EF4-FFF2-40B4-BE49-F238E27FC236}">
                <a16:creationId xmlns:a16="http://schemas.microsoft.com/office/drawing/2014/main" id="{580C2329-2553-D3CC-831A-8558A145127D}"/>
              </a:ext>
            </a:extLst>
          </p:cNvPr>
          <p:cNvSpPr>
            <a:spLocks noGrp="1"/>
          </p:cNvSpPr>
          <p:nvPr>
            <p:ph idx="1"/>
          </p:nvPr>
        </p:nvSpPr>
        <p:spPr>
          <a:xfrm>
            <a:off x="838200" y="328520"/>
            <a:ext cx="10515600" cy="4351338"/>
          </a:xfrm>
        </p:spPr>
        <p:txBody>
          <a:bodyPr/>
          <a:lstStyle/>
          <a:p>
            <a:pPr>
              <a:lnSpc>
                <a:spcPct val="107000"/>
              </a:lnSpc>
              <a:spcAft>
                <a:spcPts val="800"/>
              </a:spcAft>
              <a:buNone/>
            </a:pPr>
            <a:r>
              <a:rPr lang="de-DE" sz="2400" b="1" u="sng" kern="100" dirty="0">
                <a:effectLst/>
                <a:latin typeface="Calibri" panose="020F0502020204030204" pitchFamily="34" charset="0"/>
                <a:ea typeface="Calibri" panose="020F0502020204030204" pitchFamily="34" charset="0"/>
                <a:cs typeface="Times New Roman" panose="02020603050405020304" pitchFamily="18" charset="0"/>
              </a:rPr>
              <a:t>Wofür wird Computer Vision eingesetzt?</a:t>
            </a:r>
            <a:endParaRPr lang="de-DE" sz="2400"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Objekterkennung</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Was ist auf dem Bild zu sehen und wo ist es genau auf dem Bild (Bounding Box)? </a:t>
            </a:r>
          </a:p>
          <a:p>
            <a:pPr marL="342900" lvl="0" indent="-342900">
              <a:lnSpc>
                <a:spcPct val="107000"/>
              </a:lnSpc>
              <a:spcAft>
                <a:spcPts val="800"/>
              </a:spcAft>
              <a:buSzPts val="1000"/>
              <a:buFont typeface="Symbol" panose="05050102010706020507" pitchFamily="18" charset="2"/>
              <a:buChar char=""/>
              <a:tabLst>
                <a:tab pos="457200" algn="l"/>
              </a:tabLst>
            </a:pP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Bildklassifikation</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Welcher Kategorie gehört das Bild an? (z. B. „Hund“, „Auto“, „Person“)</a:t>
            </a:r>
          </a:p>
          <a:p>
            <a:pPr marL="342900" lvl="0" indent="-342900">
              <a:lnSpc>
                <a:spcPct val="107000"/>
              </a:lnSpc>
              <a:spcAft>
                <a:spcPts val="800"/>
              </a:spcAft>
              <a:buSzPts val="1000"/>
              <a:buFont typeface="Symbol" panose="05050102010706020507" pitchFamily="18" charset="2"/>
              <a:buChar char=""/>
              <a:tabLst>
                <a:tab pos="457200" algn="l"/>
              </a:tabLst>
            </a:pPr>
            <a:r>
              <a:rPr lang="de-DE" sz="1800" b="1"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Gesichtserkennung</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Ist eine bestimmte Person im Bild?</a:t>
            </a:r>
          </a:p>
          <a:p>
            <a:pPr marL="342900" lvl="0" indent="-342900">
              <a:lnSpc>
                <a:spcPct val="107000"/>
              </a:lnSpc>
              <a:spcAft>
                <a:spcPts val="800"/>
              </a:spcAft>
              <a:buSzPts val="1000"/>
              <a:buFont typeface="Symbol" panose="05050102010706020507" pitchFamily="18" charset="2"/>
              <a:buChar char=""/>
              <a:tabLst>
                <a:tab pos="457200" algn="l"/>
              </a:tabLst>
            </a:pP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Bildsegmentierung</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Welche Pixel gehören zu welchem Objekt?</a:t>
            </a:r>
          </a:p>
          <a:p>
            <a:pPr marL="342900" lvl="0" indent="-342900">
              <a:lnSpc>
                <a:spcPct val="107000"/>
              </a:lnSpc>
              <a:spcAft>
                <a:spcPts val="800"/>
              </a:spcAft>
              <a:buSzPts val="1000"/>
              <a:buFont typeface="Symbol" panose="05050102010706020507" pitchFamily="18" charset="2"/>
              <a:buChar char=""/>
              <a:tabLst>
                <a:tab pos="457200" algn="l"/>
              </a:tabLst>
            </a:pP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Bewegungserkennung / Tracking</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Wie und wohin bewegen sich Objekte im Video?</a:t>
            </a:r>
          </a:p>
          <a:p>
            <a:pPr marL="342900" lvl="0" indent="-342900">
              <a:lnSpc>
                <a:spcPct val="107000"/>
              </a:lnSpc>
              <a:spcAft>
                <a:spcPts val="800"/>
              </a:spcAft>
              <a:buSzPts val="1000"/>
              <a:buFont typeface="Symbol" panose="05050102010706020507" pitchFamily="18" charset="2"/>
              <a:buChar char=""/>
              <a:tabLst>
                <a:tab pos="457200" algn="l"/>
              </a:tabLst>
            </a:pP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Texterkennung (OCR)</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Erkennung und Umwandlung von Text in Bildern (z. B. Scans von Dokumenten oder Verkehrsschilder)</a:t>
            </a:r>
          </a:p>
        </p:txBody>
      </p:sp>
      <p:pic>
        <p:nvPicPr>
          <p:cNvPr id="2" name="Grafik 1">
            <a:extLst>
              <a:ext uri="{FF2B5EF4-FFF2-40B4-BE49-F238E27FC236}">
                <a16:creationId xmlns:a16="http://schemas.microsoft.com/office/drawing/2014/main" id="{0767008A-87D8-3DC5-6F2A-08AD6592F2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5612" y="5503209"/>
            <a:ext cx="1806388" cy="1354791"/>
          </a:xfrm>
          <a:prstGeom prst="rect">
            <a:avLst/>
          </a:prstGeom>
        </p:spPr>
      </p:pic>
    </p:spTree>
    <p:extLst>
      <p:ext uri="{BB962C8B-B14F-4D97-AF65-F5344CB8AC3E}">
        <p14:creationId xmlns:p14="http://schemas.microsoft.com/office/powerpoint/2010/main" val="2723327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661166-DDFD-0FEC-C82B-3DC5EE812772}"/>
            </a:ext>
          </a:extLst>
        </p:cNvPr>
        <p:cNvGrpSpPr/>
        <p:nvPr/>
      </p:nvGrpSpPr>
      <p:grpSpPr>
        <a:xfrm>
          <a:off x="0" y="0"/>
          <a:ext cx="0" cy="0"/>
          <a:chOff x="0" y="0"/>
          <a:chExt cx="0" cy="0"/>
        </a:xfrm>
      </p:grpSpPr>
      <p:sp>
        <p:nvSpPr>
          <p:cNvPr id="3" name="Inhaltsplatzhalter 2">
            <a:extLst>
              <a:ext uri="{FF2B5EF4-FFF2-40B4-BE49-F238E27FC236}">
                <a16:creationId xmlns:a16="http://schemas.microsoft.com/office/drawing/2014/main" id="{B4BD60EF-E37C-B426-7EA9-2C9395AC3B18}"/>
              </a:ext>
            </a:extLst>
          </p:cNvPr>
          <p:cNvSpPr>
            <a:spLocks noGrp="1"/>
          </p:cNvSpPr>
          <p:nvPr>
            <p:ph idx="1"/>
          </p:nvPr>
        </p:nvSpPr>
        <p:spPr>
          <a:xfrm>
            <a:off x="838200" y="358588"/>
            <a:ext cx="10515600" cy="5818375"/>
          </a:xfrm>
        </p:spPr>
        <p:txBody>
          <a:bodyPr>
            <a:normAutofit lnSpcReduction="10000"/>
          </a:bodyPr>
          <a:lstStyle/>
          <a:p>
            <a:pPr>
              <a:lnSpc>
                <a:spcPct val="107000"/>
              </a:lnSpc>
              <a:spcAft>
                <a:spcPts val="800"/>
              </a:spcAft>
              <a:buNone/>
            </a:pPr>
            <a:r>
              <a:rPr lang="de-DE" sz="2400" b="1" u="sng" kern="100" dirty="0">
                <a:latin typeface="Calibri" panose="020F0502020204030204" pitchFamily="34" charset="0"/>
                <a:ea typeface="Calibri" panose="020F0502020204030204" pitchFamily="34" charset="0"/>
                <a:cs typeface="Times New Roman" panose="02020603050405020304" pitchFamily="18" charset="0"/>
              </a:rPr>
              <a:t>Wo</a:t>
            </a:r>
            <a:r>
              <a:rPr lang="de-DE" sz="2400" b="1" u="sng" kern="100" dirty="0">
                <a:effectLst/>
                <a:latin typeface="Calibri" panose="020F0502020204030204" pitchFamily="34" charset="0"/>
                <a:ea typeface="Calibri" panose="020F0502020204030204" pitchFamily="34" charset="0"/>
                <a:cs typeface="Times New Roman" panose="02020603050405020304" pitchFamily="18" charset="0"/>
              </a:rPr>
              <a:t> wird Computer Vision</a:t>
            </a:r>
            <a:r>
              <a:rPr lang="de-DE" sz="2400" b="1" u="sng" kern="100" dirty="0">
                <a:latin typeface="Calibri" panose="020F0502020204030204" pitchFamily="34" charset="0"/>
                <a:ea typeface="Calibri" panose="020F0502020204030204" pitchFamily="34" charset="0"/>
                <a:cs typeface="Times New Roman" panose="02020603050405020304" pitchFamily="18" charset="0"/>
              </a:rPr>
              <a:t> </a:t>
            </a:r>
            <a:r>
              <a:rPr lang="de-DE" sz="2400" b="1" u="sng" kern="100" dirty="0">
                <a:effectLst/>
                <a:latin typeface="Calibri" panose="020F0502020204030204" pitchFamily="34" charset="0"/>
                <a:ea typeface="Calibri" panose="020F0502020204030204" pitchFamily="34" charset="0"/>
                <a:cs typeface="Times New Roman" panose="02020603050405020304" pitchFamily="18" charset="0"/>
              </a:rPr>
              <a:t>verwendet?</a:t>
            </a:r>
          </a:p>
          <a:p>
            <a:pPr>
              <a:lnSpc>
                <a:spcPct val="107000"/>
              </a:lnSpc>
              <a:spcAft>
                <a:spcPts val="800"/>
              </a:spcAft>
            </a:pPr>
            <a:r>
              <a:rPr lang="de-DE" sz="1800" b="1" i="0" dirty="0">
                <a:solidFill>
                  <a:srgbClr val="000000"/>
                </a:solidFill>
                <a:effectLst/>
              </a:rPr>
              <a:t>Produktion</a:t>
            </a:r>
            <a:r>
              <a:rPr lang="de-DE" sz="1800" b="1" dirty="0">
                <a:solidFill>
                  <a:srgbClr val="000000"/>
                </a:solidFill>
              </a:rPr>
              <a:t>, </a:t>
            </a:r>
            <a:r>
              <a:rPr lang="de-DE" sz="1800" b="1" i="0" dirty="0">
                <a:solidFill>
                  <a:srgbClr val="000000"/>
                </a:solidFill>
                <a:effectLst/>
              </a:rPr>
              <a:t>Umweltschutz</a:t>
            </a:r>
            <a:r>
              <a:rPr lang="de-DE" sz="1800" dirty="0">
                <a:solidFill>
                  <a:srgbClr val="000000"/>
                </a:solidFill>
              </a:rPr>
              <a:t>, </a:t>
            </a:r>
            <a:r>
              <a:rPr lang="de-DE" sz="1800" b="1" i="0" dirty="0">
                <a:solidFill>
                  <a:srgbClr val="000000"/>
                </a:solidFill>
                <a:effectLst/>
              </a:rPr>
              <a:t>Sicherheitsbereich</a:t>
            </a:r>
            <a:r>
              <a:rPr lang="de-DE" sz="1800" dirty="0">
                <a:solidFill>
                  <a:srgbClr val="000000"/>
                </a:solidFill>
              </a:rPr>
              <a:t> (</a:t>
            </a:r>
            <a:r>
              <a:rPr lang="de-DE" sz="1800" b="0" i="0" dirty="0">
                <a:solidFill>
                  <a:srgbClr val="000000"/>
                </a:solidFill>
                <a:effectLst/>
              </a:rPr>
              <a:t>Fingerabdrücke, </a:t>
            </a:r>
            <a:r>
              <a:rPr lang="de-DE" sz="1800" b="0" i="0" dirty="0">
                <a:solidFill>
                  <a:srgbClr val="000000"/>
                </a:solidFill>
                <a:effectLst/>
                <a:highlight>
                  <a:srgbClr val="FFFF00"/>
                </a:highlight>
              </a:rPr>
              <a:t>Gesichtserkennung</a:t>
            </a:r>
            <a:r>
              <a:rPr lang="de-DE" sz="1800" b="0" i="0" dirty="0">
                <a:solidFill>
                  <a:srgbClr val="000000"/>
                </a:solidFill>
                <a:effectLst/>
              </a:rPr>
              <a:t>, Personenidentifikation</a:t>
            </a:r>
            <a:r>
              <a:rPr lang="de-DE" sz="1800" dirty="0">
                <a:solidFill>
                  <a:srgbClr val="000000"/>
                </a:solidFill>
              </a:rPr>
              <a:t>, Kennzeichenidentifikation)</a:t>
            </a:r>
            <a:r>
              <a:rPr lang="de-DE" sz="1800" dirty="0">
                <a:solidFill>
                  <a:srgbClr val="131413"/>
                </a:solidFill>
              </a:rPr>
              <a:t>, </a:t>
            </a:r>
            <a:r>
              <a:rPr lang="de-DE" sz="1800" b="1" i="0" dirty="0">
                <a:solidFill>
                  <a:srgbClr val="000000"/>
                </a:solidFill>
                <a:effectLst/>
              </a:rPr>
              <a:t>Medizin, </a:t>
            </a:r>
            <a:r>
              <a:rPr lang="de-DE" sz="1800" b="1" dirty="0">
                <a:solidFill>
                  <a:srgbClr val="000000"/>
                </a:solidFill>
              </a:rPr>
              <a:t>Verkehr</a:t>
            </a:r>
            <a:r>
              <a:rPr lang="de-DE" sz="1800" b="0" i="0" dirty="0">
                <a:solidFill>
                  <a:srgbClr val="000000"/>
                </a:solidFill>
                <a:effectLst/>
              </a:rPr>
              <a:t> (Verkehrsüberwachung, Gefahrendetektion, Selbstlokalisation,</a:t>
            </a:r>
            <a:r>
              <a:rPr lang="de-DE" sz="1800" dirty="0">
                <a:solidFill>
                  <a:srgbClr val="000000"/>
                </a:solidFill>
              </a:rPr>
              <a:t> Verkehrszeichenerkennung, autonome Fahrzeugführung), </a:t>
            </a:r>
            <a:r>
              <a:rPr lang="de-DE" sz="1800" b="1" dirty="0">
                <a:solidFill>
                  <a:srgbClr val="000000"/>
                </a:solidFill>
              </a:rPr>
              <a:t>Robotik, </a:t>
            </a:r>
            <a:r>
              <a:rPr lang="de-DE" sz="1800" dirty="0">
                <a:solidFill>
                  <a:srgbClr val="000000"/>
                </a:solidFill>
              </a:rPr>
              <a:t> </a:t>
            </a:r>
            <a:r>
              <a:rPr lang="de-DE" sz="1800" b="1" dirty="0">
                <a:solidFill>
                  <a:srgbClr val="000000"/>
                </a:solidFill>
              </a:rPr>
              <a:t>Militär</a:t>
            </a:r>
            <a:r>
              <a:rPr lang="de-DE" sz="1800" dirty="0">
                <a:solidFill>
                  <a:srgbClr val="000000"/>
                </a:solidFill>
              </a:rPr>
              <a:t> etc…. </a:t>
            </a:r>
            <a:endParaRPr lang="de-DE" sz="18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de-DE" sz="2400" b="1" u="sng" kern="100" dirty="0">
                <a:effectLst/>
                <a:latin typeface="Calibri" panose="020F0502020204030204" pitchFamily="34" charset="0"/>
                <a:ea typeface="Calibri" panose="020F0502020204030204" pitchFamily="34" charset="0"/>
                <a:cs typeface="Times New Roman" panose="02020603050405020304" pitchFamily="18" charset="0"/>
              </a:rPr>
              <a:t>In welchen Bereichen wird Gesichtserkennung verwendet?</a:t>
            </a:r>
          </a:p>
          <a:p>
            <a:pPr>
              <a:lnSpc>
                <a:spcPct val="107000"/>
              </a:lnSpc>
              <a:spcAft>
                <a:spcPts val="800"/>
              </a:spcAft>
            </a:pPr>
            <a:r>
              <a:rPr lang="de-DE" sz="1800" b="1" dirty="0"/>
              <a:t>Sicherheit und Überwachung</a:t>
            </a:r>
            <a:endParaRPr lang="de-DE" sz="1800" b="1" u="sng" kern="100" dirty="0">
              <a:ea typeface="Calibri" panose="020F0502020204030204" pitchFamily="34" charset="0"/>
              <a:cs typeface="Times New Roman" panose="02020603050405020304" pitchFamily="18" charset="0"/>
            </a:endParaRPr>
          </a:p>
          <a:p>
            <a:pPr>
              <a:lnSpc>
                <a:spcPct val="107000"/>
              </a:lnSpc>
              <a:spcAft>
                <a:spcPts val="800"/>
              </a:spcAft>
            </a:pPr>
            <a:r>
              <a:rPr lang="de-DE" sz="1800" b="1" dirty="0"/>
              <a:t>Smartphones und Geräte</a:t>
            </a:r>
            <a:endParaRPr lang="de-DE" sz="1800" b="1" u="sng" kern="100" dirty="0">
              <a:ea typeface="Calibri" panose="020F0502020204030204" pitchFamily="34" charset="0"/>
              <a:cs typeface="Times New Roman" panose="02020603050405020304" pitchFamily="18" charset="0"/>
            </a:endParaRPr>
          </a:p>
          <a:p>
            <a:pPr>
              <a:lnSpc>
                <a:spcPct val="107000"/>
              </a:lnSpc>
              <a:spcAft>
                <a:spcPts val="800"/>
              </a:spcAft>
            </a:pPr>
            <a:r>
              <a:rPr lang="de-DE" sz="1800" b="1" dirty="0"/>
              <a:t>Unternehmen und Zugangskontrolle</a:t>
            </a:r>
            <a:endParaRPr lang="de-DE" sz="1800" b="1" u="sng" kern="100" dirty="0">
              <a:ea typeface="Calibri" panose="020F0502020204030204" pitchFamily="34" charset="0"/>
              <a:cs typeface="Times New Roman" panose="02020603050405020304" pitchFamily="18" charset="0"/>
            </a:endParaRPr>
          </a:p>
          <a:p>
            <a:pPr>
              <a:lnSpc>
                <a:spcPct val="107000"/>
              </a:lnSpc>
              <a:spcAft>
                <a:spcPts val="800"/>
              </a:spcAft>
            </a:pPr>
            <a:r>
              <a:rPr lang="de-DE" sz="1800" b="1" dirty="0"/>
              <a:t>Marketing und Einzelhandel</a:t>
            </a:r>
            <a:endParaRPr lang="de-DE" sz="1800" b="1" u="sng" kern="100" dirty="0">
              <a:ea typeface="Calibri" panose="020F0502020204030204" pitchFamily="34" charset="0"/>
              <a:cs typeface="Times New Roman" panose="02020603050405020304" pitchFamily="18" charset="0"/>
            </a:endParaRPr>
          </a:p>
          <a:p>
            <a:pPr>
              <a:lnSpc>
                <a:spcPct val="107000"/>
              </a:lnSpc>
              <a:spcAft>
                <a:spcPts val="800"/>
              </a:spcAft>
            </a:pPr>
            <a:r>
              <a:rPr lang="de-DE" sz="1800" b="1" dirty="0"/>
              <a:t>Gesundheitswesen</a:t>
            </a:r>
            <a:endParaRPr lang="de-DE" sz="1800" b="1" u="sng" kern="100" dirty="0">
              <a:ea typeface="Calibri" panose="020F0502020204030204" pitchFamily="34" charset="0"/>
              <a:cs typeface="Times New Roman" panose="02020603050405020304" pitchFamily="18" charset="0"/>
            </a:endParaRPr>
          </a:p>
          <a:p>
            <a:pPr>
              <a:lnSpc>
                <a:spcPct val="107000"/>
              </a:lnSpc>
              <a:spcAft>
                <a:spcPts val="800"/>
              </a:spcAft>
            </a:pPr>
            <a:r>
              <a:rPr lang="de-DE" sz="1800" b="1" dirty="0"/>
              <a:t>Verkehr und Mobilität</a:t>
            </a:r>
            <a:endParaRPr lang="de-DE" sz="1800" b="1" u="sng" kern="100" dirty="0">
              <a:effectLst/>
              <a:ea typeface="Calibri" panose="020F0502020204030204" pitchFamily="34" charset="0"/>
              <a:cs typeface="Times New Roman" panose="02020603050405020304" pitchFamily="18" charset="0"/>
            </a:endParaRPr>
          </a:p>
        </p:txBody>
      </p:sp>
      <p:pic>
        <p:nvPicPr>
          <p:cNvPr id="2" name="Grafik 1">
            <a:extLst>
              <a:ext uri="{FF2B5EF4-FFF2-40B4-BE49-F238E27FC236}">
                <a16:creationId xmlns:a16="http://schemas.microsoft.com/office/drawing/2014/main" id="{62580256-03EA-0226-49CF-CB44B5285C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5612" y="5503209"/>
            <a:ext cx="1806388" cy="1354791"/>
          </a:xfrm>
          <a:prstGeom prst="rect">
            <a:avLst/>
          </a:prstGeom>
        </p:spPr>
      </p:pic>
    </p:spTree>
    <p:extLst>
      <p:ext uri="{BB962C8B-B14F-4D97-AF65-F5344CB8AC3E}">
        <p14:creationId xmlns:p14="http://schemas.microsoft.com/office/powerpoint/2010/main" val="3476254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F2467-709A-42D2-C633-8CC791EA2353}"/>
            </a:ext>
          </a:extLst>
        </p:cNvPr>
        <p:cNvGrpSpPr/>
        <p:nvPr/>
      </p:nvGrpSpPr>
      <p:grpSpPr>
        <a:xfrm>
          <a:off x="0" y="0"/>
          <a:ext cx="0" cy="0"/>
          <a:chOff x="0" y="0"/>
          <a:chExt cx="0" cy="0"/>
        </a:xfrm>
      </p:grpSpPr>
      <p:sp>
        <p:nvSpPr>
          <p:cNvPr id="3" name="Inhaltsplatzhalter 2">
            <a:extLst>
              <a:ext uri="{FF2B5EF4-FFF2-40B4-BE49-F238E27FC236}">
                <a16:creationId xmlns:a16="http://schemas.microsoft.com/office/drawing/2014/main" id="{06C4CD07-4ADF-2538-B834-23AAC9B50073}"/>
              </a:ext>
            </a:extLst>
          </p:cNvPr>
          <p:cNvSpPr>
            <a:spLocks noGrp="1"/>
          </p:cNvSpPr>
          <p:nvPr>
            <p:ph idx="1"/>
          </p:nvPr>
        </p:nvSpPr>
        <p:spPr>
          <a:xfrm>
            <a:off x="838200" y="358588"/>
            <a:ext cx="10515600" cy="5818375"/>
          </a:xfrm>
        </p:spPr>
        <p:txBody>
          <a:bodyPr/>
          <a:lstStyle/>
          <a:p>
            <a:pPr>
              <a:lnSpc>
                <a:spcPct val="107000"/>
              </a:lnSpc>
              <a:spcAft>
                <a:spcPts val="800"/>
              </a:spcAft>
              <a:buNone/>
            </a:pPr>
            <a:r>
              <a:rPr lang="de-DE" sz="2400" b="1" u="sng" kern="100" dirty="0">
                <a:effectLst/>
                <a:latin typeface="Calibri" panose="020F0502020204030204" pitchFamily="34" charset="0"/>
                <a:ea typeface="Calibri" panose="020F0502020204030204" pitchFamily="34" charset="0"/>
                <a:cs typeface="Times New Roman" panose="02020603050405020304" pitchFamily="18" charset="0"/>
              </a:rPr>
              <a:t>Bekannte Programmbibliotheken im Bereich der Gesichtserkennung</a:t>
            </a:r>
            <a:endParaRPr lang="de-DE"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de-DE" sz="1800" b="1"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OpenCV</a:t>
            </a:r>
            <a:r>
              <a:rPr lang="de-DE"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 klassisches Machine Learning</a:t>
            </a:r>
          </a:p>
          <a:p>
            <a:pPr marL="342900" lvl="0" indent="-342900">
              <a:lnSpc>
                <a:spcPct val="107000"/>
              </a:lnSpc>
              <a:spcAft>
                <a:spcPts val="800"/>
              </a:spcAft>
              <a:buSzPts val="1000"/>
              <a:buFont typeface="Symbol" panose="05050102010706020507" pitchFamily="18" charset="2"/>
              <a:buChar char=""/>
              <a:tabLst>
                <a:tab pos="457200" algn="l"/>
              </a:tabLst>
            </a:pP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Dlib</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 mit Histogram of Oriented Gradients (mit Hilfe von </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Support Vector Machine</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oder CNNs (konvolutionales neuronales Netz (Deep Learning).</a:t>
            </a:r>
          </a:p>
          <a:p>
            <a:pPr marL="342900" lvl="0" indent="-342900">
              <a:lnSpc>
                <a:spcPct val="107000"/>
              </a:lnSpc>
              <a:spcAft>
                <a:spcPts val="800"/>
              </a:spcAft>
              <a:buSzPts val="1000"/>
              <a:buFont typeface="Symbol" panose="05050102010706020507" pitchFamily="18" charset="2"/>
              <a:buChar char=""/>
              <a:tabLst>
                <a:tab pos="457200" algn="l"/>
              </a:tabLst>
            </a:pP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FaceNet (Google)</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 Deep Learning-basiertes Modell</a:t>
            </a:r>
          </a:p>
          <a:p>
            <a:pPr marL="342900" lvl="0" indent="-342900">
              <a:lnSpc>
                <a:spcPct val="107000"/>
              </a:lnSpc>
              <a:spcAft>
                <a:spcPts val="800"/>
              </a:spcAft>
              <a:buSzPts val="1000"/>
              <a:buFont typeface="Symbol" panose="05050102010706020507" pitchFamily="18" charset="2"/>
              <a:buChar char=""/>
              <a:tabLst>
                <a:tab pos="457200" algn="l"/>
              </a:tabLst>
            </a:pPr>
            <a:endParaRPr lang="de-DE" sz="18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endParaRPr lang="de-DE" sz="1800" b="1" u="sng"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de-DE" sz="2400" b="1" u="sng" kern="100" dirty="0">
                <a:effectLst/>
                <a:latin typeface="Calibri" panose="020F0502020204030204" pitchFamily="34" charset="0"/>
                <a:ea typeface="Calibri" panose="020F0502020204030204" pitchFamily="34" charset="0"/>
                <a:cs typeface="Times New Roman" panose="02020603050405020304" pitchFamily="18" charset="0"/>
              </a:rPr>
              <a:t>Verwendete Bibliothek für die Gesichtserkennung</a:t>
            </a:r>
            <a:endParaRPr lang="de-DE"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1800" b="1"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Cv2</a:t>
            </a: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 ist ein Modul in OpenCV (Open Source Computer Vision Library), die eine Sammlung von Algorithmen und Funktionen für Computer Vision und maschinelles Sehen bereitstellt. Sie ermöglicht die Verarbeitung und Analyse von Bildern und Videos und ist eine der am häufigsten verwendeten Bibliotheken in diesem Bereich.</a:t>
            </a:r>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Grafik 1">
            <a:extLst>
              <a:ext uri="{FF2B5EF4-FFF2-40B4-BE49-F238E27FC236}">
                <a16:creationId xmlns:a16="http://schemas.microsoft.com/office/drawing/2014/main" id="{2FF33F06-22CD-13BF-5D65-F693642F6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5612" y="5503209"/>
            <a:ext cx="1806388" cy="1354791"/>
          </a:xfrm>
          <a:prstGeom prst="rect">
            <a:avLst/>
          </a:prstGeom>
        </p:spPr>
      </p:pic>
    </p:spTree>
    <p:extLst>
      <p:ext uri="{BB962C8B-B14F-4D97-AF65-F5344CB8AC3E}">
        <p14:creationId xmlns:p14="http://schemas.microsoft.com/office/powerpoint/2010/main" val="118506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5F65D-50F2-0B12-BC54-A9F4830E61FD}"/>
            </a:ext>
          </a:extLst>
        </p:cNvPr>
        <p:cNvGrpSpPr/>
        <p:nvPr/>
      </p:nvGrpSpPr>
      <p:grpSpPr>
        <a:xfrm>
          <a:off x="0" y="0"/>
          <a:ext cx="0" cy="0"/>
          <a:chOff x="0" y="0"/>
          <a:chExt cx="0" cy="0"/>
        </a:xfrm>
      </p:grpSpPr>
      <p:sp>
        <p:nvSpPr>
          <p:cNvPr id="3" name="Inhaltsplatzhalter 2">
            <a:extLst>
              <a:ext uri="{FF2B5EF4-FFF2-40B4-BE49-F238E27FC236}">
                <a16:creationId xmlns:a16="http://schemas.microsoft.com/office/drawing/2014/main" id="{08B6EED7-E43B-F5A5-130D-3131FB27EBB6}"/>
              </a:ext>
            </a:extLst>
          </p:cNvPr>
          <p:cNvSpPr>
            <a:spLocks noGrp="1"/>
          </p:cNvSpPr>
          <p:nvPr>
            <p:ph idx="1"/>
          </p:nvPr>
        </p:nvSpPr>
        <p:spPr>
          <a:xfrm>
            <a:off x="838200" y="358588"/>
            <a:ext cx="10515600" cy="5818375"/>
          </a:xfrm>
        </p:spPr>
        <p:txBody>
          <a:bodyPr/>
          <a:lstStyle/>
          <a:p>
            <a:pPr>
              <a:lnSpc>
                <a:spcPct val="107000"/>
              </a:lnSpc>
              <a:spcAft>
                <a:spcPts val="800"/>
              </a:spcAft>
              <a:buNone/>
            </a:pPr>
            <a:r>
              <a:rPr lang="de-DE" sz="2400" b="1" u="sng" kern="100" dirty="0">
                <a:effectLst/>
                <a:latin typeface="Calibri" panose="020F0502020204030204" pitchFamily="34" charset="0"/>
                <a:ea typeface="Calibri" panose="020F0502020204030204" pitchFamily="34" charset="0"/>
                <a:cs typeface="Times New Roman" panose="02020603050405020304" pitchFamily="18" charset="0"/>
              </a:rPr>
              <a:t>LFW-Datensatz (</a:t>
            </a:r>
            <a:r>
              <a:rPr lang="en-US" sz="2400" b="1" u="sng" kern="100" dirty="0">
                <a:effectLst/>
                <a:latin typeface="Calibri" panose="020F0502020204030204" pitchFamily="34" charset="0"/>
                <a:ea typeface="Calibri" panose="020F0502020204030204" pitchFamily="34" charset="0"/>
                <a:cs typeface="Times New Roman" panose="02020603050405020304" pitchFamily="18" charset="0"/>
              </a:rPr>
              <a:t>Labelled Faces in the Wild (LFW</a:t>
            </a:r>
            <a:r>
              <a:rPr lang="de-DE" sz="2400" b="1" u="sng" kern="100" dirty="0">
                <a:effectLst/>
                <a:latin typeface="Calibri" panose="020F0502020204030204" pitchFamily="34" charset="0"/>
                <a:ea typeface="Calibri" panose="020F0502020204030204" pitchFamily="34" charset="0"/>
                <a:cs typeface="Times New Roman" panose="02020603050405020304" pitchFamily="18" charset="0"/>
              </a:rPr>
              <a:t>)</a:t>
            </a:r>
            <a:endParaRPr lang="de-DE"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Insgesamt 5749 Personen</a:t>
            </a:r>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Anzahl der Bilder = 13233</a:t>
            </a:r>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Bildgröße: 250x250 Pixel</a:t>
            </a:r>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Bilder  des LFW sind entnommen aus: Nachrichtenartikel im Internet</a:t>
            </a:r>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LFW_deepfunneled zentriert und genormt</a:t>
            </a:r>
          </a:p>
          <a:p>
            <a:pPr marL="342900" lvl="0" indent="-342900">
              <a:lnSpc>
                <a:spcPct val="107000"/>
              </a:lnSpc>
              <a:spcAft>
                <a:spcPts val="800"/>
              </a:spcAft>
              <a:buFont typeface="Symbol" panose="05050102010706020507" pitchFamily="18" charset="2"/>
              <a:buChar char=""/>
            </a:pPr>
            <a:r>
              <a:rPr lang="de-DE" sz="1800" b="1" kern="100" dirty="0">
                <a:effectLst/>
                <a:latin typeface="Calibri" panose="020F0502020204030204" pitchFamily="34" charset="0"/>
                <a:ea typeface="Calibri" panose="020F0502020204030204" pitchFamily="34" charset="0"/>
                <a:cs typeface="Times New Roman" panose="02020603050405020304" pitchFamily="18" charset="0"/>
              </a:rPr>
              <a:t>Quelle: </a:t>
            </a:r>
            <a:r>
              <a:rPr lang="de-DE" sz="1800" b="1" kern="100" dirty="0" err="1">
                <a:effectLst/>
                <a:latin typeface="Calibri" panose="020F0502020204030204" pitchFamily="34" charset="0"/>
                <a:ea typeface="Calibri" panose="020F0502020204030204" pitchFamily="34" charset="0"/>
                <a:cs typeface="Times New Roman" panose="02020603050405020304" pitchFamily="18" charset="0"/>
              </a:rPr>
              <a:t>Kaggle</a:t>
            </a:r>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SzPts val="1000"/>
              <a:buNone/>
              <a:tabLst>
                <a:tab pos="457200" algn="l"/>
              </a:tabLst>
            </a:pPr>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de-DE" sz="1800" kern="100" dirty="0">
                <a:latin typeface="Calibri" panose="020F0502020204030204" pitchFamily="34" charset="0"/>
                <a:ea typeface="Calibri" panose="020F0502020204030204" pitchFamily="34" charset="0"/>
                <a:cs typeface="Times New Roman" panose="02020603050405020304" pitchFamily="18" charset="0"/>
              </a:rPr>
              <a:t>Jetzt folgt eine Live-Anwendung des Codes in Visual Studio Code!</a:t>
            </a:r>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Grafik 1">
            <a:extLst>
              <a:ext uri="{FF2B5EF4-FFF2-40B4-BE49-F238E27FC236}">
                <a16:creationId xmlns:a16="http://schemas.microsoft.com/office/drawing/2014/main" id="{E5DAF924-C34E-4E85-E606-0633173EE7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5612" y="5503209"/>
            <a:ext cx="1806388" cy="1354791"/>
          </a:xfrm>
          <a:prstGeom prst="rect">
            <a:avLst/>
          </a:prstGeom>
        </p:spPr>
      </p:pic>
    </p:spTree>
    <p:extLst>
      <p:ext uri="{BB962C8B-B14F-4D97-AF65-F5344CB8AC3E}">
        <p14:creationId xmlns:p14="http://schemas.microsoft.com/office/powerpoint/2010/main" val="2183877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548DE5-C1B5-224F-8428-A647EF813EED}"/>
            </a:ext>
          </a:extLst>
        </p:cNvPr>
        <p:cNvGrpSpPr/>
        <p:nvPr/>
      </p:nvGrpSpPr>
      <p:grpSpPr>
        <a:xfrm>
          <a:off x="0" y="0"/>
          <a:ext cx="0" cy="0"/>
          <a:chOff x="0" y="0"/>
          <a:chExt cx="0" cy="0"/>
        </a:xfrm>
      </p:grpSpPr>
      <p:sp>
        <p:nvSpPr>
          <p:cNvPr id="3" name="Inhaltsplatzhalter 2">
            <a:extLst>
              <a:ext uri="{FF2B5EF4-FFF2-40B4-BE49-F238E27FC236}">
                <a16:creationId xmlns:a16="http://schemas.microsoft.com/office/drawing/2014/main" id="{D76FC450-C71B-1ED8-9CFA-B64D874D39E9}"/>
              </a:ext>
            </a:extLst>
          </p:cNvPr>
          <p:cNvSpPr>
            <a:spLocks noGrp="1"/>
          </p:cNvSpPr>
          <p:nvPr>
            <p:ph idx="1"/>
          </p:nvPr>
        </p:nvSpPr>
        <p:spPr>
          <a:xfrm>
            <a:off x="322729" y="358588"/>
            <a:ext cx="11582399" cy="6194612"/>
          </a:xfrm>
        </p:spPr>
        <p:txBody>
          <a:bodyPr>
            <a:normAutofit lnSpcReduction="10000"/>
          </a:bodyPr>
          <a:lstStyle/>
          <a:p>
            <a:pPr>
              <a:lnSpc>
                <a:spcPct val="107000"/>
              </a:lnSpc>
              <a:spcAft>
                <a:spcPts val="800"/>
              </a:spcAft>
              <a:buNone/>
            </a:pPr>
            <a:endParaRPr lang="de-DE" sz="1800" b="1" u="sng"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endParaRPr lang="de-DE" sz="1800" b="1" u="sng"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endParaRPr lang="de-DE" sz="1800" b="1" u="sng"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endParaRPr lang="de-DE" sz="1800" b="1" u="sng"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endParaRPr lang="de-DE" sz="1800" b="1" u="sng"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endParaRPr lang="de-DE" sz="1800" b="1" u="sng"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endParaRPr lang="de-DE" sz="1800" b="1" u="sng"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endParaRPr lang="de-DE" sz="1800" b="1" u="sng"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endParaRPr lang="de-DE" sz="1800" b="1" u="sng"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endParaRPr lang="de-DE" sz="1800" b="1" u="sng"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endParaRPr lang="de-DE" sz="1800" b="1" u="sng"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de-DE" sz="1800" b="1" u="sng" kern="100" dirty="0">
                <a:latin typeface="Calibri" panose="020F0502020204030204" pitchFamily="34" charset="0"/>
                <a:ea typeface="Calibri" panose="020F0502020204030204" pitchFamily="34" charset="0"/>
                <a:cs typeface="Times New Roman" panose="02020603050405020304" pitchFamily="18" charset="0"/>
              </a:rPr>
              <a:t>Fazit</a:t>
            </a:r>
            <a:r>
              <a:rPr lang="de-DE" sz="1800" kern="100" dirty="0">
                <a:latin typeface="Calibri" panose="020F0502020204030204" pitchFamily="34" charset="0"/>
                <a:ea typeface="Calibri" panose="020F0502020204030204" pitchFamily="34" charset="0"/>
                <a:cs typeface="Times New Roman" panose="02020603050405020304" pitchFamily="18" charset="0"/>
              </a:rPr>
              <a:t>: Die Auswahl des „Scale Factors“ und „minNeighbors“ haben einen Einfluss auf die Erkennungsrate.</a:t>
            </a:r>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Grafik 1">
            <a:extLst>
              <a:ext uri="{FF2B5EF4-FFF2-40B4-BE49-F238E27FC236}">
                <a16:creationId xmlns:a16="http://schemas.microsoft.com/office/drawing/2014/main" id="{B3840444-8DE4-5FEC-23D8-EA2B19861D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5612" y="5503209"/>
            <a:ext cx="1806388" cy="1354791"/>
          </a:xfrm>
          <a:prstGeom prst="rect">
            <a:avLst/>
          </a:prstGeom>
        </p:spPr>
      </p:pic>
      <p:pic>
        <p:nvPicPr>
          <p:cNvPr id="5" name="Grafik 4">
            <a:extLst>
              <a:ext uri="{FF2B5EF4-FFF2-40B4-BE49-F238E27FC236}">
                <a16:creationId xmlns:a16="http://schemas.microsoft.com/office/drawing/2014/main" id="{DAE16426-3642-4F06-AA60-CE737086E4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2235" y="480757"/>
            <a:ext cx="6409763" cy="4918326"/>
          </a:xfrm>
          <a:prstGeom prst="rect">
            <a:avLst/>
          </a:prstGeom>
        </p:spPr>
      </p:pic>
    </p:spTree>
    <p:extLst>
      <p:ext uri="{BB962C8B-B14F-4D97-AF65-F5344CB8AC3E}">
        <p14:creationId xmlns:p14="http://schemas.microsoft.com/office/powerpoint/2010/main" val="185955559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469</Words>
  <Application>Microsoft Office PowerPoint</Application>
  <PresentationFormat>Breitbild</PresentationFormat>
  <Paragraphs>58</Paragraphs>
  <Slides>7</Slides>
  <Notes>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7</vt:i4>
      </vt:variant>
    </vt:vector>
  </HeadingPairs>
  <TitlesOfParts>
    <vt:vector size="12" baseType="lpstr">
      <vt:lpstr>Arial</vt:lpstr>
      <vt:lpstr>Calibri</vt:lpstr>
      <vt:lpstr>Calibri Light</vt:lpstr>
      <vt:lpstr>Symbol</vt:lpstr>
      <vt:lpstr>Office</vt:lpstr>
      <vt:lpstr>Vortrag am 09.05.2025: Face Detection und Face Recognition</vt:lpstr>
      <vt:lpstr> Definition -  Computer Vision: </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gast_eins_1@outlook.de</dc:creator>
  <cp:lastModifiedBy>gast_eins_1@outlook.de</cp:lastModifiedBy>
  <cp:revision>19</cp:revision>
  <cp:lastPrinted>2025-05-08T12:02:20Z</cp:lastPrinted>
  <dcterms:created xsi:type="dcterms:W3CDTF">2025-05-07T13:37:17Z</dcterms:created>
  <dcterms:modified xsi:type="dcterms:W3CDTF">2025-05-08T18:04:06Z</dcterms:modified>
</cp:coreProperties>
</file>