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88" r:id="rId11"/>
    <p:sldId id="265" r:id="rId12"/>
    <p:sldId id="274" r:id="rId13"/>
    <p:sldId id="275" r:id="rId14"/>
    <p:sldId id="267" r:id="rId15"/>
    <p:sldId id="266" r:id="rId16"/>
    <p:sldId id="271" r:id="rId17"/>
    <p:sldId id="272" r:id="rId18"/>
    <p:sldId id="273" r:id="rId19"/>
    <p:sldId id="277" r:id="rId20"/>
    <p:sldId id="280" r:id="rId21"/>
    <p:sldId id="276" r:id="rId22"/>
    <p:sldId id="278" r:id="rId23"/>
    <p:sldId id="279" r:id="rId24"/>
    <p:sldId id="287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TAN" initials="E" lastIdx="3" clrIdx="0">
    <p:extLst>
      <p:ext uri="{19B8F6BF-5375-455C-9EA6-DF929625EA0E}">
        <p15:presenceInfo xmlns:p15="http://schemas.microsoft.com/office/powerpoint/2012/main" userId="ER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1T23:07:28.552" idx="3">
    <p:pos x="10" y="10"/>
    <p:text>&lt;table class="table"&gt;
  &lt;thead&gt;
    &lt;tr&gt;
      &lt;th scope="col"&gt;#&lt;/th&gt;
      &lt;th scope="col"&gt;First&lt;/th&gt;
      &lt;th scope="col"&gt;Last&lt;/th&gt;
      &lt;th scope="col"&gt;Handle&lt;/th&gt;
    &lt;/tr&gt;
  &lt;/thead&gt;
  &lt;tbody&gt;
    &lt;tr&gt;
      &lt;th scope="row"&gt;1&lt;/th&gt;
      &lt;td&gt;Mark&lt;/td&gt;
      &lt;td&gt;Otto&lt;/td&gt;
      &lt;td&gt;@mdo&lt;/td&gt;
    &lt;/tr&gt;
    &lt;tr&gt;
      &lt;th scope="row"&gt;2&lt;/th&gt;
      &lt;td&gt;Jacob&lt;/td&gt;
      &lt;td&gt;Thornton&lt;/td&gt;
      &lt;td&gt;@fat&lt;/td&gt;
    &lt;/tr&gt;
    &lt;tr&gt;
      &lt;th scope="row"&gt;3&lt;/th&gt;
      &lt;td&gt;Larry&lt;/td&gt;
      &lt;td&gt;the Bird&lt;/td&gt;
      &lt;td&gt;@twitter&lt;/td&gt;
    &lt;/tr&gt;
  &lt;/tbody&gt;
&lt;/table&gt;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layout/gri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layout/gri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utilities/display/#hiding-ele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utilities/spac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4.4/utilities/colors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hyperlink" Target="https://getbootstrap.com/docs/4.4/content/t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content/image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getbootstrap.com/docs/4.4/components/nav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components/nav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layout/gri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layout/overvie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BOOTSTRAP4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Bilişim Dünyası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443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uvarlatılmış Dikdörtgen 3"/>
          <p:cNvSpPr/>
          <p:nvPr/>
        </p:nvSpPr>
        <p:spPr>
          <a:xfrm>
            <a:off x="0" y="169809"/>
            <a:ext cx="11234057" cy="1123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Yuvarlatılmış Dikdörtgen 4"/>
          <p:cNvSpPr/>
          <p:nvPr/>
        </p:nvSpPr>
        <p:spPr>
          <a:xfrm>
            <a:off x="182881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1107079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031277" y="391878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2955475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3879673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803871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5728069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6652267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7560146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18" name="Yuvarlatılmış Dikdörtgen 17"/>
          <p:cNvSpPr/>
          <p:nvPr/>
        </p:nvSpPr>
        <p:spPr>
          <a:xfrm>
            <a:off x="8468025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9375904" y="404941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0283783" y="391878"/>
            <a:ext cx="829494" cy="6792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169817" y="1606731"/>
            <a:ext cx="7560146" cy="1841863"/>
          </a:xfrm>
          <a:prstGeom prst="roundRect">
            <a:avLst/>
          </a:prstGeom>
          <a:ln>
            <a:solidFill>
              <a:schemeClr val="accent1">
                <a:shade val="50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Yuvarlatılmış Dikdörtgen 21"/>
          <p:cNvSpPr/>
          <p:nvPr/>
        </p:nvSpPr>
        <p:spPr>
          <a:xfrm>
            <a:off x="411487" y="1763486"/>
            <a:ext cx="1701459" cy="3918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3" name="Yuvarlatılmış Dikdörtgen 22"/>
          <p:cNvSpPr/>
          <p:nvPr/>
        </p:nvSpPr>
        <p:spPr>
          <a:xfrm>
            <a:off x="2274561" y="1763485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4" name="Yuvarlatılmış Dikdörtgen 23"/>
          <p:cNvSpPr/>
          <p:nvPr/>
        </p:nvSpPr>
        <p:spPr>
          <a:xfrm>
            <a:off x="4101722" y="1763485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25" name="Yuvarlatılmış Dikdörtgen 24"/>
          <p:cNvSpPr/>
          <p:nvPr/>
        </p:nvSpPr>
        <p:spPr>
          <a:xfrm>
            <a:off x="411487" y="2299065"/>
            <a:ext cx="1701459" cy="3918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26" name="Yuvarlatılmış Dikdörtgen 25"/>
          <p:cNvSpPr/>
          <p:nvPr/>
        </p:nvSpPr>
        <p:spPr>
          <a:xfrm>
            <a:off x="2274561" y="2299064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sp>
        <p:nvSpPr>
          <p:cNvPr id="27" name="Yuvarlatılmış Dikdörtgen 26"/>
          <p:cNvSpPr/>
          <p:nvPr/>
        </p:nvSpPr>
        <p:spPr>
          <a:xfrm>
            <a:off x="4101722" y="2299064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</a:p>
        </p:txBody>
      </p:sp>
      <p:sp>
        <p:nvSpPr>
          <p:cNvPr id="28" name="Yuvarlatılmış Dikdörtgen 27"/>
          <p:cNvSpPr/>
          <p:nvPr/>
        </p:nvSpPr>
        <p:spPr>
          <a:xfrm>
            <a:off x="411487" y="2834644"/>
            <a:ext cx="1701459" cy="3918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  <p:sp>
        <p:nvSpPr>
          <p:cNvPr id="29" name="Yuvarlatılmış Dikdörtgen 28"/>
          <p:cNvSpPr/>
          <p:nvPr/>
        </p:nvSpPr>
        <p:spPr>
          <a:xfrm>
            <a:off x="2274561" y="2834643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30" name="Yuvarlatılmış Dikdörtgen 29"/>
          <p:cNvSpPr/>
          <p:nvPr/>
        </p:nvSpPr>
        <p:spPr>
          <a:xfrm>
            <a:off x="4101722" y="2834643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31" name="Yuvarlatılmış Dikdörtgen 30"/>
          <p:cNvSpPr/>
          <p:nvPr/>
        </p:nvSpPr>
        <p:spPr>
          <a:xfrm>
            <a:off x="5928883" y="1763485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32" name="Yuvarlatılmış Dikdörtgen 31"/>
          <p:cNvSpPr/>
          <p:nvPr/>
        </p:nvSpPr>
        <p:spPr>
          <a:xfrm>
            <a:off x="5928883" y="2299064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</a:p>
        </p:txBody>
      </p:sp>
      <p:sp>
        <p:nvSpPr>
          <p:cNvPr id="33" name="Yuvarlatılmış Dikdörtgen 32"/>
          <p:cNvSpPr/>
          <p:nvPr/>
        </p:nvSpPr>
        <p:spPr>
          <a:xfrm>
            <a:off x="5928883" y="2834643"/>
            <a:ext cx="1701459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tr-TR" dirty="0"/>
          </a:p>
        </p:txBody>
      </p:sp>
      <p:sp>
        <p:nvSpPr>
          <p:cNvPr id="34" name="Yuvarlatılmış Dikdörtgen 33"/>
          <p:cNvSpPr/>
          <p:nvPr/>
        </p:nvSpPr>
        <p:spPr>
          <a:xfrm>
            <a:off x="191052" y="3814354"/>
            <a:ext cx="4420137" cy="2272937"/>
          </a:xfrm>
          <a:prstGeom prst="roundRect">
            <a:avLst/>
          </a:prstGeom>
          <a:ln>
            <a:solidFill>
              <a:schemeClr val="accent1">
                <a:shade val="50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Yuvarlatılmış Dikdörtgen 34"/>
          <p:cNvSpPr/>
          <p:nvPr/>
        </p:nvSpPr>
        <p:spPr>
          <a:xfrm>
            <a:off x="432722" y="3971109"/>
            <a:ext cx="1221391" cy="3918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6" name="Yuvarlatılmış Dikdörtgen 35"/>
          <p:cNvSpPr/>
          <p:nvPr/>
        </p:nvSpPr>
        <p:spPr>
          <a:xfrm>
            <a:off x="1809196" y="3971109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7" name="Yuvarlatılmış Dikdörtgen 36"/>
          <p:cNvSpPr/>
          <p:nvPr/>
        </p:nvSpPr>
        <p:spPr>
          <a:xfrm>
            <a:off x="3185667" y="3974360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38" name="Yuvarlatılmış Dikdörtgen 37"/>
          <p:cNvSpPr/>
          <p:nvPr/>
        </p:nvSpPr>
        <p:spPr>
          <a:xfrm>
            <a:off x="1790424" y="4493622"/>
            <a:ext cx="1221391" cy="3918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39" name="Yuvarlatılmış Dikdörtgen 38"/>
          <p:cNvSpPr/>
          <p:nvPr/>
        </p:nvSpPr>
        <p:spPr>
          <a:xfrm>
            <a:off x="3185669" y="4526280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sp>
        <p:nvSpPr>
          <p:cNvPr id="40" name="Yuvarlatılmış Dikdörtgen 39"/>
          <p:cNvSpPr/>
          <p:nvPr/>
        </p:nvSpPr>
        <p:spPr>
          <a:xfrm>
            <a:off x="446597" y="5022667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</a:p>
        </p:txBody>
      </p:sp>
      <p:sp>
        <p:nvSpPr>
          <p:cNvPr id="41" name="Yuvarlatılmış Dikdörtgen 40"/>
          <p:cNvSpPr/>
          <p:nvPr/>
        </p:nvSpPr>
        <p:spPr>
          <a:xfrm>
            <a:off x="3185667" y="5065122"/>
            <a:ext cx="1221391" cy="3918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  <p:sp>
        <p:nvSpPr>
          <p:cNvPr id="42" name="Yuvarlatılmış Dikdörtgen 41"/>
          <p:cNvSpPr/>
          <p:nvPr/>
        </p:nvSpPr>
        <p:spPr>
          <a:xfrm>
            <a:off x="483318" y="5603964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43" name="Yuvarlatılmış Dikdörtgen 42"/>
          <p:cNvSpPr/>
          <p:nvPr/>
        </p:nvSpPr>
        <p:spPr>
          <a:xfrm>
            <a:off x="1809196" y="5590906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44" name="Yuvarlatılmış Dikdörtgen 43"/>
          <p:cNvSpPr/>
          <p:nvPr/>
        </p:nvSpPr>
        <p:spPr>
          <a:xfrm>
            <a:off x="432722" y="4460964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45" name="Yuvarlatılmış Dikdörtgen 44"/>
          <p:cNvSpPr/>
          <p:nvPr/>
        </p:nvSpPr>
        <p:spPr>
          <a:xfrm>
            <a:off x="1816539" y="5042263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</a:p>
        </p:txBody>
      </p:sp>
      <p:sp>
        <p:nvSpPr>
          <p:cNvPr id="46" name="Yuvarlatılmış Dikdörtgen 45"/>
          <p:cNvSpPr/>
          <p:nvPr/>
        </p:nvSpPr>
        <p:spPr>
          <a:xfrm>
            <a:off x="3185668" y="5603964"/>
            <a:ext cx="1221391" cy="391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tr-TR" dirty="0"/>
          </a:p>
        </p:txBody>
      </p:sp>
      <p:sp>
        <p:nvSpPr>
          <p:cNvPr id="48" name="Dikdörtgen 47"/>
          <p:cNvSpPr/>
          <p:nvPr/>
        </p:nvSpPr>
        <p:spPr>
          <a:xfrm>
            <a:off x="9210927" y="2377425"/>
            <a:ext cx="2948919" cy="4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Yuvarlatılmış Dikdörtgen 48"/>
          <p:cNvSpPr/>
          <p:nvPr/>
        </p:nvSpPr>
        <p:spPr>
          <a:xfrm>
            <a:off x="9210927" y="2449270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52" name="Yuvarlatılmış Dikdörtgen 51"/>
          <p:cNvSpPr/>
          <p:nvPr/>
        </p:nvSpPr>
        <p:spPr>
          <a:xfrm>
            <a:off x="9210927" y="2808497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53" name="Yuvarlatılmış Dikdörtgen 52"/>
          <p:cNvSpPr/>
          <p:nvPr/>
        </p:nvSpPr>
        <p:spPr>
          <a:xfrm>
            <a:off x="9210927" y="3180787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54" name="Yuvarlatılmış Dikdörtgen 53"/>
          <p:cNvSpPr/>
          <p:nvPr/>
        </p:nvSpPr>
        <p:spPr>
          <a:xfrm>
            <a:off x="9210925" y="3540014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55" name="Yuvarlatılmış Dikdörtgen 54"/>
          <p:cNvSpPr/>
          <p:nvPr/>
        </p:nvSpPr>
        <p:spPr>
          <a:xfrm>
            <a:off x="9210924" y="3895978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56" name="Yuvarlatılmış Dikdörtgen 55"/>
          <p:cNvSpPr/>
          <p:nvPr/>
        </p:nvSpPr>
        <p:spPr>
          <a:xfrm>
            <a:off x="9210923" y="4258470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sp>
        <p:nvSpPr>
          <p:cNvPr id="57" name="Yuvarlatılmış Dikdörtgen 56"/>
          <p:cNvSpPr/>
          <p:nvPr/>
        </p:nvSpPr>
        <p:spPr>
          <a:xfrm>
            <a:off x="9210923" y="4630760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</a:p>
        </p:txBody>
      </p:sp>
      <p:sp>
        <p:nvSpPr>
          <p:cNvPr id="60" name="Yuvarlatılmış Dikdörtgen 59"/>
          <p:cNvSpPr/>
          <p:nvPr/>
        </p:nvSpPr>
        <p:spPr>
          <a:xfrm>
            <a:off x="9210923" y="4996525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tr-TR" dirty="0"/>
          </a:p>
        </p:txBody>
      </p:sp>
      <p:sp>
        <p:nvSpPr>
          <p:cNvPr id="61" name="Yuvarlatılmış Dikdörtgen 60"/>
          <p:cNvSpPr/>
          <p:nvPr/>
        </p:nvSpPr>
        <p:spPr>
          <a:xfrm>
            <a:off x="9210923" y="5362290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62" name="Yuvarlatılmış Dikdörtgen 61"/>
          <p:cNvSpPr/>
          <p:nvPr/>
        </p:nvSpPr>
        <p:spPr>
          <a:xfrm>
            <a:off x="9210922" y="5708464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63" name="Yuvarlatılmış Dikdörtgen 62"/>
          <p:cNvSpPr/>
          <p:nvPr/>
        </p:nvSpPr>
        <p:spPr>
          <a:xfrm>
            <a:off x="9210922" y="6061164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64" name="Yuvarlatılmış Dikdörtgen 63"/>
          <p:cNvSpPr/>
          <p:nvPr/>
        </p:nvSpPr>
        <p:spPr>
          <a:xfrm>
            <a:off x="9210922" y="6390981"/>
            <a:ext cx="2948919" cy="287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tr-TR" dirty="0"/>
          </a:p>
        </p:txBody>
      </p:sp>
      <p:sp>
        <p:nvSpPr>
          <p:cNvPr id="65" name="Metin kutusu 64"/>
          <p:cNvSpPr txBox="1"/>
          <p:nvPr/>
        </p:nvSpPr>
        <p:spPr>
          <a:xfrm>
            <a:off x="11469189" y="391878"/>
            <a:ext cx="630352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xl</a:t>
            </a:r>
            <a:endParaRPr lang="tr-TR" sz="4000" dirty="0"/>
          </a:p>
        </p:txBody>
      </p:sp>
      <p:sp>
        <p:nvSpPr>
          <p:cNvPr id="66" name="Metin kutusu 65"/>
          <p:cNvSpPr txBox="1"/>
          <p:nvPr/>
        </p:nvSpPr>
        <p:spPr>
          <a:xfrm>
            <a:off x="7837673" y="2063906"/>
            <a:ext cx="630352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4000" dirty="0" err="1" smtClean="0"/>
              <a:t>lg</a:t>
            </a:r>
            <a:endParaRPr lang="tr-TR" sz="4000" dirty="0"/>
          </a:p>
        </p:txBody>
      </p:sp>
      <p:sp>
        <p:nvSpPr>
          <p:cNvPr id="67" name="Metin kutusu 66"/>
          <p:cNvSpPr txBox="1"/>
          <p:nvPr/>
        </p:nvSpPr>
        <p:spPr>
          <a:xfrm>
            <a:off x="4758925" y="4581781"/>
            <a:ext cx="1044255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md</a:t>
            </a:r>
            <a:endParaRPr lang="tr-TR" sz="4000" dirty="0"/>
          </a:p>
        </p:txBody>
      </p:sp>
      <p:sp>
        <p:nvSpPr>
          <p:cNvPr id="68" name="Metin kutusu 67"/>
          <p:cNvSpPr txBox="1"/>
          <p:nvPr/>
        </p:nvSpPr>
        <p:spPr>
          <a:xfrm>
            <a:off x="7974893" y="4498908"/>
            <a:ext cx="894787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4000" dirty="0" err="1" smtClean="0"/>
              <a:t>sm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951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Hiyerarşisi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9634" y="2052918"/>
            <a:ext cx="1159981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200" dirty="0" smtClean="0"/>
              <a:t>  </a:t>
            </a:r>
            <a:r>
              <a:rPr lang="tr-TR" sz="4200" dirty="0" err="1" smtClean="0"/>
              <a:t>col</a:t>
            </a:r>
            <a:r>
              <a:rPr lang="tr-TR" sz="4200" dirty="0" smtClean="0"/>
              <a:t> =&gt; </a:t>
            </a:r>
            <a:r>
              <a:rPr lang="tr-TR" sz="4200" dirty="0" err="1" smtClean="0"/>
              <a:t>col-sm</a:t>
            </a:r>
            <a:r>
              <a:rPr lang="tr-TR" sz="4200" dirty="0" smtClean="0"/>
              <a:t> =&gt; </a:t>
            </a:r>
            <a:r>
              <a:rPr lang="tr-TR" sz="4200" dirty="0" err="1" smtClean="0"/>
              <a:t>col</a:t>
            </a:r>
            <a:r>
              <a:rPr lang="tr-TR" sz="4200" dirty="0" smtClean="0"/>
              <a:t>-md =&gt; </a:t>
            </a:r>
            <a:r>
              <a:rPr lang="tr-TR" sz="4200" dirty="0" err="1" smtClean="0"/>
              <a:t>col-lg</a:t>
            </a:r>
            <a:r>
              <a:rPr lang="tr-TR" sz="4200" dirty="0" smtClean="0"/>
              <a:t> =&gt; </a:t>
            </a:r>
            <a:r>
              <a:rPr lang="tr-TR" sz="4200" dirty="0" err="1" smtClean="0"/>
              <a:t>col</a:t>
            </a:r>
            <a:r>
              <a:rPr lang="tr-TR" sz="4200" dirty="0" smtClean="0"/>
              <a:t>-xl</a:t>
            </a:r>
          </a:p>
          <a:p>
            <a:r>
              <a:rPr lang="tr-TR" sz="2400" dirty="0" smtClean="0"/>
              <a:t>&lt;576px               &gt;576px			 &gt;768px			</a:t>
            </a:r>
            <a:r>
              <a:rPr lang="tr-TR" sz="2400" dirty="0"/>
              <a:t> </a:t>
            </a:r>
            <a:r>
              <a:rPr lang="tr-TR" sz="2400" dirty="0" smtClean="0"/>
              <a:t>   &gt;992px	          &gt;1140px  </a:t>
            </a:r>
          </a:p>
          <a:p>
            <a:endParaRPr lang="tr-TR" sz="2400" dirty="0" smtClean="0"/>
          </a:p>
          <a:p>
            <a:r>
              <a:rPr lang="tr-TR" sz="2400" dirty="0" smtClean="0"/>
              <a:t>Örnek:</a:t>
            </a:r>
            <a:endParaRPr lang="tr-TR" sz="2400" dirty="0"/>
          </a:p>
          <a:p>
            <a:r>
              <a:rPr lang="tr-TR" sz="2400" dirty="0" smtClean="0"/>
              <a:t>col-sm-4 denildiği zaman, aslında kendinden büyük ekranlar içinde geçerli olacaktır.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317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</a:t>
            </a:r>
            <a:r>
              <a:rPr lang="tr-TR" dirty="0" err="1" smtClean="0"/>
              <a:t>container</a:t>
            </a:r>
            <a:r>
              <a:rPr lang="tr-TR" dirty="0" smtClean="0"/>
              <a:t> – </a:t>
            </a:r>
            <a:r>
              <a:rPr lang="tr-TR" dirty="0" err="1" smtClean="0"/>
              <a:t>row</a:t>
            </a:r>
            <a:r>
              <a:rPr lang="tr-TR" dirty="0" smtClean="0"/>
              <a:t> – </a:t>
            </a:r>
            <a:r>
              <a:rPr lang="tr-TR" dirty="0" err="1" smtClean="0"/>
              <a:t>col</a:t>
            </a:r>
            <a:r>
              <a:rPr lang="tr-TR" dirty="0" smtClean="0"/>
              <a:t> sınıfları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341650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container</a:t>
            </a:r>
            <a:r>
              <a:rPr lang="tr-TR" dirty="0"/>
              <a:t>"&gt;</a:t>
            </a:r>
          </a:p>
          <a:p>
            <a:pPr marL="0" indent="0">
              <a:buNone/>
            </a:pPr>
            <a:r>
              <a:rPr lang="tr-TR" dirty="0"/>
              <a:t>		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row</a:t>
            </a:r>
            <a:r>
              <a:rPr lang="tr-TR" dirty="0"/>
              <a:t> "&gt;</a:t>
            </a:r>
          </a:p>
          <a:p>
            <a:pPr marL="0" indent="0">
              <a:buNone/>
            </a:pPr>
            <a:r>
              <a:rPr lang="tr-TR" dirty="0"/>
              <a:t>			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smtClean="0"/>
              <a:t>col-md-5"&gt;</a:t>
            </a:r>
            <a:r>
              <a:rPr lang="tr-TR" dirty="0"/>
              <a:t>Birinci Sütun&lt;/div&gt;</a:t>
            </a:r>
          </a:p>
          <a:p>
            <a:pPr marL="0" indent="0">
              <a:buNone/>
            </a:pPr>
            <a:r>
              <a:rPr lang="tr-TR" dirty="0"/>
              <a:t>			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smtClean="0"/>
              <a:t>col-md-5"&gt;</a:t>
            </a:r>
            <a:r>
              <a:rPr lang="tr-TR" dirty="0"/>
              <a:t>İkinci Sütun&lt;/div&gt;</a:t>
            </a:r>
          </a:p>
          <a:p>
            <a:pPr marL="0" indent="0">
              <a:buNone/>
            </a:pPr>
            <a:r>
              <a:rPr lang="tr-TR" dirty="0"/>
              <a:t>			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smtClean="0"/>
              <a:t>col-md-2"&gt;</a:t>
            </a:r>
            <a:r>
              <a:rPr lang="tr-TR" dirty="0"/>
              <a:t>Üçüncü Sütun&lt;/div&gt;</a:t>
            </a:r>
          </a:p>
          <a:p>
            <a:pPr marL="0" indent="0">
              <a:buNone/>
            </a:pPr>
            <a:r>
              <a:rPr lang="tr-TR" dirty="0"/>
              <a:t>		&lt;/div&gt;</a:t>
            </a:r>
          </a:p>
          <a:p>
            <a:pPr marL="0" indent="0">
              <a:buNone/>
            </a:pPr>
            <a:r>
              <a:rPr lang="tr-TR" dirty="0"/>
              <a:t>	&lt;/div&gt;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7" y="2353665"/>
            <a:ext cx="9201150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07" y="1553210"/>
            <a:ext cx="9124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9986" y="0"/>
            <a:ext cx="9404723" cy="1400530"/>
          </a:xfrm>
        </p:spPr>
        <p:txBody>
          <a:bodyPr/>
          <a:lstStyle/>
          <a:p>
            <a:r>
              <a:rPr lang="tr-TR" dirty="0" smtClean="0"/>
              <a:t>İç içe div 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8822" y="700265"/>
            <a:ext cx="7994470" cy="47026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container</a:t>
            </a:r>
            <a:r>
              <a:rPr lang="tr-TR" dirty="0"/>
              <a:t>"&gt;</a:t>
            </a:r>
          </a:p>
          <a:p>
            <a:pPr marL="0" indent="0">
              <a:buNone/>
            </a:pPr>
            <a:r>
              <a:rPr lang="tr-TR" dirty="0"/>
              <a:t>  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row</a:t>
            </a:r>
            <a:r>
              <a:rPr lang="tr-TR" dirty="0"/>
              <a:t>"&gt;</a:t>
            </a:r>
          </a:p>
          <a:p>
            <a:pPr marL="0" indent="0">
              <a:buNone/>
            </a:pPr>
            <a:r>
              <a:rPr lang="tr-TR" dirty="0"/>
              <a:t>    &lt;div </a:t>
            </a:r>
            <a:r>
              <a:rPr lang="tr-TR" dirty="0" err="1"/>
              <a:t>class</a:t>
            </a:r>
            <a:r>
              <a:rPr lang="tr-TR" dirty="0"/>
              <a:t>="col-sm-4"&gt;.col-md-4 1.Sütun&lt;/div&gt;</a:t>
            </a:r>
          </a:p>
          <a:p>
            <a:pPr marL="0" indent="0">
              <a:buNone/>
            </a:pPr>
            <a:r>
              <a:rPr lang="tr-TR" dirty="0"/>
              <a:t>    &lt;div </a:t>
            </a:r>
            <a:r>
              <a:rPr lang="tr-TR" dirty="0" err="1"/>
              <a:t>class</a:t>
            </a:r>
            <a:r>
              <a:rPr lang="tr-TR" dirty="0"/>
              <a:t>="col-sm-8"&gt;.col-md-4 2.Sütun</a:t>
            </a:r>
          </a:p>
          <a:p>
            <a:pPr marL="0" indent="0">
              <a:buNone/>
            </a:pPr>
            <a:r>
              <a:rPr lang="tr-TR" dirty="0"/>
              <a:t>      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container</a:t>
            </a:r>
            <a:r>
              <a:rPr lang="tr-TR" dirty="0"/>
              <a:t>"&gt;</a:t>
            </a:r>
          </a:p>
          <a:p>
            <a:pPr marL="0" indent="0">
              <a:buNone/>
            </a:pPr>
            <a:r>
              <a:rPr lang="tr-TR" dirty="0"/>
              <a:t>        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row</a:t>
            </a:r>
            <a:r>
              <a:rPr lang="tr-TR" dirty="0"/>
              <a:t>"&gt;</a:t>
            </a:r>
          </a:p>
          <a:p>
            <a:pPr marL="0" indent="0">
              <a:buNone/>
            </a:pPr>
            <a:r>
              <a:rPr lang="tr-TR" dirty="0"/>
              <a:t>          &lt;div </a:t>
            </a:r>
            <a:r>
              <a:rPr lang="tr-TR" dirty="0" err="1"/>
              <a:t>class</a:t>
            </a:r>
            <a:r>
              <a:rPr lang="tr-TR" dirty="0"/>
              <a:t>="col-md-4 </a:t>
            </a:r>
            <a:r>
              <a:rPr lang="tr-TR" dirty="0" err="1"/>
              <a:t>bg-primary</a:t>
            </a:r>
            <a:r>
              <a:rPr lang="tr-TR" dirty="0"/>
              <a:t>"&gt;.col-md-4 iç 1.Sütun &lt;/div&gt;</a:t>
            </a:r>
          </a:p>
          <a:p>
            <a:pPr marL="0" indent="0">
              <a:buNone/>
            </a:pPr>
            <a:r>
              <a:rPr lang="tr-TR" dirty="0"/>
              <a:t>          &lt;div </a:t>
            </a:r>
            <a:r>
              <a:rPr lang="tr-TR" dirty="0" err="1"/>
              <a:t>class</a:t>
            </a:r>
            <a:r>
              <a:rPr lang="tr-TR" dirty="0"/>
              <a:t>="col-md-4 </a:t>
            </a:r>
            <a:r>
              <a:rPr lang="tr-TR" dirty="0" err="1"/>
              <a:t>bg-secondary</a:t>
            </a:r>
            <a:r>
              <a:rPr lang="tr-TR" dirty="0"/>
              <a:t>"&gt;.col-md-4 iç 2.Sütun &lt;/div&gt;</a:t>
            </a:r>
          </a:p>
          <a:p>
            <a:pPr marL="0" indent="0">
              <a:buNone/>
            </a:pPr>
            <a:r>
              <a:rPr lang="tr-TR" dirty="0"/>
              <a:t>          &lt;div </a:t>
            </a:r>
            <a:r>
              <a:rPr lang="tr-TR" dirty="0" err="1"/>
              <a:t>class</a:t>
            </a:r>
            <a:r>
              <a:rPr lang="tr-TR" dirty="0"/>
              <a:t>="col-md-4 </a:t>
            </a:r>
            <a:r>
              <a:rPr lang="tr-TR" dirty="0" err="1"/>
              <a:t>bg-danger</a:t>
            </a:r>
            <a:r>
              <a:rPr lang="tr-TR" dirty="0"/>
              <a:t>"&gt;.col-md-4 iç 3.Sütun &lt;/div&gt;</a:t>
            </a:r>
          </a:p>
          <a:p>
            <a:pPr marL="0" indent="0">
              <a:buNone/>
            </a:pPr>
            <a:r>
              <a:rPr lang="tr-TR" dirty="0"/>
              <a:t>        &lt;/div&gt;</a:t>
            </a:r>
          </a:p>
          <a:p>
            <a:pPr marL="0" indent="0">
              <a:buNone/>
            </a:pPr>
            <a:r>
              <a:rPr lang="tr-TR" dirty="0"/>
              <a:t>      &lt;/div&gt;</a:t>
            </a:r>
          </a:p>
          <a:p>
            <a:pPr marL="0" indent="0">
              <a:buNone/>
            </a:pPr>
            <a:r>
              <a:rPr lang="tr-TR" dirty="0"/>
              <a:t>    &lt;/div&gt;</a:t>
            </a:r>
          </a:p>
          <a:p>
            <a:pPr marL="0" indent="0">
              <a:buNone/>
            </a:pPr>
            <a:r>
              <a:rPr lang="tr-TR" dirty="0"/>
              <a:t>  &lt;/div&gt;</a:t>
            </a:r>
          </a:p>
          <a:p>
            <a:pPr marL="0" indent="0">
              <a:buNone/>
            </a:pPr>
            <a:r>
              <a:rPr lang="tr-TR" dirty="0"/>
              <a:t>&lt;/div&gt;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" y="5715762"/>
            <a:ext cx="9201150" cy="103773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15929" y="1973573"/>
            <a:ext cx="7348357" cy="239050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Bağlayıcı 6"/>
          <p:cNvCxnSpPr/>
          <p:nvPr/>
        </p:nvCxnSpPr>
        <p:spPr>
          <a:xfrm>
            <a:off x="718457" y="1828800"/>
            <a:ext cx="0" cy="2638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619986" y="1400530"/>
            <a:ext cx="0" cy="345885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450169" y="813782"/>
            <a:ext cx="0" cy="43591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7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Sütun Genişlikleri - </a:t>
            </a:r>
            <a:r>
              <a:rPr lang="tr-TR" dirty="0" err="1" smtClean="0"/>
              <a:t>auto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9635" y="1280160"/>
            <a:ext cx="11443062" cy="5368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Sütunların genişliklerini ekranı 12 parçaya bölerek belirleyebiliyoruz. Bunun yanı sıra içeriğin genişliğine göre de «</a:t>
            </a:r>
            <a:r>
              <a:rPr lang="tr-TR" dirty="0" err="1" smtClean="0"/>
              <a:t>auto</a:t>
            </a:r>
            <a:r>
              <a:rPr lang="tr-TR" dirty="0" smtClean="0"/>
              <a:t>»  ifadesi ile otomatik genişliğe sahip olmasını sağlayabiliriz. </a:t>
            </a:r>
          </a:p>
          <a:p>
            <a:pPr marL="0" indent="0">
              <a:buNone/>
            </a:pPr>
            <a:r>
              <a:rPr lang="en-US" sz="1700" dirty="0"/>
              <a:t>&lt;div class="container"&gt;</a:t>
            </a:r>
          </a:p>
          <a:p>
            <a:pPr marL="0" indent="0">
              <a:buNone/>
            </a:pPr>
            <a:r>
              <a:rPr lang="en-US" sz="1700" dirty="0"/>
              <a:t>&lt;div class="row justify-content-md-center"&gt;</a:t>
            </a:r>
          </a:p>
          <a:p>
            <a:pPr marL="0" indent="0">
              <a:buNone/>
            </a:pPr>
            <a:r>
              <a:rPr lang="en-US" sz="1700" dirty="0"/>
              <a:t>    &lt;div class="col-12 </a:t>
            </a:r>
            <a:r>
              <a:rPr lang="en-US" sz="1700" dirty="0" smtClean="0"/>
              <a:t>col-</a:t>
            </a:r>
            <a:r>
              <a:rPr lang="en-US" sz="1700" dirty="0" err="1" smtClean="0"/>
              <a:t>sm</a:t>
            </a:r>
            <a:r>
              <a:rPr lang="en-US" sz="1700" dirty="0" smtClean="0"/>
              <a:t>-</a:t>
            </a:r>
            <a:r>
              <a:rPr lang="tr-TR" sz="1700" dirty="0" smtClean="0"/>
              <a:t>4</a:t>
            </a:r>
            <a:r>
              <a:rPr lang="en-US" sz="1700" dirty="0" smtClean="0"/>
              <a:t>"&gt;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1 of 3</a:t>
            </a:r>
          </a:p>
          <a:p>
            <a:pPr marL="0" indent="0">
              <a:buNone/>
            </a:pPr>
            <a:r>
              <a:rPr lang="en-US" sz="1700" dirty="0"/>
              <a:t>    &lt;/div&gt;</a:t>
            </a:r>
          </a:p>
          <a:p>
            <a:pPr marL="0" indent="0">
              <a:buNone/>
            </a:pPr>
            <a:r>
              <a:rPr lang="en-US" sz="1700" dirty="0"/>
              <a:t>    &lt;div class="col-12 </a:t>
            </a:r>
            <a:r>
              <a:rPr lang="en-US" sz="1700" dirty="0" smtClean="0"/>
              <a:t>col-</a:t>
            </a:r>
            <a:r>
              <a:rPr lang="en-US" sz="1700" dirty="0" err="1" smtClean="0"/>
              <a:t>sm</a:t>
            </a:r>
            <a:r>
              <a:rPr lang="en-US" sz="1700" dirty="0" smtClean="0"/>
              <a:t>-</a:t>
            </a:r>
            <a:r>
              <a:rPr lang="tr-TR" sz="1700" dirty="0" smtClean="0"/>
              <a:t>2</a:t>
            </a:r>
            <a:r>
              <a:rPr lang="en-US" sz="1700" dirty="0" smtClean="0"/>
              <a:t>"&gt;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Variable width content</a:t>
            </a:r>
          </a:p>
          <a:p>
            <a:pPr marL="0" indent="0">
              <a:buNone/>
            </a:pPr>
            <a:r>
              <a:rPr lang="en-US" sz="1700" dirty="0"/>
              <a:t>    &lt;/div&gt;</a:t>
            </a:r>
          </a:p>
          <a:p>
            <a:pPr marL="0" indent="0">
              <a:buNone/>
            </a:pPr>
            <a:r>
              <a:rPr lang="en-US" sz="1700" dirty="0"/>
              <a:t>    &lt;div class="col-12 </a:t>
            </a:r>
            <a:r>
              <a:rPr lang="en-US" sz="1700" dirty="0" smtClean="0"/>
              <a:t>col-</a:t>
            </a:r>
            <a:r>
              <a:rPr lang="en-US" sz="1700" dirty="0" err="1" smtClean="0"/>
              <a:t>sm</a:t>
            </a:r>
            <a:r>
              <a:rPr lang="en-US" sz="1700" dirty="0" smtClean="0"/>
              <a:t>-</a:t>
            </a:r>
            <a:r>
              <a:rPr lang="tr-TR" sz="1700" dirty="0" err="1" smtClean="0"/>
              <a:t>auto</a:t>
            </a:r>
            <a:r>
              <a:rPr lang="en-US" sz="1700" dirty="0" smtClean="0"/>
              <a:t>"&gt;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3 of 3</a:t>
            </a:r>
          </a:p>
          <a:p>
            <a:pPr marL="0" indent="0">
              <a:buNone/>
            </a:pPr>
            <a:r>
              <a:rPr lang="en-US" sz="1700" dirty="0"/>
              <a:t>    &lt;/div&gt;</a:t>
            </a:r>
          </a:p>
          <a:p>
            <a:pPr marL="0" indent="0">
              <a:buNone/>
            </a:pPr>
            <a:r>
              <a:rPr lang="en-US" sz="1700" dirty="0"/>
              <a:t>  &lt;/div&gt;</a:t>
            </a:r>
          </a:p>
          <a:p>
            <a:pPr marL="0" indent="0">
              <a:buNone/>
            </a:pPr>
            <a:r>
              <a:rPr lang="en-US" sz="1700" dirty="0"/>
              <a:t>&lt;/div&gt;</a:t>
            </a:r>
            <a:endParaRPr lang="tr-TR" sz="17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4572000" y="2680690"/>
            <a:ext cx="364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Birinci sütunumuz 4 sütunun birleşmesi ile oluşur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4572000" y="3641411"/>
            <a:ext cx="364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İkinci sütunumuz 2 sütunun birleşmesi ile oluşur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4572000" y="4699502"/>
            <a:ext cx="3644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Üçüncü sütunumuz ise içeriğin genişliğine göre değer alacaktır. Eğer kısa içerik varsa dar. Geniş içerik varsa maksimum 6 sütun genişliğinde olacaktır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574075" y="2586447"/>
            <a:ext cx="1763486" cy="4071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574075" y="3617464"/>
            <a:ext cx="1763486" cy="4071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704703" y="4648481"/>
            <a:ext cx="1992086" cy="4071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4741817" y="2233749"/>
            <a:ext cx="6100354" cy="35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Orta ölçekli ve üst ekranlarda içeriği ortalar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6642083" y="6377245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https://getbootstrap.com/docs/4.4/layout/grid/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803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Satırda kaç sütun olacağını belirleme</a:t>
            </a:r>
            <a:endParaRPr lang="tr-TR" sz="4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50" y="1679801"/>
            <a:ext cx="4278586" cy="280782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5293229"/>
            <a:ext cx="6877050" cy="581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91" y="1670337"/>
            <a:ext cx="6226985" cy="28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3048" y="32571"/>
            <a:ext cx="9404723" cy="1400530"/>
          </a:xfrm>
        </p:spPr>
        <p:txBody>
          <a:bodyPr/>
          <a:lstStyle/>
          <a:p>
            <a:r>
              <a:rPr lang="tr-TR" dirty="0"/>
              <a:t>Sütun kesmeleri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9" y="988966"/>
            <a:ext cx="11788414" cy="232899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217920" y="1473357"/>
            <a:ext cx="5773783" cy="1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tr-TR" dirty="0" smtClean="0"/>
              <a:t>Sütunu bu noktadan bölerek alt satıra almak için: </a:t>
            </a:r>
            <a:r>
              <a:rPr lang="tr-TR" altLang="tr-TR" dirty="0">
                <a:solidFill>
                  <a:schemeClr val="tx1"/>
                </a:solidFill>
                <a:latin typeface="SFMono-Regular"/>
              </a:rPr>
              <a:t>&lt;div </a:t>
            </a:r>
            <a:r>
              <a:rPr lang="tr-TR" altLang="tr-TR" dirty="0" err="1">
                <a:solidFill>
                  <a:schemeClr val="tx1"/>
                </a:solidFill>
                <a:latin typeface="SFMono-Regular"/>
              </a:rPr>
              <a:t>class</a:t>
            </a:r>
            <a:r>
              <a:rPr lang="tr-TR" altLang="tr-TR" dirty="0">
                <a:solidFill>
                  <a:schemeClr val="tx1"/>
                </a:solidFill>
                <a:latin typeface="SFMono-Regular"/>
              </a:rPr>
              <a:t>="w-100"&gt;&lt;/div&gt;</a:t>
            </a:r>
            <a:r>
              <a:rPr lang="tr-TR" altLang="tr-TR" sz="2400" dirty="0">
                <a:solidFill>
                  <a:schemeClr val="tx1"/>
                </a:solidFill>
              </a:rPr>
              <a:t> </a:t>
            </a:r>
            <a:endParaRPr lang="tr-TR" altLang="tr-TR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" y="3675290"/>
            <a:ext cx="5378496" cy="3134322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783771" y="4976949"/>
            <a:ext cx="4898572" cy="574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642083" y="6440280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4"/>
              </a:rPr>
              <a:t>https://getbootstrap.com/docs/4.4/layout/grid/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Sütunları Yeniden Sıralama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2459625"/>
            <a:ext cx="4718957" cy="406913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289139"/>
            <a:ext cx="11484914" cy="73560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09406" y="3984171"/>
            <a:ext cx="1528354" cy="3788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3409406" y="4916830"/>
            <a:ext cx="1528354" cy="3788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852160" y="2664823"/>
            <a:ext cx="4846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Order-12 ile sütunu en son sıraya alıyoruz.</a:t>
            </a:r>
          </a:p>
          <a:p>
            <a:endParaRPr lang="tr-TR" dirty="0"/>
          </a:p>
          <a:p>
            <a:r>
              <a:rPr lang="tr-TR" dirty="0" smtClean="0"/>
              <a:t>Order-1 ile sıralamaya alınan sütunların ilk sırasına alır.</a:t>
            </a:r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10" name="Dikdörtgen 9"/>
          <p:cNvSpPr/>
          <p:nvPr/>
        </p:nvSpPr>
        <p:spPr>
          <a:xfrm>
            <a:off x="5477692" y="4566730"/>
            <a:ext cx="60960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Order-1 dediğimiz zaman ilk sıraya almadı sütunumuzu. Sebebi, ilk sütun </a:t>
            </a:r>
            <a:r>
              <a:rPr lang="tr-TR" dirty="0" err="1"/>
              <a:t>order</a:t>
            </a:r>
            <a:r>
              <a:rPr lang="tr-TR" dirty="0"/>
              <a:t> ile sıralamaya sokulmadığı için</a:t>
            </a:r>
            <a:r>
              <a:rPr lang="tr-T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11" name="Picture 2" descr="Önemli Dikkat Klasör - Pixabay'da ücretsiz vektör graf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98" y="5611533"/>
            <a:ext cx="1244736" cy="124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76819"/>
            <a:ext cx="9404723" cy="1400530"/>
          </a:xfrm>
        </p:spPr>
        <p:txBody>
          <a:bodyPr/>
          <a:lstStyle/>
          <a:p>
            <a:r>
              <a:rPr lang="tr-TR" dirty="0" smtClean="0"/>
              <a:t>Sütunları Öteleme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9" y="986764"/>
            <a:ext cx="8225790" cy="281575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070043" y="1311295"/>
            <a:ext cx="2403566" cy="5094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5565049" y="1259043"/>
            <a:ext cx="2573383" cy="6270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tr-T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8138432" y="1572551"/>
            <a:ext cx="66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8804637" y="986763"/>
            <a:ext cx="3239589" cy="249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2,3,4 ve 5 numara ile gösterilen sütunlar ötelenmiştir.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418283" y="2126850"/>
            <a:ext cx="1763486" cy="5094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4376328" y="2132568"/>
            <a:ext cx="1673951" cy="5094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463050" y="2971214"/>
            <a:ext cx="1673951" cy="5094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2426153" y="2091496"/>
            <a:ext cx="1789611" cy="6270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tr-T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10843" y="2068066"/>
            <a:ext cx="1789611" cy="6270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tr-T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13733" y="2912430"/>
            <a:ext cx="4346122" cy="6270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tr-T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0" y="3996432"/>
            <a:ext cx="5000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6922" y="100021"/>
            <a:ext cx="9404723" cy="1400530"/>
          </a:xfrm>
        </p:spPr>
        <p:txBody>
          <a:bodyPr/>
          <a:lstStyle/>
          <a:p>
            <a:r>
              <a:rPr lang="tr-TR" dirty="0" smtClean="0"/>
              <a:t>Sütunları Gizleme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" y="1152983"/>
            <a:ext cx="6087293" cy="4986560"/>
          </a:xfrm>
        </p:spPr>
        <p:txBody>
          <a:bodyPr/>
          <a:lstStyle/>
          <a:p>
            <a:r>
              <a:rPr lang="tr-TR" dirty="0" smtClean="0"/>
              <a:t>Mobil uyumlu siteler tasarlarken masaüstü sitelerde gösterdiğimiz her ayrıntıyı mobil cihazlarda göstermeyiz. Bu durumlarda büyük ölçekli cihazlarda gösterdiğimiz nesneleri mobil cihazlarda gizleyebiliriz.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71" y="931408"/>
            <a:ext cx="5698671" cy="580376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58728" y="2978330"/>
            <a:ext cx="5179924" cy="26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Öncelikle </a:t>
            </a:r>
            <a:r>
              <a:rPr lang="tr-TR" dirty="0"/>
              <a:t>nesneyi tüm ekran ölçüleri için gizliyoruz. Daha sonra istediğimiz ekran ölçüleri için görünür yapıyoruz. Yani şöyle bir yöntem yok; tek seferde istediğimiz kırılma noktası için gizleme şansımız yok. </a:t>
            </a:r>
          </a:p>
          <a:p>
            <a:endParaRPr lang="tr-TR" dirty="0"/>
          </a:p>
        </p:txBody>
      </p:sp>
      <p:pic>
        <p:nvPicPr>
          <p:cNvPr id="6" name="Picture 2" descr="Önemli Dikkat Klasör - Pixabay'da ücretsiz vektör graf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50" y="4548184"/>
            <a:ext cx="1244736" cy="124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75702" y="59888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hlinkClick r:id="rId4"/>
              </a:rPr>
              <a:t>https://getbootstrap.com/docs/4.4/utilities/display/#hiding-elements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22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 ekran ölçüleri ile uyumlu web siteler tasarlamamızı sağlayan hazır bir </a:t>
            </a:r>
            <a:r>
              <a:rPr lang="tr-TR" dirty="0" err="1" smtClean="0"/>
              <a:t>css</a:t>
            </a:r>
            <a:r>
              <a:rPr lang="tr-TR" dirty="0" smtClean="0"/>
              <a:t> </a:t>
            </a:r>
            <a:r>
              <a:rPr lang="tr-TR" dirty="0" err="1" smtClean="0"/>
              <a:t>framework’üdür</a:t>
            </a:r>
            <a:r>
              <a:rPr lang="tr-TR" dirty="0" smtClean="0"/>
              <a:t>. Yani </a:t>
            </a:r>
            <a:r>
              <a:rPr lang="tr-TR" dirty="0" err="1" smtClean="0"/>
              <a:t>responsive</a:t>
            </a:r>
            <a:r>
              <a:rPr lang="tr-TR" dirty="0" smtClean="0"/>
              <a:t> tasarımlar yapmamızı sağlayan içinde 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Carousel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Slider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I</a:t>
            </a:r>
            <a:r>
              <a:rPr lang="tr-TR" dirty="0" smtClean="0"/>
              <a:t>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Drop-Down</a:t>
            </a:r>
            <a:r>
              <a:rPr lang="tr-TR" dirty="0" smtClean="0"/>
              <a:t> menü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Modal</a:t>
            </a:r>
            <a:r>
              <a:rPr lang="tr-TR" dirty="0" smtClean="0"/>
              <a:t> Pencereler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Navigasyon</a:t>
            </a:r>
            <a:r>
              <a:rPr lang="tr-TR" dirty="0" smtClean="0"/>
              <a:t> 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Butonlar ve daha fazlası…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8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Margin</a:t>
            </a:r>
            <a:r>
              <a:rPr lang="tr-TR" dirty="0" smtClean="0"/>
              <a:t> ve </a:t>
            </a:r>
            <a:r>
              <a:rPr lang="tr-TR" dirty="0" err="1" smtClean="0"/>
              <a:t>Padding</a:t>
            </a:r>
            <a:r>
              <a:rPr lang="tr-TR" dirty="0" smtClean="0"/>
              <a:t> Değerleri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146765" y="6334239"/>
            <a:ext cx="6043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https://getbootstrap.com/docs/4.4/utilities/spacing/</a:t>
            </a:r>
            <a:endParaRPr lang="tr-T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711" y="1923754"/>
            <a:ext cx="162718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6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Özellik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 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margin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-   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padding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2781693" y="1414157"/>
            <a:ext cx="2240670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6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Yön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 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top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b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bottom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left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 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right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x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 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left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tr-TR" altLang="tr-TR" sz="1600" dirty="0" smtClean="0">
                <a:solidFill>
                  <a:schemeClr val="bg1"/>
                </a:solidFill>
                <a:latin typeface="-apple-system"/>
              </a:rPr>
              <a:t>&amp;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right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y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 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top </a:t>
            </a:r>
            <a:r>
              <a:rPr lang="tr-TR" altLang="tr-TR" sz="1600" dirty="0" smtClean="0">
                <a:solidFill>
                  <a:schemeClr val="bg1"/>
                </a:solidFill>
                <a:latin typeface="-apple-system"/>
              </a:rPr>
              <a:t>&amp;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bottom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9232104" y="1292184"/>
            <a:ext cx="2236792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Boyut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0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kumimoji="0" lang="tr-TR" altLang="tr-TR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tr-TR" altLang="tr-TR" dirty="0" smtClean="0">
                <a:solidFill>
                  <a:srgbClr val="E83E8C"/>
                </a:solidFill>
                <a:latin typeface="SFMono-Regular"/>
              </a:rPr>
              <a:t>0rem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1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tr-TR" altLang="tr-TR" dirty="0" smtClean="0">
                <a:solidFill>
                  <a:srgbClr val="E83E8C"/>
                </a:solidFill>
                <a:latin typeface="SFMono-Regular"/>
              </a:rPr>
              <a:t>0.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25rem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2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tr-TR" altLang="tr-TR" dirty="0" smtClean="0">
                <a:solidFill>
                  <a:srgbClr val="E83E8C"/>
                </a:solidFill>
                <a:latin typeface="SFMono-Regular"/>
              </a:rPr>
              <a:t>0.5rem</a:t>
            </a:r>
            <a:endParaRPr lang="tr-TR" altLang="tr-TR" dirty="0">
              <a:solidFill>
                <a:srgbClr val="212529"/>
              </a:solidFill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3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tr-TR" altLang="tr-TR" dirty="0" smtClean="0">
                <a:solidFill>
                  <a:srgbClr val="E83E8C"/>
                </a:solidFill>
                <a:latin typeface="SFMono-Regular"/>
              </a:rPr>
              <a:t>1rem</a:t>
            </a:r>
            <a:endParaRPr lang="tr-TR" altLang="tr-TR" dirty="0">
              <a:solidFill>
                <a:srgbClr val="212529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4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1.5rem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5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3rem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2643" y="3787577"/>
            <a:ext cx="2215935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1. Yöntem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p-5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 smtClean="0">
                <a:solidFill>
                  <a:srgbClr val="D44950"/>
                </a:solidFill>
                <a:latin typeface="SFMono-Regular"/>
              </a:rPr>
              <a:t>m-3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>
                <a:solidFill>
                  <a:srgbClr val="D44950"/>
                </a:solidFill>
                <a:latin typeface="SFMono-Regular"/>
              </a:rPr>
              <a:t>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</a:t>
            </a:r>
            <a:r>
              <a:rPr kumimoji="0" lang="tr-TR" altLang="tr-TR" sz="2400" b="0" i="0" u="none" strike="noStrike" cap="none" normalizeH="0" baseline="0" dirty="0" err="1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auto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ağ Ok 8"/>
          <p:cNvSpPr/>
          <p:nvPr/>
        </p:nvSpPr>
        <p:spPr>
          <a:xfrm>
            <a:off x="1913729" y="2103944"/>
            <a:ext cx="762000" cy="3616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5088943" y="2135349"/>
            <a:ext cx="762000" cy="3616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16737" y="3953207"/>
            <a:ext cx="2228363" cy="11079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2.Yöntem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mx-5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 smtClean="0">
                <a:solidFill>
                  <a:srgbClr val="D44950"/>
                </a:solidFill>
                <a:latin typeface="SFMono-Regular"/>
              </a:rPr>
              <a:t>ml-3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23480" y="3953207"/>
            <a:ext cx="2215935" cy="11079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3. Yöntem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>
                <a:solidFill>
                  <a:srgbClr val="D44950"/>
                </a:solidFill>
                <a:latin typeface="SFMono-Regular"/>
              </a:rPr>
              <a:t>m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-lg-3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 smtClean="0">
                <a:solidFill>
                  <a:srgbClr val="D44950"/>
                </a:solidFill>
                <a:latin typeface="SFMono-Regular"/>
              </a:rPr>
              <a:t>p-sm-3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240533" y="4007725"/>
            <a:ext cx="2228363" cy="11079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4.Yöntem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mx-md-5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 smtClean="0">
                <a:solidFill>
                  <a:srgbClr val="D44950"/>
                </a:solidFill>
                <a:latin typeface="SFMono-Regular"/>
              </a:rPr>
              <a:t>pt-sm-3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139700" y="5562600"/>
            <a:ext cx="129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</a:t>
            </a:r>
            <a:r>
              <a:rPr lang="tr-TR" sz="1400" dirty="0" smtClean="0"/>
              <a:t>{Özellik} – {Boyut}                           {Özellik}{Yön} – {Boyut}          {Özellik}-{Kırılma Noktası}-{Boyut}          </a:t>
            </a:r>
            <a:r>
              <a:rPr lang="tr-TR" sz="1400" dirty="0"/>
              <a:t>{Özellik</a:t>
            </a:r>
            <a:r>
              <a:rPr lang="tr-TR" sz="1400" dirty="0" smtClean="0"/>
              <a:t>}{yön}-{</a:t>
            </a:r>
            <a:r>
              <a:rPr lang="tr-TR" sz="1400" dirty="0"/>
              <a:t>Kırılma Noktası}-{Boyut}</a:t>
            </a:r>
            <a:r>
              <a:rPr lang="tr-TR" sz="1400" dirty="0" smtClean="0"/>
              <a:t> </a:t>
            </a:r>
            <a:endParaRPr lang="tr-TR" sz="1400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 rot="10800000" flipV="1">
            <a:off x="6037610" y="1642082"/>
            <a:ext cx="2240670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tr-TR" altLang="tr-TR" sz="1600" b="1" u="sng" dirty="0" smtClean="0">
                <a:solidFill>
                  <a:schemeClr val="bg1"/>
                </a:solidFill>
                <a:latin typeface="SFMono-Regular"/>
              </a:rPr>
              <a:t>Kırılma Noktası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600" dirty="0" err="1" smtClean="0">
                <a:solidFill>
                  <a:srgbClr val="E83E8C"/>
                </a:solidFill>
                <a:latin typeface="SFMono-Regular"/>
              </a:rPr>
              <a:t>sm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 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top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600" dirty="0" smtClean="0">
                <a:solidFill>
                  <a:srgbClr val="E83E8C"/>
                </a:solidFill>
                <a:latin typeface="SFMono-Regular"/>
              </a:rPr>
              <a:t>md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bottom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600" dirty="0" err="1">
                <a:solidFill>
                  <a:srgbClr val="E83E8C"/>
                </a:solidFill>
                <a:latin typeface="SFMono-Regular"/>
              </a:rPr>
              <a:t>l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g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left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600" dirty="0" smtClean="0">
                <a:solidFill>
                  <a:srgbClr val="E83E8C"/>
                </a:solidFill>
                <a:latin typeface="SFMono-Regular"/>
              </a:rPr>
              <a:t>xl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-  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right</a:t>
            </a: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8" name="Sağ Ok 17"/>
          <p:cNvSpPr/>
          <p:nvPr/>
        </p:nvSpPr>
        <p:spPr>
          <a:xfrm>
            <a:off x="8374192" y="2103944"/>
            <a:ext cx="762000" cy="36163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0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Renk İşlemleri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4949" y="1347524"/>
            <a:ext cx="11521440" cy="4195481"/>
          </a:xfrm>
        </p:spPr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err="1" smtClean="0"/>
              <a:t>Css</a:t>
            </a:r>
            <a:r>
              <a:rPr lang="tr-TR" dirty="0" smtClean="0"/>
              <a:t> sınıfları ile metinler ve </a:t>
            </a:r>
            <a:r>
              <a:rPr lang="tr-TR" dirty="0" err="1" smtClean="0"/>
              <a:t>arkaplanlar</a:t>
            </a:r>
            <a:r>
              <a:rPr lang="tr-TR" dirty="0" smtClean="0"/>
              <a:t> üzerinde hazır renkleri getirmektedir.  Tüm renkler için aşağıdaki linke tıklayınız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2655570"/>
            <a:ext cx="1724297" cy="3293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b="26108"/>
          <a:stretch/>
        </p:blipFill>
        <p:spPr>
          <a:xfrm>
            <a:off x="2237014" y="2655570"/>
            <a:ext cx="2362200" cy="3293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61" y="2721929"/>
            <a:ext cx="6807921" cy="154141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761" y="4582196"/>
            <a:ext cx="6830941" cy="14646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6267546"/>
            <a:ext cx="580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6"/>
              </a:rPr>
              <a:t>https://getbootstrap.com/docs/4.4/utilities/colors/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5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130" y="4722"/>
            <a:ext cx="9404723" cy="1400530"/>
          </a:xfrm>
        </p:spPr>
        <p:txBody>
          <a:bodyPr/>
          <a:lstStyle/>
          <a:p>
            <a:r>
              <a:rPr lang="tr-TR" dirty="0" smtClean="0"/>
              <a:t>Tablo İşlemleri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4220" y="704987"/>
            <a:ext cx="11167227" cy="4915988"/>
          </a:xfrm>
        </p:spPr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ile tablo oluşturmak için hazır tanımlanmış sınıflar vardır. .</a:t>
            </a:r>
            <a:r>
              <a:rPr lang="tr-TR" dirty="0" err="1" smtClean="0"/>
              <a:t>table</a:t>
            </a:r>
            <a:r>
              <a:rPr lang="tr-TR" dirty="0" smtClean="0"/>
              <a:t> temel sınıfımız.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47621" y="6448069"/>
            <a:ext cx="599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https://getbootstrap.com/docs/4.4/content/tables/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r="14817" b="17194"/>
          <a:stretch/>
        </p:blipFill>
        <p:spPr>
          <a:xfrm>
            <a:off x="315002" y="1453686"/>
            <a:ext cx="4361499" cy="150991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3" y="3162981"/>
            <a:ext cx="4361499" cy="145867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5"/>
          <a:srcRect r="16106"/>
          <a:stretch/>
        </p:blipFill>
        <p:spPr>
          <a:xfrm>
            <a:off x="315004" y="4774618"/>
            <a:ext cx="4361498" cy="147407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6"/>
          <a:srcRect r="15511"/>
          <a:stretch/>
        </p:blipFill>
        <p:spPr>
          <a:xfrm>
            <a:off x="7600074" y="1468755"/>
            <a:ext cx="4441373" cy="152149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7"/>
          <a:srcRect r="15651"/>
          <a:stretch/>
        </p:blipFill>
        <p:spPr>
          <a:xfrm>
            <a:off x="7600074" y="3162981"/>
            <a:ext cx="4441373" cy="151273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074" y="4774618"/>
            <a:ext cx="4441373" cy="1615045"/>
          </a:xfrm>
          <a:prstGeom prst="rect">
            <a:avLst/>
          </a:prstGeom>
        </p:spPr>
      </p:pic>
      <p:cxnSp>
        <p:nvCxnSpPr>
          <p:cNvPr id="17" name="Düz Ok Bağlayıcısı 16"/>
          <p:cNvCxnSpPr/>
          <p:nvPr/>
        </p:nvCxnSpPr>
        <p:spPr>
          <a:xfrm>
            <a:off x="4676501" y="1520978"/>
            <a:ext cx="416199" cy="28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4676500" y="3133675"/>
            <a:ext cx="416199" cy="28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>
            <a:off x="4697492" y="4774961"/>
            <a:ext cx="416199" cy="28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 flipH="1" flipV="1">
            <a:off x="7040531" y="2669864"/>
            <a:ext cx="559542" cy="27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 flipV="1">
            <a:off x="7040531" y="4393627"/>
            <a:ext cx="559542" cy="27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H="1" flipV="1">
            <a:off x="7040531" y="6110626"/>
            <a:ext cx="559542" cy="27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/>
          <p:cNvSpPr txBox="1"/>
          <p:nvPr/>
        </p:nvSpPr>
        <p:spPr>
          <a:xfrm>
            <a:off x="4905591" y="1839311"/>
            <a:ext cx="123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</a:t>
            </a:r>
            <a:r>
              <a:rPr lang="tr-TR" dirty="0" err="1" smtClean="0"/>
              <a:t>table</a:t>
            </a:r>
            <a:endParaRPr lang="tr-TR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4905591" y="3405053"/>
            <a:ext cx="15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</a:t>
            </a:r>
            <a:r>
              <a:rPr lang="tr-TR" dirty="0" err="1" smtClean="0"/>
              <a:t>table-dark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>
            <a:off x="4676500" y="5004107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err="1">
                <a:latin typeface="+mj-lt"/>
              </a:rPr>
              <a:t>table</a:t>
            </a:r>
            <a:r>
              <a:rPr lang="tr-TR" altLang="tr-TR" sz="1400" dirty="0">
                <a:latin typeface="+mj-lt"/>
              </a:rPr>
              <a:t> </a:t>
            </a:r>
            <a:r>
              <a:rPr lang="tr-TR" altLang="tr-TR" sz="1400" dirty="0" err="1">
                <a:latin typeface="+mj-lt"/>
              </a:rPr>
              <a:t>table-striped</a:t>
            </a:r>
            <a:r>
              <a:rPr lang="tr-TR" altLang="tr-TR" sz="1400" dirty="0">
                <a:latin typeface="+mj-lt"/>
              </a:rPr>
              <a:t> </a:t>
            </a:r>
            <a:r>
              <a:rPr lang="tr-TR" altLang="tr-TR" sz="1400" dirty="0" err="1">
                <a:latin typeface="+mj-lt"/>
              </a:rPr>
              <a:t>table-dark</a:t>
            </a:r>
            <a:r>
              <a:rPr lang="tr-TR" altLang="tr-TR" dirty="0">
                <a:latin typeface="+mj-lt"/>
              </a:rPr>
              <a:t> </a:t>
            </a:r>
            <a:endParaRPr lang="tr-TR" altLang="tr-TR" sz="3200" dirty="0">
              <a:latin typeface="+mj-lt"/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5246291" y="2248642"/>
            <a:ext cx="2372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 err="1">
                <a:latin typeface="+mj-lt"/>
              </a:rPr>
              <a:t>table</a:t>
            </a:r>
            <a:r>
              <a:rPr lang="tr-TR" altLang="tr-TR" sz="1600" dirty="0">
                <a:latin typeface="+mj-lt"/>
              </a:rPr>
              <a:t> </a:t>
            </a:r>
            <a:r>
              <a:rPr lang="tr-TR" altLang="tr-TR" sz="1600" dirty="0" err="1">
                <a:latin typeface="+mj-lt"/>
              </a:rPr>
              <a:t>table-bordered</a:t>
            </a:r>
            <a:r>
              <a:rPr lang="tr-TR" altLang="tr-TR" sz="2000" dirty="0">
                <a:latin typeface="+mj-lt"/>
              </a:rPr>
              <a:t> </a:t>
            </a:r>
            <a:endParaRPr lang="tr-TR" altLang="tr-TR" sz="3600" dirty="0">
              <a:latin typeface="+mj-lt"/>
            </a:endParaRPr>
          </a:p>
        </p:txBody>
      </p:sp>
      <p:sp>
        <p:nvSpPr>
          <p:cNvPr id="34" name="Dikdörtgen 33"/>
          <p:cNvSpPr/>
          <p:nvPr/>
        </p:nvSpPr>
        <p:spPr>
          <a:xfrm>
            <a:off x="4611991" y="3947641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400" dirty="0" err="1">
                <a:latin typeface="+mj-lt"/>
              </a:rPr>
              <a:t>table</a:t>
            </a:r>
            <a:r>
              <a:rPr lang="tr-TR" altLang="tr-TR" sz="1400" dirty="0">
                <a:latin typeface="+mj-lt"/>
              </a:rPr>
              <a:t> </a:t>
            </a:r>
            <a:r>
              <a:rPr lang="tr-TR" altLang="tr-TR" sz="1400" dirty="0" err="1">
                <a:latin typeface="+mj-lt"/>
              </a:rPr>
              <a:t>table-bordered</a:t>
            </a:r>
            <a:r>
              <a:rPr lang="tr-TR" altLang="tr-TR" sz="1400" dirty="0">
                <a:latin typeface="+mj-lt"/>
              </a:rPr>
              <a:t> </a:t>
            </a:r>
            <a:r>
              <a:rPr lang="tr-TR" altLang="tr-TR" sz="1400" dirty="0" err="1">
                <a:latin typeface="+mj-lt"/>
              </a:rPr>
              <a:t>table-dark</a:t>
            </a:r>
            <a:r>
              <a:rPr lang="tr-TR" altLang="tr-TR" dirty="0">
                <a:latin typeface="+mj-lt"/>
              </a:rPr>
              <a:t> </a:t>
            </a:r>
            <a:endParaRPr lang="tr-TR" altLang="tr-TR" sz="3200" dirty="0">
              <a:latin typeface="+mj-lt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5058014" y="5589217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 err="1">
                <a:latin typeface="+mj-lt"/>
              </a:rPr>
              <a:t>table</a:t>
            </a:r>
            <a:r>
              <a:rPr lang="tr-TR" altLang="tr-TR" sz="1600" dirty="0">
                <a:latin typeface="+mj-lt"/>
              </a:rPr>
              <a:t> </a:t>
            </a:r>
            <a:r>
              <a:rPr lang="tr-TR" altLang="tr-TR" sz="1600" dirty="0" err="1">
                <a:latin typeface="+mj-lt"/>
              </a:rPr>
              <a:t>table-borderless</a:t>
            </a:r>
            <a:r>
              <a:rPr lang="tr-TR" altLang="tr-TR" sz="2000" dirty="0">
                <a:latin typeface="+mj-lt"/>
              </a:rPr>
              <a:t> </a:t>
            </a:r>
            <a:endParaRPr lang="tr-TR" altLang="tr-T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0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130" y="122518"/>
            <a:ext cx="9404723" cy="906182"/>
          </a:xfrm>
        </p:spPr>
        <p:txBody>
          <a:bodyPr/>
          <a:lstStyle/>
          <a:p>
            <a:r>
              <a:rPr lang="tr-TR" dirty="0" smtClean="0"/>
              <a:t>Resim İşlemleri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6400" y="850900"/>
            <a:ext cx="9643453" cy="5397499"/>
          </a:xfrm>
        </p:spPr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resim biçimlendirme sınıfı gelmektedir.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92237"/>
            <a:ext cx="7648575" cy="19907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06400" y="3549648"/>
            <a:ext cx="830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rounded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Cinque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Terre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06400" y="4085666"/>
            <a:ext cx="9334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rounded-circle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Cinque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Terre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6400" y="4651543"/>
            <a:ext cx="9334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img-thumbnail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Cinque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Terre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645130" y="5240030"/>
            <a:ext cx="1062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Hizalama Seçenekleri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06400" y="5714223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="paris.jpg"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float-left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="paris.jpg"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float-right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6161577" y="6360554"/>
            <a:ext cx="6703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getbootstrap.com/docs/4.4/content/images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75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Kontrol Elemanları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410790"/>
            <a:ext cx="8946541" cy="4837610"/>
          </a:xfrm>
        </p:spPr>
        <p:txBody>
          <a:bodyPr/>
          <a:lstStyle/>
          <a:p>
            <a:r>
              <a:rPr lang="tr-TR" dirty="0" smtClean="0">
                <a:solidFill>
                  <a:srgbClr val="FFFF00"/>
                </a:solidFill>
              </a:rPr>
              <a:t>form-</a:t>
            </a:r>
            <a:r>
              <a:rPr lang="tr-TR" dirty="0" err="1" smtClean="0">
                <a:solidFill>
                  <a:srgbClr val="FFFF00"/>
                </a:solidFill>
              </a:rPr>
              <a:t>group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smtClean="0"/>
              <a:t>Form elemanlarını gruplandırma</a:t>
            </a:r>
          </a:p>
          <a:p>
            <a:r>
              <a:rPr lang="tr-TR" dirty="0">
                <a:solidFill>
                  <a:srgbClr val="FFFF00"/>
                </a:solidFill>
              </a:rPr>
              <a:t>f</a:t>
            </a:r>
            <a:r>
              <a:rPr lang="tr-TR" dirty="0" smtClean="0">
                <a:solidFill>
                  <a:srgbClr val="FFFF00"/>
                </a:solidFill>
              </a:rPr>
              <a:t>orm-</a:t>
            </a:r>
            <a:r>
              <a:rPr lang="tr-TR" dirty="0" err="1" smtClean="0">
                <a:solidFill>
                  <a:srgbClr val="FFFF00"/>
                </a:solidFill>
              </a:rPr>
              <a:t>control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err="1" smtClean="0"/>
              <a:t>text</a:t>
            </a:r>
            <a:r>
              <a:rPr lang="tr-TR" dirty="0" smtClean="0"/>
              <a:t>, </a:t>
            </a:r>
            <a:r>
              <a:rPr lang="tr-TR" dirty="0" err="1" smtClean="0"/>
              <a:t>password</a:t>
            </a:r>
            <a:r>
              <a:rPr lang="tr-TR" dirty="0" smtClean="0"/>
              <a:t>, </a:t>
            </a:r>
            <a:r>
              <a:rPr lang="tr-TR" dirty="0" err="1" smtClean="0"/>
              <a:t>email</a:t>
            </a:r>
            <a:r>
              <a:rPr lang="tr-TR" dirty="0" smtClean="0"/>
              <a:t>, </a:t>
            </a:r>
            <a:r>
              <a:rPr lang="tr-TR" dirty="0" err="1" smtClean="0"/>
              <a:t>select</a:t>
            </a:r>
            <a:endParaRPr lang="tr-TR" dirty="0" smtClean="0"/>
          </a:p>
          <a:p>
            <a:r>
              <a:rPr lang="tr-TR" dirty="0" smtClean="0">
                <a:solidFill>
                  <a:srgbClr val="FFFF00"/>
                </a:solidFill>
              </a:rPr>
              <a:t>form-</a:t>
            </a:r>
            <a:r>
              <a:rPr lang="tr-TR" dirty="0" err="1" smtClean="0">
                <a:solidFill>
                  <a:srgbClr val="FFFF00"/>
                </a:solidFill>
              </a:rPr>
              <a:t>check</a:t>
            </a:r>
            <a:r>
              <a:rPr lang="tr-TR" dirty="0" smtClean="0">
                <a:solidFill>
                  <a:srgbClr val="FFFF00"/>
                </a:solidFill>
              </a:rPr>
              <a:t>-</a:t>
            </a:r>
            <a:r>
              <a:rPr lang="tr-TR" dirty="0" err="1" smtClean="0">
                <a:solidFill>
                  <a:srgbClr val="FFFF00"/>
                </a:solidFill>
              </a:rPr>
              <a:t>input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err="1" smtClean="0"/>
              <a:t>checkbox</a:t>
            </a:r>
            <a:r>
              <a:rPr lang="tr-TR" dirty="0" smtClean="0"/>
              <a:t> ve </a:t>
            </a:r>
            <a:r>
              <a:rPr lang="tr-TR" dirty="0" err="1" smtClean="0"/>
              <a:t>radio</a:t>
            </a:r>
            <a:r>
              <a:rPr lang="tr-TR" dirty="0" smtClean="0"/>
              <a:t> butonlar</a:t>
            </a:r>
          </a:p>
          <a:p>
            <a:r>
              <a:rPr lang="tr-TR" dirty="0" err="1">
                <a:solidFill>
                  <a:srgbClr val="FFFF00"/>
                </a:solidFill>
              </a:rPr>
              <a:t>c</a:t>
            </a:r>
            <a:r>
              <a:rPr lang="tr-TR" dirty="0" err="1" smtClean="0">
                <a:solidFill>
                  <a:srgbClr val="FFFF00"/>
                </a:solidFill>
              </a:rPr>
              <a:t>ustom-select</a:t>
            </a:r>
            <a:r>
              <a:rPr lang="tr-TR" dirty="0" smtClean="0">
                <a:solidFill>
                  <a:srgbClr val="FFFF00"/>
                </a:solidFill>
              </a:rPr>
              <a:t>:</a:t>
            </a:r>
            <a:r>
              <a:rPr lang="tr-TR" dirty="0" smtClean="0"/>
              <a:t> </a:t>
            </a:r>
            <a:r>
              <a:rPr lang="tr-TR" dirty="0" err="1" smtClean="0"/>
              <a:t>select</a:t>
            </a:r>
            <a:endParaRPr lang="tr-TR" dirty="0" smtClean="0"/>
          </a:p>
          <a:p>
            <a:r>
              <a:rPr lang="tr-TR" dirty="0">
                <a:solidFill>
                  <a:srgbClr val="FFFF00"/>
                </a:solidFill>
              </a:rPr>
              <a:t>i</a:t>
            </a:r>
            <a:r>
              <a:rPr lang="tr-TR" dirty="0" smtClean="0">
                <a:solidFill>
                  <a:srgbClr val="FFFF00"/>
                </a:solidFill>
              </a:rPr>
              <a:t>s-</a:t>
            </a:r>
            <a:r>
              <a:rPr lang="tr-TR" dirty="0" err="1" smtClean="0">
                <a:solidFill>
                  <a:srgbClr val="FFFF00"/>
                </a:solidFill>
              </a:rPr>
              <a:t>valid</a:t>
            </a:r>
            <a:r>
              <a:rPr lang="tr-TR" dirty="0" smtClean="0">
                <a:solidFill>
                  <a:srgbClr val="FFFF00"/>
                </a:solidFill>
              </a:rPr>
              <a:t> ve is-</a:t>
            </a:r>
            <a:r>
              <a:rPr lang="tr-TR" dirty="0" err="1" smtClean="0">
                <a:solidFill>
                  <a:srgbClr val="FFFF00"/>
                </a:solidFill>
              </a:rPr>
              <a:t>invalid</a:t>
            </a:r>
            <a:r>
              <a:rPr lang="tr-TR" dirty="0" smtClean="0">
                <a:solidFill>
                  <a:srgbClr val="FFFF00"/>
                </a:solidFill>
              </a:rPr>
              <a:t> :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alanlarının doldurulması ve boş bırakılmasında çalışır. is-</a:t>
            </a:r>
            <a:r>
              <a:rPr lang="tr-TR" dirty="0" err="1" smtClean="0"/>
              <a:t>valid</a:t>
            </a:r>
            <a:r>
              <a:rPr lang="tr-TR" dirty="0" smtClean="0"/>
              <a:t> sınıfı yeşil, is-</a:t>
            </a:r>
            <a:r>
              <a:rPr lang="tr-TR" dirty="0" err="1" smtClean="0"/>
              <a:t>invalid</a:t>
            </a:r>
            <a:r>
              <a:rPr lang="tr-TR" dirty="0" smtClean="0"/>
              <a:t> sınıfı ise kırmızı yapar.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custom</a:t>
            </a:r>
            <a:r>
              <a:rPr lang="tr-TR" dirty="0" smtClean="0">
                <a:solidFill>
                  <a:srgbClr val="FFFF00"/>
                </a:solidFill>
              </a:rPr>
              <a:t>-file:</a:t>
            </a:r>
            <a:r>
              <a:rPr lang="tr-TR" dirty="0" smtClean="0"/>
              <a:t> Dosya yükleme(file </a:t>
            </a:r>
            <a:r>
              <a:rPr lang="tr-TR" dirty="0" err="1" smtClean="0"/>
              <a:t>input</a:t>
            </a:r>
            <a:r>
              <a:rPr lang="tr-TR" dirty="0" smtClean="0"/>
              <a:t>) aracı biçimlendirilir.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6303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130" y="68518"/>
            <a:ext cx="9404723" cy="1400530"/>
          </a:xfrm>
        </p:spPr>
        <p:txBody>
          <a:bodyPr/>
          <a:lstStyle/>
          <a:p>
            <a:r>
              <a:rPr lang="tr-TR" dirty="0" smtClean="0"/>
              <a:t>Yatay Menü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1" y="965200"/>
            <a:ext cx="8946541" cy="4978399"/>
          </a:xfrm>
        </p:spPr>
        <p:txBody>
          <a:bodyPr/>
          <a:lstStyle/>
          <a:p>
            <a:r>
              <a:rPr lang="tr-TR" dirty="0" err="1" smtClean="0"/>
              <a:t>Bootstrapta</a:t>
            </a:r>
            <a:r>
              <a:rPr lang="tr-TR" dirty="0" smtClean="0"/>
              <a:t> menü oluşturmak için </a:t>
            </a:r>
            <a:r>
              <a:rPr lang="tr-TR" dirty="0" err="1" smtClean="0"/>
              <a:t>ul</a:t>
            </a:r>
            <a:r>
              <a:rPr lang="tr-TR" dirty="0" smtClean="0"/>
              <a:t>&gt;</a:t>
            </a:r>
            <a:r>
              <a:rPr lang="tr-TR" dirty="0" err="1" smtClean="0"/>
              <a:t>li</a:t>
            </a:r>
            <a:r>
              <a:rPr lang="tr-TR" dirty="0" smtClean="0"/>
              <a:t> yapıları kullanıldığı gibi doğrudan &lt;</a:t>
            </a:r>
            <a:r>
              <a:rPr lang="tr-TR" dirty="0" err="1" smtClean="0"/>
              <a:t>nav</a:t>
            </a:r>
            <a:r>
              <a:rPr lang="tr-TR" dirty="0" smtClean="0"/>
              <a:t>&gt; etiketi içine de yazılabilir. </a:t>
            </a:r>
          </a:p>
          <a:p>
            <a:r>
              <a:rPr lang="tr-TR" dirty="0" err="1" smtClean="0"/>
              <a:t>ul</a:t>
            </a:r>
            <a:r>
              <a:rPr lang="tr-TR" dirty="0" smtClean="0"/>
              <a:t> etiketine .</a:t>
            </a:r>
            <a:r>
              <a:rPr lang="tr-TR" dirty="0" err="1" smtClean="0"/>
              <a:t>nav</a:t>
            </a:r>
            <a:r>
              <a:rPr lang="tr-TR" dirty="0" smtClean="0"/>
              <a:t> sınıfı atanır</a:t>
            </a:r>
            <a:br>
              <a:rPr lang="tr-TR" dirty="0" smtClean="0"/>
            </a:br>
            <a:r>
              <a:rPr lang="tr-TR" dirty="0" err="1" smtClean="0"/>
              <a:t>li</a:t>
            </a:r>
            <a:r>
              <a:rPr lang="tr-TR" dirty="0" smtClean="0"/>
              <a:t> etiketine .</a:t>
            </a:r>
            <a:r>
              <a:rPr lang="tr-TR" dirty="0" err="1" smtClean="0"/>
              <a:t>nav-item</a:t>
            </a:r>
            <a:r>
              <a:rPr lang="tr-TR" dirty="0" smtClean="0"/>
              <a:t> sınıfı atanır</a:t>
            </a:r>
            <a:br>
              <a:rPr lang="tr-TR" dirty="0" smtClean="0"/>
            </a:br>
            <a:r>
              <a:rPr lang="tr-TR" dirty="0" smtClean="0"/>
              <a:t>a etiketlerine .</a:t>
            </a:r>
            <a:r>
              <a:rPr lang="tr-TR" dirty="0" err="1" smtClean="0"/>
              <a:t>nav</a:t>
            </a:r>
            <a:r>
              <a:rPr lang="tr-TR" dirty="0" smtClean="0"/>
              <a:t>-link sınıfı atanır.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965447"/>
            <a:ext cx="4467225" cy="409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551959"/>
            <a:ext cx="5867399" cy="288607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576582" y="6438034"/>
            <a:ext cx="7488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https://getbootstrap.com/docs/4.4/components/navs/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926" y="3551959"/>
            <a:ext cx="606107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130" y="97118"/>
            <a:ext cx="9404723" cy="1400530"/>
          </a:xfrm>
        </p:spPr>
        <p:txBody>
          <a:bodyPr/>
          <a:lstStyle/>
          <a:p>
            <a:r>
              <a:rPr lang="tr-TR" dirty="0" smtClean="0"/>
              <a:t>Menüleri Yatayda Hizalamak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960718"/>
            <a:ext cx="8946541" cy="4563782"/>
          </a:xfrm>
        </p:spPr>
        <p:txBody>
          <a:bodyPr>
            <a:normAutofit/>
          </a:bodyPr>
          <a:lstStyle/>
          <a:p>
            <a:r>
              <a:rPr lang="tr-TR" dirty="0" smtClean="0"/>
              <a:t>Menüler varsayılan olarak sola hizalanmıştır. Ama kolayca ortaya veya sağ tarafa alabilmek için </a:t>
            </a:r>
          </a:p>
          <a:p>
            <a:pPr lvl="0"/>
            <a:r>
              <a:rPr lang="tr-TR" altLang="tr-TR" dirty="0">
                <a:latin typeface="SFMono-Regular"/>
              </a:rPr>
              <a:t>&lt;</a:t>
            </a:r>
            <a:r>
              <a:rPr lang="tr-TR" altLang="tr-TR" dirty="0" err="1">
                <a:latin typeface="SFMono-Regular"/>
              </a:rPr>
              <a:t>ul</a:t>
            </a:r>
            <a:r>
              <a:rPr lang="tr-TR" altLang="tr-TR" dirty="0">
                <a:latin typeface="SFMono-Regular"/>
              </a:rPr>
              <a:t> </a:t>
            </a:r>
            <a:r>
              <a:rPr lang="tr-TR" altLang="tr-TR" dirty="0" err="1">
                <a:latin typeface="SFMono-Regular"/>
              </a:rPr>
              <a:t>class</a:t>
            </a:r>
            <a:r>
              <a:rPr lang="tr-TR" altLang="tr-TR" dirty="0">
                <a:latin typeface="SFMono-Regular"/>
              </a:rPr>
              <a:t>="</a:t>
            </a:r>
            <a:r>
              <a:rPr lang="tr-TR" altLang="tr-TR" dirty="0" err="1">
                <a:latin typeface="SFMono-Regular"/>
              </a:rPr>
              <a:t>nav</a:t>
            </a:r>
            <a:r>
              <a:rPr lang="tr-TR" altLang="tr-TR" dirty="0">
                <a:latin typeface="SFMono-Regular"/>
              </a:rPr>
              <a:t> </a:t>
            </a:r>
            <a:r>
              <a:rPr lang="tr-TR" altLang="tr-TR" dirty="0" err="1">
                <a:latin typeface="SFMono-Regular"/>
              </a:rPr>
              <a:t>justify-content-center</a:t>
            </a:r>
            <a:r>
              <a:rPr lang="tr-TR" altLang="tr-TR" dirty="0" smtClean="0">
                <a:latin typeface="SFMono-Regular"/>
              </a:rPr>
              <a:t>"&gt;</a:t>
            </a:r>
          </a:p>
          <a:p>
            <a:pPr lvl="0"/>
            <a:endParaRPr lang="tr-TR" altLang="tr-TR" sz="2800" dirty="0">
              <a:latin typeface="SFMono-Regular"/>
            </a:endParaRPr>
          </a:p>
          <a:p>
            <a:pPr marL="0" lvl="0" indent="0">
              <a:buNone/>
            </a:pPr>
            <a:endParaRPr lang="tr-TR" altLang="tr-TR" sz="2800" dirty="0">
              <a:latin typeface="SFMono-Regular"/>
            </a:endParaRPr>
          </a:p>
          <a:p>
            <a:r>
              <a:rPr lang="tr-TR" altLang="tr-TR" sz="2800" dirty="0" smtClean="0"/>
              <a:t> </a:t>
            </a:r>
            <a:r>
              <a:rPr lang="tr-TR" altLang="tr-TR" dirty="0">
                <a:latin typeface="SFMono-Regular"/>
              </a:rPr>
              <a:t>&lt;</a:t>
            </a:r>
            <a:r>
              <a:rPr lang="tr-TR" altLang="tr-TR" dirty="0" err="1">
                <a:latin typeface="SFMono-Regular"/>
              </a:rPr>
              <a:t>ul</a:t>
            </a:r>
            <a:r>
              <a:rPr lang="tr-TR" altLang="tr-TR" dirty="0">
                <a:latin typeface="SFMono-Regular"/>
              </a:rPr>
              <a:t> </a:t>
            </a:r>
            <a:r>
              <a:rPr lang="tr-TR" altLang="tr-TR" dirty="0" err="1">
                <a:latin typeface="SFMono-Regular"/>
              </a:rPr>
              <a:t>class</a:t>
            </a:r>
            <a:r>
              <a:rPr lang="tr-TR" altLang="tr-TR" dirty="0">
                <a:latin typeface="SFMono-Regular"/>
              </a:rPr>
              <a:t>="</a:t>
            </a:r>
            <a:r>
              <a:rPr lang="tr-TR" altLang="tr-TR" dirty="0" err="1">
                <a:latin typeface="SFMono-Regular"/>
              </a:rPr>
              <a:t>nav</a:t>
            </a:r>
            <a:r>
              <a:rPr lang="tr-TR" altLang="tr-TR" dirty="0">
                <a:latin typeface="SFMono-Regular"/>
              </a:rPr>
              <a:t> </a:t>
            </a:r>
            <a:r>
              <a:rPr lang="tr-TR" altLang="tr-TR" dirty="0" err="1">
                <a:latin typeface="SFMono-Regular"/>
              </a:rPr>
              <a:t>justify-content-end</a:t>
            </a:r>
            <a:r>
              <a:rPr lang="tr-TR" altLang="tr-TR" dirty="0">
                <a:latin typeface="SFMono-Regular"/>
              </a:rPr>
              <a:t>"&gt;</a:t>
            </a:r>
            <a:r>
              <a:rPr lang="tr-TR" altLang="tr-TR" dirty="0"/>
              <a:t> </a:t>
            </a:r>
            <a:endParaRPr lang="tr-TR" altLang="tr-TR" dirty="0" smtClean="0"/>
          </a:p>
          <a:p>
            <a:endParaRPr lang="tr-TR" altLang="tr-TR" dirty="0"/>
          </a:p>
          <a:p>
            <a:endParaRPr lang="tr-TR" altLang="tr-TR" dirty="0" smtClean="0"/>
          </a:p>
          <a:p>
            <a:r>
              <a:rPr lang="tr-TR" altLang="tr-TR" dirty="0" smtClean="0"/>
              <a:t>&lt;</a:t>
            </a:r>
            <a:r>
              <a:rPr lang="tr-TR" altLang="tr-TR" dirty="0" err="1"/>
              <a:t>ul</a:t>
            </a:r>
            <a:r>
              <a:rPr lang="tr-TR" altLang="tr-TR" dirty="0"/>
              <a:t> </a:t>
            </a:r>
            <a:r>
              <a:rPr lang="tr-TR" altLang="tr-TR" dirty="0" err="1"/>
              <a:t>class</a:t>
            </a:r>
            <a:r>
              <a:rPr lang="tr-TR" altLang="tr-TR" dirty="0"/>
              <a:t>="</a:t>
            </a:r>
            <a:r>
              <a:rPr lang="tr-TR" altLang="tr-TR" dirty="0" err="1"/>
              <a:t>nav</a:t>
            </a:r>
            <a:r>
              <a:rPr lang="tr-TR" altLang="tr-TR" dirty="0"/>
              <a:t> </a:t>
            </a:r>
            <a:r>
              <a:rPr lang="tr-TR" altLang="tr-TR" dirty="0" err="1"/>
              <a:t>nav-justified</a:t>
            </a:r>
            <a:r>
              <a:rPr lang="tr-TR" altLang="tr-TR" dirty="0"/>
              <a:t>"&gt;</a:t>
            </a:r>
          </a:p>
          <a:p>
            <a:endParaRPr lang="tr-TR" altLang="tr-TR" dirty="0" smtClean="0"/>
          </a:p>
          <a:p>
            <a:pPr marL="0" indent="0">
              <a:buNone/>
            </a:pPr>
            <a:endParaRPr lang="tr-TR" altLang="tr-TR" dirty="0">
              <a:latin typeface="Arial" panose="020B0604020202020204" pitchFamily="34" charset="0"/>
            </a:endParaRPr>
          </a:p>
          <a:p>
            <a:pPr lvl="0"/>
            <a:endParaRPr lang="tr-TR" altLang="tr-TR" sz="44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37" y="2361248"/>
            <a:ext cx="7172325" cy="628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853498"/>
            <a:ext cx="7296150" cy="6286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5174138"/>
            <a:ext cx="7296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Dikey Menü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1405218"/>
            <a:ext cx="8946541" cy="4195481"/>
          </a:xfrm>
        </p:spPr>
        <p:txBody>
          <a:bodyPr/>
          <a:lstStyle/>
          <a:p>
            <a:r>
              <a:rPr lang="tr-TR" dirty="0" smtClean="0"/>
              <a:t>Menülerimizin yönünü .</a:t>
            </a:r>
            <a:r>
              <a:rPr lang="tr-TR" dirty="0" err="1" smtClean="0"/>
              <a:t>flex-column</a:t>
            </a:r>
            <a:r>
              <a:rPr lang="tr-TR" dirty="0" smtClean="0"/>
              <a:t> sınıfı ile dikey konuma getirebiliriz. </a:t>
            </a:r>
          </a:p>
          <a:p>
            <a:pPr lvl="0"/>
            <a:r>
              <a:rPr lang="tr-TR" altLang="tr-TR" dirty="0">
                <a:latin typeface="SFMono-Regular"/>
              </a:rPr>
              <a:t>&lt;</a:t>
            </a:r>
            <a:r>
              <a:rPr lang="tr-TR" altLang="tr-TR" dirty="0" err="1">
                <a:latin typeface="SFMono-Regular"/>
              </a:rPr>
              <a:t>ul</a:t>
            </a:r>
            <a:r>
              <a:rPr lang="tr-TR" altLang="tr-TR" dirty="0">
                <a:latin typeface="SFMono-Regular"/>
              </a:rPr>
              <a:t> </a:t>
            </a:r>
            <a:r>
              <a:rPr lang="tr-TR" altLang="tr-TR" dirty="0" err="1">
                <a:latin typeface="SFMono-Regular"/>
              </a:rPr>
              <a:t>class</a:t>
            </a:r>
            <a:r>
              <a:rPr lang="tr-TR" altLang="tr-TR" dirty="0">
                <a:latin typeface="SFMono-Regular"/>
              </a:rPr>
              <a:t>="</a:t>
            </a:r>
            <a:r>
              <a:rPr lang="tr-TR" altLang="tr-TR" dirty="0" err="1">
                <a:latin typeface="SFMono-Regular"/>
              </a:rPr>
              <a:t>nav</a:t>
            </a:r>
            <a:r>
              <a:rPr lang="tr-TR" altLang="tr-TR" dirty="0">
                <a:latin typeface="SFMono-Regular"/>
              </a:rPr>
              <a:t> </a:t>
            </a:r>
            <a:r>
              <a:rPr lang="tr-TR" altLang="tr-TR" dirty="0" err="1">
                <a:latin typeface="SFMono-Regular"/>
              </a:rPr>
              <a:t>flex-column</a:t>
            </a:r>
            <a:r>
              <a:rPr lang="tr-TR" altLang="tr-TR" dirty="0">
                <a:latin typeface="SFMono-Regular"/>
              </a:rPr>
              <a:t>"&gt;</a:t>
            </a:r>
            <a:r>
              <a:rPr lang="tr-TR" altLang="tr-TR" sz="2800" dirty="0"/>
              <a:t> </a:t>
            </a:r>
            <a:endParaRPr lang="tr-TR" altLang="tr-TR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687637"/>
            <a:ext cx="12573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7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2101" y="135218"/>
            <a:ext cx="10325100" cy="1400530"/>
          </a:xfrm>
        </p:spPr>
        <p:txBody>
          <a:bodyPr/>
          <a:lstStyle/>
          <a:p>
            <a:r>
              <a:rPr lang="tr-TR" sz="3600" dirty="0" smtClean="0"/>
              <a:t>Kırılma Noktasına Göre Yatay-Dikey Menüler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1812" y="1087718"/>
            <a:ext cx="8946541" cy="4195481"/>
          </a:xfrm>
        </p:spPr>
        <p:txBody>
          <a:bodyPr/>
          <a:lstStyle/>
          <a:p>
            <a:r>
              <a:rPr lang="tr-TR" dirty="0" smtClean="0"/>
              <a:t>Ekran ölçülerinin daraldığı durumlarda yataya sığmayan menüler dikey konuma geçer. Bunun için kullanacağımız sınıflar 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flex-column</a:t>
            </a:r>
            <a:r>
              <a:rPr lang="tr-TR" dirty="0" smtClean="0"/>
              <a:t> .</a:t>
            </a:r>
            <a:r>
              <a:rPr lang="tr-TR" dirty="0" err="1" smtClean="0"/>
              <a:t>flex-sm-row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3" y="4088448"/>
            <a:ext cx="6959599" cy="19651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7" y="4132817"/>
            <a:ext cx="3667125" cy="1876425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7491169" y="4850644"/>
            <a:ext cx="685800" cy="44077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5454651" y="6280068"/>
            <a:ext cx="660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>
                <a:hlinkClick r:id="rId4"/>
              </a:rPr>
              <a:t>https://getbootstrap.com/docs/4.4/components/navs/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7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8206" y="27727"/>
            <a:ext cx="9404723" cy="1400530"/>
          </a:xfrm>
        </p:spPr>
        <p:txBody>
          <a:bodyPr/>
          <a:lstStyle/>
          <a:p>
            <a:r>
              <a:rPr lang="tr-TR" dirty="0" smtClean="0"/>
              <a:t>Menüleri özelleştirme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1" y="2558724"/>
            <a:ext cx="4486275" cy="561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1" y="3344553"/>
            <a:ext cx="4486275" cy="29527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65" y="2499524"/>
            <a:ext cx="4486645" cy="657316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09064" y="1140112"/>
            <a:ext cx="448664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Gezinme menüsünü 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nav-pills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sınıfla birlikte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navigasyon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haplarına dönüştürün 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065" y="3344553"/>
            <a:ext cx="4486646" cy="2981325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309560" y="1140112"/>
            <a:ext cx="44862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altLang="tr-TR" dirty="0">
                <a:solidFill>
                  <a:schemeClr val="bg1"/>
                </a:solidFill>
                <a:latin typeface="Verdana" panose="020B0604030504040204" pitchFamily="34" charset="0"/>
              </a:rPr>
              <a:t>Gezinme menüsünü «</a:t>
            </a: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nav-tabs</a:t>
            </a: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» </a:t>
            </a:r>
            <a:r>
              <a:rPr lang="tr-TR" altLang="tr-TR" dirty="0">
                <a:solidFill>
                  <a:schemeClr val="bg1"/>
                </a:solidFill>
                <a:latin typeface="Verdana" panose="020B0604030504040204" pitchFamily="34" charset="0"/>
              </a:rPr>
              <a:t>sınıfıyla gezinme sekmelerine dönüştürebilirsiniz . «</a:t>
            </a: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active</a:t>
            </a: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» </a:t>
            </a:r>
            <a:r>
              <a:rPr lang="tr-TR" altLang="tr-TR" dirty="0">
                <a:solidFill>
                  <a:schemeClr val="bg1"/>
                </a:solidFill>
                <a:latin typeface="Verdana" panose="020B0604030504040204" pitchFamily="34" charset="0"/>
              </a:rPr>
              <a:t>sınıfını etkin bağlantıya ekleyin 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384664"/>
            <a:ext cx="8946541" cy="4863736"/>
          </a:xfrm>
        </p:spPr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hazır bir sistem olduğu için kodları kopyala-yapıştır ile kullanabiliriz. Ama temelde kullanmış olduğumuz sınıfları kendimiz oluşturarak yapacağız.</a:t>
            </a:r>
          </a:p>
          <a:p>
            <a:r>
              <a:rPr lang="tr-TR" dirty="0" smtClean="0"/>
              <a:t>Sayfamız HTML5 olmalıdır. </a:t>
            </a:r>
            <a:r>
              <a:rPr lang="tr-TR" dirty="0" err="1" smtClean="0"/>
              <a:t>Css</a:t>
            </a:r>
            <a:r>
              <a:rPr lang="tr-TR" dirty="0" smtClean="0"/>
              <a:t> dosyaları ve </a:t>
            </a:r>
            <a:r>
              <a:rPr lang="tr-TR" dirty="0" err="1" smtClean="0"/>
              <a:t>jquery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 dosyasını eklememiz yeterlidir.  </a:t>
            </a:r>
          </a:p>
          <a:p>
            <a:r>
              <a:rPr lang="tr-TR" dirty="0" smtClean="0"/>
              <a:t>Kaynağımız </a:t>
            </a:r>
            <a:r>
              <a:rPr lang="tr-TR" dirty="0">
                <a:hlinkClick r:id="rId2"/>
              </a:rPr>
              <a:t>https://getbootstrap.com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adresi olacaktır. </a:t>
            </a:r>
          </a:p>
          <a:p>
            <a:r>
              <a:rPr lang="tr-TR" dirty="0" smtClean="0"/>
              <a:t>Dokümantasyon kısmından sıklıkla faydalanacaksınız.</a:t>
            </a:r>
          </a:p>
          <a:p>
            <a:r>
              <a:rPr lang="tr-TR" dirty="0" err="1" smtClean="0"/>
              <a:t>Bootstrap</a:t>
            </a:r>
            <a:r>
              <a:rPr lang="tr-TR" dirty="0" smtClean="0"/>
              <a:t> kurulumu için 4 dosya gereklidir.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a) bootstrap.css ve bootstrap.js dosyaları </a:t>
            </a:r>
            <a:r>
              <a:rPr lang="tr-TR" dirty="0" err="1" smtClean="0"/>
              <a:t>bootstrap’ı</a:t>
            </a:r>
            <a:r>
              <a:rPr lang="tr-TR" dirty="0" smtClean="0"/>
              <a:t> indirerek erişebilirsiniz.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b) jquery.js ve Popper.js dosyaları </a:t>
            </a:r>
            <a:r>
              <a:rPr lang="tr-TR" dirty="0" err="1" smtClean="0"/>
              <a:t>bootstrap</a:t>
            </a:r>
            <a:r>
              <a:rPr lang="tr-TR" dirty="0" smtClean="0"/>
              <a:t> ile gelmez.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14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77623"/>
            <a:ext cx="9404723" cy="1400530"/>
          </a:xfrm>
        </p:spPr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806064"/>
            <a:ext cx="8946541" cy="4195481"/>
          </a:xfrm>
        </p:spPr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temel klasörünü indiriyoruz. (bootstrap.css ve bootstrap.js)</a:t>
            </a:r>
          </a:p>
          <a:p>
            <a:r>
              <a:rPr lang="tr-TR" dirty="0" err="1" smtClean="0"/>
              <a:t>Jquery</a:t>
            </a:r>
            <a:r>
              <a:rPr lang="tr-TR" dirty="0" smtClean="0"/>
              <a:t> kütüphanesini indiriyoruz.</a:t>
            </a:r>
          </a:p>
          <a:p>
            <a:r>
              <a:rPr lang="tr-TR" dirty="0" err="1" smtClean="0"/>
              <a:t>Pooper</a:t>
            </a:r>
            <a:r>
              <a:rPr lang="tr-TR" dirty="0"/>
              <a:t> </a:t>
            </a:r>
            <a:r>
              <a:rPr lang="tr-TR" dirty="0" smtClean="0"/>
              <a:t>dosyalarını indiriyoruz. </a:t>
            </a:r>
          </a:p>
          <a:p>
            <a:r>
              <a:rPr lang="tr-TR" dirty="0" smtClean="0"/>
              <a:t>İndirmek istemezseniz CDN kullanarak ta </a:t>
            </a:r>
            <a:r>
              <a:rPr lang="tr-TR" dirty="0" err="1" smtClean="0"/>
              <a:t>bootstrapı</a:t>
            </a:r>
            <a:r>
              <a:rPr lang="tr-TR" dirty="0" smtClean="0"/>
              <a:t> kullanabilirsiniz.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1162" y="2675858"/>
            <a:ext cx="1171135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latin typeface="SFMono-Regular"/>
              </a:rPr>
              <a:t>&lt;link </a:t>
            </a:r>
            <a:r>
              <a:rPr lang="tr-TR" altLang="tr-TR" dirty="0" err="1">
                <a:latin typeface="SFMono-Regular"/>
              </a:rPr>
              <a:t>rel</a:t>
            </a:r>
            <a:r>
              <a:rPr lang="tr-TR" altLang="tr-TR" dirty="0">
                <a:latin typeface="SFMono-Regular"/>
              </a:rPr>
              <a:t>="</a:t>
            </a:r>
            <a:r>
              <a:rPr lang="tr-TR" altLang="tr-TR" dirty="0" err="1">
                <a:latin typeface="SFMono-Regular"/>
              </a:rPr>
              <a:t>stylesheet</a:t>
            </a:r>
            <a:r>
              <a:rPr lang="tr-TR" altLang="tr-TR" dirty="0">
                <a:latin typeface="SFMono-Regular"/>
              </a:rPr>
              <a:t>" </a:t>
            </a:r>
            <a:r>
              <a:rPr lang="tr-TR" altLang="tr-TR" dirty="0" err="1">
                <a:latin typeface="SFMono-Regular"/>
              </a:rPr>
              <a:t>href</a:t>
            </a:r>
            <a:r>
              <a:rPr lang="tr-TR" altLang="tr-TR" dirty="0">
                <a:latin typeface="SFMono-Regular"/>
              </a:rPr>
              <a:t>="https://stackpath.bootstrapcdn.com/bootstrap/4.4.1/css/bootstrap.min.css" </a:t>
            </a:r>
            <a:r>
              <a:rPr lang="tr-TR" altLang="tr-TR" dirty="0" err="1">
                <a:latin typeface="SFMono-Regular"/>
              </a:rPr>
              <a:t>integrity</a:t>
            </a:r>
            <a:r>
              <a:rPr lang="tr-TR" altLang="tr-TR" dirty="0">
                <a:latin typeface="SFMono-Regular"/>
              </a:rPr>
              <a:t>="sha384-Vkoo8x4CGsO3+Hhxv8T/Q5PaXtkKtu6ug5TOeNV6gBiFeWPGFN9MuhOf23Q9Ifjh" </a:t>
            </a:r>
            <a:r>
              <a:rPr lang="tr-TR" altLang="tr-TR" dirty="0" err="1">
                <a:latin typeface="SFMono-Regular"/>
              </a:rPr>
              <a:t>crossorigin</a:t>
            </a:r>
            <a:r>
              <a:rPr lang="tr-TR" altLang="tr-TR" dirty="0">
                <a:latin typeface="SFMono-Regular"/>
              </a:rPr>
              <a:t>="</a:t>
            </a:r>
            <a:r>
              <a:rPr lang="tr-TR" altLang="tr-TR" dirty="0" err="1">
                <a:latin typeface="SFMono-Regular"/>
              </a:rPr>
              <a:t>anonymous</a:t>
            </a:r>
            <a:r>
              <a:rPr lang="tr-TR" altLang="tr-TR" dirty="0">
                <a:latin typeface="SFMono-Regular"/>
              </a:rPr>
              <a:t>"&gt;</a:t>
            </a:r>
            <a:r>
              <a:rPr lang="tr-TR" altLang="tr-TR" dirty="0"/>
              <a:t> </a:t>
            </a: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 smtClean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&lt;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script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src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="https://code.jquery.com/jquery-3.4.1.slim.min.js"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integrity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="sha384-J6qa4849blE2+poT4WnyKhv5vZF5SrPo0iEjwBvKU7imGFAV0wwj1yYfoRSJoZ+n"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crossorigin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anonymous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"&gt;&lt;/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script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&lt;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script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src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="https://cdn.jsdelivr.net/npm/popper.js@1.16.0/dist/umd/popper.min.js"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integrity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="sha384-Q6E9RHvbIyZFJoft+2mJbHaEWldlvI9IOYy5n3zV9zzTtmI3UksdQRVvoxMfooAo"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crossorigin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anonymous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"&gt;&lt;/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script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&lt;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script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src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="https://stackpath.bootstrapcdn.com/bootstrap/4.4.1/js/bootstrap.min.js"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integrity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="sha384-wfSDF2E50Y2D1uUdj0O3uMBJnjuUD4Ih7YwaYd1iqfktj0Uod8GCExl3Og8ifwB6"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crossorigin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="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anonymous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"&gt;&lt;/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script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&gt;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Sütun Sayıları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0" y="2419213"/>
            <a:ext cx="11810879" cy="29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Izgara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8417" y="1258577"/>
            <a:ext cx="11793583" cy="4195481"/>
          </a:xfrm>
        </p:spPr>
        <p:txBody>
          <a:bodyPr>
            <a:normAutofit/>
          </a:bodyPr>
          <a:lstStyle/>
          <a:p>
            <a:r>
              <a:rPr lang="tr-TR" dirty="0" err="1" smtClean="0"/>
              <a:t>Bootstrap</a:t>
            </a:r>
            <a:r>
              <a:rPr lang="tr-TR" dirty="0" smtClean="0"/>
              <a:t> temel olarak </a:t>
            </a:r>
            <a:r>
              <a:rPr lang="tr-TR" dirty="0" err="1" smtClean="0"/>
              <a:t>container</a:t>
            </a:r>
            <a:r>
              <a:rPr lang="tr-TR" dirty="0" smtClean="0"/>
              <a:t>(Kapsayıcı) , </a:t>
            </a:r>
            <a:r>
              <a:rPr lang="tr-TR" dirty="0" err="1" smtClean="0"/>
              <a:t>row</a:t>
            </a:r>
            <a:r>
              <a:rPr lang="tr-TR" dirty="0" smtClean="0"/>
              <a:t>(Satır) ve </a:t>
            </a:r>
            <a:r>
              <a:rPr lang="tr-TR" dirty="0" err="1" smtClean="0"/>
              <a:t>col</a:t>
            </a:r>
            <a:r>
              <a:rPr lang="tr-TR" dirty="0" smtClean="0"/>
              <a:t>(</a:t>
            </a:r>
            <a:r>
              <a:rPr lang="tr-TR" dirty="0" err="1" smtClean="0"/>
              <a:t>column</a:t>
            </a:r>
            <a:r>
              <a:rPr lang="tr-TR" dirty="0" smtClean="0"/>
              <a:t>- Sütun) oluşur.</a:t>
            </a:r>
          </a:p>
          <a:p>
            <a:r>
              <a:rPr lang="tr-TR" dirty="0" smtClean="0"/>
              <a:t>Tasarımlarınızı ekran boyutlarına göre yapacağınız için uygun </a:t>
            </a:r>
            <a:r>
              <a:rPr lang="tr-TR" dirty="0" err="1" smtClean="0"/>
              <a:t>container</a:t>
            </a:r>
            <a:r>
              <a:rPr lang="tr-TR" dirty="0" smtClean="0"/>
              <a:t> ve sütunları seçmeliyiz.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8417" y="4558941"/>
            <a:ext cx="7027408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Container</a:t>
            </a:r>
            <a:r>
              <a:rPr lang="tr-TR" dirty="0" smtClean="0"/>
              <a:t> </a:t>
            </a:r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00891" y="4990016"/>
            <a:ext cx="6686485" cy="1645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Row</a:t>
            </a:r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92331" y="5447218"/>
            <a:ext cx="1914292" cy="10842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Col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997160" y="5447217"/>
            <a:ext cx="1914292" cy="10842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Col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236668" y="5447217"/>
            <a:ext cx="1914292" cy="10842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Col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9" y="2839853"/>
            <a:ext cx="7048841" cy="154305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7816362" y="2839853"/>
            <a:ext cx="41148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Bu sistem ekranı 12’li sistemde bölmemize imkan sağlar. </a:t>
            </a:r>
            <a:endParaRPr lang="tr-TR" dirty="0" smtClean="0"/>
          </a:p>
          <a:p>
            <a:r>
              <a:rPr lang="tr-TR" dirty="0" smtClean="0"/>
              <a:t>1/12</a:t>
            </a:r>
          </a:p>
          <a:p>
            <a:r>
              <a:rPr lang="tr-TR" dirty="0" smtClean="0"/>
              <a:t>2/6 </a:t>
            </a:r>
            <a:r>
              <a:rPr lang="tr-TR" dirty="0"/>
              <a:t>+ </a:t>
            </a:r>
            <a:r>
              <a:rPr lang="tr-TR" dirty="0" smtClean="0"/>
              <a:t>2/6</a:t>
            </a:r>
          </a:p>
          <a:p>
            <a:r>
              <a:rPr lang="tr-TR" dirty="0" smtClean="0"/>
              <a:t>3/4 </a:t>
            </a:r>
            <a:r>
              <a:rPr lang="tr-TR" dirty="0"/>
              <a:t>+ 3/4 + 3/4 + 3/4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vb</a:t>
            </a:r>
            <a:r>
              <a:rPr lang="tr-TR" dirty="0"/>
              <a:t>. Izgara sistemi sayesinde HTML kısımları farklı ekranlarda farklı yerlerde konumlandırabiliriz.</a:t>
            </a:r>
          </a:p>
        </p:txBody>
      </p:sp>
      <p:pic>
        <p:nvPicPr>
          <p:cNvPr id="8194" name="Picture 2" descr="Önemli Dikkat Klasör - Pixabay'da ücretsiz vektör graf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4" y="3330483"/>
            <a:ext cx="1244736" cy="124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7446922" y="5936621"/>
            <a:ext cx="4389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https://getbootstrap.com/docs/4.4/layout/grid/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133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Başlangıç ​​şablonu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06" y="1268865"/>
            <a:ext cx="8083732" cy="476504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625824" y="6288950"/>
            <a:ext cx="9555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https://getbootstrap.com/docs/4.4/getting-started/introduction/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21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Container</a:t>
            </a:r>
            <a:r>
              <a:rPr lang="tr-TR" dirty="0" smtClean="0"/>
              <a:t> Sınıfları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8" y="1501548"/>
            <a:ext cx="10407242" cy="475703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818686" y="6392482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3"/>
              </a:rPr>
              <a:t>https://getbootstrap.com/docs/4.4/layout/overview/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761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Col</a:t>
            </a:r>
            <a:r>
              <a:rPr lang="tr-TR" dirty="0" smtClean="0"/>
              <a:t> Sınıfları ve kırılma noktaları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" y="1405481"/>
            <a:ext cx="11476204" cy="51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5621</TotalTime>
  <Words>1113</Words>
  <Application>Microsoft Office PowerPoint</Application>
  <PresentationFormat>Geniş ekran</PresentationFormat>
  <Paragraphs>273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Century Gothic</vt:lpstr>
      <vt:lpstr>Consolas</vt:lpstr>
      <vt:lpstr>SFMono-Regular</vt:lpstr>
      <vt:lpstr>Verdana</vt:lpstr>
      <vt:lpstr>Wingdings</vt:lpstr>
      <vt:lpstr>Wingdings 3</vt:lpstr>
      <vt:lpstr>İyon</vt:lpstr>
      <vt:lpstr>BOOTSTRAP4</vt:lpstr>
      <vt:lpstr>Bootstrap Nedir?</vt:lpstr>
      <vt:lpstr>Bootstrap Kurulumu</vt:lpstr>
      <vt:lpstr>Bootstrap Kurulumu</vt:lpstr>
      <vt:lpstr>Sütun Sayıları</vt:lpstr>
      <vt:lpstr>Bootstrap Izgara Sistemi</vt:lpstr>
      <vt:lpstr>Başlangıç ​​şablonu</vt:lpstr>
      <vt:lpstr>Container Sınıfları</vt:lpstr>
      <vt:lpstr>Col Sınıfları ve kırılma noktaları</vt:lpstr>
      <vt:lpstr>PowerPoint Sunusu</vt:lpstr>
      <vt:lpstr>Bootstrap Hiyerarşisi</vt:lpstr>
      <vt:lpstr>İlk container – row – col sınıfları</vt:lpstr>
      <vt:lpstr>İç içe div yapıları</vt:lpstr>
      <vt:lpstr>Sütun Genişlikleri - auto</vt:lpstr>
      <vt:lpstr>Satırda kaç sütun olacağını belirleme</vt:lpstr>
      <vt:lpstr>Sütun kesmeleri</vt:lpstr>
      <vt:lpstr>Sütunları Yeniden Sıralama</vt:lpstr>
      <vt:lpstr>Sütunları Öteleme </vt:lpstr>
      <vt:lpstr>Sütunları Gizleme</vt:lpstr>
      <vt:lpstr>Margin ve Padding Değerleri</vt:lpstr>
      <vt:lpstr>Renk İşlemleri </vt:lpstr>
      <vt:lpstr>Tablo İşlemleri </vt:lpstr>
      <vt:lpstr>Resim İşlemleri </vt:lpstr>
      <vt:lpstr>Form Kontrol Elemanları</vt:lpstr>
      <vt:lpstr>Yatay Menü Oluşturma</vt:lpstr>
      <vt:lpstr>Menüleri Yatayda Hizalamak</vt:lpstr>
      <vt:lpstr>Dikey Menü oluşturma</vt:lpstr>
      <vt:lpstr>Kırılma Noktasına Göre Yatay-Dikey Menüler</vt:lpstr>
      <vt:lpstr>Menüleri özelleştirme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BOOTSTRAP4</dc:title>
  <dc:creator>ERTAN</dc:creator>
  <cp:lastModifiedBy>ERTAN</cp:lastModifiedBy>
  <cp:revision>83</cp:revision>
  <dcterms:created xsi:type="dcterms:W3CDTF">2020-03-31T09:05:33Z</dcterms:created>
  <dcterms:modified xsi:type="dcterms:W3CDTF">2020-05-06T13:06:16Z</dcterms:modified>
</cp:coreProperties>
</file>