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 id="265" r:id="rId13"/>
  </p:sldIdLst>
  <p:sldSz cx="12192000" cy="6858000"/>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414" y="-96"/>
      </p:cViewPr>
      <p:guideLst>
        <p:guide orient="horz" pos="215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E7CCFA44-7155-4A31-8487-9FCCB736FE97}" type="datetimeFigureOut">
              <a:rPr lang="en-IN" smtClean="0"/>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76840D43-3B1C-44E6-8D67-F07F02AE6D7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840D43-3B1C-44E6-8D67-F07F02AE6D77}"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24" name="PlaceHolder 2"/>
          <p:cNvSpPr>
            <a:spLocks noGrp="1"/>
          </p:cNvSpPr>
          <p:nvPr>
            <p:ph/>
          </p:nvPr>
        </p:nvSpPr>
        <p:spPr>
          <a:xfrm>
            <a:off x="609480" y="1520280"/>
            <a:ext cx="109720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25" name="PlaceHolder 3"/>
          <p:cNvSpPr>
            <a:spLocks noGrp="1"/>
          </p:cNvSpPr>
          <p:nvPr>
            <p:ph/>
          </p:nvPr>
        </p:nvSpPr>
        <p:spPr>
          <a:xfrm>
            <a:off x="609480" y="3488760"/>
            <a:ext cx="109720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27" name="PlaceHolder 2"/>
          <p:cNvSpPr>
            <a:spLocks noGrp="1"/>
          </p:cNvSpPr>
          <p:nvPr>
            <p:ph/>
          </p:nvPr>
        </p:nvSpPr>
        <p:spPr>
          <a:xfrm>
            <a:off x="609480" y="152028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28" name="PlaceHolder 3"/>
          <p:cNvSpPr>
            <a:spLocks noGrp="1"/>
          </p:cNvSpPr>
          <p:nvPr>
            <p:ph/>
          </p:nvPr>
        </p:nvSpPr>
        <p:spPr>
          <a:xfrm>
            <a:off x="6231960" y="152028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29" name="PlaceHolder 4"/>
          <p:cNvSpPr>
            <a:spLocks noGrp="1"/>
          </p:cNvSpPr>
          <p:nvPr>
            <p:ph/>
          </p:nvPr>
        </p:nvSpPr>
        <p:spPr>
          <a:xfrm>
            <a:off x="609480" y="348876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30" name="PlaceHolder 5"/>
          <p:cNvSpPr>
            <a:spLocks noGrp="1"/>
          </p:cNvSpPr>
          <p:nvPr>
            <p:ph/>
          </p:nvPr>
        </p:nvSpPr>
        <p:spPr>
          <a:xfrm>
            <a:off x="6231960" y="348876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32" name="PlaceHolder 2"/>
          <p:cNvSpPr>
            <a:spLocks noGrp="1"/>
          </p:cNvSpPr>
          <p:nvPr>
            <p:ph/>
          </p:nvPr>
        </p:nvSpPr>
        <p:spPr>
          <a:xfrm>
            <a:off x="609480" y="1520280"/>
            <a:ext cx="35326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33" name="PlaceHolder 3"/>
          <p:cNvSpPr>
            <a:spLocks noGrp="1"/>
          </p:cNvSpPr>
          <p:nvPr>
            <p:ph/>
          </p:nvPr>
        </p:nvSpPr>
        <p:spPr>
          <a:xfrm>
            <a:off x="4319280" y="1520280"/>
            <a:ext cx="35326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34" name="PlaceHolder 4"/>
          <p:cNvSpPr>
            <a:spLocks noGrp="1"/>
          </p:cNvSpPr>
          <p:nvPr>
            <p:ph/>
          </p:nvPr>
        </p:nvSpPr>
        <p:spPr>
          <a:xfrm>
            <a:off x="8028720" y="1520280"/>
            <a:ext cx="35326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35" name="PlaceHolder 5"/>
          <p:cNvSpPr>
            <a:spLocks noGrp="1"/>
          </p:cNvSpPr>
          <p:nvPr>
            <p:ph/>
          </p:nvPr>
        </p:nvSpPr>
        <p:spPr>
          <a:xfrm>
            <a:off x="609480" y="3488760"/>
            <a:ext cx="35326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36" name="PlaceHolder 6"/>
          <p:cNvSpPr>
            <a:spLocks noGrp="1"/>
          </p:cNvSpPr>
          <p:nvPr>
            <p:ph/>
          </p:nvPr>
        </p:nvSpPr>
        <p:spPr>
          <a:xfrm>
            <a:off x="4319280" y="3488760"/>
            <a:ext cx="35326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37" name="PlaceHolder 7"/>
          <p:cNvSpPr>
            <a:spLocks noGrp="1"/>
          </p:cNvSpPr>
          <p:nvPr>
            <p:ph/>
          </p:nvPr>
        </p:nvSpPr>
        <p:spPr>
          <a:xfrm>
            <a:off x="8028720" y="3488760"/>
            <a:ext cx="35326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3" name="PlaceHolder 2"/>
          <p:cNvSpPr>
            <a:spLocks noGrp="1"/>
          </p:cNvSpPr>
          <p:nvPr>
            <p:ph type="subTitle"/>
          </p:nvPr>
        </p:nvSpPr>
        <p:spPr>
          <a:xfrm>
            <a:off x="609480" y="1520280"/>
            <a:ext cx="10972080" cy="376848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5" name="PlaceHolder 2"/>
          <p:cNvSpPr>
            <a:spLocks noGrp="1"/>
          </p:cNvSpPr>
          <p:nvPr>
            <p:ph/>
          </p:nvPr>
        </p:nvSpPr>
        <p:spPr>
          <a:xfrm>
            <a:off x="609480" y="1520280"/>
            <a:ext cx="10972080" cy="3768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7" name="PlaceHolder 2"/>
          <p:cNvSpPr>
            <a:spLocks noGrp="1"/>
          </p:cNvSpPr>
          <p:nvPr>
            <p:ph/>
          </p:nvPr>
        </p:nvSpPr>
        <p:spPr>
          <a:xfrm>
            <a:off x="609480" y="1520280"/>
            <a:ext cx="5354280" cy="3768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8" name="PlaceHolder 3"/>
          <p:cNvSpPr>
            <a:spLocks noGrp="1"/>
          </p:cNvSpPr>
          <p:nvPr>
            <p:ph/>
          </p:nvPr>
        </p:nvSpPr>
        <p:spPr>
          <a:xfrm>
            <a:off x="6231960" y="1520280"/>
            <a:ext cx="5354280" cy="3768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59200"/>
            <a:ext cx="10972080" cy="502920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12" name="PlaceHolder 2"/>
          <p:cNvSpPr>
            <a:spLocks noGrp="1"/>
          </p:cNvSpPr>
          <p:nvPr>
            <p:ph/>
          </p:nvPr>
        </p:nvSpPr>
        <p:spPr>
          <a:xfrm>
            <a:off x="609480" y="152028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13" name="PlaceHolder 3"/>
          <p:cNvSpPr>
            <a:spLocks noGrp="1"/>
          </p:cNvSpPr>
          <p:nvPr>
            <p:ph/>
          </p:nvPr>
        </p:nvSpPr>
        <p:spPr>
          <a:xfrm>
            <a:off x="6231960" y="1520280"/>
            <a:ext cx="5354280" cy="3768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14" name="PlaceHolder 4"/>
          <p:cNvSpPr>
            <a:spLocks noGrp="1"/>
          </p:cNvSpPr>
          <p:nvPr>
            <p:ph/>
          </p:nvPr>
        </p:nvSpPr>
        <p:spPr>
          <a:xfrm>
            <a:off x="609480" y="348876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16" name="PlaceHolder 2"/>
          <p:cNvSpPr>
            <a:spLocks noGrp="1"/>
          </p:cNvSpPr>
          <p:nvPr>
            <p:ph/>
          </p:nvPr>
        </p:nvSpPr>
        <p:spPr>
          <a:xfrm>
            <a:off x="609480" y="1520280"/>
            <a:ext cx="5354280" cy="3768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17" name="PlaceHolder 3"/>
          <p:cNvSpPr>
            <a:spLocks noGrp="1"/>
          </p:cNvSpPr>
          <p:nvPr>
            <p:ph/>
          </p:nvPr>
        </p:nvSpPr>
        <p:spPr>
          <a:xfrm>
            <a:off x="6231960" y="152028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18" name="PlaceHolder 4"/>
          <p:cNvSpPr>
            <a:spLocks noGrp="1"/>
          </p:cNvSpPr>
          <p:nvPr>
            <p:ph/>
          </p:nvPr>
        </p:nvSpPr>
        <p:spPr>
          <a:xfrm>
            <a:off x="6231960" y="348876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panose="020B0604020202020204"/>
            </a:endParaRPr>
          </a:p>
        </p:txBody>
      </p:sp>
      <p:sp>
        <p:nvSpPr>
          <p:cNvPr id="20" name="PlaceHolder 2"/>
          <p:cNvSpPr>
            <a:spLocks noGrp="1"/>
          </p:cNvSpPr>
          <p:nvPr>
            <p:ph/>
          </p:nvPr>
        </p:nvSpPr>
        <p:spPr>
          <a:xfrm>
            <a:off x="609480" y="152028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21" name="PlaceHolder 3"/>
          <p:cNvSpPr>
            <a:spLocks noGrp="1"/>
          </p:cNvSpPr>
          <p:nvPr>
            <p:ph/>
          </p:nvPr>
        </p:nvSpPr>
        <p:spPr>
          <a:xfrm>
            <a:off x="6231960" y="1520280"/>
            <a:ext cx="53542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
        <p:nvSpPr>
          <p:cNvPr id="22" name="PlaceHolder 4"/>
          <p:cNvSpPr>
            <a:spLocks noGrp="1"/>
          </p:cNvSpPr>
          <p:nvPr>
            <p:ph/>
          </p:nvPr>
        </p:nvSpPr>
        <p:spPr>
          <a:xfrm>
            <a:off x="609480" y="3488760"/>
            <a:ext cx="10972080" cy="1797480"/>
          </a:xfrm>
          <a:prstGeom prst="rect">
            <a:avLst/>
          </a:prstGeom>
          <a:noFill/>
          <a:ln w="0">
            <a:noFill/>
          </a:ln>
        </p:spPr>
        <p:txBody>
          <a:bodyPr lIns="0" tIns="0" rIns="0" bIns="0" anchor="t">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3" name="PlaceHolder 2"/>
          <p:cNvSpPr>
            <a:spLocks noGrp="1"/>
          </p:cNvSpPr>
          <p:nvPr>
            <p:ph type="body"/>
          </p:nvPr>
        </p:nvSpPr>
        <p:spPr>
          <a:xfrm>
            <a:off x="609480" y="1520280"/>
            <a:ext cx="10972080" cy="376848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p:cNvSpPr/>
          <p:nvPr/>
        </p:nvSpPr>
        <p:spPr>
          <a:xfrm>
            <a:off x="0" y="-360"/>
            <a:ext cx="12192120" cy="6858360"/>
          </a:xfrm>
          <a:custGeom>
            <a:avLst/>
            <a:gdLst/>
            <a:ahLst/>
            <a:cxn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sp>
      <p:sp>
        <p:nvSpPr>
          <p:cNvPr id="39" name="Straight Connector 38"/>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40" name="Straight Connector 39"/>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41" name="Freeform 40"/>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42" name="Freeform 41"/>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43" name="Freeform 42"/>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44" name="Freeform 43"/>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45" name="Freeform 44"/>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46" name="Freeform 45"/>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47" name="Freeform 46"/>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48" name="Freeform 47"/>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49" name="TextBox 48"/>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50" name="TextBox 49"/>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sp>
        <p:nvSpPr>
          <p:cNvPr id="51" name="Freeform 50"/>
          <p:cNvSpPr/>
          <p:nvPr/>
        </p:nvSpPr>
        <p:spPr>
          <a:xfrm>
            <a:off x="900000" y="450000"/>
            <a:ext cx="1229040" cy="1057680"/>
          </a:xfrm>
          <a:custGeom>
            <a:avLst/>
            <a:gdLst/>
            <a:ahLst/>
            <a:cxnLst/>
            <a:rect l="0" t="0" r="r" b="b"/>
            <a:pathLst>
              <a:path w="3414" h="2938">
                <a:moveTo>
                  <a:pt x="0" y="1470"/>
                </a:moveTo>
                <a:lnTo>
                  <a:pt x="734" y="0"/>
                </a:lnTo>
                <a:lnTo>
                  <a:pt x="2679" y="0"/>
                </a:lnTo>
                <a:lnTo>
                  <a:pt x="3414" y="1470"/>
                </a:lnTo>
                <a:lnTo>
                  <a:pt x="2679" y="2938"/>
                </a:lnTo>
                <a:lnTo>
                  <a:pt x="734" y="2938"/>
                </a:lnTo>
                <a:lnTo>
                  <a:pt x="0" y="1470"/>
                </a:lnTo>
                <a:close/>
              </a:path>
            </a:pathLst>
          </a:custGeom>
          <a:solidFill>
            <a:srgbClr val="5FCBEF"/>
          </a:solidFill>
          <a:ln w="0">
            <a:noFill/>
          </a:ln>
        </p:spPr>
      </p:sp>
      <p:sp>
        <p:nvSpPr>
          <p:cNvPr id="52" name="Freeform 51"/>
          <p:cNvSpPr/>
          <p:nvPr/>
        </p:nvSpPr>
        <p:spPr>
          <a:xfrm>
            <a:off x="3822840" y="1440"/>
            <a:ext cx="1667160" cy="1438560"/>
          </a:xfrm>
          <a:custGeom>
            <a:avLst/>
            <a:gdLst/>
            <a:ahLst/>
            <a:cxnLst/>
            <a:rect l="0" t="0" r="r" b="b"/>
            <a:pathLst>
              <a:path w="4631" h="3996">
                <a:moveTo>
                  <a:pt x="0" y="1997"/>
                </a:moveTo>
                <a:lnTo>
                  <a:pt x="999" y="0"/>
                </a:lnTo>
                <a:lnTo>
                  <a:pt x="3633" y="0"/>
                </a:lnTo>
                <a:lnTo>
                  <a:pt x="4631" y="1997"/>
                </a:lnTo>
                <a:lnTo>
                  <a:pt x="3633" y="3996"/>
                </a:lnTo>
                <a:lnTo>
                  <a:pt x="999" y="3996"/>
                </a:lnTo>
                <a:lnTo>
                  <a:pt x="0" y="1997"/>
                </a:lnTo>
                <a:close/>
              </a:path>
            </a:pathLst>
          </a:custGeom>
          <a:solidFill>
            <a:srgbClr val="42D0A2"/>
          </a:solidFill>
          <a:ln w="0">
            <a:noFill/>
          </a:ln>
        </p:spPr>
      </p:sp>
      <p:sp>
        <p:nvSpPr>
          <p:cNvPr id="53" name="Freeform 52"/>
          <p:cNvSpPr/>
          <p:nvPr/>
        </p:nvSpPr>
        <p:spPr>
          <a:xfrm>
            <a:off x="3775680" y="5850000"/>
            <a:ext cx="724320" cy="619560"/>
          </a:xfrm>
          <a:custGeom>
            <a:avLst/>
            <a:gdLst/>
            <a:ahLst/>
            <a:cxnLst/>
            <a:rect l="0" t="0" r="r" b="b"/>
            <a:pathLst>
              <a:path w="2012" h="1721">
                <a:moveTo>
                  <a:pt x="0" y="861"/>
                </a:moveTo>
                <a:lnTo>
                  <a:pt x="430" y="0"/>
                </a:lnTo>
                <a:lnTo>
                  <a:pt x="1582" y="0"/>
                </a:lnTo>
                <a:lnTo>
                  <a:pt x="2012" y="861"/>
                </a:lnTo>
                <a:lnTo>
                  <a:pt x="1582" y="1721"/>
                </a:lnTo>
                <a:lnTo>
                  <a:pt x="430" y="1721"/>
                </a:lnTo>
                <a:lnTo>
                  <a:pt x="0" y="861"/>
                </a:lnTo>
                <a:close/>
              </a:path>
            </a:pathLst>
          </a:custGeom>
          <a:solidFill>
            <a:srgbClr val="42B051"/>
          </a:solidFill>
          <a:ln w="0">
            <a:noFill/>
          </a:ln>
        </p:spPr>
      </p:sp>
      <p:sp>
        <p:nvSpPr>
          <p:cNvPr id="54" name="Freeform 53"/>
          <p:cNvSpPr/>
          <p:nvPr/>
        </p:nvSpPr>
        <p:spPr>
          <a:xfrm>
            <a:off x="2070000" y="180000"/>
            <a:ext cx="648000" cy="562320"/>
          </a:xfrm>
          <a:custGeom>
            <a:avLst/>
            <a:gdLst/>
            <a:ahLst/>
            <a:cxnLst/>
            <a:rect l="0" t="0" r="r" b="b"/>
            <a:pathLst>
              <a:path w="1800" h="1562">
                <a:moveTo>
                  <a:pt x="0" y="780"/>
                </a:moveTo>
                <a:lnTo>
                  <a:pt x="390" y="0"/>
                </a:lnTo>
                <a:lnTo>
                  <a:pt x="1410" y="0"/>
                </a:lnTo>
                <a:lnTo>
                  <a:pt x="1800" y="780"/>
                </a:lnTo>
                <a:lnTo>
                  <a:pt x="1410" y="1562"/>
                </a:lnTo>
                <a:lnTo>
                  <a:pt x="390" y="1562"/>
                </a:lnTo>
                <a:lnTo>
                  <a:pt x="0" y="780"/>
                </a:lnTo>
                <a:close/>
              </a:path>
            </a:pathLst>
          </a:custGeom>
          <a:solidFill>
            <a:srgbClr val="2E946B"/>
          </a:solidFill>
          <a:ln w="0">
            <a:noFill/>
          </a:ln>
        </p:spPr>
      </p:sp>
      <p:sp>
        <p:nvSpPr>
          <p:cNvPr id="55" name="TextBox 54"/>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1</a:t>
            </a:r>
            <a:endParaRPr lang="en-IN" sz="1130" b="0" strike="noStrike" spc="-1">
              <a:latin typeface="Times New Roman" panose="02020603050405020304"/>
            </a:endParaRPr>
          </a:p>
        </p:txBody>
      </p:sp>
      <p:sp>
        <p:nvSpPr>
          <p:cNvPr id="56" name="TextBox 55"/>
          <p:cNvSpPr txBox="1"/>
          <p:nvPr/>
        </p:nvSpPr>
        <p:spPr>
          <a:xfrm>
            <a:off x="409680" y="1710000"/>
            <a:ext cx="11380320" cy="4073040"/>
          </a:xfrm>
          <a:prstGeom prst="rect">
            <a:avLst/>
          </a:prstGeom>
          <a:noFill/>
          <a:ln w="0">
            <a:noFill/>
          </a:ln>
        </p:spPr>
        <p:txBody>
          <a:bodyPr lIns="0" tIns="0" rIns="0" bIns="0" anchor="t">
            <a:noAutofit/>
          </a:bodyPr>
          <a:lstStyle/>
          <a:p>
            <a:r>
              <a:rPr lang="en-IN" sz="3600" b="1" strike="noStrike" spc="-1" dirty="0">
                <a:solidFill>
                  <a:srgbClr val="000000"/>
                </a:solidFill>
                <a:latin typeface="Times New Roman" panose="02020603050405020304"/>
              </a:rPr>
              <a:t>Name:</a:t>
            </a:r>
            <a:r>
              <a:rPr lang="en-IN" sz="3600" b="0" strike="noStrike" spc="-1" dirty="0">
                <a:solidFill>
                  <a:srgbClr val="000000"/>
                </a:solidFill>
                <a:latin typeface="Times New Roman" panose="02020603050405020304"/>
              </a:rPr>
              <a:t> </a:t>
            </a:r>
            <a:r>
              <a:rPr lang="en-US" altLang="en-IN" sz="3600" b="0" strike="noStrike" spc="-1" dirty="0">
                <a:solidFill>
                  <a:srgbClr val="000000"/>
                </a:solidFill>
                <a:latin typeface="Times New Roman" panose="02020603050405020304"/>
              </a:rPr>
              <a:t>M.GOKILA</a:t>
            </a:r>
            <a:endParaRPr lang="en-IN" sz="3600" b="0" strike="noStrike" spc="-1" dirty="0">
              <a:latin typeface="Times New Roman" panose="02020603050405020304"/>
            </a:endParaRPr>
          </a:p>
          <a:p>
            <a:r>
              <a:rPr lang="en-IN" sz="3600" b="1" strike="noStrike" spc="-1" dirty="0">
                <a:solidFill>
                  <a:srgbClr val="000000"/>
                </a:solidFill>
                <a:latin typeface="Times New Roman" panose="02020603050405020304"/>
              </a:rPr>
              <a:t>NM</a:t>
            </a:r>
            <a:r>
              <a:rPr lang="en-IN" sz="3600" b="0" strike="noStrike" spc="-1" dirty="0">
                <a:solidFill>
                  <a:srgbClr val="000000"/>
                </a:solidFill>
                <a:latin typeface="Times New Roman" panose="02020603050405020304"/>
              </a:rPr>
              <a:t> </a:t>
            </a:r>
            <a:r>
              <a:rPr lang="en-IN" sz="3600" b="1" strike="noStrike" spc="-1" dirty="0">
                <a:solidFill>
                  <a:srgbClr val="000000"/>
                </a:solidFill>
                <a:latin typeface="Times New Roman" panose="02020603050405020304"/>
              </a:rPr>
              <a:t>id</a:t>
            </a:r>
            <a:r>
              <a:rPr lang="en-IN" sz="3600" b="1" strike="noStrike" spc="-1">
                <a:solidFill>
                  <a:srgbClr val="000000"/>
                </a:solidFill>
                <a:latin typeface="Times New Roman" panose="02020603050405020304"/>
              </a:rPr>
              <a:t>: </a:t>
            </a:r>
            <a:r>
              <a:rPr lang="en-IN" sz="3600" b="0" strike="noStrike" spc="-1" smtClean="0">
                <a:solidFill>
                  <a:srgbClr val="000000"/>
                </a:solidFill>
                <a:latin typeface="Times New Roman" panose="02020603050405020304"/>
              </a:rPr>
              <a:t>au73032110401</a:t>
            </a:r>
            <a:r>
              <a:rPr lang="en-US" altLang="en-IN" sz="3600" b="0" strike="noStrike" spc="-1" smtClean="0">
                <a:solidFill>
                  <a:srgbClr val="000000"/>
                </a:solidFill>
                <a:latin typeface="Times New Roman" panose="02020603050405020304"/>
              </a:rPr>
              <a:t>1</a:t>
            </a:r>
            <a:endParaRPr lang="en-IN" sz="3600" b="0" strike="noStrike" spc="-1" dirty="0">
              <a:latin typeface="Times New Roman" panose="02020603050405020304"/>
            </a:endParaRPr>
          </a:p>
          <a:p>
            <a:r>
              <a:rPr lang="en-IN" sz="3600" b="1" strike="noStrike" spc="-1" dirty="0">
                <a:solidFill>
                  <a:srgbClr val="000000"/>
                </a:solidFill>
                <a:latin typeface="Times New Roman" panose="02020603050405020304"/>
              </a:rPr>
              <a:t>Reg. No:</a:t>
            </a:r>
            <a:r>
              <a:rPr lang="en-IN" sz="3600" b="0" strike="noStrike" spc="-1" dirty="0">
                <a:solidFill>
                  <a:srgbClr val="000000"/>
                </a:solidFill>
                <a:latin typeface="Times New Roman" panose="02020603050405020304"/>
              </a:rPr>
              <a:t> </a:t>
            </a:r>
            <a:r>
              <a:rPr lang="en-IN" sz="3600" spc="-1" dirty="0" smtClean="0">
                <a:solidFill>
                  <a:srgbClr val="000000"/>
                </a:solidFill>
                <a:latin typeface="Times New Roman" panose="02020603050405020304"/>
              </a:rPr>
              <a:t>73032110401</a:t>
            </a:r>
            <a:r>
              <a:rPr lang="en-US" altLang="en-IN" sz="3600" spc="-1" dirty="0" smtClean="0">
                <a:solidFill>
                  <a:srgbClr val="000000"/>
                </a:solidFill>
                <a:latin typeface="Times New Roman" panose="02020603050405020304"/>
              </a:rPr>
              <a:t>1</a:t>
            </a:r>
            <a:endParaRPr lang="en-IN" sz="3600" b="0" strike="noStrike" spc="-1" dirty="0">
              <a:latin typeface="Times New Roman" panose="02020603050405020304"/>
            </a:endParaRPr>
          </a:p>
          <a:p>
            <a:r>
              <a:rPr lang="en-IN" sz="3600" b="1" strike="noStrike" spc="-1" dirty="0">
                <a:solidFill>
                  <a:srgbClr val="000000"/>
                </a:solidFill>
                <a:latin typeface="Times New Roman" panose="02020603050405020304"/>
              </a:rPr>
              <a:t>Year:</a:t>
            </a:r>
            <a:r>
              <a:rPr lang="en-IN" sz="3600" b="0" strike="noStrike" spc="-1" dirty="0">
                <a:solidFill>
                  <a:srgbClr val="000000"/>
                </a:solidFill>
                <a:latin typeface="Times New Roman" panose="02020603050405020304"/>
              </a:rPr>
              <a:t> III </a:t>
            </a:r>
            <a:endParaRPr lang="en-IN" sz="3600" b="0" strike="noStrike" spc="-1" dirty="0">
              <a:latin typeface="Times New Roman" panose="02020603050405020304"/>
            </a:endParaRPr>
          </a:p>
          <a:p>
            <a:r>
              <a:rPr lang="en-IN" sz="3600" b="1" strike="noStrike" spc="-1" dirty="0">
                <a:solidFill>
                  <a:srgbClr val="000000"/>
                </a:solidFill>
                <a:latin typeface="Times New Roman" panose="02020603050405020304"/>
              </a:rPr>
              <a:t>Department:</a:t>
            </a:r>
            <a:r>
              <a:rPr lang="en-IN" sz="3600" b="0" strike="noStrike" spc="-1" dirty="0">
                <a:solidFill>
                  <a:srgbClr val="000000"/>
                </a:solidFill>
                <a:latin typeface="Times New Roman" panose="02020603050405020304"/>
              </a:rPr>
              <a:t> </a:t>
            </a:r>
            <a:r>
              <a:rPr lang="en-IN" sz="3600" b="0" strike="noStrike" spc="-1" dirty="0" smtClean="0">
                <a:solidFill>
                  <a:srgbClr val="000000"/>
                </a:solidFill>
                <a:latin typeface="Times New Roman" panose="02020603050405020304"/>
              </a:rPr>
              <a:t>BE/COMPUTER SCIENCE AND ENGINEERING</a:t>
            </a:r>
            <a:endParaRPr lang="en-IN" sz="3600" b="0" strike="noStrike" spc="-1" dirty="0">
              <a:latin typeface="Times New Roman" panose="02020603050405020304"/>
            </a:endParaRPr>
          </a:p>
          <a:p>
            <a:r>
              <a:rPr lang="en-IN" sz="3600" b="1" strike="noStrike" spc="-1" dirty="0">
                <a:solidFill>
                  <a:srgbClr val="000000"/>
                </a:solidFill>
                <a:latin typeface="Times New Roman" panose="02020603050405020304"/>
              </a:rPr>
              <a:t>College Name:</a:t>
            </a:r>
            <a:r>
              <a:rPr lang="en-IN" sz="3600" b="0" strike="noStrike" spc="-1" dirty="0">
                <a:solidFill>
                  <a:srgbClr val="000000"/>
                </a:solidFill>
                <a:latin typeface="Times New Roman" panose="02020603050405020304"/>
              </a:rPr>
              <a:t> </a:t>
            </a:r>
            <a:r>
              <a:rPr lang="en-IN" sz="3600" b="0" strike="noStrike" spc="-1" dirty="0" smtClean="0">
                <a:solidFill>
                  <a:srgbClr val="000000"/>
                </a:solidFill>
                <a:latin typeface="Times New Roman" panose="02020603050405020304"/>
              </a:rPr>
              <a:t>BUILDERS ENGINEERING COLLEGE</a:t>
            </a:r>
            <a:endParaRPr lang="en-IN" sz="3600" b="0" strike="noStrike" spc="-1" dirty="0">
              <a:latin typeface="Times New Roman" panose="02020603050405020304"/>
            </a:endParaRPr>
          </a:p>
          <a:p>
            <a:endParaRPr lang="en-IN" sz="3600" b="0" strike="noStrike" spc="-1" dirty="0">
              <a:latin typeface="Times New Roman" panose="02020603050405020304"/>
            </a:endParaRPr>
          </a:p>
          <a:p>
            <a:endParaRPr lang="en-IN" sz="3600" b="0" strike="noStrike" spc="-1" dirty="0">
              <a:latin typeface="Times New Roman" panose="02020603050405020304"/>
            </a:endParaRPr>
          </a:p>
        </p:txBody>
      </p:sp>
      <p:pic>
        <p:nvPicPr>
          <p:cNvPr id="57" name="Picture 56"/>
          <p:cNvPicPr/>
          <p:nvPr/>
        </p:nvPicPr>
        <p:blipFill>
          <a:blip r:embed="rId1" cstate="print"/>
          <a:stretch>
            <a:fillRect/>
          </a:stretch>
        </p:blipFill>
        <p:spPr>
          <a:xfrm>
            <a:off x="676440" y="6467400"/>
            <a:ext cx="2142720" cy="1998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Freeform 203"/>
          <p:cNvSpPr/>
          <p:nvPr/>
        </p:nvSpPr>
        <p:spPr>
          <a:xfrm>
            <a:off x="0" y="-635"/>
            <a:ext cx="12642215" cy="6858635"/>
          </a:xfrm>
          <a:custGeom>
            <a:avLst/>
            <a:gdLst/>
            <a:ahLst/>
            <a:cxn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sp>
      <p:sp>
        <p:nvSpPr>
          <p:cNvPr id="205" name="Straight Connector 204"/>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206" name="Straight Connector 205"/>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207" name="Freeform 206"/>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208" name="Freeform 207"/>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209" name="Freeform 208"/>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210" name="Freeform 209"/>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211" name="Freeform 210"/>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212" name="Freeform 211"/>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213" name="Freeform 212"/>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214" name="Freeform 213"/>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215" name="TextBox 214"/>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216" name="TextBox 215"/>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pic>
        <p:nvPicPr>
          <p:cNvPr id="217" name="Picture 216"/>
          <p:cNvPicPr/>
          <p:nvPr/>
        </p:nvPicPr>
        <p:blipFill>
          <a:blip r:embed="rId1" cstate="print"/>
          <a:stretch>
            <a:fillRect/>
          </a:stretch>
        </p:blipFill>
        <p:spPr>
          <a:xfrm>
            <a:off x="676440" y="6467400"/>
            <a:ext cx="2142720" cy="199800"/>
          </a:xfrm>
          <a:prstGeom prst="rect">
            <a:avLst/>
          </a:prstGeom>
          <a:ln w="0">
            <a:noFill/>
          </a:ln>
        </p:spPr>
      </p:pic>
      <p:sp>
        <p:nvSpPr>
          <p:cNvPr id="218" name="TextBox 217"/>
          <p:cNvSpPr txBox="1"/>
          <p:nvPr/>
        </p:nvSpPr>
        <p:spPr>
          <a:xfrm>
            <a:off x="726937" y="196420"/>
            <a:ext cx="3275640" cy="709200"/>
          </a:xfrm>
          <a:prstGeom prst="rect">
            <a:avLst/>
          </a:prstGeom>
          <a:noFill/>
          <a:ln w="0">
            <a:noFill/>
          </a:ln>
        </p:spPr>
        <p:txBody>
          <a:bodyPr lIns="0" tIns="0" rIns="0" bIns="0" anchor="t">
            <a:noAutofit/>
          </a:bodyPr>
          <a:lstStyle/>
          <a:p>
            <a:r>
              <a:rPr lang="en-IN" sz="4800" b="1" strike="noStrike" spc="-1" dirty="0">
                <a:solidFill>
                  <a:srgbClr val="000000"/>
                </a:solidFill>
                <a:latin typeface="Trebuchet MS" panose="020B0603020202020204"/>
              </a:rPr>
              <a:t>RESULTS </a:t>
            </a:r>
            <a:endParaRPr lang="en-IN" sz="4800" b="0" strike="noStrike" spc="-1" dirty="0">
              <a:latin typeface="Times New Roman" panose="02020603050405020304"/>
            </a:endParaRPr>
          </a:p>
        </p:txBody>
      </p:sp>
      <p:pic>
        <p:nvPicPr>
          <p:cNvPr id="219" name="Picture 218" descr="C:\Users\student\Downloads\img 0.jpgimg 0"/>
          <p:cNvPicPr/>
          <p:nvPr/>
        </p:nvPicPr>
        <p:blipFill>
          <a:blip r:embed="rId2"/>
          <a:srcRect t="3681" b="3681"/>
          <a:stretch>
            <a:fillRect/>
          </a:stretch>
        </p:blipFill>
        <p:spPr>
          <a:xfrm>
            <a:off x="674737" y="1006227"/>
            <a:ext cx="4144320" cy="2159640"/>
          </a:xfrm>
          <a:prstGeom prst="rect">
            <a:avLst/>
          </a:prstGeom>
          <a:ln w="0">
            <a:noFill/>
          </a:ln>
        </p:spPr>
      </p:pic>
      <p:pic>
        <p:nvPicPr>
          <p:cNvPr id="220" name="Picture 219" descr="C:\Users\student\Downloads\img 1.jpgimg 1"/>
          <p:cNvPicPr/>
          <p:nvPr/>
        </p:nvPicPr>
        <p:blipFill>
          <a:blip r:embed="rId3"/>
          <a:srcRect t="4618" b="4618"/>
          <a:stretch>
            <a:fillRect/>
          </a:stretch>
        </p:blipFill>
        <p:spPr>
          <a:xfrm>
            <a:off x="5512975" y="965284"/>
            <a:ext cx="4054320" cy="2070000"/>
          </a:xfrm>
          <a:prstGeom prst="rect">
            <a:avLst/>
          </a:prstGeom>
          <a:ln w="0">
            <a:noFill/>
          </a:ln>
        </p:spPr>
      </p:pic>
      <p:pic>
        <p:nvPicPr>
          <p:cNvPr id="221" name="Picture 220" descr="C:\Users\student\Downloads\img 2.jpgimg 2"/>
          <p:cNvPicPr/>
          <p:nvPr/>
        </p:nvPicPr>
        <p:blipFill>
          <a:blip r:embed="rId4"/>
          <a:srcRect l="5280" r="5280"/>
          <a:stretch>
            <a:fillRect/>
          </a:stretch>
        </p:blipFill>
        <p:spPr>
          <a:xfrm>
            <a:off x="715680" y="3491173"/>
            <a:ext cx="4054320" cy="2549520"/>
          </a:xfrm>
          <a:prstGeom prst="rect">
            <a:avLst/>
          </a:prstGeom>
          <a:ln w="0">
            <a:noFill/>
          </a:ln>
        </p:spPr>
      </p:pic>
      <p:pic>
        <p:nvPicPr>
          <p:cNvPr id="222" name="Picture 221" descr="C:\Users\student\Downloads\img 3.jpgimg 3"/>
          <p:cNvPicPr/>
          <p:nvPr/>
        </p:nvPicPr>
        <p:blipFill>
          <a:blip r:embed="rId5"/>
          <a:srcRect l="5368" r="5368"/>
          <a:stretch>
            <a:fillRect/>
          </a:stretch>
        </p:blipFill>
        <p:spPr>
          <a:xfrm>
            <a:off x="5476352" y="3457988"/>
            <a:ext cx="4050000" cy="2551680"/>
          </a:xfrm>
          <a:prstGeom prst="rect">
            <a:avLst/>
          </a:prstGeom>
          <a:ln w="0">
            <a:noFill/>
          </a:ln>
        </p:spPr>
      </p:pic>
      <p:sp>
        <p:nvSpPr>
          <p:cNvPr id="21" name="TextBox 20"/>
          <p:cNvSpPr txBox="1"/>
          <p:nvPr/>
        </p:nvSpPr>
        <p:spPr>
          <a:xfrm>
            <a:off x="889635" y="6210935"/>
            <a:ext cx="7601585" cy="647065"/>
          </a:xfrm>
          <a:prstGeom prst="rect">
            <a:avLst/>
          </a:prstGeom>
          <a:noFill/>
        </p:spPr>
        <p:txBody>
          <a:bodyPr wrap="square" rtlCol="0">
            <a:noAutofit/>
          </a:bodyPr>
          <a:lstStyle/>
          <a:p>
            <a:r>
              <a:rPr lang="en-US" b="1" dirty="0">
                <a:solidFill>
                  <a:schemeClr val="accent5"/>
                </a:solidFill>
              </a:rPr>
              <a:t>DEMO LINK</a:t>
            </a:r>
            <a:endParaRPr lang="en-US" b="1" dirty="0">
              <a:solidFill>
                <a:schemeClr val="accent5"/>
              </a:solidFill>
            </a:endParaRPr>
          </a:p>
          <a:p>
            <a:r>
              <a:rPr lang="en-US" sz="1200" b="1" dirty="0">
                <a:solidFill>
                  <a:schemeClr val="accent5"/>
                </a:solidFill>
                <a:latin typeface="Times New Roman" panose="02020603050405020304" charset="0"/>
                <a:cs typeface="Times New Roman" panose="02020603050405020304" charset="0"/>
              </a:rPr>
              <a:t>https://www.loom.com/share/323c9d22732940068ad98fa5d49284c3?sid=88c145b8-df07-4bb9-9f82-0f69e70b7998</a:t>
            </a:r>
            <a:endParaRPr lang="en-US" sz="1200" b="1" dirty="0">
              <a:solidFill>
                <a:schemeClr val="accent5"/>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7"/>
          <p:cNvSpPr/>
          <p:nvPr/>
        </p:nvSpPr>
        <p:spPr>
          <a:xfrm>
            <a:off x="989965" y="2969895"/>
            <a:ext cx="8550275" cy="1703705"/>
          </a:xfrm>
          <a:custGeom>
            <a:avLst/>
            <a:gdLst/>
            <a:ahLst/>
            <a:cxnLst/>
            <a:rect l="0" t="0" r="r" b="b"/>
            <a:pathLst>
              <a:path w="23750" h="2050">
                <a:moveTo>
                  <a:pt x="0" y="2050"/>
                </a:moveTo>
                <a:lnTo>
                  <a:pt x="23750" y="2050"/>
                </a:lnTo>
                <a:lnTo>
                  <a:pt x="23750" y="0"/>
                </a:lnTo>
                <a:lnTo>
                  <a:pt x="0" y="0"/>
                </a:lnTo>
                <a:lnTo>
                  <a:pt x="0" y="2050"/>
                </a:lnTo>
                <a:close/>
              </a:path>
            </a:pathLst>
          </a:custGeom>
          <a:noFill/>
          <a:ln w="0">
            <a:noFill/>
          </a:ln>
        </p:spPr>
        <p:txBody>
          <a:bodyPr lIns="0" tIns="0" rIns="0" bIns="0" anchor="t">
            <a:noAutofit/>
          </a:bodyPr>
          <a:lstStyle/>
          <a:p>
            <a:pPr algn="ctr">
              <a:buNone/>
            </a:pPr>
            <a:r>
              <a:rPr lang="en-US" altLang="en-IN" sz="7200" b="0" strike="noStrike" spc="-1">
                <a:solidFill>
                  <a:schemeClr val="accent5"/>
                </a:solidFill>
                <a:latin typeface="Times New Roman" panose="02020603050405020304"/>
              </a:rPr>
              <a:t>TEXT TO SPEACH RECOGINITION</a:t>
            </a:r>
            <a:endParaRPr lang="en-US" altLang="en-IN" sz="7200" b="0" strike="noStrike" spc="-1">
              <a:solidFill>
                <a:schemeClr val="accent5"/>
              </a:solidFill>
              <a:latin typeface="Times New Roman" panose="02020603050405020304"/>
            </a:endParaRPr>
          </a:p>
          <a:p>
            <a:pPr algn="ctr">
              <a:buNone/>
            </a:pPr>
            <a:endParaRPr lang="en-US" altLang="en-IN" sz="7200" b="0" strike="noStrike" spc="-1">
              <a:solidFill>
                <a:schemeClr val="accent5"/>
              </a:solidFill>
              <a:latin typeface="Times New Roman" panose="02020603050405020304"/>
            </a:endParaRPr>
          </a:p>
        </p:txBody>
      </p:sp>
      <p:sp>
        <p:nvSpPr>
          <p:cNvPr id="59" name="Straight Connector 58"/>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60" name="Straight Connector 59"/>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61" name="Freeform 60"/>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62" name="Freeform 61"/>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63" name="Freeform 62"/>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64" name="Freeform 63"/>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65" name="Freeform 64"/>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66" name="Freeform 65"/>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67" name="Freeform 66"/>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68" name="Freeform 67"/>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69" name="TextBox 68"/>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70" name="TextBox 69"/>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sp>
        <p:nvSpPr>
          <p:cNvPr id="71" name="Freeform 70"/>
          <p:cNvSpPr/>
          <p:nvPr/>
        </p:nvSpPr>
        <p:spPr>
          <a:xfrm>
            <a:off x="9353520" y="5362560"/>
            <a:ext cx="457560" cy="457560"/>
          </a:xfrm>
          <a:custGeom>
            <a:avLst/>
            <a:gdLst/>
            <a:ahLst/>
            <a:cxnLst/>
            <a:rect l="0" t="0" r="r" b="b"/>
            <a:pathLst>
              <a:path w="1271" h="1271">
                <a:moveTo>
                  <a:pt x="0" y="1271"/>
                </a:moveTo>
                <a:lnTo>
                  <a:pt x="1271" y="1271"/>
                </a:lnTo>
                <a:lnTo>
                  <a:pt x="1271" y="0"/>
                </a:lnTo>
                <a:lnTo>
                  <a:pt x="0" y="0"/>
                </a:lnTo>
                <a:lnTo>
                  <a:pt x="0" y="1271"/>
                </a:lnTo>
                <a:close/>
              </a:path>
            </a:pathLst>
          </a:custGeom>
          <a:solidFill>
            <a:srgbClr val="42B051"/>
          </a:solidFill>
          <a:ln w="0">
            <a:noFill/>
          </a:ln>
        </p:spPr>
      </p:sp>
      <p:sp>
        <p:nvSpPr>
          <p:cNvPr id="72" name="Freeform 71"/>
          <p:cNvSpPr/>
          <p:nvPr/>
        </p:nvSpPr>
        <p:spPr>
          <a:xfrm>
            <a:off x="9353520" y="5895720"/>
            <a:ext cx="181080" cy="181440"/>
          </a:xfrm>
          <a:custGeom>
            <a:avLst/>
            <a:gdLst/>
            <a:ahLst/>
            <a:cxnLst/>
            <a:rect l="0" t="0" r="r" b="b"/>
            <a:pathLst>
              <a:path w="503" h="504">
                <a:moveTo>
                  <a:pt x="0" y="504"/>
                </a:moveTo>
                <a:lnTo>
                  <a:pt x="503" y="504"/>
                </a:lnTo>
                <a:lnTo>
                  <a:pt x="503" y="0"/>
                </a:lnTo>
                <a:lnTo>
                  <a:pt x="0" y="0"/>
                </a:lnTo>
                <a:lnTo>
                  <a:pt x="0" y="504"/>
                </a:lnTo>
                <a:close/>
              </a:path>
            </a:pathLst>
          </a:custGeom>
          <a:solidFill>
            <a:srgbClr val="2E946B"/>
          </a:solidFill>
          <a:ln w="0">
            <a:noFill/>
          </a:ln>
        </p:spPr>
      </p:sp>
      <p:sp>
        <p:nvSpPr>
          <p:cNvPr id="73" name="TextBox 72"/>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2</a:t>
            </a:r>
            <a:endParaRPr lang="en-IN" sz="1130" b="0" strike="noStrike" spc="-1">
              <a:latin typeface="Times New Roman" panose="02020603050405020304"/>
            </a:endParaRPr>
          </a:p>
        </p:txBody>
      </p:sp>
      <p:pic>
        <p:nvPicPr>
          <p:cNvPr id="74" name="Picture 73"/>
          <p:cNvPicPr/>
          <p:nvPr/>
        </p:nvPicPr>
        <p:blipFill>
          <a:blip r:embed="rId1" cstate="print"/>
          <a:stretch>
            <a:fillRect/>
          </a:stretch>
        </p:blipFill>
        <p:spPr>
          <a:xfrm>
            <a:off x="676440" y="6467400"/>
            <a:ext cx="2142720" cy="199800"/>
          </a:xfrm>
          <a:prstGeom prst="rect">
            <a:avLst/>
          </a:prstGeom>
          <a:ln w="0">
            <a:noFill/>
          </a:ln>
        </p:spPr>
      </p:pic>
      <p:pic>
        <p:nvPicPr>
          <p:cNvPr id="75" name="Picture 74"/>
          <p:cNvPicPr/>
          <p:nvPr/>
        </p:nvPicPr>
        <p:blipFill>
          <a:blip r:embed="rId2" cstate="print"/>
          <a:stretch>
            <a:fillRect/>
          </a:stretch>
        </p:blipFill>
        <p:spPr>
          <a:xfrm>
            <a:off x="466560" y="6410160"/>
            <a:ext cx="3704760" cy="294840"/>
          </a:xfrm>
          <a:prstGeom prst="rect">
            <a:avLst/>
          </a:prstGeom>
          <a:ln w="0">
            <a:noFill/>
          </a:ln>
        </p:spPr>
      </p:pic>
      <p:sp>
        <p:nvSpPr>
          <p:cNvPr id="76" name="TextBox 75"/>
          <p:cNvSpPr txBox="1"/>
          <p:nvPr/>
        </p:nvSpPr>
        <p:spPr>
          <a:xfrm>
            <a:off x="752400" y="881640"/>
            <a:ext cx="4479840" cy="632880"/>
          </a:xfrm>
          <a:prstGeom prst="rect">
            <a:avLst/>
          </a:prstGeom>
          <a:noFill/>
          <a:ln w="0">
            <a:noFill/>
          </a:ln>
        </p:spPr>
        <p:txBody>
          <a:bodyPr lIns="0" tIns="0" rIns="0" bIns="0" anchor="t">
            <a:noAutofit/>
          </a:bodyPr>
          <a:lstStyle/>
          <a:p>
            <a:r>
              <a:rPr lang="en-IN" sz="4290" b="1" strike="noStrike" spc="-1">
                <a:solidFill>
                  <a:srgbClr val="000000"/>
                </a:solidFill>
                <a:latin typeface="Trebuchet MS" panose="020B0603020202020204"/>
              </a:rPr>
              <a:t>PROJECT TITLE</a:t>
            </a:r>
            <a:endParaRPr lang="en-IN" sz="4290" b="0" strike="noStrike" spc="-1">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reeform 76"/>
          <p:cNvSpPr/>
          <p:nvPr/>
        </p:nvSpPr>
        <p:spPr>
          <a:xfrm>
            <a:off x="1289915" y="111495"/>
            <a:ext cx="8708690" cy="6247545"/>
          </a:xfrm>
          <a:custGeom>
            <a:avLst/>
            <a:gdLst/>
            <a:ahLst/>
            <a:cxnLst/>
            <a:rect l="0" t="0" r="r" b="b"/>
            <a:pathLst>
              <a:path w="26000" h="9250">
                <a:moveTo>
                  <a:pt x="0" y="9250"/>
                </a:moveTo>
                <a:lnTo>
                  <a:pt x="26000" y="9250"/>
                </a:lnTo>
                <a:lnTo>
                  <a:pt x="26000" y="0"/>
                </a:lnTo>
                <a:lnTo>
                  <a:pt x="0" y="0"/>
                </a:lnTo>
                <a:lnTo>
                  <a:pt x="0" y="9250"/>
                </a:lnTo>
                <a:close/>
              </a:path>
            </a:pathLst>
          </a:custGeom>
          <a:noFill/>
          <a:ln w="0">
            <a:noFill/>
          </a:ln>
        </p:spPr>
        <p:txBody>
          <a:bodyPr lIns="0" tIns="0" rIns="0" bIns="0" anchor="t">
            <a:noAutofit/>
          </a:bodyPr>
          <a:lstStyle/>
          <a:p>
            <a:r>
              <a:rPr lang="en-IN" sz="2400" b="0" strike="noStrike" spc="-1" dirty="0">
                <a:latin typeface="Times New Roman" panose="02020603050405020304"/>
              </a:rPr>
              <a:t>         </a:t>
            </a:r>
            <a:endParaRPr lang="en-IN" sz="2400" b="0" strike="noStrike" spc="-1" dirty="0">
              <a:latin typeface="Times New Roman" panose="02020603050405020304"/>
            </a:endParaRPr>
          </a:p>
          <a:p>
            <a:endParaRPr lang="en-IN" sz="2400" b="0" strike="noStrike" spc="-1" dirty="0">
              <a:latin typeface="Times New Roman" panose="02020603050405020304"/>
            </a:endParaRPr>
          </a:p>
          <a:p>
            <a:endParaRPr lang="en-IN" sz="2400" b="0" strike="noStrike" spc="-1" dirty="0">
              <a:latin typeface="Times New Roman" panose="02020603050405020304"/>
            </a:endParaRPr>
          </a:p>
          <a:p>
            <a:endParaRPr lang="en-IN" sz="2400" b="0" strike="noStrike" spc="-1" dirty="0">
              <a:latin typeface="Times New Roman" panose="02020603050405020304"/>
            </a:endParaRPr>
          </a:p>
          <a:p>
            <a:r>
              <a:rPr lang="en-IN" sz="2400" b="0" strike="noStrike" spc="-1" dirty="0">
                <a:latin typeface="Times New Roman" panose="02020603050405020304"/>
              </a:rPr>
              <a:t>        </a:t>
            </a:r>
            <a:br>
              <a:rPr sz="2400" dirty="0"/>
            </a:br>
            <a:r>
              <a:rPr lang="en-IN" sz="3600" b="0" strike="noStrike" spc="-1" dirty="0" smtClean="0">
                <a:latin typeface="Times New Roman" panose="02020603050405020304"/>
              </a:rPr>
              <a:t>1</a:t>
            </a:r>
            <a:r>
              <a:rPr lang="en-IN" sz="3600" b="0" strike="noStrike" spc="-1" dirty="0">
                <a:latin typeface="Times New Roman" panose="02020603050405020304"/>
              </a:rPr>
              <a:t>. Introduction to </a:t>
            </a:r>
            <a:r>
              <a:rPr lang="en-US" altLang="en-IN" sz="3600" b="0" strike="noStrike" spc="-1" dirty="0">
                <a:latin typeface="Times New Roman" panose="02020603050405020304"/>
              </a:rPr>
              <a:t>Text to Speach Recoginition</a:t>
            </a:r>
            <a:r>
              <a:rPr lang="en-IN" sz="3600" b="0" strike="noStrike" spc="-1" dirty="0">
                <a:latin typeface="Times New Roman" panose="02020603050405020304"/>
              </a:rPr>
              <a:t>.</a:t>
            </a:r>
            <a:endParaRPr lang="en-IN" sz="3600" b="0" strike="noStrike" spc="-1" dirty="0">
              <a:latin typeface="Times New Roman" panose="02020603050405020304"/>
            </a:endParaRPr>
          </a:p>
          <a:p>
            <a:r>
              <a:rPr lang="en-IN" sz="3600" b="0" strike="noStrike" spc="-1" dirty="0" smtClean="0">
                <a:latin typeface="Times New Roman" panose="02020603050405020304"/>
              </a:rPr>
              <a:t>2</a:t>
            </a:r>
            <a:r>
              <a:rPr lang="en-IN" sz="3600" b="0" strike="noStrike" spc="-1" dirty="0">
                <a:latin typeface="Times New Roman" panose="02020603050405020304"/>
              </a:rPr>
              <a:t>. Technologies and Tools.</a:t>
            </a:r>
            <a:endParaRPr lang="en-IN" sz="3600" b="0" strike="noStrike" spc="-1" dirty="0">
              <a:latin typeface="Times New Roman" panose="02020603050405020304"/>
            </a:endParaRPr>
          </a:p>
          <a:p>
            <a:r>
              <a:rPr lang="en-IN" sz="3600" b="0" strike="noStrike" spc="-1" dirty="0" smtClean="0">
                <a:latin typeface="Times New Roman" panose="02020603050405020304"/>
              </a:rPr>
              <a:t>3</a:t>
            </a:r>
            <a:r>
              <a:rPr lang="en-IN" sz="3600" b="0" strike="noStrike" spc="-1" dirty="0">
                <a:latin typeface="Times New Roman" panose="02020603050405020304"/>
              </a:rPr>
              <a:t>. Hardware Requirements.</a:t>
            </a:r>
            <a:endParaRPr lang="en-IN" sz="3600" b="0" strike="noStrike" spc="-1" dirty="0">
              <a:latin typeface="Times New Roman" panose="02020603050405020304"/>
            </a:endParaRPr>
          </a:p>
          <a:p>
            <a:r>
              <a:rPr lang="en-IN" sz="3600" b="0" strike="noStrike" spc="-1" dirty="0" smtClean="0">
                <a:latin typeface="Times New Roman" panose="02020603050405020304"/>
              </a:rPr>
              <a:t>4</a:t>
            </a:r>
            <a:r>
              <a:rPr lang="en-IN" sz="3600" b="0" strike="noStrike" spc="-1" dirty="0">
                <a:latin typeface="Times New Roman" panose="02020603050405020304"/>
              </a:rPr>
              <a:t>. Software Development  </a:t>
            </a:r>
            <a:endParaRPr lang="en-IN" sz="3600" b="0" strike="noStrike" spc="-1" dirty="0">
              <a:latin typeface="Times New Roman" panose="02020603050405020304"/>
            </a:endParaRPr>
          </a:p>
          <a:p>
            <a:r>
              <a:rPr lang="en-IN" sz="3600" b="0" strike="noStrike" spc="-1" dirty="0" smtClean="0">
                <a:latin typeface="Times New Roman" panose="02020603050405020304"/>
              </a:rPr>
              <a:t>5</a:t>
            </a:r>
            <a:r>
              <a:rPr lang="en-IN" sz="3600" b="0" strike="noStrike" spc="-1" dirty="0">
                <a:latin typeface="Times New Roman" panose="02020603050405020304"/>
              </a:rPr>
              <a:t>. Algorithm.</a:t>
            </a:r>
            <a:endParaRPr lang="en-IN" sz="3600" b="0" strike="noStrike" spc="-1" dirty="0">
              <a:latin typeface="Times New Roman" panose="02020603050405020304"/>
            </a:endParaRPr>
          </a:p>
          <a:p>
            <a:r>
              <a:rPr lang="en-IN" sz="3600" b="0" strike="noStrike" spc="-1" dirty="0" smtClean="0">
                <a:latin typeface="Times New Roman" panose="02020603050405020304"/>
              </a:rPr>
              <a:t>6</a:t>
            </a:r>
            <a:r>
              <a:rPr lang="en-IN" sz="3600" b="0" strike="noStrike" spc="-1" dirty="0">
                <a:latin typeface="Times New Roman" panose="02020603050405020304"/>
              </a:rPr>
              <a:t>. Use Cases and Applications.</a:t>
            </a:r>
            <a:endParaRPr lang="en-IN" sz="3600" b="0" strike="noStrike" spc="-1" dirty="0">
              <a:latin typeface="Times New Roman" panose="02020603050405020304"/>
            </a:endParaRPr>
          </a:p>
          <a:p>
            <a:r>
              <a:rPr lang="en-IN" sz="3600" b="0" strike="noStrike" spc="-1" dirty="0" smtClean="0">
                <a:latin typeface="Times New Roman" panose="02020603050405020304"/>
              </a:rPr>
              <a:t>7</a:t>
            </a:r>
            <a:r>
              <a:rPr lang="en-IN" sz="3600" b="0" strike="noStrike" spc="-1" dirty="0">
                <a:latin typeface="Times New Roman" panose="02020603050405020304"/>
              </a:rPr>
              <a:t>. Conclusion. </a:t>
            </a:r>
            <a:endParaRPr lang="en-IN" sz="3600" b="0" strike="noStrike" spc="-1" dirty="0">
              <a:latin typeface="Times New Roman" panose="02020603050405020304"/>
            </a:endParaRPr>
          </a:p>
          <a:p>
            <a:endParaRPr lang="en-IN" sz="2400" b="0" strike="noStrike" spc="-1" dirty="0">
              <a:latin typeface="Times New Roman" panose="02020603050405020304"/>
            </a:endParaRPr>
          </a:p>
          <a:p>
            <a:endParaRPr lang="en-IN" sz="2400" b="0" strike="noStrike" spc="-1" dirty="0">
              <a:latin typeface="Times New Roman" panose="02020603050405020304"/>
            </a:endParaRPr>
          </a:p>
        </p:txBody>
      </p:sp>
      <p:sp>
        <p:nvSpPr>
          <p:cNvPr id="78" name="Straight Connector 77"/>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79" name="Straight Connector 78"/>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80" name="Freeform 79"/>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81" name="Freeform 80"/>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82" name="Freeform 81"/>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83" name="Freeform 82"/>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84" name="Freeform 83"/>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85" name="Freeform 84"/>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86" name="Freeform 85"/>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87" name="Freeform 86"/>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88" name="TextBox 87"/>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89" name="TextBox 88"/>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sp>
        <p:nvSpPr>
          <p:cNvPr id="90" name="Freeform 89"/>
          <p:cNvSpPr/>
          <p:nvPr/>
        </p:nvSpPr>
        <p:spPr>
          <a:xfrm>
            <a:off x="7362720" y="447480"/>
            <a:ext cx="362160" cy="362160"/>
          </a:xfrm>
          <a:custGeom>
            <a:avLst/>
            <a:gdLst/>
            <a:ahLst/>
            <a:cxnLst/>
            <a:rect l="0" t="0" r="r" b="b"/>
            <a:pathLst>
              <a:path w="1006" h="1006">
                <a:moveTo>
                  <a:pt x="0" y="504"/>
                </a:moveTo>
                <a:cubicBezTo>
                  <a:pt x="0" y="225"/>
                  <a:pt x="226" y="0"/>
                  <a:pt x="504" y="0"/>
                </a:cubicBezTo>
                <a:cubicBezTo>
                  <a:pt x="781" y="0"/>
                  <a:pt x="1006" y="225"/>
                  <a:pt x="1006" y="504"/>
                </a:cubicBezTo>
                <a:cubicBezTo>
                  <a:pt x="1006" y="781"/>
                  <a:pt x="781" y="1006"/>
                  <a:pt x="504" y="1006"/>
                </a:cubicBezTo>
                <a:cubicBezTo>
                  <a:pt x="226" y="1006"/>
                  <a:pt x="0" y="781"/>
                  <a:pt x="0" y="504"/>
                </a:cubicBezTo>
                <a:close/>
              </a:path>
            </a:pathLst>
          </a:custGeom>
          <a:solidFill>
            <a:srgbClr val="EBEBEB"/>
          </a:solidFill>
          <a:ln w="0">
            <a:noFill/>
          </a:ln>
        </p:spPr>
      </p:sp>
      <p:sp>
        <p:nvSpPr>
          <p:cNvPr id="91" name="Freeform 90"/>
          <p:cNvSpPr/>
          <p:nvPr/>
        </p:nvSpPr>
        <p:spPr>
          <a:xfrm>
            <a:off x="11010600" y="5609880"/>
            <a:ext cx="648360" cy="648360"/>
          </a:xfrm>
          <a:custGeom>
            <a:avLst/>
            <a:gdLst/>
            <a:ahLst/>
            <a:cxnLst/>
            <a:rect l="0" t="0" r="r" b="b"/>
            <a:pathLst>
              <a:path w="1801" h="1801">
                <a:moveTo>
                  <a:pt x="0" y="900"/>
                </a:moveTo>
                <a:cubicBezTo>
                  <a:pt x="0" y="403"/>
                  <a:pt x="403" y="0"/>
                  <a:pt x="901" y="0"/>
                </a:cubicBezTo>
                <a:cubicBezTo>
                  <a:pt x="1398" y="0"/>
                  <a:pt x="1801" y="403"/>
                  <a:pt x="1801" y="900"/>
                </a:cubicBezTo>
                <a:cubicBezTo>
                  <a:pt x="1801" y="1397"/>
                  <a:pt x="1398" y="1801"/>
                  <a:pt x="901" y="1801"/>
                </a:cubicBezTo>
                <a:cubicBezTo>
                  <a:pt x="403" y="1801"/>
                  <a:pt x="0" y="1397"/>
                  <a:pt x="0" y="900"/>
                </a:cubicBezTo>
                <a:close/>
              </a:path>
            </a:pathLst>
          </a:custGeom>
          <a:solidFill>
            <a:srgbClr val="2E83C3"/>
          </a:solidFill>
          <a:ln w="0">
            <a:noFill/>
          </a:ln>
        </p:spPr>
      </p:sp>
      <p:sp>
        <p:nvSpPr>
          <p:cNvPr id="92" name="Freeform 91"/>
          <p:cNvSpPr/>
          <p:nvPr/>
        </p:nvSpPr>
        <p:spPr>
          <a:xfrm>
            <a:off x="10686960" y="6134040"/>
            <a:ext cx="248040" cy="248040"/>
          </a:xfrm>
          <a:custGeom>
            <a:avLst/>
            <a:gdLst/>
            <a:ahLst/>
            <a:cxnLst/>
            <a:rect l="0" t="0" r="r" b="b"/>
            <a:pathLst>
              <a:path w="689" h="689">
                <a:moveTo>
                  <a:pt x="0" y="344"/>
                </a:moveTo>
                <a:cubicBezTo>
                  <a:pt x="0" y="154"/>
                  <a:pt x="154" y="0"/>
                  <a:pt x="345" y="0"/>
                </a:cubicBezTo>
                <a:cubicBezTo>
                  <a:pt x="535" y="0"/>
                  <a:pt x="689" y="154"/>
                  <a:pt x="689" y="344"/>
                </a:cubicBezTo>
                <a:cubicBezTo>
                  <a:pt x="689" y="535"/>
                  <a:pt x="535" y="689"/>
                  <a:pt x="345" y="689"/>
                </a:cubicBezTo>
                <a:cubicBezTo>
                  <a:pt x="154" y="689"/>
                  <a:pt x="0" y="535"/>
                  <a:pt x="0" y="344"/>
                </a:cubicBezTo>
                <a:close/>
              </a:path>
            </a:pathLst>
          </a:custGeom>
          <a:solidFill>
            <a:srgbClr val="2E946B"/>
          </a:solidFill>
          <a:ln w="0">
            <a:noFill/>
          </a:ln>
        </p:spPr>
      </p:sp>
      <p:pic>
        <p:nvPicPr>
          <p:cNvPr id="93" name="Picture 92"/>
          <p:cNvPicPr/>
          <p:nvPr/>
        </p:nvPicPr>
        <p:blipFill>
          <a:blip r:embed="rId1" cstate="print"/>
          <a:stretch>
            <a:fillRect/>
          </a:stretch>
        </p:blipFill>
        <p:spPr>
          <a:xfrm>
            <a:off x="466560" y="6410160"/>
            <a:ext cx="3704760" cy="294840"/>
          </a:xfrm>
          <a:prstGeom prst="rect">
            <a:avLst/>
          </a:prstGeom>
          <a:ln w="0">
            <a:noFill/>
          </a:ln>
        </p:spPr>
      </p:pic>
      <p:pic>
        <p:nvPicPr>
          <p:cNvPr id="94" name="Picture 93"/>
          <p:cNvPicPr/>
          <p:nvPr/>
        </p:nvPicPr>
        <p:blipFill>
          <a:blip r:embed="rId2" cstate="print"/>
          <a:stretch>
            <a:fillRect/>
          </a:stretch>
        </p:blipFill>
        <p:spPr>
          <a:xfrm flipH="1">
            <a:off x="92160" y="4347900"/>
            <a:ext cx="973835" cy="2260800"/>
          </a:xfrm>
          <a:prstGeom prst="rect">
            <a:avLst/>
          </a:prstGeom>
          <a:ln w="0">
            <a:noFill/>
          </a:ln>
        </p:spPr>
      </p:pic>
      <p:sp>
        <p:nvSpPr>
          <p:cNvPr id="95" name="TextBox 94"/>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3</a:t>
            </a:r>
            <a:endParaRPr lang="en-IN" sz="1130" b="0" strike="noStrike" spc="-1">
              <a:latin typeface="Times New Roman" panose="02020603050405020304"/>
            </a:endParaRPr>
          </a:p>
        </p:txBody>
      </p:sp>
      <p:sp>
        <p:nvSpPr>
          <p:cNvPr id="96" name="TextBox 95"/>
          <p:cNvSpPr txBox="1"/>
          <p:nvPr/>
        </p:nvSpPr>
        <p:spPr>
          <a:xfrm>
            <a:off x="752400" y="502200"/>
            <a:ext cx="2878200" cy="709200"/>
          </a:xfrm>
          <a:prstGeom prst="rect">
            <a:avLst/>
          </a:prstGeom>
          <a:noFill/>
          <a:ln w="0">
            <a:noFill/>
          </a:ln>
        </p:spPr>
        <p:txBody>
          <a:bodyPr lIns="0" tIns="0" rIns="0" bIns="0" anchor="t">
            <a:noAutofit/>
          </a:bodyPr>
          <a:lstStyle/>
          <a:p>
            <a:r>
              <a:rPr lang="en-IN" sz="4800" b="1" strike="noStrike" spc="-1">
                <a:solidFill>
                  <a:srgbClr val="000000"/>
                </a:solidFill>
                <a:latin typeface="Trebuchet MS" panose="020B0603020202020204"/>
              </a:rPr>
              <a:t>AGENDA</a:t>
            </a:r>
            <a:endParaRPr lang="en-IN" sz="4800" b="0" strike="noStrike" spc="-1">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traight Connector 97"/>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99" name="Straight Connector 98"/>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00" name="Freeform 99"/>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01" name="Freeform 100"/>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02" name="Freeform 101"/>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03" name="Freeform 102"/>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04" name="Freeform 103"/>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05" name="Freeform 104"/>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06" name="Freeform 105"/>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07" name="Freeform 106"/>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08" name="TextBox 107"/>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109" name="TextBox 108"/>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sp>
        <p:nvSpPr>
          <p:cNvPr id="110" name="Freeform 109"/>
          <p:cNvSpPr/>
          <p:nvPr/>
        </p:nvSpPr>
        <p:spPr>
          <a:xfrm>
            <a:off x="9532440" y="5302440"/>
            <a:ext cx="457560" cy="457560"/>
          </a:xfrm>
          <a:custGeom>
            <a:avLst/>
            <a:gdLst/>
            <a:ahLst/>
            <a:cxnLst/>
            <a:rect l="0" t="0" r="r" b="b"/>
            <a:pathLst>
              <a:path w="1271" h="1271">
                <a:moveTo>
                  <a:pt x="0" y="1271"/>
                </a:moveTo>
                <a:lnTo>
                  <a:pt x="1271" y="1271"/>
                </a:lnTo>
                <a:lnTo>
                  <a:pt x="1271" y="0"/>
                </a:lnTo>
                <a:lnTo>
                  <a:pt x="0" y="0"/>
                </a:lnTo>
                <a:lnTo>
                  <a:pt x="0" y="1271"/>
                </a:lnTo>
                <a:close/>
              </a:path>
            </a:pathLst>
          </a:custGeom>
          <a:solidFill>
            <a:srgbClr val="42B051"/>
          </a:solidFill>
          <a:ln w="0">
            <a:noFill/>
          </a:ln>
        </p:spPr>
      </p:sp>
      <p:sp>
        <p:nvSpPr>
          <p:cNvPr id="111" name="Freeform 110"/>
          <p:cNvSpPr/>
          <p:nvPr/>
        </p:nvSpPr>
        <p:spPr>
          <a:xfrm>
            <a:off x="9353520" y="5895720"/>
            <a:ext cx="181080" cy="181440"/>
          </a:xfrm>
          <a:custGeom>
            <a:avLst/>
            <a:gdLst/>
            <a:ahLst/>
            <a:cxnLst/>
            <a:rect l="0" t="0" r="r" b="b"/>
            <a:pathLst>
              <a:path w="503" h="504">
                <a:moveTo>
                  <a:pt x="0" y="504"/>
                </a:moveTo>
                <a:lnTo>
                  <a:pt x="503" y="504"/>
                </a:lnTo>
                <a:lnTo>
                  <a:pt x="503" y="0"/>
                </a:lnTo>
                <a:lnTo>
                  <a:pt x="0" y="0"/>
                </a:lnTo>
                <a:lnTo>
                  <a:pt x="0" y="504"/>
                </a:lnTo>
                <a:close/>
              </a:path>
            </a:pathLst>
          </a:custGeom>
          <a:solidFill>
            <a:srgbClr val="2E946B"/>
          </a:solidFill>
          <a:ln w="0">
            <a:noFill/>
          </a:ln>
        </p:spPr>
      </p:sp>
      <p:sp>
        <p:nvSpPr>
          <p:cNvPr id="112" name="TextBox 111"/>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4</a:t>
            </a:r>
            <a:endParaRPr lang="en-IN" sz="1130" b="0" strike="noStrike" spc="-1">
              <a:latin typeface="Times New Roman" panose="02020603050405020304"/>
            </a:endParaRPr>
          </a:p>
        </p:txBody>
      </p:sp>
      <p:pic>
        <p:nvPicPr>
          <p:cNvPr id="113" name="Picture 112"/>
          <p:cNvPicPr/>
          <p:nvPr/>
        </p:nvPicPr>
        <p:blipFill>
          <a:blip r:embed="rId1" cstate="print"/>
          <a:stretch>
            <a:fillRect/>
          </a:stretch>
        </p:blipFill>
        <p:spPr>
          <a:xfrm rot="20728200">
            <a:off x="9932400" y="4095000"/>
            <a:ext cx="2037240" cy="2402640"/>
          </a:xfrm>
          <a:prstGeom prst="rect">
            <a:avLst/>
          </a:prstGeom>
          <a:ln w="0">
            <a:noFill/>
          </a:ln>
        </p:spPr>
      </p:pic>
      <p:pic>
        <p:nvPicPr>
          <p:cNvPr id="114" name="Picture 113"/>
          <p:cNvPicPr/>
          <p:nvPr/>
        </p:nvPicPr>
        <p:blipFill>
          <a:blip r:embed="rId2" cstate="print"/>
          <a:stretch>
            <a:fillRect/>
          </a:stretch>
        </p:blipFill>
        <p:spPr>
          <a:xfrm>
            <a:off x="676440" y="6467400"/>
            <a:ext cx="2142720" cy="199800"/>
          </a:xfrm>
          <a:prstGeom prst="rect">
            <a:avLst/>
          </a:prstGeom>
          <a:ln w="0">
            <a:noFill/>
          </a:ln>
        </p:spPr>
      </p:pic>
      <p:sp>
        <p:nvSpPr>
          <p:cNvPr id="115" name="TextBox 114"/>
          <p:cNvSpPr txBox="1"/>
          <p:nvPr/>
        </p:nvSpPr>
        <p:spPr>
          <a:xfrm>
            <a:off x="332280" y="455400"/>
            <a:ext cx="7000560" cy="632880"/>
          </a:xfrm>
          <a:prstGeom prst="rect">
            <a:avLst/>
          </a:prstGeom>
          <a:noFill/>
          <a:ln w="0">
            <a:noFill/>
          </a:ln>
        </p:spPr>
        <p:txBody>
          <a:bodyPr lIns="0" tIns="0" rIns="0" bIns="0" anchor="t">
            <a:noAutofit/>
          </a:bodyPr>
          <a:lstStyle/>
          <a:p>
            <a:r>
              <a:rPr lang="en-IN" sz="4280" b="1" strike="noStrike" spc="-1">
                <a:solidFill>
                  <a:srgbClr val="000000"/>
                </a:solidFill>
                <a:latin typeface="Trebuchet MS" panose="020B0603020202020204"/>
              </a:rPr>
              <a:t>PROBLEM  STATEMENT</a:t>
            </a:r>
            <a:endParaRPr lang="en-IN" sz="4280" b="0" strike="noStrike" spc="-1">
              <a:latin typeface="Times New Roman" panose="02020603050405020304"/>
            </a:endParaRPr>
          </a:p>
        </p:txBody>
      </p:sp>
      <p:sp>
        <p:nvSpPr>
          <p:cNvPr id="2" name="Text Box 1"/>
          <p:cNvSpPr txBox="1"/>
          <p:nvPr/>
        </p:nvSpPr>
        <p:spPr>
          <a:xfrm>
            <a:off x="332105" y="1198245"/>
            <a:ext cx="9798685" cy="5469255"/>
          </a:xfrm>
          <a:prstGeom prst="rect">
            <a:avLst/>
          </a:prstGeom>
          <a:noFill/>
        </p:spPr>
        <p:txBody>
          <a:bodyPr wrap="square" rtlCol="0" anchor="t">
            <a:noAutofit/>
          </a:bodyPr>
          <a:p>
            <a:r>
              <a:rPr lang="en-US" sz="2800">
                <a:latin typeface="Times New Roman" panose="02020603050405020304" charset="0"/>
                <a:cs typeface="Times New Roman" panose="02020603050405020304" charset="0"/>
              </a:rPr>
              <a:t>Text-to-speech technology plays a vital role in various applications such as virtual assistants, accessibility tools for visually impaired individuals, navigation systems, audiobook production, and more. The primary challenge lies in creating speech synthesis systems that produce high-quality, intelligible, and natural-sounding speech from textual input across different languages and accents.</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r>
              <a:rPr lang="en-US" sz="4280" b="1">
                <a:latin typeface="Trebuchet MS" panose="020B0603020202020204" charset="0"/>
                <a:cs typeface="Trebuchet MS" panose="020B0603020202020204" charset="0"/>
              </a:rPr>
              <a:t>KEY CHALLENGE</a:t>
            </a:r>
            <a:endParaRPr lang="en-US" sz="4280" b="1">
              <a:latin typeface="Trebuchet MS" panose="020B0603020202020204" charset="0"/>
              <a:cs typeface="Trebuchet MS" panose="020B0603020202020204" charset="0"/>
            </a:endParaRPr>
          </a:p>
          <a:p>
            <a:r>
              <a:rPr lang="en-US" sz="2800">
                <a:latin typeface="Times New Roman" panose="02020603050405020304" charset="0"/>
                <a:cs typeface="Times New Roman" panose="02020603050405020304" charset="0"/>
              </a:rPr>
              <a:t>               Naturalness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Real-Time-Processing</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Adoptability</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Customization</a:t>
            </a: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reeform 116"/>
          <p:cNvSpPr/>
          <p:nvPr/>
        </p:nvSpPr>
        <p:spPr>
          <a:xfrm>
            <a:off x="326390" y="1038860"/>
            <a:ext cx="10608310" cy="5819775"/>
          </a:xfrm>
          <a:custGeom>
            <a:avLst/>
            <a:gdLst/>
            <a:ahLst/>
            <a:cxnLst/>
            <a:rect l="0" t="0" r="r" b="b"/>
            <a:pathLst>
              <a:path w="31866" h="12250">
                <a:moveTo>
                  <a:pt x="0" y="12250"/>
                </a:moveTo>
                <a:lnTo>
                  <a:pt x="31866" y="12250"/>
                </a:lnTo>
                <a:lnTo>
                  <a:pt x="31866" y="0"/>
                </a:lnTo>
                <a:lnTo>
                  <a:pt x="0" y="0"/>
                </a:lnTo>
                <a:lnTo>
                  <a:pt x="0" y="12250"/>
                </a:lnTo>
                <a:close/>
              </a:path>
            </a:pathLst>
          </a:custGeom>
          <a:solidFill>
            <a:srgbClr val="F2F2F2">
              <a:alpha val="70000"/>
            </a:srgbClr>
          </a:solidFill>
          <a:ln w="0">
            <a:noFill/>
          </a:ln>
        </p:spPr>
        <p:txBody>
          <a:bodyPr lIns="0" tIns="0" rIns="0" bIns="0" anchor="t">
            <a:noAutofit/>
          </a:bodyPr>
          <a:lstStyle/>
          <a:p>
            <a:pPr marL="215900" indent="-215900">
              <a:buClr>
                <a:srgbClr val="050404"/>
              </a:buClr>
              <a:buSzPct val="45000"/>
              <a:buFont typeface="Wingdings" panose="05000000000000000000" pitchFamily="2" charset="2"/>
              <a:buChar char=""/>
            </a:pPr>
            <a:r>
              <a:rPr lang="en-IN" sz="2800" b="0" strike="noStrike" spc="-1">
                <a:latin typeface="Times New Roman" panose="02020603050405020304"/>
              </a:rPr>
              <a:t>The input text undergoes preprocessing to handle punctuation, special characters, and formatting inconsistencies.Software developed using Python.</a:t>
            </a:r>
            <a:endParaRPr lang="en-IN" sz="2800" b="0" strike="noStrike" spc="-1">
              <a:latin typeface="Times New Roman" panose="02020603050405020304"/>
            </a:endParaRPr>
          </a:p>
          <a:p>
            <a:pPr marL="215900" indent="-215900">
              <a:buClr>
                <a:srgbClr val="050404"/>
              </a:buClr>
              <a:buSzPct val="45000"/>
              <a:buFont typeface="Wingdings" panose="05000000000000000000" pitchFamily="2" charset="2"/>
              <a:buChar char=""/>
            </a:pPr>
            <a:r>
              <a:rPr lang="en-IN" sz="2800" b="0" strike="noStrike" spc="-1">
                <a:latin typeface="Times New Roman" panose="02020603050405020304"/>
              </a:rPr>
              <a:t>The synthesized speech is generated based on the input text and the acoustic models.</a:t>
            </a:r>
            <a:endParaRPr lang="en-IN" sz="2800" b="0" strike="noStrike" spc="-1">
              <a:latin typeface="Times New Roman" panose="02020603050405020304"/>
            </a:endParaRPr>
          </a:p>
          <a:p>
            <a:pPr marL="215900" indent="-215900">
              <a:buClr>
                <a:srgbClr val="050404"/>
              </a:buClr>
              <a:buSzPct val="45000"/>
              <a:buFont typeface="Wingdings" panose="05000000000000000000" pitchFamily="2" charset="2"/>
              <a:buChar char=""/>
            </a:pPr>
            <a:r>
              <a:rPr lang="en-IN" sz="2800" b="0" strike="noStrike" spc="-1">
                <a:latin typeface="Times New Roman" panose="02020603050405020304"/>
              </a:rPr>
              <a:t>Some TTS systems offer the ability to customize speech characteristics such as voice pitch, speed, and style to suit user preferences.Media Pipe Framework – Hand Gesture Tracking.</a:t>
            </a:r>
            <a:endParaRPr lang="en-IN" sz="2800" b="0" strike="noStrike" spc="-1">
              <a:latin typeface="Times New Roman" panose="02020603050405020304"/>
            </a:endParaRPr>
          </a:p>
          <a:p>
            <a:pPr marL="215900" indent="-215900">
              <a:buClr>
                <a:srgbClr val="050404"/>
              </a:buClr>
              <a:buSzPct val="45000"/>
              <a:buFont typeface="Wingdings" panose="05000000000000000000" pitchFamily="2" charset="2"/>
              <a:buChar char=""/>
            </a:pPr>
            <a:r>
              <a:rPr lang="en-IN" sz="2800" b="0" strike="noStrike" spc="-1">
                <a:latin typeface="Times New Roman" panose="02020603050405020304"/>
              </a:rPr>
              <a:t>User feedback and subjective evaluations also play a crucial role in assessing the performance of TTS systems.</a:t>
            </a:r>
            <a:endParaRPr lang="en-IN" sz="2800" b="0" strike="noStrike" spc="-1">
              <a:latin typeface="Times New Roman" panose="02020603050405020304"/>
            </a:endParaRPr>
          </a:p>
          <a:p>
            <a:pPr indent="0">
              <a:buClr>
                <a:srgbClr val="050404"/>
              </a:buClr>
              <a:buSzPct val="45000"/>
              <a:buFont typeface="Wingdings" panose="05000000000000000000" pitchFamily="2" charset="2"/>
              <a:buNone/>
            </a:pPr>
            <a:endParaRPr lang="en-IN" sz="3200" b="0" strike="noStrike" spc="-1">
              <a:latin typeface="Times New Roman" panose="02020603050405020304"/>
            </a:endParaRPr>
          </a:p>
          <a:p>
            <a:pPr marL="215900" indent="-215900">
              <a:buClr>
                <a:srgbClr val="050404"/>
              </a:buClr>
              <a:buSzPct val="45000"/>
              <a:buFont typeface="Wingdings" panose="05000000000000000000" pitchFamily="2" charset="2"/>
              <a:buChar char=""/>
            </a:pPr>
            <a:endParaRPr lang="en-IN" sz="2600" b="0" strike="noStrike" spc="-1">
              <a:latin typeface="Times New Roman" panose="02020603050405020304"/>
            </a:endParaRPr>
          </a:p>
        </p:txBody>
      </p:sp>
      <p:sp>
        <p:nvSpPr>
          <p:cNvPr id="118" name="Straight Connector 117"/>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19" name="Straight Connector 118"/>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20" name="Freeform 119"/>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21" name="Freeform 120"/>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22" name="Freeform 121"/>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23" name="Freeform 122"/>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24" name="Freeform 123"/>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25" name="Freeform 124"/>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26" name="Freeform 125"/>
          <p:cNvSpPr/>
          <p:nvPr/>
        </p:nvSpPr>
        <p:spPr>
          <a:xfrm>
            <a:off x="10350000" y="360000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27" name="Freeform 126"/>
          <p:cNvSpPr/>
          <p:nvPr/>
        </p:nvSpPr>
        <p:spPr>
          <a:xfrm>
            <a:off x="0" y="3819815"/>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28" name="TextBox 127"/>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129" name="TextBox 128"/>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sp>
        <p:nvSpPr>
          <p:cNvPr id="130" name="TextBox 129"/>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5</a:t>
            </a:r>
            <a:endParaRPr lang="en-IN" sz="1130" b="0" strike="noStrike" spc="-1">
              <a:latin typeface="Times New Roman" panose="02020603050405020304"/>
            </a:endParaRPr>
          </a:p>
        </p:txBody>
      </p:sp>
      <p:pic>
        <p:nvPicPr>
          <p:cNvPr id="131" name="Picture 130"/>
          <p:cNvPicPr/>
          <p:nvPr/>
        </p:nvPicPr>
        <p:blipFill>
          <a:blip r:embed="rId1" cstate="print"/>
          <a:stretch>
            <a:fillRect/>
          </a:stretch>
        </p:blipFill>
        <p:spPr>
          <a:xfrm>
            <a:off x="10440000" y="4860000"/>
            <a:ext cx="1530000" cy="1757880"/>
          </a:xfrm>
          <a:prstGeom prst="rect">
            <a:avLst/>
          </a:prstGeom>
          <a:ln w="0">
            <a:noFill/>
          </a:ln>
        </p:spPr>
      </p:pic>
      <p:pic>
        <p:nvPicPr>
          <p:cNvPr id="132" name="Picture 131"/>
          <p:cNvPicPr/>
          <p:nvPr/>
        </p:nvPicPr>
        <p:blipFill>
          <a:blip r:embed="rId2" cstate="print"/>
          <a:stretch>
            <a:fillRect/>
          </a:stretch>
        </p:blipFill>
        <p:spPr>
          <a:xfrm>
            <a:off x="676440" y="6467400"/>
            <a:ext cx="2142720" cy="199800"/>
          </a:xfrm>
          <a:prstGeom prst="rect">
            <a:avLst/>
          </a:prstGeom>
          <a:ln w="0">
            <a:noFill/>
          </a:ln>
        </p:spPr>
      </p:pic>
      <p:sp>
        <p:nvSpPr>
          <p:cNvPr id="133" name="TextBox 132"/>
          <p:cNvSpPr txBox="1"/>
          <p:nvPr/>
        </p:nvSpPr>
        <p:spPr>
          <a:xfrm>
            <a:off x="325440" y="270000"/>
            <a:ext cx="6154560" cy="622080"/>
          </a:xfrm>
          <a:prstGeom prst="rect">
            <a:avLst/>
          </a:prstGeom>
          <a:noFill/>
          <a:ln w="0">
            <a:noFill/>
          </a:ln>
        </p:spPr>
        <p:txBody>
          <a:bodyPr lIns="0" tIns="0" rIns="0" bIns="0" anchor="t">
            <a:noAutofit/>
          </a:bodyPr>
          <a:lstStyle/>
          <a:p>
            <a:r>
              <a:rPr lang="en-IN" sz="4200" b="1" strike="noStrike" spc="-1">
                <a:solidFill>
                  <a:srgbClr val="000000"/>
                </a:solidFill>
                <a:latin typeface="Trebuchet MS" panose="020B0603020202020204"/>
              </a:rPr>
              <a:t>PROJECT  OVERVIEW</a:t>
            </a:r>
            <a:endParaRPr lang="en-IN" sz="4200" b="0" strike="noStrike" spc="-1">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reeform 133"/>
          <p:cNvSpPr/>
          <p:nvPr/>
        </p:nvSpPr>
        <p:spPr>
          <a:xfrm>
            <a:off x="751840" y="1889760"/>
            <a:ext cx="8698230" cy="4598035"/>
          </a:xfrm>
          <a:custGeom>
            <a:avLst/>
            <a:gdLst/>
            <a:ahLst/>
            <a:cxnLst/>
            <a:rect l="0" t="0" r="r" b="b"/>
            <a:pathLst>
              <a:path w="23500" h="7750">
                <a:moveTo>
                  <a:pt x="0" y="7750"/>
                </a:moveTo>
                <a:lnTo>
                  <a:pt x="23500" y="7750"/>
                </a:lnTo>
                <a:lnTo>
                  <a:pt x="23500" y="0"/>
                </a:lnTo>
                <a:lnTo>
                  <a:pt x="0" y="0"/>
                </a:lnTo>
                <a:lnTo>
                  <a:pt x="0" y="7750"/>
                </a:lnTo>
                <a:close/>
              </a:path>
            </a:pathLst>
          </a:custGeom>
          <a:solidFill>
            <a:srgbClr val="FFFFFF"/>
          </a:solidFill>
          <a:ln w="0">
            <a:noFill/>
          </a:ln>
        </p:spPr>
        <p:txBody>
          <a:bodyPr lIns="0" tIns="0" rIns="0" bIns="0" anchor="t">
            <a:noAutofit/>
          </a:bodyPr>
          <a:lstStyle/>
          <a:p>
            <a:r>
              <a:rPr lang="en-IN" sz="3600" b="0" strike="noStrike" spc="-1">
                <a:latin typeface="Times New Roman" panose="02020603050405020304"/>
              </a:rPr>
              <a:t>1.</a:t>
            </a:r>
            <a:r>
              <a:rPr lang="en-US" altLang="en-IN" sz="3600" b="0" strike="noStrike" spc="-1">
                <a:latin typeface="Times New Roman" panose="02020603050405020304"/>
              </a:rPr>
              <a:t> </a:t>
            </a:r>
            <a:r>
              <a:rPr lang="en-IN" sz="2800" b="0" strike="noStrike" spc="-1">
                <a:latin typeface="Times New Roman" panose="02020603050405020304"/>
              </a:rPr>
              <a:t>Individuals with Visual Impairments</a:t>
            </a:r>
            <a:endParaRPr lang="en-IN" sz="2800" b="0" strike="noStrike" spc="-1">
              <a:latin typeface="Times New Roman" panose="02020603050405020304"/>
            </a:endParaRPr>
          </a:p>
          <a:p>
            <a:r>
              <a:rPr lang="en-IN" sz="2800" b="0" strike="noStrike" spc="-1">
                <a:latin typeface="Times New Roman" panose="02020603050405020304"/>
              </a:rPr>
              <a:t>2.</a:t>
            </a:r>
            <a:r>
              <a:rPr lang="en-US" altLang="en-IN" sz="2800" b="0" strike="noStrike" spc="-1">
                <a:latin typeface="Times New Roman" panose="02020603050405020304"/>
              </a:rPr>
              <a:t> </a:t>
            </a:r>
            <a:r>
              <a:rPr lang="en-IN" sz="2800" b="0" strike="noStrike" spc="-1">
                <a:latin typeface="Times New Roman" panose="02020603050405020304"/>
              </a:rPr>
              <a:t>Accessibility Tools</a:t>
            </a:r>
            <a:endParaRPr lang="en-IN" sz="2800" b="0" strike="noStrike" spc="-1">
              <a:latin typeface="Times New Roman" panose="02020603050405020304"/>
            </a:endParaRPr>
          </a:p>
          <a:p>
            <a:r>
              <a:rPr lang="en-IN" sz="2800" b="0" strike="noStrike" spc="-1">
                <a:latin typeface="Times New Roman" panose="02020603050405020304"/>
              </a:rPr>
              <a:t>3</a:t>
            </a:r>
            <a:r>
              <a:rPr lang="en-US" altLang="en-IN" sz="2800" b="0" strike="noStrike" spc="-1">
                <a:latin typeface="Times New Roman" panose="02020603050405020304"/>
              </a:rPr>
              <a:t>. </a:t>
            </a:r>
            <a:r>
              <a:rPr lang="en-IN" sz="2800" b="0" strike="noStrike" spc="-1">
                <a:latin typeface="Times New Roman" panose="02020603050405020304"/>
              </a:rPr>
              <a:t>Language Learners</a:t>
            </a:r>
            <a:endParaRPr lang="en-IN" sz="2800" b="0" strike="noStrike" spc="-1">
              <a:latin typeface="Times New Roman" panose="02020603050405020304"/>
            </a:endParaRPr>
          </a:p>
          <a:p>
            <a:r>
              <a:rPr lang="en-IN" sz="2800" b="0" strike="noStrike" spc="-1">
                <a:latin typeface="Times New Roman" panose="02020603050405020304"/>
              </a:rPr>
              <a:t>4.</a:t>
            </a:r>
            <a:r>
              <a:rPr lang="en-US" altLang="en-IN" sz="2800" b="0" strike="noStrike" spc="-1">
                <a:latin typeface="Times New Roman" panose="02020603050405020304"/>
              </a:rPr>
              <a:t> </a:t>
            </a:r>
            <a:r>
              <a:rPr lang="en-IN" sz="2800" b="0" strike="noStrike" spc="-1">
                <a:latin typeface="Times New Roman" panose="02020603050405020304"/>
              </a:rPr>
              <a:t>Virtual Assistants and Chatbots</a:t>
            </a:r>
            <a:endParaRPr lang="en-IN" sz="2800" b="0" strike="noStrike" spc="-1">
              <a:latin typeface="Times New Roman" panose="02020603050405020304"/>
            </a:endParaRPr>
          </a:p>
          <a:p>
            <a:r>
              <a:rPr lang="en-IN" sz="2800" b="0" strike="noStrike" spc="-1">
                <a:latin typeface="Times New Roman" panose="02020603050405020304"/>
              </a:rPr>
              <a:t>5. Navigation and GPS Systems</a:t>
            </a:r>
            <a:endParaRPr lang="en-IN" sz="2800" b="0" strike="noStrike" spc="-1">
              <a:latin typeface="Times New Roman" panose="02020603050405020304"/>
            </a:endParaRPr>
          </a:p>
          <a:p>
            <a:r>
              <a:rPr lang="en-US" altLang="en-IN" sz="2800" b="0" strike="noStrike" spc="-1">
                <a:latin typeface="Times New Roman" panose="02020603050405020304"/>
              </a:rPr>
              <a:t>6. Audiobook and Podcast Consumers</a:t>
            </a:r>
            <a:endParaRPr lang="en-US" altLang="en-IN" sz="2800" b="0" strike="noStrike" spc="-1">
              <a:latin typeface="Times New Roman" panose="02020603050405020304"/>
            </a:endParaRPr>
          </a:p>
          <a:p>
            <a:r>
              <a:rPr lang="en-US" altLang="en-IN" sz="2800" b="0" strike="noStrike" spc="-1">
                <a:latin typeface="Times New Roman" panose="02020603050405020304"/>
              </a:rPr>
              <a:t>7. Language Translation and Localization</a:t>
            </a:r>
            <a:endParaRPr lang="en-US" altLang="en-IN" sz="2800" b="0" strike="noStrike" spc="-1">
              <a:latin typeface="Times New Roman" panose="02020603050405020304"/>
            </a:endParaRPr>
          </a:p>
          <a:p>
            <a:r>
              <a:rPr lang="en-US" altLang="en-IN" sz="2800" b="0" strike="noStrike" spc="-1">
                <a:latin typeface="Times New Roman" panose="02020603050405020304"/>
              </a:rPr>
              <a:t>8. Assistive Technology Users</a:t>
            </a:r>
            <a:endParaRPr lang="en-US" altLang="en-IN" sz="2800" b="0" strike="noStrike" spc="-1">
              <a:latin typeface="Times New Roman" panose="02020603050405020304"/>
            </a:endParaRPr>
          </a:p>
        </p:txBody>
      </p:sp>
      <p:sp>
        <p:nvSpPr>
          <p:cNvPr id="135" name="Straight Connector 134"/>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36" name="Straight Connector 135"/>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37" name="Freeform 136"/>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38" name="Freeform 137"/>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39" name="Freeform 138"/>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40" name="Freeform 139"/>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41" name="Freeform 140"/>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42" name="Freeform 141"/>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43" name="Freeform 142"/>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44" name="Freeform 143"/>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45" name="TextBox 144"/>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146" name="TextBox 145"/>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sp>
        <p:nvSpPr>
          <p:cNvPr id="147" name="TextBox 146"/>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6</a:t>
            </a:r>
            <a:endParaRPr lang="en-IN" sz="1130" b="0" strike="noStrike" spc="-1">
              <a:latin typeface="Times New Roman" panose="02020603050405020304"/>
            </a:endParaRPr>
          </a:p>
        </p:txBody>
      </p:sp>
      <p:pic>
        <p:nvPicPr>
          <p:cNvPr id="148" name="Picture 147"/>
          <p:cNvPicPr/>
          <p:nvPr/>
        </p:nvPicPr>
        <p:blipFill>
          <a:blip r:embed="rId1" cstate="print"/>
          <a:stretch>
            <a:fillRect/>
          </a:stretch>
        </p:blipFill>
        <p:spPr>
          <a:xfrm>
            <a:off x="723960" y="6172200"/>
            <a:ext cx="2180880" cy="485280"/>
          </a:xfrm>
          <a:prstGeom prst="rect">
            <a:avLst/>
          </a:prstGeom>
          <a:ln w="0">
            <a:noFill/>
          </a:ln>
        </p:spPr>
      </p:pic>
      <p:sp>
        <p:nvSpPr>
          <p:cNvPr id="149" name="TextBox 148"/>
          <p:cNvSpPr txBox="1"/>
          <p:nvPr/>
        </p:nvSpPr>
        <p:spPr>
          <a:xfrm>
            <a:off x="712080" y="934200"/>
            <a:ext cx="6253560" cy="477360"/>
          </a:xfrm>
          <a:prstGeom prst="rect">
            <a:avLst/>
          </a:prstGeom>
          <a:noFill/>
          <a:ln w="0">
            <a:noFill/>
          </a:ln>
        </p:spPr>
        <p:txBody>
          <a:bodyPr lIns="0" tIns="0" rIns="0" bIns="0" anchor="t">
            <a:noAutofit/>
          </a:bodyPr>
          <a:lstStyle/>
          <a:p>
            <a:r>
              <a:rPr lang="en-IN" sz="3230" b="1" strike="noStrike" spc="-1">
                <a:solidFill>
                  <a:srgbClr val="000000"/>
                </a:solidFill>
                <a:latin typeface="Trebuchet MS" panose="020B0603020202020204"/>
              </a:rPr>
              <a:t>WHO ARE THE END USERS?</a:t>
            </a:r>
            <a:endParaRPr lang="en-IN" sz="3230" b="0" strike="noStrike" spc="-1">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Freeform 149"/>
          <p:cNvSpPr/>
          <p:nvPr/>
        </p:nvSpPr>
        <p:spPr>
          <a:xfrm>
            <a:off x="720000" y="1530000"/>
            <a:ext cx="9360000" cy="4968000"/>
          </a:xfrm>
          <a:custGeom>
            <a:avLst/>
            <a:gdLst/>
            <a:ahLst/>
            <a:cxnLst/>
            <a:rect l="0" t="0" r="r" b="b"/>
            <a:pathLst>
              <a:path w="26000" h="13800">
                <a:moveTo>
                  <a:pt x="0" y="13800"/>
                </a:moveTo>
                <a:lnTo>
                  <a:pt x="26000" y="13800"/>
                </a:lnTo>
                <a:lnTo>
                  <a:pt x="26000" y="0"/>
                </a:lnTo>
                <a:lnTo>
                  <a:pt x="0" y="0"/>
                </a:lnTo>
                <a:lnTo>
                  <a:pt x="0" y="13800"/>
                </a:lnTo>
                <a:close/>
              </a:path>
            </a:pathLst>
          </a:custGeom>
          <a:solidFill>
            <a:srgbClr val="FFFFFF"/>
          </a:solidFill>
          <a:ln w="0">
            <a:noFill/>
          </a:ln>
        </p:spPr>
      </p:sp>
      <p:sp>
        <p:nvSpPr>
          <p:cNvPr id="151" name="Straight Connector 150"/>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52" name="Straight Connector 151"/>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53" name="Freeform 152"/>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54" name="Freeform 153"/>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55" name="Freeform 154"/>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56" name="Freeform 155"/>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57" name="Freeform 156"/>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58" name="Freeform 157"/>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59" name="Freeform 158"/>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60" name="Freeform 159"/>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61" name="TextBox 160"/>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162" name="TextBox 161"/>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pic>
        <p:nvPicPr>
          <p:cNvPr id="163" name="Picture 162"/>
          <p:cNvPicPr/>
          <p:nvPr/>
        </p:nvPicPr>
        <p:blipFill>
          <a:blip r:embed="rId1" cstate="print"/>
          <a:stretch>
            <a:fillRect/>
          </a:stretch>
        </p:blipFill>
        <p:spPr>
          <a:xfrm rot="20850000">
            <a:off x="319680" y="4655880"/>
            <a:ext cx="1620000" cy="1951920"/>
          </a:xfrm>
          <a:prstGeom prst="rect">
            <a:avLst/>
          </a:prstGeom>
          <a:ln w="0">
            <a:noFill/>
          </a:ln>
        </p:spPr>
      </p:pic>
      <p:sp>
        <p:nvSpPr>
          <p:cNvPr id="164" name="TextBox 163"/>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7</a:t>
            </a:r>
            <a:endParaRPr lang="en-IN" sz="1130" b="0" strike="noStrike" spc="-1">
              <a:latin typeface="Times New Roman" panose="02020603050405020304"/>
            </a:endParaRPr>
          </a:p>
        </p:txBody>
      </p:sp>
      <p:pic>
        <p:nvPicPr>
          <p:cNvPr id="165" name="Picture 164"/>
          <p:cNvPicPr/>
          <p:nvPr/>
        </p:nvPicPr>
        <p:blipFill>
          <a:blip r:embed="rId2" cstate="print"/>
          <a:stretch>
            <a:fillRect/>
          </a:stretch>
        </p:blipFill>
        <p:spPr>
          <a:xfrm>
            <a:off x="676440" y="6467400"/>
            <a:ext cx="2142720" cy="199800"/>
          </a:xfrm>
          <a:prstGeom prst="rect">
            <a:avLst/>
          </a:prstGeom>
          <a:ln w="0">
            <a:noFill/>
          </a:ln>
        </p:spPr>
      </p:pic>
      <p:sp>
        <p:nvSpPr>
          <p:cNvPr id="166" name="TextBox 165"/>
          <p:cNvSpPr txBox="1"/>
          <p:nvPr/>
        </p:nvSpPr>
        <p:spPr>
          <a:xfrm>
            <a:off x="570960" y="903600"/>
            <a:ext cx="12079800" cy="533880"/>
          </a:xfrm>
          <a:prstGeom prst="rect">
            <a:avLst/>
          </a:prstGeom>
          <a:noFill/>
          <a:ln w="0">
            <a:noFill/>
          </a:ln>
        </p:spPr>
        <p:txBody>
          <a:bodyPr lIns="0" tIns="0" rIns="0" bIns="0" anchor="t">
            <a:noAutofit/>
          </a:bodyPr>
          <a:lstStyle/>
          <a:p>
            <a:r>
              <a:rPr lang="en-IN" sz="3610" b="1" strike="noStrike" spc="-1">
                <a:solidFill>
                  <a:srgbClr val="000000"/>
                </a:solidFill>
                <a:latin typeface="Trebuchet MS" panose="020B0603020202020204"/>
              </a:rPr>
              <a:t> SOLUTION AND ITS VALUE PROPOSITION</a:t>
            </a:r>
            <a:endParaRPr lang="en-IN" sz="3610" b="0" strike="noStrike" spc="-1">
              <a:latin typeface="Times New Roman" panose="02020603050405020304"/>
            </a:endParaRPr>
          </a:p>
        </p:txBody>
      </p:sp>
      <p:sp>
        <p:nvSpPr>
          <p:cNvPr id="167" name="TextBox 166"/>
          <p:cNvSpPr txBox="1"/>
          <p:nvPr/>
        </p:nvSpPr>
        <p:spPr>
          <a:xfrm>
            <a:off x="447675" y="1688465"/>
            <a:ext cx="9564370" cy="4638675"/>
          </a:xfrm>
          <a:prstGeom prst="rect">
            <a:avLst/>
          </a:prstGeom>
          <a:noFill/>
          <a:ln w="0">
            <a:noFill/>
          </a:ln>
        </p:spPr>
        <p:txBody>
          <a:bodyPr lIns="0" tIns="0" rIns="0" bIns="0" anchor="t">
            <a:noAutofit/>
          </a:bodyPr>
          <a:lstStyle/>
          <a:p>
            <a:r>
              <a:rPr lang="en-IN" sz="2800" b="1" strike="noStrike" spc="-1">
                <a:latin typeface="Times New Roman" panose="02020603050405020304"/>
              </a:rPr>
              <a:t>Solution: </a:t>
            </a:r>
            <a:r>
              <a:rPr lang="en-US" altLang="en-IN" sz="2800" b="1" strike="noStrike" spc="-1">
                <a:latin typeface="Times New Roman" panose="02020603050405020304"/>
              </a:rPr>
              <a:t> </a:t>
            </a:r>
            <a:endParaRPr lang="en-US" altLang="en-IN" sz="2800" b="1" strike="noStrike" spc="-1">
              <a:latin typeface="Times New Roman" panose="02020603050405020304"/>
            </a:endParaRPr>
          </a:p>
          <a:p>
            <a:r>
              <a:rPr lang="en-US" altLang="en-IN" sz="2800" b="0" strike="noStrike" spc="-1">
                <a:latin typeface="Times New Roman" panose="02020603050405020304"/>
              </a:rPr>
              <a:t>      Design and implement a text-to-speech recognition system leveraging state-of-the-art techniques in natural language processing (NLP), machine learning, and speech synthesis. </a:t>
            </a:r>
            <a:endParaRPr lang="en-US" altLang="en-IN" sz="2800" b="0" strike="noStrike" spc="-1">
              <a:latin typeface="Times New Roman" panose="02020603050405020304"/>
            </a:endParaRPr>
          </a:p>
          <a:p>
            <a:endParaRPr lang="en-US" altLang="en-IN" sz="2800" b="0" strike="noStrike" spc="-1">
              <a:latin typeface="Times New Roman" panose="02020603050405020304"/>
            </a:endParaRPr>
          </a:p>
          <a:p>
            <a:r>
              <a:rPr lang="en-IN" sz="2800" b="1" strike="noStrike" spc="-1">
                <a:latin typeface="Times New Roman" panose="02020603050405020304"/>
              </a:rPr>
              <a:t> Value Proposition:</a:t>
            </a:r>
            <a:endParaRPr lang="en-IN" sz="2800" b="0" strike="noStrike" spc="-1">
              <a:latin typeface="Times New Roman" panose="02020603050405020304"/>
            </a:endParaRPr>
          </a:p>
          <a:p>
            <a:r>
              <a:rPr lang="en-IN" sz="2800" b="1" strike="noStrike" spc="-1">
                <a:latin typeface="Times New Roman" panose="02020603050405020304"/>
              </a:rPr>
              <a:t>    </a:t>
            </a:r>
            <a:r>
              <a:rPr lang="en-IN" sz="2800" strike="noStrike" spc="-1">
                <a:latin typeface="Times New Roman" panose="02020603050405020304"/>
              </a:rPr>
              <a:t>Evaluate the proposed TTS system using standard benchmark datasets and real-world use cases. Assess the system's performance in terms of speech quality, intelligibility, computational efficiency, and user satisfaction.</a:t>
            </a:r>
            <a:endParaRPr lang="en-IN" sz="2800" strike="noStrike" spc="-1">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Freeform 167"/>
          <p:cNvSpPr/>
          <p:nvPr/>
        </p:nvSpPr>
        <p:spPr>
          <a:xfrm>
            <a:off x="720000" y="1350000"/>
            <a:ext cx="10260000" cy="4500000"/>
          </a:xfrm>
          <a:custGeom>
            <a:avLst/>
            <a:gdLst/>
            <a:ahLst/>
            <a:cxnLst/>
            <a:rect l="0" t="0" r="r" b="b"/>
            <a:pathLst>
              <a:path w="28500" h="12500">
                <a:moveTo>
                  <a:pt x="0" y="12500"/>
                </a:moveTo>
                <a:lnTo>
                  <a:pt x="28500" y="12500"/>
                </a:lnTo>
                <a:lnTo>
                  <a:pt x="28500" y="0"/>
                </a:lnTo>
                <a:lnTo>
                  <a:pt x="0" y="0"/>
                </a:lnTo>
                <a:lnTo>
                  <a:pt x="0" y="12500"/>
                </a:lnTo>
                <a:close/>
              </a:path>
            </a:pathLst>
          </a:custGeom>
          <a:solidFill>
            <a:srgbClr val="FFFFFF"/>
          </a:solidFill>
          <a:ln w="0">
            <a:noFill/>
          </a:ln>
        </p:spPr>
      </p:sp>
      <p:sp>
        <p:nvSpPr>
          <p:cNvPr id="169" name="Straight Connector 168"/>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70" name="Straight Connector 169"/>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71" name="Freeform 170"/>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72" name="Freeform 171"/>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73" name="Freeform 172"/>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74" name="Freeform 173"/>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75" name="Freeform 174"/>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76" name="Freeform 175"/>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77" name="Freeform 176"/>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78" name="Freeform 177"/>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79" name="TextBox 178"/>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180" name="TextBox 179"/>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pic>
        <p:nvPicPr>
          <p:cNvPr id="181" name="Picture 180"/>
          <p:cNvPicPr/>
          <p:nvPr/>
        </p:nvPicPr>
        <p:blipFill>
          <a:blip r:embed="rId1" cstate="print"/>
          <a:stretch>
            <a:fillRect/>
          </a:stretch>
        </p:blipFill>
        <p:spPr>
          <a:xfrm>
            <a:off x="180000" y="4241880"/>
            <a:ext cx="1800000" cy="2495160"/>
          </a:xfrm>
          <a:prstGeom prst="rect">
            <a:avLst/>
          </a:prstGeom>
          <a:ln w="0">
            <a:noFill/>
          </a:ln>
        </p:spPr>
      </p:pic>
      <p:sp>
        <p:nvSpPr>
          <p:cNvPr id="182" name="TextBox 181"/>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8</a:t>
            </a:r>
            <a:endParaRPr lang="en-IN" sz="1130" b="0" strike="noStrike" spc="-1">
              <a:latin typeface="Times New Roman" panose="02020603050405020304"/>
            </a:endParaRPr>
          </a:p>
        </p:txBody>
      </p:sp>
      <p:sp>
        <p:nvSpPr>
          <p:cNvPr id="183" name="TextBox 182"/>
          <p:cNvSpPr txBox="1"/>
          <p:nvPr/>
        </p:nvSpPr>
        <p:spPr>
          <a:xfrm>
            <a:off x="752400" y="706680"/>
            <a:ext cx="9127800" cy="632880"/>
          </a:xfrm>
          <a:prstGeom prst="rect">
            <a:avLst/>
          </a:prstGeom>
          <a:noFill/>
          <a:ln w="0">
            <a:noFill/>
          </a:ln>
        </p:spPr>
        <p:txBody>
          <a:bodyPr lIns="0" tIns="0" rIns="0" bIns="0" anchor="t">
            <a:noAutofit/>
          </a:bodyPr>
          <a:lstStyle/>
          <a:p>
            <a:r>
              <a:rPr lang="en-IN" sz="4280" b="1" strike="noStrike" spc="-1">
                <a:solidFill>
                  <a:srgbClr val="000000"/>
                </a:solidFill>
                <a:latin typeface="Trebuchet MS" panose="020B0603020202020204"/>
              </a:rPr>
              <a:t>THE WOW IN SOLUTION</a:t>
            </a:r>
            <a:endParaRPr lang="en-IN" sz="4280" b="0" strike="noStrike" spc="-1">
              <a:latin typeface="Times New Roman" panose="02020603050405020304"/>
            </a:endParaRPr>
          </a:p>
        </p:txBody>
      </p:sp>
      <p:sp>
        <p:nvSpPr>
          <p:cNvPr id="184" name="TextBox 183"/>
          <p:cNvSpPr txBox="1"/>
          <p:nvPr/>
        </p:nvSpPr>
        <p:spPr>
          <a:xfrm>
            <a:off x="1980000" y="1800000"/>
            <a:ext cx="8190000" cy="4050000"/>
          </a:xfrm>
          <a:prstGeom prst="rect">
            <a:avLst/>
          </a:prstGeom>
          <a:noFill/>
          <a:ln w="0">
            <a:noFill/>
          </a:ln>
        </p:spPr>
        <p:txBody>
          <a:bodyPr lIns="0" tIns="0" rIns="0" bIns="0" anchor="t">
            <a:noAutofit/>
          </a:bodyPr>
          <a:lstStyle/>
          <a:p>
            <a:r>
              <a:rPr lang="en-IN" sz="3200" b="0" strike="noStrike" spc="-1">
                <a:latin typeface="Times New Roman" panose="02020603050405020304"/>
              </a:rPr>
              <a:t>1.</a:t>
            </a:r>
            <a:r>
              <a:rPr lang="en-US" altLang="en-IN" sz="3200" b="0" strike="noStrike" spc="-1">
                <a:latin typeface="Times New Roman" panose="02020603050405020304"/>
              </a:rPr>
              <a:t> </a:t>
            </a:r>
            <a:r>
              <a:rPr lang="en-IN" sz="3200" b="0" strike="noStrike" spc="-1">
                <a:latin typeface="Times New Roman" panose="02020603050405020304"/>
              </a:rPr>
              <a:t>Text Preprocessing</a:t>
            </a:r>
            <a:endParaRPr lang="en-IN" sz="3200" b="0" strike="noStrike" spc="-1">
              <a:latin typeface="Times New Roman" panose="02020603050405020304"/>
            </a:endParaRPr>
          </a:p>
          <a:p>
            <a:r>
              <a:rPr lang="en-IN" sz="3200" b="0" strike="noStrike" spc="-1">
                <a:latin typeface="Times New Roman" panose="02020603050405020304"/>
              </a:rPr>
              <a:t>2.</a:t>
            </a:r>
            <a:r>
              <a:rPr lang="en-US" altLang="en-IN" sz="3200" b="0" strike="noStrike" spc="-1">
                <a:latin typeface="Times New Roman" panose="02020603050405020304"/>
              </a:rPr>
              <a:t> </a:t>
            </a:r>
            <a:r>
              <a:rPr lang="en-IN" sz="3200" b="0" strike="noStrike" spc="-1">
                <a:latin typeface="Times New Roman" panose="02020603050405020304"/>
              </a:rPr>
              <a:t>Linguistic Analysis</a:t>
            </a:r>
            <a:endParaRPr lang="en-IN" sz="3200" b="0" strike="noStrike" spc="-1">
              <a:latin typeface="Times New Roman" panose="02020603050405020304"/>
            </a:endParaRPr>
          </a:p>
          <a:p>
            <a:r>
              <a:rPr lang="en-IN" sz="3200" b="0" strike="noStrike" spc="-1">
                <a:latin typeface="Times New Roman" panose="02020603050405020304"/>
              </a:rPr>
              <a:t>3</a:t>
            </a:r>
            <a:r>
              <a:rPr lang="en-US" altLang="en-IN" sz="3200" b="0" strike="noStrike" spc="-1">
                <a:latin typeface="Times New Roman" panose="02020603050405020304"/>
              </a:rPr>
              <a:t>.</a:t>
            </a:r>
            <a:r>
              <a:rPr lang="en-IN" sz="3200" b="0" strike="noStrike" spc="-1">
                <a:latin typeface="Times New Roman" panose="02020603050405020304"/>
              </a:rPr>
              <a:t> Acoustic Modeling</a:t>
            </a:r>
            <a:endParaRPr lang="en-IN" sz="3200" b="0" strike="noStrike" spc="-1">
              <a:latin typeface="Times New Roman" panose="02020603050405020304"/>
            </a:endParaRPr>
          </a:p>
          <a:p>
            <a:r>
              <a:rPr lang="en-IN" sz="3200" b="0" strike="noStrike" spc="-1">
                <a:latin typeface="Times New Roman" panose="02020603050405020304"/>
              </a:rPr>
              <a:t>4. Neural Network Architecture</a:t>
            </a:r>
            <a:endParaRPr lang="en-IN" sz="3200" b="0" strike="noStrike" spc="-1">
              <a:latin typeface="Times New Roman" panose="02020603050405020304"/>
            </a:endParaRPr>
          </a:p>
          <a:p>
            <a:r>
              <a:rPr lang="en-IN" sz="3200" b="0" strike="noStrike" spc="-1">
                <a:latin typeface="Times New Roman" panose="02020603050405020304"/>
              </a:rPr>
              <a:t>5. Training Data</a:t>
            </a:r>
            <a:endParaRPr lang="en-IN" sz="3200" b="0" strike="noStrike" spc="-1">
              <a:latin typeface="Times New Roman" panose="02020603050405020304"/>
            </a:endParaRPr>
          </a:p>
          <a:p>
            <a:r>
              <a:rPr lang="en-US" altLang="en-IN" sz="3200" b="0" strike="noStrike" spc="-1">
                <a:latin typeface="Times New Roman" panose="02020603050405020304"/>
              </a:rPr>
              <a:t>6. Evaluation Metrics</a:t>
            </a:r>
            <a:endParaRPr lang="en-US" altLang="en-IN" sz="3200" b="0" strike="noStrike" spc="-1">
              <a:latin typeface="Times New Roman" panose="02020603050405020304"/>
            </a:endParaRPr>
          </a:p>
          <a:p>
            <a:r>
              <a:rPr lang="en-US" altLang="en-IN" sz="3200" b="0" strike="noStrike" spc="-1">
                <a:latin typeface="Times New Roman" panose="02020603050405020304"/>
              </a:rPr>
              <a:t>7. Deployment</a:t>
            </a:r>
            <a:endParaRPr lang="en-US" altLang="en-IN" sz="3200" b="0" strike="noStrike" spc="-1">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Freeform 184"/>
          <p:cNvSpPr/>
          <p:nvPr/>
        </p:nvSpPr>
        <p:spPr>
          <a:xfrm>
            <a:off x="0" y="-360"/>
            <a:ext cx="12192120" cy="6858360"/>
          </a:xfrm>
          <a:custGeom>
            <a:avLst/>
            <a:gdLst/>
            <a:ahLst/>
            <a:cxn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sp>
      <p:sp>
        <p:nvSpPr>
          <p:cNvPr id="186" name="Straight Connector 185"/>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87" name="Straight Connector 186"/>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88" name="Freeform 187"/>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89" name="Freeform 188"/>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90" name="Freeform 189"/>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91" name="Freeform 190"/>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92" name="Freeform 191"/>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93" name="Freeform 192"/>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94" name="Freeform 193"/>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95" name="Freeform 194"/>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96" name="TextBox 195"/>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panose="020B0603020202020204"/>
              </a:rPr>
              <a:t>3/21/2024</a:t>
            </a:r>
            <a:endParaRPr lang="en-IN" sz="1130" b="0" strike="noStrike" spc="-1">
              <a:latin typeface="Times New Roman" panose="02020603050405020304"/>
            </a:endParaRPr>
          </a:p>
        </p:txBody>
      </p:sp>
      <p:sp>
        <p:nvSpPr>
          <p:cNvPr id="197" name="TextBox 196"/>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panose="020B0603020202020204"/>
              </a:rPr>
              <a:t>Annual Review</a:t>
            </a:r>
            <a:endParaRPr lang="en-IN" sz="1130" b="0" strike="noStrike" spc="-1">
              <a:latin typeface="Times New Roman" panose="02020603050405020304"/>
            </a:endParaRPr>
          </a:p>
        </p:txBody>
      </p:sp>
      <p:sp>
        <p:nvSpPr>
          <p:cNvPr id="198" name="Freeform 197"/>
          <p:cNvSpPr/>
          <p:nvPr/>
        </p:nvSpPr>
        <p:spPr>
          <a:xfrm>
            <a:off x="9353520" y="5362560"/>
            <a:ext cx="457560" cy="457560"/>
          </a:xfrm>
          <a:custGeom>
            <a:avLst/>
            <a:gdLst/>
            <a:ahLst/>
            <a:cxnLst/>
            <a:rect l="0" t="0" r="r" b="b"/>
            <a:pathLst>
              <a:path w="1271" h="1271">
                <a:moveTo>
                  <a:pt x="0" y="1271"/>
                </a:moveTo>
                <a:lnTo>
                  <a:pt x="1271" y="1271"/>
                </a:lnTo>
                <a:lnTo>
                  <a:pt x="1271" y="0"/>
                </a:lnTo>
                <a:lnTo>
                  <a:pt x="0" y="0"/>
                </a:lnTo>
                <a:lnTo>
                  <a:pt x="0" y="1271"/>
                </a:lnTo>
                <a:close/>
              </a:path>
            </a:pathLst>
          </a:custGeom>
          <a:solidFill>
            <a:srgbClr val="42B051"/>
          </a:solidFill>
          <a:ln w="0">
            <a:noFill/>
          </a:ln>
        </p:spPr>
      </p:sp>
      <p:sp>
        <p:nvSpPr>
          <p:cNvPr id="199" name="Freeform 198"/>
          <p:cNvSpPr/>
          <p:nvPr/>
        </p:nvSpPr>
        <p:spPr>
          <a:xfrm>
            <a:off x="9353520" y="5895720"/>
            <a:ext cx="181080" cy="181440"/>
          </a:xfrm>
          <a:custGeom>
            <a:avLst/>
            <a:gdLst/>
            <a:ahLst/>
            <a:cxnLst/>
            <a:rect l="0" t="0" r="r" b="b"/>
            <a:pathLst>
              <a:path w="503" h="504">
                <a:moveTo>
                  <a:pt x="0" y="504"/>
                </a:moveTo>
                <a:lnTo>
                  <a:pt x="503" y="504"/>
                </a:lnTo>
                <a:lnTo>
                  <a:pt x="503" y="0"/>
                </a:lnTo>
                <a:lnTo>
                  <a:pt x="0" y="0"/>
                </a:lnTo>
                <a:lnTo>
                  <a:pt x="0" y="504"/>
                </a:lnTo>
                <a:close/>
              </a:path>
            </a:pathLst>
          </a:custGeom>
          <a:solidFill>
            <a:srgbClr val="2E946B"/>
          </a:solidFill>
          <a:ln w="0">
            <a:noFill/>
          </a:ln>
        </p:spPr>
      </p:sp>
      <p:pic>
        <p:nvPicPr>
          <p:cNvPr id="200" name="Picture 199"/>
          <p:cNvPicPr/>
          <p:nvPr/>
        </p:nvPicPr>
        <p:blipFill>
          <a:blip r:embed="rId1" cstate="print"/>
          <a:stretch>
            <a:fillRect/>
          </a:stretch>
        </p:blipFill>
        <p:spPr>
          <a:xfrm>
            <a:off x="676440" y="6467400"/>
            <a:ext cx="2142720" cy="199800"/>
          </a:xfrm>
          <a:prstGeom prst="rect">
            <a:avLst/>
          </a:prstGeom>
          <a:ln w="0">
            <a:noFill/>
          </a:ln>
        </p:spPr>
      </p:pic>
      <p:sp>
        <p:nvSpPr>
          <p:cNvPr id="201" name="TextBox 200"/>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panose="020B0603020202020204"/>
              </a:rPr>
              <a:t>9</a:t>
            </a:r>
            <a:endParaRPr lang="en-IN" sz="1130" b="0" strike="noStrike" spc="-1">
              <a:latin typeface="Times New Roman" panose="02020603050405020304"/>
            </a:endParaRPr>
          </a:p>
        </p:txBody>
      </p:sp>
      <p:sp>
        <p:nvSpPr>
          <p:cNvPr id="202" name="TextBox 201"/>
          <p:cNvSpPr txBox="1"/>
          <p:nvPr/>
        </p:nvSpPr>
        <p:spPr>
          <a:xfrm>
            <a:off x="540000" y="160335"/>
            <a:ext cx="4074480" cy="712080"/>
          </a:xfrm>
          <a:prstGeom prst="rect">
            <a:avLst/>
          </a:prstGeom>
          <a:noFill/>
          <a:ln w="0">
            <a:noFill/>
          </a:ln>
        </p:spPr>
        <p:txBody>
          <a:bodyPr lIns="0" tIns="0" rIns="0" bIns="0" anchor="t">
            <a:noAutofit/>
          </a:bodyPr>
          <a:lstStyle/>
          <a:p>
            <a:r>
              <a:rPr lang="en-IN" sz="4810" b="1" strike="noStrike" spc="-1">
                <a:solidFill>
                  <a:srgbClr val="000000"/>
                </a:solidFill>
                <a:latin typeface="Trebuchet MS" panose="020B0603020202020204"/>
              </a:rPr>
              <a:t>MODELLING</a:t>
            </a:r>
            <a:endParaRPr lang="en-IN" sz="4810" b="0" strike="noStrike" spc="-1">
              <a:latin typeface="Times New Roman" panose="02020603050405020304"/>
            </a:endParaRPr>
          </a:p>
        </p:txBody>
      </p:sp>
      <p:sp>
        <p:nvSpPr>
          <p:cNvPr id="203" name="TextBox 202"/>
          <p:cNvSpPr txBox="1"/>
          <p:nvPr/>
        </p:nvSpPr>
        <p:spPr>
          <a:xfrm>
            <a:off x="247015" y="-8890"/>
            <a:ext cx="9814560" cy="6663055"/>
          </a:xfrm>
          <a:prstGeom prst="rect">
            <a:avLst/>
          </a:prstGeom>
          <a:noFill/>
          <a:ln w="0">
            <a:noFill/>
          </a:ln>
        </p:spPr>
        <p:txBody>
          <a:bodyPr lIns="0" tIns="0" rIns="0" bIns="0" anchor="t" anchorCtr="0">
            <a:noAutofit/>
          </a:bodyPr>
          <a:lstStyle/>
          <a:p>
            <a:endParaRPr lang="en-IN" sz="2600" b="1" strike="noStrike" spc="-1" dirty="0" smtClean="0">
              <a:latin typeface="Times New Roman" panose="02020603050405020304"/>
            </a:endParaRPr>
          </a:p>
          <a:p>
            <a:endParaRPr lang="en-IN" sz="2600" b="1" strike="noStrike" spc="-1" dirty="0" smtClean="0">
              <a:latin typeface="Times New Roman" panose="02020603050405020304"/>
            </a:endParaRPr>
          </a:p>
          <a:p>
            <a:endParaRPr lang="en-IN" sz="2600" b="1" strike="noStrike" spc="-1" dirty="0" smtClean="0">
              <a:latin typeface="Times New Roman" panose="02020603050405020304"/>
            </a:endParaRPr>
          </a:p>
          <a:p>
            <a:r>
              <a:rPr lang="en-IN" sz="2600" b="1" strike="noStrike" spc="-1" dirty="0" smtClean="0">
                <a:latin typeface="Times New Roman" panose="02020603050405020304"/>
              </a:rPr>
              <a:t>Relationships</a:t>
            </a:r>
            <a:endParaRPr lang="en-IN" sz="2600" b="1" strike="noStrike" spc="-1" dirty="0" smtClean="0">
              <a:latin typeface="Times New Roman" panose="02020603050405020304"/>
            </a:endParaRPr>
          </a:p>
          <a:p>
            <a:endParaRPr lang="en-US" altLang="en-IN" sz="2600" strike="noStrike" spc="-1" dirty="0">
              <a:latin typeface="Times New Roman" panose="02020603050405020304"/>
            </a:endParaRPr>
          </a:p>
          <a:p>
            <a:r>
              <a:rPr lang="en-US" altLang="en-IN" sz="2600" strike="noStrike" spc="-1" dirty="0">
                <a:latin typeface="Times New Roman" panose="02020603050405020304"/>
              </a:rPr>
              <a:t>       WaveNet: A deep generative model that directly models the raw waveform of speech.</a:t>
            </a:r>
            <a:endParaRPr lang="en-US" altLang="en-IN" sz="2600" strike="noStrike" spc="-1" dirty="0">
              <a:latin typeface="Times New Roman" panose="02020603050405020304"/>
            </a:endParaRPr>
          </a:p>
          <a:p>
            <a:pPr indent="457200"/>
            <a:r>
              <a:rPr lang="en-US" altLang="en-IN" sz="2600" strike="noStrike" spc="-1" dirty="0">
                <a:latin typeface="Times New Roman" panose="02020603050405020304"/>
              </a:rPr>
              <a:t>Tacotron: A sequence-to-sequence model that generates mel spectrograms from text, followed by a vocoder to synthesize speech.</a:t>
            </a:r>
            <a:endParaRPr lang="en-US" altLang="en-IN" sz="2600" strike="noStrike" spc="-1" dirty="0">
              <a:latin typeface="Times New Roman" panose="02020603050405020304"/>
            </a:endParaRPr>
          </a:p>
          <a:p>
            <a:pPr indent="457200"/>
            <a:r>
              <a:rPr lang="en-US" altLang="en-IN" sz="2600" strike="noStrike" spc="-1" dirty="0">
                <a:latin typeface="Times New Roman" panose="02020603050405020304"/>
              </a:rPr>
              <a:t>Transformer-based models: Leveraging self-attention mechanisms, transformer-based models like Transformer-TTS or FastSpeech can generate speech directly from text.</a:t>
            </a:r>
            <a:endParaRPr lang="en-US" altLang="en-IN" sz="2600" strike="noStrike" spc="-1" dirty="0">
              <a:latin typeface="Times New Roman" panose="02020603050405020304"/>
            </a:endParaRPr>
          </a:p>
          <a:p>
            <a:pPr indent="457200"/>
            <a:r>
              <a:rPr lang="en-US" altLang="en-IN" sz="2600" strike="noStrike" spc="-1" dirty="0">
                <a:latin typeface="Times New Roman" panose="02020603050405020304"/>
              </a:rPr>
              <a:t>Evaluate the trained model on the validation set using metrics such as Mean Opinion Score (MOS), signal-to-noise ratio (SNR), or perceptual evaluation of speech quality (PESQ).</a:t>
            </a:r>
            <a:endParaRPr lang="en-US" altLang="en-IN" sz="260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a:p>
            <a:pPr indent="0">
              <a:buFont typeface="Arial" panose="020B0604020202020204" pitchFamily="34" charset="0"/>
              <a:buNone/>
            </a:pPr>
            <a:endParaRPr lang="en-IN" sz="2600" b="0" strike="noStrike" spc="-1" dirty="0">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3295</Words>
  <Application>WPS Presentation</Application>
  <PresentationFormat>Custom</PresentationFormat>
  <Paragraphs>163</Paragraphs>
  <Slides>10</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Arial</vt:lpstr>
      <vt:lpstr>Symbol</vt:lpstr>
      <vt:lpstr>Trebuchet MS</vt:lpstr>
      <vt:lpstr>Times New Roman</vt:lpstr>
      <vt:lpstr>Microsoft YaHei</vt:lpstr>
      <vt:lpstr>Arial Unicode MS</vt:lpstr>
      <vt:lpstr>DejaVu Sans</vt:lpstr>
      <vt:lpstr>Calibri</vt:lpstr>
      <vt:lpstr>Tempus Sans ITC</vt:lpstr>
      <vt:lpstr>Times New Roman</vt:lpstr>
      <vt:lpstr>Trebuchet MS</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Vinaykrishna Babu</dc:creator>
  <cp:lastModifiedBy>student</cp:lastModifiedBy>
  <cp:revision>9</cp:revision>
  <dcterms:created xsi:type="dcterms:W3CDTF">2024-04-05T05:56:32Z</dcterms:created>
  <dcterms:modified xsi:type="dcterms:W3CDTF">2024-04-05T07:07:11Z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AC79982386F04B15A1D75EF072375AF2_13</vt:lpwstr>
  </property>
  <property fmtid="{D5CDD505-2E9C-101B-9397-08002B2CF9AE}" pid="3" name="KSOProductBuildVer">
    <vt:lpwstr>1033-12.2.0.13538</vt:lpwstr>
  </property>
</Properties>
</file>