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67" autoAdjust="0"/>
  </p:normalViewPr>
  <p:slideViewPr>
    <p:cSldViewPr snapToGrid="0">
      <p:cViewPr>
        <p:scale>
          <a:sx n="106" d="100"/>
          <a:sy n="106" d="100"/>
        </p:scale>
        <p:origin x="999"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earn.makeblock.com/en/mbo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The first 4 slides look great to introduce how computers can learn like humans do. </a:t>
            </a:r>
          </a:p>
          <a:p>
            <a:pPr marL="0" lvl="0" indent="0" rtl="0">
              <a:spcBef>
                <a:spcPts val="0"/>
              </a:spcBef>
              <a:spcAft>
                <a:spcPts val="0"/>
              </a:spcAft>
              <a:buNone/>
            </a:pPr>
            <a:r>
              <a:rPr lang="en-US" dirty="0"/>
              <a:t>The rest explore the concepts in a way that middle/high school might be able to understand, but we’ll need to lower the entry for elementary school.</a:t>
            </a:r>
          </a:p>
          <a:p>
            <a:pPr marL="0" lvl="0" indent="0" rtl="0">
              <a:spcBef>
                <a:spcPts val="0"/>
              </a:spcBef>
              <a:spcAft>
                <a:spcPts val="0"/>
              </a:spcAft>
              <a:buNone/>
            </a:pPr>
            <a:endParaRPr lang="en-US" dirty="0"/>
          </a:p>
          <a:p>
            <a:pPr marL="0" lvl="0" indent="0" rtl="0">
              <a:spcBef>
                <a:spcPts val="0"/>
              </a:spcBef>
              <a:spcAft>
                <a:spcPts val="0"/>
              </a:spcAft>
              <a:buNone/>
            </a:pPr>
            <a:r>
              <a:rPr lang="en-US" dirty="0"/>
              <a:t>A technique that works great in public speaking (like teaching) consists on storytelling. Introducing or teaching concepts through a narrative that hooks the readers/students. It is about taking your readers/students through a journey, a story usually following:</a:t>
            </a:r>
          </a:p>
          <a:p>
            <a:pPr marL="228600" lvl="0" indent="-228600" rtl="0">
              <a:spcBef>
                <a:spcPts val="0"/>
              </a:spcBef>
              <a:spcAft>
                <a:spcPts val="0"/>
              </a:spcAft>
              <a:buAutoNum type="arabicPeriod"/>
            </a:pPr>
            <a:r>
              <a:rPr lang="en-US" dirty="0"/>
              <a:t>Context: introduces the protagonists</a:t>
            </a:r>
          </a:p>
          <a:p>
            <a:pPr marL="228600" lvl="0" indent="-228600" rtl="0">
              <a:spcBef>
                <a:spcPts val="0"/>
              </a:spcBef>
              <a:spcAft>
                <a:spcPts val="0"/>
              </a:spcAft>
              <a:buAutoNum type="arabicPeriod"/>
            </a:pPr>
            <a:r>
              <a:rPr lang="en-US" dirty="0"/>
              <a:t>Conflict: introduces an obstacle for the protagonist</a:t>
            </a:r>
          </a:p>
          <a:p>
            <a:pPr marL="228600" lvl="0" indent="-228600" rtl="0">
              <a:spcBef>
                <a:spcPts val="0"/>
              </a:spcBef>
              <a:spcAft>
                <a:spcPts val="0"/>
              </a:spcAft>
              <a:buAutoNum type="arabicPeriod"/>
            </a:pPr>
            <a:r>
              <a:rPr lang="en-US" dirty="0"/>
              <a:t>Climax: turning point, protagonists faces the problem and starts solving it</a:t>
            </a:r>
          </a:p>
          <a:p>
            <a:pPr marL="228600" lvl="0" indent="-228600" rtl="0">
              <a:spcBef>
                <a:spcPts val="0"/>
              </a:spcBef>
              <a:spcAft>
                <a:spcPts val="0"/>
              </a:spcAft>
              <a:buAutoNum type="arabicPeriod"/>
            </a:pPr>
            <a:r>
              <a:rPr lang="en-US" dirty="0"/>
              <a:t>Conclusion: the wrap-up of the learnings, of the story</a:t>
            </a:r>
          </a:p>
          <a:p>
            <a:pPr marL="0" lvl="0" indent="0" rtl="0">
              <a:spcBef>
                <a:spcPts val="0"/>
              </a:spcBef>
              <a:spcAft>
                <a:spcPts val="0"/>
              </a:spcAft>
              <a:buNone/>
            </a:pPr>
            <a:endParaRPr lang="en-US" dirty="0"/>
          </a:p>
          <a:p>
            <a:pPr marL="0" lvl="0" indent="0" rtl="0">
              <a:spcBef>
                <a:spcPts val="0"/>
              </a:spcBef>
              <a:spcAft>
                <a:spcPts val="0"/>
              </a:spcAft>
              <a:buNone/>
            </a:pPr>
            <a:r>
              <a:rPr lang="en-US" dirty="0"/>
              <a:t>The kids, before this lesson should’ve already gone through introduction to programming and have done minor coding to control a robot. This is perfect as the robot gives us an anchor point to grab the kids attention. We can use the story of cleaning the </a:t>
            </a:r>
            <a:r>
              <a:rPr lang="en-US" dirty="0" err="1"/>
              <a:t>dwamish</a:t>
            </a:r>
            <a:r>
              <a:rPr lang="en-US" dirty="0"/>
              <a:t> river with robots, obstacles that it could find and it’s goal in “life” kick the garbage out of the river.</a:t>
            </a:r>
          </a:p>
          <a:p>
            <a:pPr marL="0" lvl="0" indent="0" rtl="0">
              <a:spcBef>
                <a:spcPts val="0"/>
              </a:spcBef>
              <a:spcAft>
                <a:spcPts val="0"/>
              </a:spcAft>
              <a:buNone/>
            </a:pPr>
            <a:endParaRPr lang="en-US" dirty="0"/>
          </a:p>
          <a:p>
            <a:pPr marL="0" lvl="0" indent="0" rtl="0">
              <a:spcBef>
                <a:spcPts val="0"/>
              </a:spcBef>
              <a:spcAft>
                <a:spcPts val="0"/>
              </a:spcAft>
              <a:buNone/>
            </a:pPr>
            <a:r>
              <a:rPr lang="en-US" dirty="0"/>
              <a:t>Context: Protagonist, robot</a:t>
            </a:r>
          </a:p>
          <a:p>
            <a:pPr marL="0" lvl="0" indent="0" rtl="0">
              <a:spcBef>
                <a:spcPts val="0"/>
              </a:spcBef>
              <a:spcAft>
                <a:spcPts val="0"/>
              </a:spcAft>
              <a:buNone/>
            </a:pPr>
            <a:r>
              <a:rPr lang="en-US" dirty="0"/>
              <a:t>Conflict: River pollution and how hard is it to manually clean it, dangers, what about robots cleaning it… but how?</a:t>
            </a:r>
          </a:p>
          <a:p>
            <a:pPr marL="0" lvl="0" indent="0" rtl="0">
              <a:spcBef>
                <a:spcPts val="0"/>
              </a:spcBef>
              <a:spcAft>
                <a:spcPts val="0"/>
              </a:spcAft>
              <a:buNone/>
            </a:pPr>
            <a:r>
              <a:rPr lang="en-US" dirty="0"/>
              <a:t>Climax: Just like we humans learn how to do </a:t>
            </a:r>
            <a:r>
              <a:rPr lang="en-US" dirty="0" err="1"/>
              <a:t>xyz</a:t>
            </a:r>
            <a:r>
              <a:rPr lang="en-US" dirty="0"/>
              <a:t>, we can tech computers in a similar way with reinforcement learning! </a:t>
            </a:r>
          </a:p>
          <a:p>
            <a:pPr marL="0" lvl="0" indent="0" rtl="0">
              <a:spcBef>
                <a:spcPts val="0"/>
              </a:spcBef>
              <a:spcAft>
                <a:spcPts val="0"/>
              </a:spcAft>
              <a:buNone/>
            </a:pPr>
            <a:r>
              <a:rPr lang="en-US" dirty="0"/>
              <a:t>Conclusion: Using this technique our robot learns how to clean the river! No need to put people in danger.</a:t>
            </a:r>
          </a:p>
          <a:p>
            <a:pPr marL="0" lvl="0" indent="0" rtl="0">
              <a:spcBef>
                <a:spcPts val="0"/>
              </a:spcBef>
              <a:spcAft>
                <a:spcPts val="0"/>
              </a:spcAft>
              <a:buNone/>
            </a:pPr>
            <a:endParaRPr lang="en-US" dirty="0"/>
          </a:p>
          <a:p>
            <a:pPr marL="0" lvl="0" indent="0" rtl="0">
              <a:spcBef>
                <a:spcPts val="0"/>
              </a:spcBef>
              <a:spcAft>
                <a:spcPts val="0"/>
              </a:spcAft>
              <a:buNone/>
            </a:pPr>
            <a:r>
              <a:rPr lang="en-US" dirty="0"/>
              <a:t>I would suggest to go slide by slide, think about the story you want to tell (the above is an example but you could use it) and try to stitch the slides in a way that follow the narrative. We might need to increase the number of slides but that’s OK we can at the end decide how do we trim them down.</a:t>
            </a:r>
          </a:p>
          <a:p>
            <a:pPr marL="0" lvl="0" indent="0" rtl="0">
              <a:spcBef>
                <a:spcPts val="0"/>
              </a:spcBef>
              <a:spcAft>
                <a:spcPts val="0"/>
              </a:spcAft>
              <a:buNone/>
            </a:pPr>
            <a:endParaRPr lang="en-US" dirty="0"/>
          </a:p>
          <a:p>
            <a:pPr marL="0" lvl="0" indent="0" rtl="0">
              <a:spcBef>
                <a:spcPts val="0"/>
              </a:spcBef>
              <a:spcAft>
                <a:spcPts val="0"/>
              </a:spcAft>
              <a:buNone/>
            </a:pPr>
            <a:r>
              <a:rPr lang="en-US" dirty="0"/>
              <a:t>-----------------</a:t>
            </a:r>
          </a:p>
          <a:p>
            <a:pPr marL="0" lvl="0" indent="0" rtl="0">
              <a:spcBef>
                <a:spcPts val="0"/>
              </a:spcBef>
              <a:spcAft>
                <a:spcPts val="0"/>
              </a:spcAft>
              <a:buNone/>
            </a:pPr>
            <a:endParaRPr lang="en-US" dirty="0"/>
          </a:p>
          <a:p>
            <a:pPr marL="0" lvl="0" indent="0" rtl="0">
              <a:spcBef>
                <a:spcPts val="0"/>
              </a:spcBef>
              <a:spcAft>
                <a:spcPts val="0"/>
              </a:spcAft>
              <a:buNone/>
            </a:pPr>
            <a:r>
              <a:rPr lang="en-US" dirty="0"/>
              <a:t>With the above in mind, even before we introduce the concept of reinforcement learning we need several slides introducing the story of the robot. When you get to the climax of the story, presenting those slides would be perfect to make the analogy that the robot will learn like a dog, with a treat or a sad face as positive and negative rewards.</a:t>
            </a:r>
          </a:p>
          <a:p>
            <a:pPr marL="0" lvl="0" indent="0" rtl="0">
              <a:spcBef>
                <a:spcPts val="0"/>
              </a:spcBef>
              <a:spcAft>
                <a:spcPts val="0"/>
              </a:spcAft>
              <a:buNone/>
            </a:pPr>
            <a:endParaRPr lang="en-US" dirty="0"/>
          </a:p>
          <a:p>
            <a:pPr marL="0" lvl="0" indent="0" rtl="0">
              <a:spcBef>
                <a:spcPts val="0"/>
              </a:spcBef>
              <a:spcAft>
                <a:spcPts val="0"/>
              </a:spcAft>
              <a:buNone/>
            </a:pPr>
            <a:r>
              <a:rPr lang="en-US" dirty="0"/>
              <a:t>-----------------</a:t>
            </a:r>
          </a:p>
          <a:p>
            <a:pPr marL="0" lvl="0" indent="0" rtl="0">
              <a:spcBef>
                <a:spcPts val="0"/>
              </a:spcBef>
              <a:spcAft>
                <a:spcPts val="0"/>
              </a:spcAft>
              <a:buNone/>
            </a:pPr>
            <a:endParaRPr lang="en-US" dirty="0"/>
          </a:p>
          <a:p>
            <a:pPr marL="0" lvl="0" indent="0" rtl="0">
              <a:spcBef>
                <a:spcPts val="0"/>
              </a:spcBef>
              <a:spcAft>
                <a:spcPts val="0"/>
              </a:spcAft>
              <a:buNone/>
            </a:pPr>
            <a:r>
              <a:rPr lang="en-US" dirty="0"/>
              <a:t>We could also add an introduction slide(s) as you work on the narrative, to explain what artificial intelligence is in simple terms. </a:t>
            </a:r>
          </a:p>
          <a:p>
            <a:pPr marL="0" lvl="0" indent="0" rtl="0">
              <a:spcBef>
                <a:spcPts val="0"/>
              </a:spcBef>
              <a:spcAft>
                <a:spcPts val="0"/>
              </a:spcAft>
              <a:buNone/>
            </a:pPr>
            <a:r>
              <a:rPr lang="en-US" dirty="0"/>
              <a:t>We could even play with the idea that scientist, very smart people working on the area has not been able to come up with the same definition</a:t>
            </a:r>
          </a:p>
          <a:p>
            <a:pPr marL="0" lvl="0" indent="0" rtl="0">
              <a:spcBef>
                <a:spcPts val="0"/>
              </a:spcBef>
              <a:spcAft>
                <a:spcPts val="0"/>
              </a:spcAft>
              <a:buNone/>
            </a:pPr>
            <a:r>
              <a:rPr lang="en-US" dirty="0"/>
              <a:t>Nevertheless many of them agree that just like human intelligence, artificial intelligence is about how to make machine behave or “think” like humans e.g. to see (camera), to hear (microphone) and react to stimulus in the environment.</a:t>
            </a:r>
          </a:p>
          <a:p>
            <a:pPr marL="0" lvl="0" indent="0" rtl="0">
              <a:spcBef>
                <a:spcPts val="0"/>
              </a:spcBef>
              <a:spcAft>
                <a:spcPts val="0"/>
              </a:spcAft>
              <a:buNone/>
            </a:pPr>
            <a:endParaRPr lang="en-US" dirty="0"/>
          </a:p>
          <a:p>
            <a:pPr marL="0" lvl="0" indent="0" rtl="0">
              <a:spcBef>
                <a:spcPts val="0"/>
              </a:spcBef>
              <a:spcAft>
                <a:spcPts val="0"/>
              </a:spcAft>
              <a:buNone/>
            </a:pPr>
            <a:r>
              <a:rPr lang="en-US" dirty="0"/>
              <a:t>-----------------</a:t>
            </a:r>
          </a:p>
          <a:p>
            <a:pPr marL="0" lvl="0" indent="0" rtl="0">
              <a:spcBef>
                <a:spcPts val="0"/>
              </a:spcBef>
              <a:spcAft>
                <a:spcPts val="0"/>
              </a:spcAft>
              <a:buNone/>
            </a:pPr>
            <a:endParaRPr lang="en-US" dirty="0"/>
          </a:p>
          <a:p>
            <a:pPr marL="0" lvl="0" indent="0" rtl="0">
              <a:spcBef>
                <a:spcPts val="0"/>
              </a:spcBef>
              <a:spcAft>
                <a:spcPts val="0"/>
              </a:spcAft>
              <a:buNone/>
            </a:pPr>
            <a:r>
              <a:rPr lang="en-US" dirty="0"/>
              <a:t>Notes:</a:t>
            </a:r>
          </a:p>
          <a:p>
            <a:pPr marL="0" lvl="0" indent="0" rtl="0">
              <a:spcBef>
                <a:spcPts val="0"/>
              </a:spcBef>
              <a:spcAft>
                <a:spcPts val="0"/>
              </a:spcAft>
              <a:buNone/>
            </a:pPr>
            <a:r>
              <a:rPr lang="en" u="sng" dirty="0">
                <a:solidFill>
                  <a:schemeClr val="hlink"/>
                </a:solidFill>
                <a:hlinkClick r:id="rId3"/>
              </a:rPr>
              <a:t>http://learn.makeblock.com/en/mbot/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 really love the way you’re introducing reinforcement learning </a:t>
            </a:r>
            <a:r>
              <a:rPr lang="en" dirty="0">
                <a:sym typeface="Wingdings" panose="05000000000000000000" pitchFamily="2" charset="2"/>
              </a:rPr>
              <a:t></a:t>
            </a:r>
            <a:endParaRPr lang="en" dirty="0"/>
          </a:p>
          <a:p>
            <a:pPr marL="0" lvl="0" indent="0" rtl="0">
              <a:spcBef>
                <a:spcPts val="0"/>
              </a:spcBef>
              <a:spcAft>
                <a:spcPts val="0"/>
              </a:spcAft>
              <a:buNone/>
            </a:pPr>
            <a:endParaRPr lang="en" dirty="0"/>
          </a:p>
          <a:p>
            <a:pPr marL="0" lvl="0" indent="0" rtl="0">
              <a:spcBef>
                <a:spcPts val="0"/>
              </a:spcBef>
              <a:spcAft>
                <a:spcPts val="0"/>
              </a:spcAft>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Referring to the narrative idea, can we present or show this three concepts with pictures, or a set of slides that: robot senses the environment, does an action like moving, gets a rewards (if achieved its goal, like removing garbage) and everything repeats. Maybe this slide can go at the end, with extra pictures showing the </a:t>
            </a:r>
            <a:r>
              <a:rPr lang="en-US" dirty="0" err="1"/>
              <a:t>mbot</a:t>
            </a:r>
            <a:r>
              <a:rPr lang="en-US" dirty="0"/>
              <a:t> robot on a river, to do a recap of what they learned.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1. Can we explore the differences between rewards? </a:t>
            </a:r>
            <a:r>
              <a:rPr lang="en-US" dirty="0"/>
              <a:t>At this point we’ve already introduced the kids on the idea of positive and negative rewards, but we could give examples of what’s positive for a dog, like a treat, and negative like a sad face.</a:t>
            </a:r>
          </a:p>
          <a:p>
            <a:pPr marL="0" lvl="0" indent="0" rtl="0">
              <a:spcBef>
                <a:spcPts val="0"/>
              </a:spcBef>
              <a:spcAft>
                <a:spcPts val="0"/>
              </a:spcAft>
              <a:buNone/>
            </a:pPr>
            <a:r>
              <a:rPr lang="en-US" dirty="0"/>
              <a:t>2. We could put notes for the teacher in here, e.g. they can ask the students what do they think is a positive reward for a dog, when would that happen? What about a negative reward?</a:t>
            </a:r>
          </a:p>
          <a:p>
            <a:pPr marL="0" lvl="0" indent="0" rtl="0">
              <a:spcBef>
                <a:spcPts val="0"/>
              </a:spcBef>
              <a:spcAft>
                <a:spcPts val="0"/>
              </a:spcAft>
              <a:buNone/>
            </a:pPr>
            <a:r>
              <a:rPr lang="en-US" dirty="0"/>
              <a:t>3. We can change AI for robot, that way they can make a better connection with the narrative and what they’ve done.</a:t>
            </a:r>
          </a:p>
          <a:p>
            <a:pPr marL="0" lvl="0" indent="0" rtl="0">
              <a:spcBef>
                <a:spcPts val="0"/>
              </a:spcBef>
              <a:spcAft>
                <a:spcPts val="0"/>
              </a:spcAft>
              <a:buNone/>
            </a:pPr>
            <a:r>
              <a:rPr lang="en-US" dirty="0"/>
              <a:t>4. When introducing difference on rewards we can give examples that relate either to the dog, or the kids. E.g. for a dog a small reward could be a “good boy/girl”, a really good reward is like taking him/her to the park and a treat at the end.</a:t>
            </a:r>
          </a:p>
          <a:p>
            <a:pPr marL="0" lvl="0" indent="0" rtl="0">
              <a:spcBef>
                <a:spcPts val="0"/>
              </a:spcBef>
              <a:spcAft>
                <a:spcPts val="0"/>
              </a:spcAft>
              <a:buNone/>
            </a:pPr>
            <a:r>
              <a:rPr lang="en-US" dirty="0"/>
              <a:t>5. We should change the “add reward” functions to abstract it a bit more, e.g. </a:t>
            </a:r>
            <a:r>
              <a:rPr lang="en-US" dirty="0" err="1"/>
              <a:t>GiveTreat</a:t>
            </a:r>
            <a:r>
              <a:rPr lang="en-US" dirty="0"/>
              <a:t>() or </a:t>
            </a:r>
            <a:r>
              <a:rPr lang="en-US" dirty="0" err="1"/>
              <a:t>GiveSmallReward</a:t>
            </a:r>
            <a:r>
              <a:rPr lang="en-US" dirty="0"/>
              <a:t>. That way we avoid using numbers and explaining that.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fe515ca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fe515ca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This is a good moment to give an activity to explain why </a:t>
            </a:r>
            <a:r>
              <a:rPr lang="en-US" dirty="0"/>
              <a:t>or how to use </a:t>
            </a:r>
            <a:r>
              <a:rPr lang="en" dirty="0"/>
              <a:t>an if statement.</a:t>
            </a:r>
          </a:p>
          <a:p>
            <a:pPr marL="0" lvl="0" indent="0" rtl="0">
              <a:spcBef>
                <a:spcPts val="0"/>
              </a:spcBef>
              <a:spcAft>
                <a:spcPts val="0"/>
              </a:spcAft>
              <a:buNone/>
            </a:pPr>
            <a:r>
              <a:rPr lang="en" dirty="0"/>
              <a:t>We </a:t>
            </a:r>
            <a:r>
              <a:rPr lang="en-US" dirty="0"/>
              <a:t>should also show that this is a loop, maybe with a picture of the robot and a set of slides that show an “animation”</a:t>
            </a:r>
            <a:r>
              <a:rPr lang="en" dirty="0"/>
              <a:t>.</a:t>
            </a:r>
          </a:p>
          <a:p>
            <a:pPr marL="0" lvl="0" indent="0" rtl="0">
              <a:spcBef>
                <a:spcPts val="0"/>
              </a:spcBef>
              <a:spcAft>
                <a:spcPts val="0"/>
              </a:spcAft>
              <a:buNone/>
            </a:pPr>
            <a:r>
              <a:rPr lang="en" dirty="0"/>
              <a:t>This</a:t>
            </a:r>
            <a:r>
              <a:rPr lang="en-US" dirty="0"/>
              <a:t> will help understand that at every time the robot moves, it has to make a decision.</a:t>
            </a:r>
          </a:p>
          <a:p>
            <a:pPr marL="0" lvl="0" indent="0" rtl="0">
              <a:spcBef>
                <a:spcPts val="0"/>
              </a:spcBef>
              <a:spcAft>
                <a:spcPts val="0"/>
              </a:spcAft>
              <a:buNone/>
            </a:pPr>
            <a:endParaRPr lang="en-US" dirty="0"/>
          </a:p>
          <a:p>
            <a:pPr marL="0" lvl="0" indent="0" rtl="0">
              <a:spcBef>
                <a:spcPts val="0"/>
              </a:spcBef>
              <a:spcAft>
                <a:spcPts val="0"/>
              </a:spcAft>
              <a:buNone/>
            </a:pPr>
            <a:r>
              <a:rPr lang="en-US" dirty="0"/>
              <a:t>This slide might be better placed after the exercise (slide8) as a tip on what to do in the code.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fe515cae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fe515cae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We want to fix the color of the NN</a:t>
            </a:r>
          </a:p>
          <a:p>
            <a:pPr marL="0" lvl="0" indent="0">
              <a:spcBef>
                <a:spcPts val="0"/>
              </a:spcBef>
              <a:spcAft>
                <a:spcPts val="0"/>
              </a:spcAft>
              <a:buNone/>
            </a:pPr>
            <a:r>
              <a:rPr lang="en-US" dirty="0"/>
              <a:t>Can we put this image inside of a brain, on top of the robot or something like that? This is a good moment to explain that the computer will have a brain, and the “inputs” are the sensor of the robot. The output, the actions it can do.  </a:t>
            </a:r>
          </a:p>
          <a:p>
            <a:pPr marL="0" lvl="0" indent="0">
              <a:spcBef>
                <a:spcPts val="0"/>
              </a:spcBef>
              <a:spcAft>
                <a:spcPts val="0"/>
              </a:spcAft>
              <a:buNone/>
            </a:pPr>
            <a:r>
              <a:rPr lang="en-US" dirty="0"/>
              <a:t>The teacher will need some notes to explain at high level: human brain, neurons, and how we use something similar inside of the robot called artificial neural networks.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fe515ca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fe515ca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We should move this one after the exercise (slide 8) but before the slide with the if statements.</a:t>
            </a:r>
          </a:p>
          <a:p>
            <a:pPr marL="0" lvl="0" indent="0">
              <a:spcBef>
                <a:spcPts val="0"/>
              </a:spcBef>
              <a:spcAft>
                <a:spcPts val="0"/>
              </a:spcAft>
              <a:buNone/>
            </a:pPr>
            <a:endParaRPr lang="en-US" dirty="0"/>
          </a:p>
          <a:p>
            <a:pPr marL="0" lvl="0" indent="0">
              <a:spcBef>
                <a:spcPts val="0"/>
              </a:spcBef>
              <a:spcAft>
                <a:spcPts val="0"/>
              </a:spcAft>
              <a:buNone/>
            </a:pPr>
            <a:r>
              <a:rPr lang="en-US" dirty="0"/>
              <a:t>This one feels like the next tip after introducing the challenge/exercise</a:t>
            </a:r>
          </a:p>
          <a:p>
            <a:pPr marL="0" lvl="0" indent="0">
              <a:spcBef>
                <a:spcPts val="0"/>
              </a:spcBef>
              <a:spcAft>
                <a:spcPts val="0"/>
              </a:spcAft>
              <a:buNone/>
            </a:pPr>
            <a:endParaRPr lang="en-US" dirty="0"/>
          </a:p>
          <a:p>
            <a:pPr marL="0" lvl="0" indent="0">
              <a:spcBef>
                <a:spcPts val="0"/>
              </a:spcBef>
              <a:spcAft>
                <a:spcPts val="0"/>
              </a:spcAft>
              <a:buNone/>
            </a:pPr>
            <a:r>
              <a:rPr lang="en-US" dirty="0"/>
              <a:t>Slide 5 gives even more clues (almost the code they have to write)</a:t>
            </a:r>
          </a:p>
          <a:p>
            <a:pPr marL="0" lvl="0" indent="0">
              <a:spcBef>
                <a:spcPts val="0"/>
              </a:spcBef>
              <a:spcAft>
                <a:spcPts val="0"/>
              </a:spcAft>
              <a:buNone/>
            </a:pPr>
            <a:endParaRPr lang="en-US" dirty="0"/>
          </a:p>
          <a:p>
            <a:pPr marL="0" lvl="0" indent="0">
              <a:spcBef>
                <a:spcPts val="0"/>
              </a:spcBef>
              <a:spcAft>
                <a:spcPts val="0"/>
              </a:spcAft>
              <a:buNone/>
            </a:pPr>
            <a:r>
              <a:rPr lang="en-US" dirty="0"/>
              <a:t>At the end, it feels like Slide8 -&gt; Slide7 -&gt; slide5 gives a better progression</a:t>
            </a:r>
          </a:p>
          <a:p>
            <a:pPr marL="0" lvl="0" indent="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fe515cae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fe515ca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fe515cae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fe515ca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Reward</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Unity ML lesson : Reward</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Reinforcement learning:</a:t>
            </a:r>
            <a:endParaRPr/>
          </a:p>
          <a:p>
            <a:pPr marL="0" lvl="0" indent="0" rtl="0">
              <a:spcBef>
                <a:spcPts val="0"/>
              </a:spcBef>
              <a:spcAft>
                <a:spcPts val="0"/>
              </a:spcAft>
              <a:buNone/>
            </a:pPr>
            <a:r>
              <a:rPr lang="en"/>
              <a:t>It’s like training a dog!</a:t>
            </a:r>
            <a:endParaRPr/>
          </a:p>
        </p:txBody>
      </p:sp>
      <p:pic>
        <p:nvPicPr>
          <p:cNvPr id="79" name="Google Shape;79;p14"/>
          <p:cNvPicPr preferRelativeResize="0"/>
          <p:nvPr/>
        </p:nvPicPr>
        <p:blipFill>
          <a:blip r:embed="rId3">
            <a:alphaModFix/>
          </a:blip>
          <a:stretch>
            <a:fillRect/>
          </a:stretch>
        </p:blipFill>
        <p:spPr>
          <a:xfrm>
            <a:off x="283100" y="2589975"/>
            <a:ext cx="2821250" cy="2285200"/>
          </a:xfrm>
          <a:prstGeom prst="rect">
            <a:avLst/>
          </a:prstGeom>
          <a:noFill/>
          <a:ln>
            <a:noFill/>
          </a:ln>
        </p:spPr>
      </p:pic>
      <p:sp>
        <p:nvSpPr>
          <p:cNvPr id="80" name="Google Shape;80;p14"/>
          <p:cNvSpPr txBox="1"/>
          <p:nvPr/>
        </p:nvSpPr>
        <p:spPr>
          <a:xfrm>
            <a:off x="5609125" y="2672375"/>
            <a:ext cx="2650500" cy="2120400"/>
          </a:xfrm>
          <a:prstGeom prst="rect">
            <a:avLst/>
          </a:prstGeom>
          <a:solidFill>
            <a:srgbClr val="99999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lt1"/>
                </a:solidFill>
                <a:latin typeface="Raleway"/>
                <a:ea typeface="Raleway"/>
                <a:cs typeface="Raleway"/>
                <a:sym typeface="Raleway"/>
              </a:rPr>
              <a:t>By using positive and negative rewards, we teach our AI how to respond to different situations, just like teaching a dog a new trick!</a:t>
            </a:r>
            <a:endParaRPr sz="1800" b="1">
              <a:solidFill>
                <a:schemeClr val="lt1"/>
              </a:solidFill>
              <a:latin typeface="Raleway"/>
              <a:ea typeface="Raleway"/>
              <a:cs typeface="Raleway"/>
              <a:sym typeface="Raleway"/>
            </a:endParaRPr>
          </a:p>
          <a:p>
            <a:pPr marL="0" lvl="0" indent="0">
              <a:spcBef>
                <a:spcPts val="8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2855550" y="887972"/>
            <a:ext cx="3432900" cy="76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a:solidFill>
                  <a:schemeClr val="lt2"/>
                </a:solidFill>
                <a:latin typeface="Raleway"/>
                <a:ea typeface="Raleway"/>
                <a:cs typeface="Raleway"/>
                <a:sym typeface="Raleway"/>
              </a:rPr>
              <a:t>1. Reinforcement learning</a:t>
            </a:r>
            <a:endParaRPr sz="24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855550" y="1556555"/>
            <a:ext cx="3432900" cy="33279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What is reinforcement learning?</a:t>
            </a:r>
            <a:br>
              <a:rPr lang="en" sz="1400">
                <a:latin typeface="Raleway"/>
                <a:ea typeface="Raleway"/>
                <a:cs typeface="Raleway"/>
                <a:sym typeface="Raleway"/>
              </a:rPr>
            </a:br>
            <a:r>
              <a:rPr lang="en" sz="1200">
                <a:latin typeface="Raleway"/>
                <a:ea typeface="Raleway"/>
                <a:cs typeface="Raleway"/>
                <a:sym typeface="Raleway"/>
              </a:rPr>
              <a:t>How we train our AI to make better decisions</a:t>
            </a:r>
            <a:endParaRPr sz="1200">
              <a:latin typeface="Raleway"/>
              <a:ea typeface="Raleway"/>
              <a:cs typeface="Raleway"/>
              <a:sym typeface="Raleway"/>
            </a:endParaRPr>
          </a:p>
          <a:p>
            <a:pPr marL="457200" lvl="0" indent="-317500"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Positive and negative reinforcement</a:t>
            </a:r>
            <a:br>
              <a:rPr lang="en" sz="1400">
                <a:latin typeface="Raleway"/>
                <a:ea typeface="Raleway"/>
                <a:cs typeface="Raleway"/>
                <a:sym typeface="Raleway"/>
              </a:rPr>
            </a:br>
            <a:r>
              <a:rPr lang="en" sz="1200">
                <a:latin typeface="Raleway"/>
                <a:ea typeface="Raleway"/>
                <a:cs typeface="Raleway"/>
                <a:sym typeface="Raleway"/>
              </a:rPr>
              <a:t>How we tell our AI how it’s doing</a:t>
            </a:r>
            <a:endParaRPr sz="1200">
              <a:latin typeface="Raleway"/>
              <a:ea typeface="Raleway"/>
              <a:cs typeface="Raleway"/>
              <a:sym typeface="Raleway"/>
            </a:endParaRPr>
          </a:p>
          <a:p>
            <a:pPr marL="457200" lvl="0" indent="-317500"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Connection to observations</a:t>
            </a:r>
            <a:br>
              <a:rPr lang="en" sz="1400">
                <a:latin typeface="Raleway"/>
                <a:ea typeface="Raleway"/>
                <a:cs typeface="Raleway"/>
                <a:sym typeface="Raleway"/>
              </a:rPr>
            </a:br>
            <a:r>
              <a:rPr lang="en" sz="1200">
                <a:latin typeface="Raleway"/>
                <a:ea typeface="Raleway"/>
                <a:cs typeface="Raleway"/>
                <a:sym typeface="Raleway"/>
              </a:rPr>
              <a:t>How the AI learns to improve it’s behavior over time with reward</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60849" y="533225"/>
            <a:ext cx="8622300" cy="38355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r>
              <a:rPr lang="en" sz="1800">
                <a:solidFill>
                  <a:schemeClr val="accent5"/>
                </a:solidFill>
              </a:rPr>
              <a:t>We can use both positive and negative reward values to shape the behavior of our AI, the size of the reward lets the AI know how well or how poorly it’s doing:</a:t>
            </a:r>
            <a:endParaRPr sz="1800" b="0"/>
          </a:p>
        </p:txBody>
      </p:sp>
      <p:grpSp>
        <p:nvGrpSpPr>
          <p:cNvPr id="94" name="Google Shape;94;p16"/>
          <p:cNvGrpSpPr/>
          <p:nvPr/>
        </p:nvGrpSpPr>
        <p:grpSpPr>
          <a:xfrm>
            <a:off x="6824363" y="1776335"/>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96" name="Google Shape;96;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rtl="0">
                <a:spcBef>
                  <a:spcPts val="800"/>
                </a:spcBef>
                <a:spcAft>
                  <a:spcPts val="0"/>
                </a:spcAft>
                <a:buNone/>
              </a:pPr>
              <a:r>
                <a:rPr lang="en" sz="1200">
                  <a:solidFill>
                    <a:schemeClr val="dk2"/>
                  </a:solidFill>
                  <a:latin typeface="Raleway"/>
                  <a:ea typeface="Raleway"/>
                  <a:cs typeface="Raleway"/>
                  <a:sym typeface="Raleway"/>
                </a:rPr>
                <a:t>We can use smaller and larger reward values for different behavior</a:t>
              </a:r>
              <a:endParaRPr sz="1200">
                <a:solidFill>
                  <a:schemeClr val="dk2"/>
                </a:solidFill>
                <a:latin typeface="Raleway"/>
                <a:ea typeface="Raleway"/>
                <a:cs typeface="Raleway"/>
                <a:sym typeface="Raleway"/>
              </a:endParaRPr>
            </a:p>
            <a:p>
              <a:pPr marL="0" lvl="0" indent="0" rtl="0">
                <a:spcBef>
                  <a:spcPts val="800"/>
                </a:spcBef>
                <a:spcAft>
                  <a:spcPts val="800"/>
                </a:spcAft>
                <a:buNone/>
              </a:pPr>
              <a:r>
                <a:rPr lang="en" sz="1200">
                  <a:solidFill>
                    <a:schemeClr val="dk2"/>
                  </a:solidFill>
                  <a:latin typeface="Raleway"/>
                  <a:ea typeface="Raleway"/>
                  <a:cs typeface="Raleway"/>
                  <a:sym typeface="Raleway"/>
                </a:rPr>
                <a:t>Think about using small rewards for small tasks, and big rewards for important things like winning or losing the game</a:t>
              </a:r>
              <a:endParaRPr sz="1200" b="1">
                <a:solidFill>
                  <a:schemeClr val="dk2"/>
                </a:solidFill>
                <a:latin typeface="Raleway"/>
                <a:ea typeface="Raleway"/>
                <a:cs typeface="Raleway"/>
                <a:sym typeface="Raleway"/>
              </a:endParaRPr>
            </a:p>
          </p:txBody>
        </p:sp>
      </p:grpSp>
      <p:pic>
        <p:nvPicPr>
          <p:cNvPr id="98" name="Google Shape;98;p16"/>
          <p:cNvPicPr preferRelativeResize="0"/>
          <p:nvPr/>
        </p:nvPicPr>
        <p:blipFill>
          <a:blip r:embed="rId5">
            <a:alphaModFix/>
          </a:blip>
          <a:stretch>
            <a:fillRect/>
          </a:stretch>
        </p:blipFill>
        <p:spPr>
          <a:xfrm>
            <a:off x="641300" y="2629025"/>
            <a:ext cx="1841500" cy="2076375"/>
          </a:xfrm>
          <a:prstGeom prst="rect">
            <a:avLst/>
          </a:prstGeom>
          <a:noFill/>
          <a:ln>
            <a:noFill/>
          </a:ln>
        </p:spPr>
      </p:pic>
      <p:pic>
        <p:nvPicPr>
          <p:cNvPr id="99" name="Google Shape;99;p16"/>
          <p:cNvPicPr preferRelativeResize="0"/>
          <p:nvPr/>
        </p:nvPicPr>
        <p:blipFill>
          <a:blip r:embed="rId6">
            <a:alphaModFix/>
          </a:blip>
          <a:stretch>
            <a:fillRect/>
          </a:stretch>
        </p:blipFill>
        <p:spPr>
          <a:xfrm>
            <a:off x="4302300" y="2590550"/>
            <a:ext cx="1826800" cy="2153327"/>
          </a:xfrm>
          <a:prstGeom prst="rect">
            <a:avLst/>
          </a:prstGeom>
          <a:noFill/>
          <a:ln>
            <a:noFill/>
          </a:ln>
        </p:spPr>
      </p:pic>
      <p:sp>
        <p:nvSpPr>
          <p:cNvPr id="100" name="Google Shape;100;p16"/>
          <p:cNvSpPr txBox="1"/>
          <p:nvPr/>
        </p:nvSpPr>
        <p:spPr>
          <a:xfrm>
            <a:off x="150450" y="2262425"/>
            <a:ext cx="2700600" cy="377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Good Boy! -&gt; AddReward(1);</a:t>
            </a:r>
            <a:endParaRPr>
              <a:solidFill>
                <a:schemeClr val="lt1"/>
              </a:solidFill>
            </a:endParaRPr>
          </a:p>
        </p:txBody>
      </p:sp>
      <p:sp>
        <p:nvSpPr>
          <p:cNvPr id="101" name="Google Shape;101;p16"/>
          <p:cNvSpPr txBox="1"/>
          <p:nvPr/>
        </p:nvSpPr>
        <p:spPr>
          <a:xfrm>
            <a:off x="4252000" y="2262425"/>
            <a:ext cx="2646600" cy="377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lt1"/>
                </a:solidFill>
              </a:rPr>
              <a:t>Bad Dog! -&gt; AddReward(-1);</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260849" y="533225"/>
            <a:ext cx="8622300" cy="3835500"/>
          </a:xfrm>
          <a:prstGeom prst="rect">
            <a:avLst/>
          </a:prstGeom>
        </p:spPr>
        <p:txBody>
          <a:bodyPr spcFirstLastPara="1" wrap="square" lIns="91425" tIns="91425" rIns="91425" bIns="91425" anchor="t" anchorCtr="0">
            <a:noAutofit/>
          </a:bodyPr>
          <a:lstStyle/>
          <a:p>
            <a:pPr marL="0" lvl="0" indent="0" rtl="0">
              <a:spcBef>
                <a:spcPts val="0"/>
              </a:spcBef>
              <a:spcAft>
                <a:spcPts val="1000"/>
              </a:spcAft>
              <a:buNone/>
            </a:pPr>
            <a:r>
              <a:rPr lang="en" sz="1800">
                <a:solidFill>
                  <a:schemeClr val="accent5"/>
                </a:solidFill>
              </a:rPr>
              <a:t>We can use </a:t>
            </a:r>
            <a:r>
              <a:rPr lang="en" sz="1800" u="sng">
                <a:solidFill>
                  <a:schemeClr val="accent5"/>
                </a:solidFill>
              </a:rPr>
              <a:t>code</a:t>
            </a:r>
            <a:r>
              <a:rPr lang="en" sz="1800">
                <a:solidFill>
                  <a:schemeClr val="accent5"/>
                </a:solidFill>
              </a:rPr>
              <a:t> to test if our AI is getting close or further from the goal of the game, then we can use reward to let the AI know</a:t>
            </a:r>
            <a:endParaRPr sz="1800" b="0"/>
          </a:p>
        </p:txBody>
      </p:sp>
      <p:grpSp>
        <p:nvGrpSpPr>
          <p:cNvPr id="107" name="Google Shape;107;p17"/>
          <p:cNvGrpSpPr/>
          <p:nvPr/>
        </p:nvGrpSpPr>
        <p:grpSpPr>
          <a:xfrm>
            <a:off x="4703913" y="1882760"/>
            <a:ext cx="2212050" cy="2537076"/>
            <a:chOff x="6803275" y="395363"/>
            <a:chExt cx="2212050" cy="2537076"/>
          </a:xfrm>
        </p:grpSpPr>
        <p:pic>
          <p:nvPicPr>
            <p:cNvPr id="108" name="Google Shape;108;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09" name="Google Shape;109;p17"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10" name="Google Shape;110;p17"/>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rtl="0">
                <a:spcBef>
                  <a:spcPts val="800"/>
                </a:spcBef>
                <a:spcAft>
                  <a:spcPts val="0"/>
                </a:spcAft>
                <a:buNone/>
              </a:pPr>
              <a:r>
                <a:rPr lang="en" sz="1200">
                  <a:solidFill>
                    <a:schemeClr val="dk2"/>
                  </a:solidFill>
                  <a:latin typeface="Raleway"/>
                  <a:ea typeface="Raleway"/>
                  <a:cs typeface="Raleway"/>
                  <a:sym typeface="Raleway"/>
                </a:rPr>
                <a:t>Here we use</a:t>
              </a:r>
              <a:r>
                <a:rPr lang="en" sz="1200" u="sng">
                  <a:solidFill>
                    <a:schemeClr val="dk2"/>
                  </a:solidFill>
                  <a:latin typeface="Raleway"/>
                  <a:ea typeface="Raleway"/>
                  <a:cs typeface="Raleway"/>
                  <a:sym typeface="Raleway"/>
                </a:rPr>
                <a:t> if statements</a:t>
              </a:r>
              <a:r>
                <a:rPr lang="en" sz="1200">
                  <a:solidFill>
                    <a:schemeClr val="dk2"/>
                  </a:solidFill>
                  <a:latin typeface="Raleway"/>
                  <a:ea typeface="Raleway"/>
                  <a:cs typeface="Raleway"/>
                  <a:sym typeface="Raleway"/>
                </a:rPr>
                <a:t> to check on the AI’s progress</a:t>
              </a:r>
              <a:endParaRPr sz="1200">
                <a:solidFill>
                  <a:schemeClr val="dk2"/>
                </a:solidFill>
                <a:latin typeface="Raleway"/>
                <a:ea typeface="Raleway"/>
                <a:cs typeface="Raleway"/>
                <a:sym typeface="Raleway"/>
              </a:endParaRPr>
            </a:p>
            <a:p>
              <a:pPr marL="0" lvl="0" indent="0" rtl="0">
                <a:spcBef>
                  <a:spcPts val="800"/>
                </a:spcBef>
                <a:spcAft>
                  <a:spcPts val="800"/>
                </a:spcAft>
                <a:buNone/>
              </a:pPr>
              <a:r>
                <a:rPr lang="en" sz="1200">
                  <a:solidFill>
                    <a:schemeClr val="dk2"/>
                  </a:solidFill>
                  <a:latin typeface="Raleway"/>
                  <a:ea typeface="Raleway"/>
                  <a:cs typeface="Raleway"/>
                  <a:sym typeface="Raleway"/>
                </a:rPr>
                <a:t>We use positive and negative reinforcement to encourage it to reach a target </a:t>
              </a:r>
              <a:endParaRPr sz="1200" b="1">
                <a:solidFill>
                  <a:schemeClr val="dk2"/>
                </a:solidFill>
                <a:latin typeface="Raleway"/>
                <a:ea typeface="Raleway"/>
                <a:cs typeface="Raleway"/>
                <a:sym typeface="Raleway"/>
              </a:endParaRPr>
            </a:p>
          </p:txBody>
        </p:sp>
      </p:grpSp>
      <p:sp>
        <p:nvSpPr>
          <p:cNvPr id="111" name="Google Shape;111;p17"/>
          <p:cNvSpPr txBox="1"/>
          <p:nvPr/>
        </p:nvSpPr>
        <p:spPr>
          <a:xfrm>
            <a:off x="369300" y="1882750"/>
            <a:ext cx="3943200" cy="316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Example:</a:t>
            </a:r>
            <a:endParaRPr>
              <a:solidFill>
                <a:schemeClr val="lt1"/>
              </a:solidFill>
            </a:endParaRPr>
          </a:p>
          <a:p>
            <a:pPr marL="0" lvl="0" indent="0">
              <a:spcBef>
                <a:spcPts val="0"/>
              </a:spcBef>
              <a:spcAft>
                <a:spcPts val="0"/>
              </a:spcAft>
              <a:buNone/>
            </a:pPr>
            <a:endParaRPr>
              <a:solidFill>
                <a:schemeClr val="lt1"/>
              </a:solidFill>
            </a:endParaRPr>
          </a:p>
          <a:p>
            <a:pPr marL="0" lvl="0" indent="0">
              <a:spcBef>
                <a:spcPts val="0"/>
              </a:spcBef>
              <a:spcAft>
                <a:spcPts val="0"/>
              </a:spcAft>
              <a:buNone/>
            </a:pPr>
            <a:r>
              <a:rPr lang="en">
                <a:solidFill>
                  <a:schemeClr val="lt1"/>
                </a:solidFill>
              </a:rPr>
              <a:t>If (we are closer to the target) </a:t>
            </a:r>
            <a:endParaRPr>
              <a:solidFill>
                <a:schemeClr val="lt1"/>
              </a:solidFill>
            </a:endParaRPr>
          </a:p>
          <a:p>
            <a:pPr marL="0" lvl="0" indent="0">
              <a:spcBef>
                <a:spcPts val="0"/>
              </a:spcBef>
              <a:spcAft>
                <a:spcPts val="0"/>
              </a:spcAft>
              <a:buNone/>
            </a:pPr>
            <a:r>
              <a:rPr lang="en">
                <a:solidFill>
                  <a:schemeClr val="lt1"/>
                </a:solidFill>
              </a:rPr>
              <a:t>{</a:t>
            </a:r>
            <a:endParaRPr>
              <a:solidFill>
                <a:schemeClr val="lt1"/>
              </a:solidFill>
            </a:endParaRPr>
          </a:p>
          <a:p>
            <a:pPr marL="0" lvl="0" indent="0">
              <a:spcBef>
                <a:spcPts val="0"/>
              </a:spcBef>
              <a:spcAft>
                <a:spcPts val="0"/>
              </a:spcAft>
              <a:buNone/>
            </a:pPr>
            <a:r>
              <a:rPr lang="en">
                <a:solidFill>
                  <a:schemeClr val="lt1"/>
                </a:solidFill>
              </a:rPr>
              <a:t>	AddReward(0.1);</a:t>
            </a:r>
            <a:endParaRPr>
              <a:solidFill>
                <a:schemeClr val="lt1"/>
              </a:solidFill>
            </a:endParaRPr>
          </a:p>
          <a:p>
            <a:pPr marL="0" lvl="0" indent="0">
              <a:spcBef>
                <a:spcPts val="0"/>
              </a:spcBef>
              <a:spcAft>
                <a:spcPts val="0"/>
              </a:spcAft>
              <a:buNone/>
            </a:pPr>
            <a:r>
              <a:rPr lang="en">
                <a:solidFill>
                  <a:schemeClr val="lt1"/>
                </a:solidFill>
              </a:rPr>
              <a:t>}</a:t>
            </a:r>
            <a:endParaRPr>
              <a:solidFill>
                <a:schemeClr val="lt1"/>
              </a:solidFill>
            </a:endParaRPr>
          </a:p>
          <a:p>
            <a:pPr marL="0" lvl="0" indent="0">
              <a:spcBef>
                <a:spcPts val="0"/>
              </a:spcBef>
              <a:spcAft>
                <a:spcPts val="0"/>
              </a:spcAft>
              <a:buNone/>
            </a:pPr>
            <a:r>
              <a:rPr lang="en">
                <a:solidFill>
                  <a:schemeClr val="lt1"/>
                </a:solidFill>
              </a:rPr>
              <a:t>If (we are farther from the target) </a:t>
            </a:r>
            <a:endParaRPr>
              <a:solidFill>
                <a:schemeClr val="lt1"/>
              </a:solidFill>
            </a:endParaRPr>
          </a:p>
          <a:p>
            <a:pPr marL="0" lvl="0" indent="0">
              <a:spcBef>
                <a:spcPts val="0"/>
              </a:spcBef>
              <a:spcAft>
                <a:spcPts val="0"/>
              </a:spcAft>
              <a:buNone/>
            </a:pPr>
            <a:r>
              <a:rPr lang="en">
                <a:solidFill>
                  <a:schemeClr val="lt1"/>
                </a:solidFill>
              </a:rPr>
              <a:t>{</a:t>
            </a:r>
            <a:endParaRPr>
              <a:solidFill>
                <a:schemeClr val="lt1"/>
              </a:solidFill>
            </a:endParaRPr>
          </a:p>
          <a:p>
            <a:pPr marL="0" lvl="0" indent="0">
              <a:spcBef>
                <a:spcPts val="0"/>
              </a:spcBef>
              <a:spcAft>
                <a:spcPts val="0"/>
              </a:spcAft>
              <a:buNone/>
            </a:pPr>
            <a:r>
              <a:rPr lang="en">
                <a:solidFill>
                  <a:schemeClr val="lt1"/>
                </a:solidFill>
              </a:rPr>
              <a:t>	AddReward(-0.1);</a:t>
            </a:r>
            <a:endParaRPr>
              <a:solidFill>
                <a:schemeClr val="lt1"/>
              </a:solidFill>
            </a:endParaRPr>
          </a:p>
          <a:p>
            <a:pPr marL="0" lvl="0" indent="0">
              <a:spcBef>
                <a:spcPts val="0"/>
              </a:spcBef>
              <a:spcAft>
                <a:spcPts val="0"/>
              </a:spcAft>
              <a:buNone/>
            </a:pPr>
            <a:r>
              <a:rPr lang="en">
                <a:solidFill>
                  <a:schemeClr val="lt1"/>
                </a:solidFill>
              </a:rPr>
              <a:t>}</a:t>
            </a:r>
            <a:endParaRPr>
              <a:solidFill>
                <a:schemeClr val="lt1"/>
              </a:solidFill>
            </a:endParaRPr>
          </a:p>
          <a:p>
            <a:pPr marL="0" lvl="0" indent="0">
              <a:spcBef>
                <a:spcPts val="0"/>
              </a:spcBef>
              <a:spcAft>
                <a:spcPts val="0"/>
              </a:spcAft>
              <a:buNone/>
            </a:pPr>
            <a:r>
              <a:rPr lang="en">
                <a:solidFill>
                  <a:schemeClr val="lt1"/>
                </a:solidFill>
              </a:rPr>
              <a:t>If (We are at the target)</a:t>
            </a:r>
            <a:endParaRPr>
              <a:solidFill>
                <a:schemeClr val="lt1"/>
              </a:solidFill>
            </a:endParaRPr>
          </a:p>
          <a:p>
            <a:pPr marL="0" lvl="0" indent="0">
              <a:spcBef>
                <a:spcPts val="0"/>
              </a:spcBef>
              <a:spcAft>
                <a:spcPts val="0"/>
              </a:spcAft>
              <a:buNone/>
            </a:pPr>
            <a:r>
              <a:rPr lang="en">
                <a:solidFill>
                  <a:schemeClr val="lt1"/>
                </a:solidFill>
              </a:rPr>
              <a:t>{</a:t>
            </a:r>
            <a:endParaRPr>
              <a:solidFill>
                <a:schemeClr val="lt1"/>
              </a:solidFill>
            </a:endParaRPr>
          </a:p>
          <a:p>
            <a:pPr marL="0" lvl="0" indent="0">
              <a:spcBef>
                <a:spcPts val="0"/>
              </a:spcBef>
              <a:spcAft>
                <a:spcPts val="0"/>
              </a:spcAft>
              <a:buNone/>
            </a:pPr>
            <a:r>
              <a:rPr lang="en">
                <a:solidFill>
                  <a:schemeClr val="lt1"/>
                </a:solidFill>
              </a:rPr>
              <a:t>	AddReward(1); //We did it!</a:t>
            </a:r>
            <a:endParaRPr>
              <a:solidFill>
                <a:schemeClr val="lt1"/>
              </a:solidFill>
            </a:endParaRPr>
          </a:p>
          <a:p>
            <a:pPr marL="0" lvl="0" indent="0">
              <a:spcBef>
                <a:spcPts val="0"/>
              </a:spcBef>
              <a:spcAft>
                <a:spcPts val="0"/>
              </a:spcAft>
              <a:buNone/>
            </a:pPr>
            <a:r>
              <a:rPr lang="en">
                <a:solidFill>
                  <a:schemeClr val="lt1"/>
                </a:solidFill>
              </a:rPr>
              <a:t>}</a:t>
            </a:r>
            <a:endParaRPr>
              <a:solidFill>
                <a:schemeClr val="lt1"/>
              </a:solidFill>
            </a:endParaRPr>
          </a:p>
          <a:p>
            <a:pPr marL="0" lvl="0" indent="0">
              <a:spcBef>
                <a:spcPts val="0"/>
              </a:spcBef>
              <a:spcAft>
                <a:spcPts val="0"/>
              </a:spcAft>
              <a:buNone/>
            </a:pPr>
            <a:endParaRPr>
              <a:solidFill>
                <a:schemeClr val="lt1"/>
              </a:solidFill>
            </a:endParaRPr>
          </a:p>
          <a:p>
            <a:pPr marL="0" lvl="0" indent="0" rtl="0">
              <a:spcBef>
                <a:spcPts val="0"/>
              </a:spcBef>
              <a:spcAft>
                <a:spcPts val="0"/>
              </a:spcAft>
              <a:buNone/>
            </a:pP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50" y="511550"/>
            <a:ext cx="8542500" cy="756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Connection to observations:</a:t>
            </a:r>
            <a:endParaRPr/>
          </a:p>
        </p:txBody>
      </p:sp>
      <p:pic>
        <p:nvPicPr>
          <p:cNvPr id="117" name="Google Shape;117;p18"/>
          <p:cNvPicPr preferRelativeResize="0"/>
          <p:nvPr/>
        </p:nvPicPr>
        <p:blipFill>
          <a:blip r:embed="rId3">
            <a:alphaModFix/>
          </a:blip>
          <a:stretch>
            <a:fillRect/>
          </a:stretch>
        </p:blipFill>
        <p:spPr>
          <a:xfrm>
            <a:off x="747000" y="1405925"/>
            <a:ext cx="2969523" cy="3570851"/>
          </a:xfrm>
          <a:prstGeom prst="rect">
            <a:avLst/>
          </a:prstGeom>
          <a:noFill/>
          <a:ln>
            <a:noFill/>
          </a:ln>
        </p:spPr>
      </p:pic>
      <p:sp>
        <p:nvSpPr>
          <p:cNvPr id="118" name="Google Shape;118;p18"/>
          <p:cNvSpPr txBox="1"/>
          <p:nvPr/>
        </p:nvSpPr>
        <p:spPr>
          <a:xfrm>
            <a:off x="4763825" y="1568850"/>
            <a:ext cx="3646200" cy="304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We use reward to change how the AI responds to different input.</a:t>
            </a:r>
            <a:endParaRPr>
              <a:solidFill>
                <a:schemeClr val="lt1"/>
              </a:solidFill>
            </a:endParaRPr>
          </a:p>
          <a:p>
            <a:pPr marL="0" lvl="0" indent="0">
              <a:spcBef>
                <a:spcPts val="0"/>
              </a:spcBef>
              <a:spcAft>
                <a:spcPts val="0"/>
              </a:spcAft>
              <a:buNone/>
            </a:pPr>
            <a:endParaRPr>
              <a:solidFill>
                <a:schemeClr val="lt1"/>
              </a:solidFill>
            </a:endParaRPr>
          </a:p>
          <a:p>
            <a:pPr marL="0" lvl="0" indent="0">
              <a:spcBef>
                <a:spcPts val="0"/>
              </a:spcBef>
              <a:spcAft>
                <a:spcPts val="0"/>
              </a:spcAft>
              <a:buNone/>
            </a:pPr>
            <a:r>
              <a:rPr lang="en">
                <a:solidFill>
                  <a:schemeClr val="lt1"/>
                </a:solidFill>
              </a:rPr>
              <a:t>Over time, the AI uses reward values to change the strength of the connections (shown here was white lines) between nodes.</a:t>
            </a:r>
            <a:endParaRPr>
              <a:solidFill>
                <a:schemeClr val="lt1"/>
              </a:solidFill>
            </a:endParaRPr>
          </a:p>
          <a:p>
            <a:pPr marL="0" lvl="0" indent="0">
              <a:spcBef>
                <a:spcPts val="0"/>
              </a:spcBef>
              <a:spcAft>
                <a:spcPts val="0"/>
              </a:spcAft>
              <a:buNone/>
            </a:pPr>
            <a:endParaRPr>
              <a:solidFill>
                <a:schemeClr val="lt1"/>
              </a:solidFill>
            </a:endParaRPr>
          </a:p>
          <a:p>
            <a:pPr marL="0" lvl="0" indent="0">
              <a:spcBef>
                <a:spcPts val="0"/>
              </a:spcBef>
              <a:spcAft>
                <a:spcPts val="0"/>
              </a:spcAft>
              <a:buNone/>
            </a:pPr>
            <a:r>
              <a:rPr lang="en">
                <a:solidFill>
                  <a:schemeClr val="lt1"/>
                </a:solidFill>
              </a:rPr>
              <a:t>By using positive and negative reward we can tell the AI to make the connections stronger of weaker, changing our output. This makes our AI’s behavior better!</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297425" y="533050"/>
            <a:ext cx="8091300" cy="1136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a:t>Applying what we’ve learned:</a:t>
            </a:r>
            <a:endParaRPr sz="3600"/>
          </a:p>
        </p:txBody>
      </p:sp>
      <p:sp>
        <p:nvSpPr>
          <p:cNvPr id="124" name="Google Shape;124;p19"/>
          <p:cNvSpPr txBox="1"/>
          <p:nvPr/>
        </p:nvSpPr>
        <p:spPr>
          <a:xfrm>
            <a:off x="508625" y="1583175"/>
            <a:ext cx="6196500" cy="323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chemeClr val="lt1"/>
                </a:solidFill>
              </a:rPr>
              <a:t>When our AI does something good:</a:t>
            </a:r>
            <a:endParaRPr sz="1800">
              <a:solidFill>
                <a:schemeClr val="lt1"/>
              </a:solidFill>
            </a:endParaRPr>
          </a:p>
          <a:p>
            <a:pPr marL="457200" lvl="0" indent="-342900" rtl="0">
              <a:spcBef>
                <a:spcPts val="0"/>
              </a:spcBef>
              <a:spcAft>
                <a:spcPts val="0"/>
              </a:spcAft>
              <a:buClr>
                <a:schemeClr val="lt1"/>
              </a:buClr>
              <a:buSzPts val="1800"/>
              <a:buChar char="-"/>
            </a:pPr>
            <a:r>
              <a:rPr lang="en" sz="1800">
                <a:solidFill>
                  <a:schemeClr val="lt1"/>
                </a:solidFill>
              </a:rPr>
              <a:t>Give it positive reward: </a:t>
            </a:r>
            <a:r>
              <a:rPr lang="en" sz="1800" b="1">
                <a:solidFill>
                  <a:schemeClr val="lt1"/>
                </a:solidFill>
              </a:rPr>
              <a:t>AddReward(0.1);</a:t>
            </a:r>
            <a:endParaRPr sz="1800" b="1">
              <a:solidFill>
                <a:schemeClr val="lt1"/>
              </a:solidFill>
            </a:endParaRPr>
          </a:p>
          <a:p>
            <a:pPr marL="457200" lvl="0" indent="-342900" rtl="0">
              <a:spcBef>
                <a:spcPts val="0"/>
              </a:spcBef>
              <a:spcAft>
                <a:spcPts val="0"/>
              </a:spcAft>
              <a:buClr>
                <a:schemeClr val="lt1"/>
              </a:buClr>
              <a:buSzPts val="1800"/>
              <a:buChar char="-"/>
            </a:pPr>
            <a:r>
              <a:rPr lang="en" sz="1800">
                <a:solidFill>
                  <a:schemeClr val="lt1"/>
                </a:solidFill>
              </a:rPr>
              <a:t>If it wins the game, give it a big reward: </a:t>
            </a:r>
            <a:r>
              <a:rPr lang="en" sz="1800" b="1">
                <a:solidFill>
                  <a:schemeClr val="lt1"/>
                </a:solidFill>
              </a:rPr>
              <a:t>AddReward(1);</a:t>
            </a:r>
            <a:endParaRPr sz="1800" b="1">
              <a:solidFill>
                <a:schemeClr val="lt1"/>
              </a:solidFill>
            </a:endParaRPr>
          </a:p>
          <a:p>
            <a:pPr marL="457200" lvl="0" indent="0" rtl="0">
              <a:spcBef>
                <a:spcPts val="0"/>
              </a:spcBef>
              <a:spcAft>
                <a:spcPts val="0"/>
              </a:spcAft>
              <a:buNone/>
            </a:pPr>
            <a:endParaRPr sz="1800" b="1">
              <a:solidFill>
                <a:schemeClr val="lt1"/>
              </a:solidFill>
            </a:endParaRPr>
          </a:p>
          <a:p>
            <a:pPr marL="0" lvl="0" indent="0" rtl="0">
              <a:spcBef>
                <a:spcPts val="0"/>
              </a:spcBef>
              <a:spcAft>
                <a:spcPts val="0"/>
              </a:spcAft>
              <a:buNone/>
            </a:pPr>
            <a:r>
              <a:rPr lang="en" sz="1800">
                <a:solidFill>
                  <a:schemeClr val="lt1"/>
                </a:solidFill>
              </a:rPr>
              <a:t>When our AI does something bad:</a:t>
            </a:r>
            <a:endParaRPr sz="1800">
              <a:solidFill>
                <a:schemeClr val="lt1"/>
              </a:solidFill>
            </a:endParaRPr>
          </a:p>
          <a:p>
            <a:pPr marL="457200" lvl="0" indent="-342900" rtl="0">
              <a:spcBef>
                <a:spcPts val="0"/>
              </a:spcBef>
              <a:spcAft>
                <a:spcPts val="0"/>
              </a:spcAft>
              <a:buClr>
                <a:schemeClr val="lt1"/>
              </a:buClr>
              <a:buSzPts val="1800"/>
              <a:buChar char="-"/>
            </a:pPr>
            <a:r>
              <a:rPr lang="en" sz="1800">
                <a:solidFill>
                  <a:schemeClr val="lt1"/>
                </a:solidFill>
              </a:rPr>
              <a:t>Give it a negative reward: </a:t>
            </a:r>
            <a:r>
              <a:rPr lang="en" sz="1800" b="1">
                <a:solidFill>
                  <a:schemeClr val="lt1"/>
                </a:solidFill>
              </a:rPr>
              <a:t>AddReward(-0.1);</a:t>
            </a:r>
            <a:endParaRPr sz="1800" b="1">
              <a:solidFill>
                <a:schemeClr val="lt1"/>
              </a:solidFill>
            </a:endParaRPr>
          </a:p>
          <a:p>
            <a:pPr marL="457200" lvl="0" indent="-342900" rtl="0">
              <a:spcBef>
                <a:spcPts val="0"/>
              </a:spcBef>
              <a:spcAft>
                <a:spcPts val="0"/>
              </a:spcAft>
              <a:buClr>
                <a:schemeClr val="lt1"/>
              </a:buClr>
              <a:buSzPts val="1800"/>
              <a:buChar char="-"/>
            </a:pPr>
            <a:r>
              <a:rPr lang="en" sz="1800">
                <a:solidFill>
                  <a:schemeClr val="lt1"/>
                </a:solidFill>
              </a:rPr>
              <a:t>If it loses the game, give it a big negative reward: </a:t>
            </a:r>
            <a:r>
              <a:rPr lang="en" sz="1800" b="1">
                <a:solidFill>
                  <a:schemeClr val="lt1"/>
                </a:solidFill>
              </a:rPr>
              <a:t>AddReward(-1);</a:t>
            </a:r>
            <a:endParaRPr sz="1800">
              <a:solidFill>
                <a:schemeClr val="lt1"/>
              </a:solidFill>
            </a:endParaRPr>
          </a:p>
          <a:p>
            <a:pPr marL="0" lvl="0" indent="0" rtl="0">
              <a:spcBef>
                <a:spcPts val="0"/>
              </a:spcBef>
              <a:spcAft>
                <a:spcPts val="0"/>
              </a:spcAft>
              <a:buNone/>
            </a:pPr>
            <a:r>
              <a:rPr lang="en" sz="1800">
                <a:solidFill>
                  <a:schemeClr val="lt1"/>
                </a:solidFill>
              </a:rPr>
              <a:t> </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283100" y="712142"/>
            <a:ext cx="62442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Exercise!</a:t>
            </a:r>
            <a:endParaRPr/>
          </a:p>
        </p:txBody>
      </p:sp>
      <p:sp>
        <p:nvSpPr>
          <p:cNvPr id="130" name="Google Shape;130;p20"/>
          <p:cNvSpPr txBox="1"/>
          <p:nvPr/>
        </p:nvSpPr>
        <p:spPr>
          <a:xfrm>
            <a:off x="394000" y="1590325"/>
            <a:ext cx="4276800" cy="981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lt1"/>
                </a:solidFill>
              </a:rPr>
              <a:t>If our AI is getting farther away from the goal what type of reward should we give it? Big or small? Positive or negative?</a:t>
            </a:r>
            <a:endParaRPr sz="1800">
              <a:solidFill>
                <a:schemeClr val="lt1"/>
              </a:solidFill>
            </a:endParaRPr>
          </a:p>
          <a:p>
            <a:pPr marL="0" lvl="0" indent="0" rtl="0">
              <a:spcBef>
                <a:spcPts val="0"/>
              </a:spcBef>
              <a:spcAft>
                <a:spcPts val="0"/>
              </a:spcAft>
              <a:buNone/>
            </a:pPr>
            <a:endParaRPr sz="1800">
              <a:solidFill>
                <a:schemeClr val="lt1"/>
              </a:solidFill>
            </a:endParaRPr>
          </a:p>
          <a:p>
            <a:pPr marL="0" lvl="0" indent="0" rtl="0">
              <a:spcBef>
                <a:spcPts val="0"/>
              </a:spcBef>
              <a:spcAft>
                <a:spcPts val="0"/>
              </a:spcAft>
              <a:buNone/>
            </a:pPr>
            <a:endParaRPr sz="1800">
              <a:solidFill>
                <a:schemeClr val="lt1"/>
              </a:solidFill>
            </a:endParaRPr>
          </a:p>
        </p:txBody>
      </p:sp>
      <p:sp>
        <p:nvSpPr>
          <p:cNvPr id="131" name="Google Shape;131;p20"/>
          <p:cNvSpPr txBox="1"/>
          <p:nvPr/>
        </p:nvSpPr>
        <p:spPr>
          <a:xfrm>
            <a:off x="394000" y="3402750"/>
            <a:ext cx="4092000" cy="873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lt1"/>
                </a:solidFill>
              </a:rPr>
              <a:t>What if our AI reached our goal and won the game?</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83100" y="712142"/>
            <a:ext cx="6244200" cy="763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Exercise!</a:t>
            </a:r>
            <a:endParaRPr/>
          </a:p>
        </p:txBody>
      </p:sp>
      <p:sp>
        <p:nvSpPr>
          <p:cNvPr id="137" name="Google Shape;137;p21"/>
          <p:cNvSpPr txBox="1"/>
          <p:nvPr/>
        </p:nvSpPr>
        <p:spPr>
          <a:xfrm>
            <a:off x="394000" y="1590325"/>
            <a:ext cx="4276800" cy="981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solidFill>
                  <a:schemeClr val="lt1"/>
                </a:solidFill>
              </a:rPr>
              <a:t>If our AI is getting farther away from the goal what type of reward should we give it? Big or small? Positive or negative?</a:t>
            </a:r>
            <a:endParaRPr sz="1800">
              <a:solidFill>
                <a:schemeClr val="lt1"/>
              </a:solidFill>
            </a:endParaRPr>
          </a:p>
          <a:p>
            <a:pPr marL="0" lvl="0" indent="0">
              <a:spcBef>
                <a:spcPts val="0"/>
              </a:spcBef>
              <a:spcAft>
                <a:spcPts val="0"/>
              </a:spcAft>
              <a:buNone/>
            </a:pPr>
            <a:endParaRPr sz="1800">
              <a:solidFill>
                <a:schemeClr val="lt1"/>
              </a:solidFill>
            </a:endParaRPr>
          </a:p>
          <a:p>
            <a:pPr marL="0" lvl="0" indent="0">
              <a:spcBef>
                <a:spcPts val="0"/>
              </a:spcBef>
              <a:spcAft>
                <a:spcPts val="0"/>
              </a:spcAft>
              <a:buNone/>
            </a:pPr>
            <a:endParaRPr sz="1800">
              <a:solidFill>
                <a:schemeClr val="lt1"/>
              </a:solidFill>
            </a:endParaRPr>
          </a:p>
        </p:txBody>
      </p:sp>
      <p:sp>
        <p:nvSpPr>
          <p:cNvPr id="138" name="Google Shape;138;p21"/>
          <p:cNvSpPr txBox="1"/>
          <p:nvPr/>
        </p:nvSpPr>
        <p:spPr>
          <a:xfrm>
            <a:off x="479975" y="2543100"/>
            <a:ext cx="3861300" cy="763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Small Negative reward: </a:t>
            </a:r>
            <a:endParaRPr>
              <a:solidFill>
                <a:schemeClr val="lt1"/>
              </a:solidFill>
            </a:endParaRPr>
          </a:p>
          <a:p>
            <a:pPr marL="457200" lvl="0" indent="-317500" rtl="0">
              <a:spcBef>
                <a:spcPts val="0"/>
              </a:spcBef>
              <a:spcAft>
                <a:spcPts val="0"/>
              </a:spcAft>
              <a:buClr>
                <a:schemeClr val="lt1"/>
              </a:buClr>
              <a:buSzPts val="1400"/>
              <a:buChar char="-"/>
            </a:pPr>
            <a:r>
              <a:rPr lang="en">
                <a:solidFill>
                  <a:schemeClr val="lt1"/>
                </a:solidFill>
              </a:rPr>
              <a:t>We don’t want the AI to do that, so we give it a small negative reward! </a:t>
            </a:r>
            <a:endParaRPr>
              <a:solidFill>
                <a:schemeClr val="lt1"/>
              </a:solidFill>
            </a:endParaRPr>
          </a:p>
        </p:txBody>
      </p:sp>
      <p:sp>
        <p:nvSpPr>
          <p:cNvPr id="139" name="Google Shape;139;p21"/>
          <p:cNvSpPr txBox="1"/>
          <p:nvPr/>
        </p:nvSpPr>
        <p:spPr>
          <a:xfrm>
            <a:off x="479975" y="3445725"/>
            <a:ext cx="4092000" cy="87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lt1"/>
                </a:solidFill>
              </a:rPr>
              <a:t>What if our AI reached our goal and won the game?</a:t>
            </a:r>
            <a:endParaRPr>
              <a:solidFill>
                <a:schemeClr val="lt1"/>
              </a:solidFill>
            </a:endParaRPr>
          </a:p>
        </p:txBody>
      </p:sp>
      <p:sp>
        <p:nvSpPr>
          <p:cNvPr id="140" name="Google Shape;140;p21"/>
          <p:cNvSpPr txBox="1"/>
          <p:nvPr/>
        </p:nvSpPr>
        <p:spPr>
          <a:xfrm>
            <a:off x="573100" y="4076125"/>
            <a:ext cx="3409800" cy="763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chemeClr val="lt1"/>
              </a:buClr>
              <a:buSzPts val="1400"/>
              <a:buChar char="-"/>
            </a:pPr>
            <a:r>
              <a:rPr lang="en">
                <a:solidFill>
                  <a:schemeClr val="lt1"/>
                </a:solidFill>
              </a:rPr>
              <a:t>Big positive reward</a:t>
            </a:r>
            <a:endParaRPr>
              <a:solidFill>
                <a:schemeClr val="lt1"/>
              </a:solidFill>
            </a:endParaRPr>
          </a:p>
          <a:p>
            <a:pPr marL="457200" lvl="0" indent="-317500">
              <a:spcBef>
                <a:spcPts val="0"/>
              </a:spcBef>
              <a:spcAft>
                <a:spcPts val="0"/>
              </a:spcAft>
              <a:buClr>
                <a:schemeClr val="lt1"/>
              </a:buClr>
              <a:buSzPts val="1400"/>
              <a:buChar char="-"/>
            </a:pPr>
            <a:r>
              <a:rPr lang="en">
                <a:solidFill>
                  <a:schemeClr val="lt1"/>
                </a:solidFill>
              </a:rPr>
              <a:t>We really want our AI to do that, so we give it a big positive reward!</a:t>
            </a:r>
            <a:endParaRPr>
              <a:solidFill>
                <a:schemeClr val="lt1"/>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1570</Words>
  <Application>Microsoft Office PowerPoint</Application>
  <PresentationFormat>On-screen Show (16:9)</PresentationFormat>
  <Paragraphs>112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Lato</vt:lpstr>
      <vt:lpstr>Raleway</vt:lpstr>
      <vt:lpstr>Wingdings</vt:lpstr>
      <vt:lpstr>Swiss</vt:lpstr>
      <vt:lpstr>Machine Learning: Reward</vt:lpstr>
      <vt:lpstr>Reinforcement learning: It’s like training a dog!</vt:lpstr>
      <vt:lpstr>PowerPoint Presentation</vt:lpstr>
      <vt:lpstr>We can use both positive and negative reward values to shape the behavior of our AI, the size of the reward lets the AI know how well or how poorly it’s doing:</vt:lpstr>
      <vt:lpstr>We can use code to test if our AI is getting close or further from the goal of the game, then we can use reward to let the AI know</vt:lpstr>
      <vt:lpstr>Connection to observations:</vt:lpstr>
      <vt:lpstr>Applying what we’ve learned:</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Reward</dc:title>
  <cp:lastModifiedBy>fernando sanchez</cp:lastModifiedBy>
  <cp:revision>6</cp:revision>
  <dcterms:modified xsi:type="dcterms:W3CDTF">2018-08-31T04:10:12Z</dcterms:modified>
</cp:coreProperties>
</file>