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08635"/>
          </a:xfrm>
          <a:prstGeom prst="rect">
            <a:avLst/>
          </a:prstGeom>
        </p:spPr>
        <p:txBody>
          <a:bodyPr vert="horz" wrap="square" lIns="0" tIns="16510" rIns="0" bIns="0" rtlCol="0">
            <a:spAutoFit/>
          </a:bodyPr>
          <a:lstStyle/>
          <a:p>
            <a:pPr marL="12700">
              <a:lnSpc>
                <a:spcPct val="100000"/>
              </a:lnSpc>
              <a:spcBef>
                <a:spcPts val="130"/>
              </a:spcBef>
            </a:pPr>
            <a:r>
              <a:rPr lang="en-US" altLang="" sz="3200">
                <a:latin typeface="Trebuchet MS" panose="020B0603020202020204"/>
                <a:cs typeface="Trebuchet MS" panose="020B0603020202020204"/>
              </a:rPr>
              <a:t>GOKILA G</a:t>
            </a: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10" name="Text Box 9"/>
          <p:cNvSpPr txBox="1"/>
          <p:nvPr/>
        </p:nvSpPr>
        <p:spPr>
          <a:xfrm>
            <a:off x="1258570" y="1759585"/>
            <a:ext cx="6894830" cy="2306955"/>
          </a:xfrm>
          <a:prstGeom prst="rect">
            <a:avLst/>
          </a:prstGeom>
          <a:noFill/>
        </p:spPr>
        <p:txBody>
          <a:bodyPr wrap="square" rtlCol="0">
            <a:spAutoFit/>
          </a:bodyPr>
          <a:lstStyle/>
          <a:p>
            <a:pPr algn="just"/>
            <a:r>
              <a:rPr lang="en-US" b="1"/>
              <a:t>The trained CNN achieves impressive accuracy in flower classification, as demonstrated by evaluation metrics such as accuracy, precision, recall, and F1-score. The model's performance is evaluated on a separate validation dataset to assess its generalization ability. Additionally, visualizations such as confusion matrices and ROC curves provide insights into the model's behavior and performance across different flower classes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 Box 22"/>
          <p:cNvSpPr txBox="1"/>
          <p:nvPr/>
        </p:nvSpPr>
        <p:spPr>
          <a:xfrm>
            <a:off x="1000760" y="2298065"/>
            <a:ext cx="8103870" cy="1076325"/>
          </a:xfrm>
          <a:prstGeom prst="rect">
            <a:avLst/>
          </a:prstGeom>
          <a:noFill/>
        </p:spPr>
        <p:txBody>
          <a:bodyPr wrap="square" rtlCol="0">
            <a:spAutoFit/>
          </a:bodyPr>
          <a:lstStyle/>
          <a:p>
            <a:r>
              <a:rPr lang="en-US" sz="3200" b="1">
                <a:latin typeface="Times New Roman" panose="02020603050405020304" charset="0"/>
                <a:cs typeface="Times New Roman" panose="02020603050405020304" charset="0"/>
              </a:rPr>
              <a:t>Flower Recognition using Convolutional Neural Network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4" name="Text Box 23"/>
          <p:cNvSpPr txBox="1"/>
          <p:nvPr/>
        </p:nvSpPr>
        <p:spPr>
          <a:xfrm>
            <a:off x="2366645" y="1817370"/>
            <a:ext cx="7226300" cy="2246769"/>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Problem Statement</a:t>
            </a:r>
          </a:p>
          <a:p>
            <a:pPr marL="285750" indent="-285750">
              <a:buFont typeface="Arial" panose="020B0604020202020204" pitchFamily="34" charset="0"/>
              <a:buChar char="•"/>
            </a:pPr>
            <a:r>
              <a:rPr lang="en-US" sz="2800" b="1" dirty="0">
                <a:latin typeface="Times New Roman" panose="02020603050405020304" charset="0"/>
                <a:cs typeface="Times New Roman" panose="02020603050405020304" charset="0"/>
              </a:rPr>
              <a:t>Project Overview</a:t>
            </a:r>
          </a:p>
          <a:p>
            <a:pPr marL="285750" indent="-285750">
              <a:buFont typeface="Arial" panose="020B0604020202020204" pitchFamily="34" charset="0"/>
              <a:buChar char="•"/>
            </a:pPr>
            <a:r>
              <a:rPr lang="en-US" sz="2800" b="1" dirty="0" smtClean="0">
                <a:latin typeface="Times New Roman" pitchFamily="18" charset="0"/>
                <a:cs typeface="Times New Roman" pitchFamily="18" charset="0"/>
              </a:rPr>
              <a:t>Who</a:t>
            </a:r>
            <a:r>
              <a:rPr lang="en-US" sz="2800" b="1" spc="-245"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are</a:t>
            </a:r>
            <a:r>
              <a:rPr lang="en-US" sz="2800" b="1" spc="-7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the</a:t>
            </a:r>
            <a:r>
              <a:rPr lang="en-US" sz="2800" b="1" spc="-55"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end</a:t>
            </a:r>
            <a:r>
              <a:rPr lang="en-US" sz="2800" b="1" spc="-70" dirty="0" smtClean="0">
                <a:latin typeface="Times New Roman" pitchFamily="18" charset="0"/>
                <a:cs typeface="Times New Roman" pitchFamily="18" charset="0"/>
              </a:rPr>
              <a:t> </a:t>
            </a:r>
            <a:r>
              <a:rPr lang="en-US" sz="2800" b="1" spc="-10" dirty="0" smtClean="0">
                <a:latin typeface="Times New Roman" pitchFamily="18" charset="0"/>
                <a:cs typeface="Times New Roman" pitchFamily="18" charset="0"/>
              </a:rPr>
              <a:t>users?</a:t>
            </a:r>
          </a:p>
          <a:p>
            <a:pPr marL="285750" indent="-285750">
              <a:buFont typeface="Arial" panose="020B0604020202020204" pitchFamily="34" charset="0"/>
              <a:buChar char="•"/>
            </a:pPr>
            <a:r>
              <a:rPr lang="en-US" sz="2800" b="1" spc="-10" dirty="0" err="1" smtClean="0">
                <a:latin typeface="Times New Roman" pitchFamily="18" charset="0"/>
                <a:cs typeface="Times New Roman" pitchFamily="18" charset="0"/>
              </a:rPr>
              <a:t>Modelling</a:t>
            </a:r>
            <a:endParaRPr lang="en-US" sz="2800" b="1" spc="-10" dirty="0" smtClean="0">
              <a:latin typeface="Times New Roman" pitchFamily="18" charset="0"/>
              <a:cs typeface="Times New Roman" pitchFamily="18" charset="0"/>
            </a:endParaRPr>
          </a:p>
          <a:p>
            <a:pPr marL="285750" indent="-285750">
              <a:buFont typeface="Arial" panose="020B0604020202020204" pitchFamily="34" charset="0"/>
              <a:buChar char="•"/>
            </a:pPr>
            <a:r>
              <a:rPr lang="en-US" sz="2800" b="1" smtClean="0">
                <a:latin typeface="Times New Roman" panose="02020603050405020304" charset="0"/>
                <a:cs typeface="Times New Roman" panose="02020603050405020304" charset="0"/>
              </a:rPr>
              <a:t>Conclusion</a:t>
            </a:r>
            <a:endParaRPr lang="en-US" sz="2800" b="1"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 Box 10"/>
          <p:cNvSpPr txBox="1"/>
          <p:nvPr/>
        </p:nvSpPr>
        <p:spPr>
          <a:xfrm>
            <a:off x="912495" y="1826895"/>
            <a:ext cx="7393305" cy="1753235"/>
          </a:xfrm>
          <a:prstGeom prst="rect">
            <a:avLst/>
          </a:prstGeom>
          <a:noFill/>
        </p:spPr>
        <p:txBody>
          <a:bodyPr wrap="square" rtlCol="0">
            <a:spAutoFit/>
          </a:bodyPr>
          <a:lstStyle/>
          <a:p>
            <a:pPr algn="just"/>
            <a:r>
              <a:rPr lang="en-US" b="1">
                <a:latin typeface="Times New Roman" panose="02020603050405020304" charset="0"/>
                <a:cs typeface="Times New Roman" panose="02020603050405020304" charset="0"/>
              </a:rPr>
              <a:t>Identifying different species of flowers manually is time-consuming and requires expertise. Traditional methods of flower recognition often rely on manual inspection, which is not scalable. Automated flower recognition using computer vision techniques can streamline this process but faces challenges such as variations in lighting, background, and orientation.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 Box 10"/>
          <p:cNvSpPr txBox="1"/>
          <p:nvPr/>
        </p:nvSpPr>
        <p:spPr>
          <a:xfrm>
            <a:off x="1268095" y="1750060"/>
            <a:ext cx="6885305" cy="2306955"/>
          </a:xfrm>
          <a:prstGeom prst="rect">
            <a:avLst/>
          </a:prstGeom>
          <a:noFill/>
        </p:spPr>
        <p:txBody>
          <a:bodyPr wrap="square" rtlCol="0">
            <a:spAutoFit/>
          </a:bodyPr>
          <a:lstStyle/>
          <a:p>
            <a:pPr algn="just"/>
            <a:r>
              <a:rPr lang="en-US" b="1">
                <a:latin typeface="Times New Roman" panose="02020603050405020304" charset="0"/>
                <a:cs typeface="Times New Roman" panose="02020603050405020304" charset="0"/>
              </a:rPr>
              <a:t>The project aims to develop a flower recognition system using Convolutional Neural Networks (CNNs) to automate the process of identifying flower species from images. By leveraging CNNs, which are well-suited for image classification tasks, the project seeks to improve the accuracy and efficiency of flower recognition. The system will be trained on a dataset containing images of various flower species and evaluated based on classification performance metrics.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 Box 8"/>
          <p:cNvSpPr txBox="1"/>
          <p:nvPr/>
        </p:nvSpPr>
        <p:spPr>
          <a:xfrm>
            <a:off x="1306830" y="1740535"/>
            <a:ext cx="6541770" cy="1476375"/>
          </a:xfrm>
          <a:prstGeom prst="rect">
            <a:avLst/>
          </a:prstGeom>
          <a:noFill/>
        </p:spPr>
        <p:txBody>
          <a:bodyPr wrap="square" rtlCol="0">
            <a:spAutoFit/>
          </a:bodyPr>
          <a:lstStyle/>
          <a:p>
            <a:pPr algn="just"/>
            <a:r>
              <a:rPr lang="en-US" b="1">
                <a:latin typeface="Times New Roman" panose="02020603050405020304" charset="0"/>
                <a:cs typeface="Times New Roman" panose="02020603050405020304" charset="0"/>
              </a:rPr>
              <a:t>The end users of this project are individuals or organizations interested in flower classification, such as botanists, florists, and gardening enthusiasts. Additionally, the general public may benefit from applications that utilize flower recognition, such as mobile apps for plant identification.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 Box 9"/>
          <p:cNvSpPr txBox="1"/>
          <p:nvPr/>
        </p:nvSpPr>
        <p:spPr>
          <a:xfrm>
            <a:off x="3297555" y="1990725"/>
            <a:ext cx="5770245" cy="2306955"/>
          </a:xfrm>
          <a:prstGeom prst="rect">
            <a:avLst/>
          </a:prstGeom>
          <a:noFill/>
        </p:spPr>
        <p:txBody>
          <a:bodyPr wrap="square" rtlCol="0">
            <a:spAutoFit/>
          </a:bodyPr>
          <a:lstStyle/>
          <a:p>
            <a:pPr algn="just"/>
            <a:r>
              <a:rPr lang="en-US" b="1">
                <a:latin typeface="Times New Roman" panose="02020603050405020304" charset="0"/>
                <a:cs typeface="Times New Roman" panose="02020603050405020304" charset="0"/>
              </a:rPr>
              <a:t>The solution proposed is a Convolutional Neural Network (CNN)-based flower recognition system. CNNs have demonstrated remarkable performance in image classification tasks by automatically learning hierarchical features from raw pixel data. By training a CNN on a dataset of labeled flower images, the system can accurately classify flower species based on their visual features.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39165"/>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 Box 8"/>
          <p:cNvSpPr txBox="1"/>
          <p:nvPr/>
        </p:nvSpPr>
        <p:spPr>
          <a:xfrm>
            <a:off x="2324735" y="1692275"/>
            <a:ext cx="6895465" cy="3415030"/>
          </a:xfrm>
          <a:prstGeom prst="rect">
            <a:avLst/>
          </a:prstGeom>
          <a:noFill/>
        </p:spPr>
        <p:txBody>
          <a:bodyPr wrap="square" rtlCol="0">
            <a:spAutoFit/>
          </a:bodyPr>
          <a:lstStyle/>
          <a:p>
            <a:pPr marL="285750" indent="-285750" algn="just">
              <a:buFont typeface="Arial" panose="020B0604020202020204" pitchFamily="34" charset="0"/>
              <a:buChar char="•"/>
            </a:pPr>
            <a:r>
              <a:rPr lang="en-US" b="1">
                <a:latin typeface="Times New Roman" panose="02020603050405020304" charset="0"/>
                <a:cs typeface="Times New Roman" panose="02020603050405020304" charset="0"/>
              </a:rPr>
              <a:t>High Accuracy: The CNN-based model is capable of achieving high accuracy in flower classification, surpassing traditional methods.</a:t>
            </a:r>
          </a:p>
          <a:p>
            <a:pPr marL="285750" indent="-285750" algn="just">
              <a:buFont typeface="Arial" panose="020B0604020202020204" pitchFamily="34" charset="0"/>
              <a:buChar char="•"/>
            </a:pPr>
            <a:r>
              <a:rPr lang="en-US" b="1">
                <a:latin typeface="Times New Roman" panose="02020603050405020304" charset="0"/>
                <a:cs typeface="Times New Roman" panose="02020603050405020304" charset="0"/>
              </a:rPr>
              <a:t>Scalability: Once trained, the model can quickly classify a large number of flower images, making it scalable for various applications.</a:t>
            </a:r>
          </a:p>
          <a:p>
            <a:pPr marL="285750" indent="-285750" algn="just">
              <a:buFont typeface="Arial" panose="020B0604020202020204" pitchFamily="34" charset="0"/>
              <a:buChar char="•"/>
            </a:pPr>
            <a:r>
              <a:rPr lang="en-US" b="1">
                <a:latin typeface="Times New Roman" panose="02020603050405020304" charset="0"/>
                <a:cs typeface="Times New Roman" panose="02020603050405020304" charset="0"/>
              </a:rPr>
              <a:t>Real-time Recognition: The system provides real-time flower recognition, allowing users to identify flowers instantaneously using images captured by their devices.</a:t>
            </a:r>
          </a:p>
          <a:p>
            <a:pPr marL="285750" indent="-285750" algn="just">
              <a:buFont typeface="Arial" panose="020B0604020202020204" pitchFamily="34" charset="0"/>
              <a:buChar char="•"/>
            </a:pPr>
            <a:r>
              <a:rPr lang="en-US" b="1">
                <a:latin typeface="Times New Roman" panose="02020603050405020304" charset="0"/>
                <a:cs typeface="Times New Roman" panose="02020603050405020304" charset="0"/>
              </a:rPr>
              <a:t>User-Friendly Interface: The solution can be integrated into user-friendly applications, making it accessible to a wide range of users, including those with limited technical expertise.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 Box 11"/>
          <p:cNvSpPr txBox="1"/>
          <p:nvPr/>
        </p:nvSpPr>
        <p:spPr>
          <a:xfrm>
            <a:off x="1181735" y="1480820"/>
            <a:ext cx="7581265" cy="1753235"/>
          </a:xfrm>
          <a:prstGeom prst="rect">
            <a:avLst/>
          </a:prstGeom>
          <a:noFill/>
        </p:spPr>
        <p:txBody>
          <a:bodyPr wrap="square" rtlCol="0">
            <a:spAutoFit/>
          </a:bodyPr>
          <a:lstStyle/>
          <a:p>
            <a:pPr algn="just"/>
            <a:r>
              <a:rPr lang="en-US" b="1">
                <a:latin typeface="Times New Roman" panose="02020603050405020304" charset="0"/>
                <a:cs typeface="Times New Roman" panose="02020603050405020304" charset="0"/>
              </a:rPr>
              <a:t>The flower recognition system utilizes a Convolutional Neural Network (CNN) architecture, which consists of multiple convolutional and pooling layers followed by fully connected layers for classification. The CNN is trained on a dataset of labeled flower images to learn discriminative features for accurate classification.</a:t>
            </a:r>
          </a:p>
          <a:p>
            <a:pPr algn="just"/>
            <a:endParaRPr lang="en-US" b="1">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504</Words>
  <Application>WPS Presentation</Application>
  <PresentationFormat>Custom</PresentationFormat>
  <Paragraphs>39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PROJECT TITLE</vt:lpstr>
      <vt:lpstr>AGENDA</vt:lpstr>
      <vt:lpstr>PROBLEM STATEMENT</vt:lpstr>
      <vt:lpstr>PROJECT OVERVIEW</vt:lpstr>
      <vt:lpstr>WHO ARE THE END USERS?</vt:lpstr>
      <vt:lpstr>YOUR SOLUTION AND ITS VALUE PROPOSITION</vt:lpstr>
      <vt:lpstr>THE WOW IN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cp:revision>
  <dcterms:created xsi:type="dcterms:W3CDTF">2024-04-02T16:18:25Z</dcterms:created>
  <dcterms:modified xsi:type="dcterms:W3CDTF">2024-04-04T14:31:00Z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2024-04-02T05:30:00Z</vt:filetime>
  </property>
  <property fmtid="{D5CDD505-2E9C-101B-9397-08002B2CF9AE}" pid="4" name="Producer">
    <vt:lpwstr>3-Heights(TM) PDF Security Shell 4.8.25.2 (http://www.pdf-tools.com)</vt:lpwstr>
  </property>
  <property fmtid="{D5CDD505-2E9C-101B-9397-08002B2CF9AE}" pid="5" name="ICV">
    <vt:lpwstr>E6CEF6EF5FEE4A0B9D01E83DFD714FD6_12</vt:lpwstr>
  </property>
  <property fmtid="{D5CDD505-2E9C-101B-9397-08002B2CF9AE}" pid="6" name="KSOProductBuildVer">
    <vt:lpwstr>1033-12.2.0.13489</vt:lpwstr>
  </property>
</Properties>
</file>