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8"/>
  </p:notesMasterIdLst>
  <p:sldIdLst>
    <p:sldId id="256" r:id="rId2"/>
    <p:sldId id="280" r:id="rId3"/>
    <p:sldId id="259" r:id="rId4"/>
    <p:sldId id="260" r:id="rId5"/>
    <p:sldId id="258" r:id="rId6"/>
    <p:sldId id="261" r:id="rId7"/>
    <p:sldId id="281" r:id="rId8"/>
    <p:sldId id="263" r:id="rId9"/>
    <p:sldId id="276" r:id="rId10"/>
    <p:sldId id="277" r:id="rId11"/>
    <p:sldId id="262" r:id="rId12"/>
    <p:sldId id="274" r:id="rId13"/>
    <p:sldId id="283" r:id="rId14"/>
    <p:sldId id="278" r:id="rId15"/>
    <p:sldId id="286" r:id="rId16"/>
    <p:sldId id="287" r:id="rId17"/>
    <p:sldId id="288" r:id="rId18"/>
    <p:sldId id="289" r:id="rId19"/>
    <p:sldId id="290" r:id="rId20"/>
    <p:sldId id="257" r:id="rId21"/>
    <p:sldId id="275" r:id="rId22"/>
    <p:sldId id="271" r:id="rId23"/>
    <p:sldId id="267" r:id="rId24"/>
    <p:sldId id="269" r:id="rId25"/>
    <p:sldId id="270" r:id="rId26"/>
    <p:sldId id="272" r:id="rId27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45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CD48C-CB7A-4365-B1A6-198AEB698571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F0A67-399C-420E-993F-9FCD06318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75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85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3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5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11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42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67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18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895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5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98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2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4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oPkeGyw05NA" TargetMode="External"/><Relationship Id="rId2" Type="http://schemas.openxmlformats.org/officeDocument/2006/relationships/hyperlink" Target="https://maps.app.goo.gl/PdpJniMVL9zRJSn69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4F87819-B70D-4927-B657-7D175613F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CB3820D-C773-4632-9F79-C890E1B2B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177668"/>
          </a:xfrm>
          <a:custGeom>
            <a:avLst/>
            <a:gdLst>
              <a:gd name="connsiteX0" fmla="*/ 6861986 w 12191999"/>
              <a:gd name="connsiteY0" fmla="*/ 6107659 h 6177668"/>
              <a:gd name="connsiteX1" fmla="*/ 6860986 w 12191999"/>
              <a:gd name="connsiteY1" fmla="*/ 6107739 h 6177668"/>
              <a:gd name="connsiteX2" fmla="*/ 6860759 w 12191999"/>
              <a:gd name="connsiteY2" fmla="*/ 6108287 h 6177668"/>
              <a:gd name="connsiteX3" fmla="*/ 0 w 12191999"/>
              <a:gd name="connsiteY3" fmla="*/ 0 h 6177668"/>
              <a:gd name="connsiteX4" fmla="*/ 12191999 w 12191999"/>
              <a:gd name="connsiteY4" fmla="*/ 0 h 6177668"/>
              <a:gd name="connsiteX5" fmla="*/ 12191999 w 12191999"/>
              <a:gd name="connsiteY5" fmla="*/ 5215324 h 6177668"/>
              <a:gd name="connsiteX6" fmla="*/ 12144282 w 12191999"/>
              <a:gd name="connsiteY6" fmla="*/ 5229900 h 6177668"/>
              <a:gd name="connsiteX7" fmla="*/ 11759192 w 12191999"/>
              <a:gd name="connsiteY7" fmla="*/ 5336208 h 6177668"/>
              <a:gd name="connsiteX8" fmla="*/ 10505159 w 12191999"/>
              <a:gd name="connsiteY8" fmla="*/ 5627228 h 6177668"/>
              <a:gd name="connsiteX9" fmla="*/ 9501755 w 12191999"/>
              <a:gd name="connsiteY9" fmla="*/ 5807012 h 6177668"/>
              <a:gd name="connsiteX10" fmla="*/ 8534155 w 12191999"/>
              <a:gd name="connsiteY10" fmla="*/ 5944240 h 6177668"/>
              <a:gd name="connsiteX11" fmla="*/ 7790171 w 12191999"/>
              <a:gd name="connsiteY11" fmla="*/ 6026297 h 6177668"/>
              <a:gd name="connsiteX12" fmla="*/ 7024337 w 12191999"/>
              <a:gd name="connsiteY12" fmla="*/ 6093812 h 6177668"/>
              <a:gd name="connsiteX13" fmla="*/ 7008892 w 12191999"/>
              <a:gd name="connsiteY13" fmla="*/ 6095938 h 6177668"/>
              <a:gd name="connsiteX14" fmla="*/ 6862735 w 12191999"/>
              <a:gd name="connsiteY14" fmla="*/ 6107599 h 6177668"/>
              <a:gd name="connsiteX15" fmla="*/ 6872248 w 12191999"/>
              <a:gd name="connsiteY15" fmla="*/ 6109467 h 6177668"/>
              <a:gd name="connsiteX16" fmla="*/ 6907812 w 12191999"/>
              <a:gd name="connsiteY16" fmla="*/ 6107715 h 6177668"/>
              <a:gd name="connsiteX17" fmla="*/ 6956484 w 12191999"/>
              <a:gd name="connsiteY17" fmla="*/ 6104658 h 6177668"/>
              <a:gd name="connsiteX18" fmla="*/ 7652688 w 12191999"/>
              <a:gd name="connsiteY18" fmla="*/ 6071273 h 6177668"/>
              <a:gd name="connsiteX19" fmla="*/ 8699923 w 12191999"/>
              <a:gd name="connsiteY19" fmla="*/ 5982083 h 6177668"/>
              <a:gd name="connsiteX20" fmla="*/ 9557819 w 12191999"/>
              <a:gd name="connsiteY20" fmla="*/ 5875435 h 6177668"/>
              <a:gd name="connsiteX21" fmla="*/ 10709534 w 12191999"/>
              <a:gd name="connsiteY21" fmla="*/ 5676156 h 6177668"/>
              <a:gd name="connsiteX22" fmla="*/ 12081554 w 12191999"/>
              <a:gd name="connsiteY22" fmla="*/ 5341561 h 6177668"/>
              <a:gd name="connsiteX23" fmla="*/ 12191999 w 12191999"/>
              <a:gd name="connsiteY23" fmla="*/ 5308238 h 6177668"/>
              <a:gd name="connsiteX24" fmla="*/ 12191999 w 12191999"/>
              <a:gd name="connsiteY24" fmla="*/ 5364054 h 6177668"/>
              <a:gd name="connsiteX25" fmla="*/ 11911964 w 12191999"/>
              <a:gd name="connsiteY25" fmla="*/ 5447316 h 6177668"/>
              <a:gd name="connsiteX26" fmla="*/ 11020049 w 12191999"/>
              <a:gd name="connsiteY26" fmla="*/ 5667491 h 6177668"/>
              <a:gd name="connsiteX27" fmla="*/ 10064425 w 12191999"/>
              <a:gd name="connsiteY27" fmla="*/ 5852245 h 6177668"/>
              <a:gd name="connsiteX28" fmla="*/ 9264124 w 12191999"/>
              <a:gd name="connsiteY28" fmla="*/ 5971252 h 6177668"/>
              <a:gd name="connsiteX29" fmla="*/ 8654182 w 12191999"/>
              <a:gd name="connsiteY29" fmla="*/ 6042605 h 6177668"/>
              <a:gd name="connsiteX30" fmla="*/ 7938866 w 12191999"/>
              <a:gd name="connsiteY30" fmla="*/ 6105677 h 6177668"/>
              <a:gd name="connsiteX31" fmla="*/ 7008089 w 12191999"/>
              <a:gd name="connsiteY31" fmla="*/ 6158427 h 6177668"/>
              <a:gd name="connsiteX32" fmla="*/ 6549390 w 12191999"/>
              <a:gd name="connsiteY32" fmla="*/ 6172697 h 6177668"/>
              <a:gd name="connsiteX33" fmla="*/ 6433696 w 12191999"/>
              <a:gd name="connsiteY33" fmla="*/ 6177668 h 6177668"/>
              <a:gd name="connsiteX34" fmla="*/ 6127899 w 12191999"/>
              <a:gd name="connsiteY34" fmla="*/ 6177668 h 6177668"/>
              <a:gd name="connsiteX35" fmla="*/ 6048391 w 12191999"/>
              <a:gd name="connsiteY35" fmla="*/ 6172953 h 6177668"/>
              <a:gd name="connsiteX36" fmla="*/ 5334221 w 12191999"/>
              <a:gd name="connsiteY36" fmla="*/ 6135747 h 6177668"/>
              <a:gd name="connsiteX37" fmla="*/ 4413510 w 12191999"/>
              <a:gd name="connsiteY37" fmla="*/ 6072039 h 6177668"/>
              <a:gd name="connsiteX38" fmla="*/ 3438265 w 12191999"/>
              <a:gd name="connsiteY38" fmla="*/ 5970870 h 6177668"/>
              <a:gd name="connsiteX39" fmla="*/ 2425303 w 12191999"/>
              <a:gd name="connsiteY39" fmla="*/ 5848805 h 6177668"/>
              <a:gd name="connsiteX40" fmla="*/ 1293973 w 12191999"/>
              <a:gd name="connsiteY40" fmla="*/ 5671060 h 6177668"/>
              <a:gd name="connsiteX41" fmla="*/ 126888 w 12191999"/>
              <a:gd name="connsiteY41" fmla="*/ 5425029 h 6177668"/>
              <a:gd name="connsiteX42" fmla="*/ 0 w 12191999"/>
              <a:gd name="connsiteY42" fmla="*/ 5392100 h 6177668"/>
              <a:gd name="connsiteX43" fmla="*/ 0 w 12191999"/>
              <a:gd name="connsiteY43" fmla="*/ 5333771 h 6177668"/>
              <a:gd name="connsiteX44" fmla="*/ 130837 w 12191999"/>
              <a:gd name="connsiteY44" fmla="*/ 5368509 h 6177668"/>
              <a:gd name="connsiteX45" fmla="*/ 660204 w 12191999"/>
              <a:gd name="connsiteY45" fmla="*/ 5490001 h 6177668"/>
              <a:gd name="connsiteX46" fmla="*/ 1831416 w 12191999"/>
              <a:gd name="connsiteY46" fmla="*/ 5705715 h 6177668"/>
              <a:gd name="connsiteX47" fmla="*/ 2677204 w 12191999"/>
              <a:gd name="connsiteY47" fmla="*/ 5825742 h 6177668"/>
              <a:gd name="connsiteX48" fmla="*/ 2644716 w 12191999"/>
              <a:gd name="connsiteY48" fmla="*/ 5815549 h 6177668"/>
              <a:gd name="connsiteX49" fmla="*/ 1173182 w 12191999"/>
              <a:gd name="connsiteY49" fmla="*/ 5474074 h 6177668"/>
              <a:gd name="connsiteX50" fmla="*/ 479527 w 12191999"/>
              <a:gd name="connsiteY50" fmla="*/ 5269379 h 6177668"/>
              <a:gd name="connsiteX51" fmla="*/ 0 w 12191999"/>
              <a:gd name="connsiteY51" fmla="*/ 5107083 h 617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67E198-EBA1-4498-939A-B33642E5A3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5034" b="17406"/>
          <a:stretch/>
        </p:blipFill>
        <p:spPr>
          <a:xfrm>
            <a:off x="21" y="-680332"/>
            <a:ext cx="12191979" cy="6177658"/>
          </a:xfrm>
          <a:custGeom>
            <a:avLst/>
            <a:gdLst/>
            <a:ahLst/>
            <a:cxnLst/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5BF773-ED17-4892-B3FB-8AA2C202B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6747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SIAWASE SPRING 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412A4-6340-4566-8BEA-8EE75DF77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080"/>
            <a:ext cx="9144000" cy="119732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AICOMS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CB8EB4B-AFE9-41E8-95B0-F246E574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650059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98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AD23-F524-4164-B3E2-E54C60543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VILLA PLOJO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D397C-2E89-4A3C-B86F-9E61AFF90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Alamat Villa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Plojo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istana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bunga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lembang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https://maps.app.goo.gl/PdpJniMVL9zRJSn69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Villa 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https://youtu.be/oPkeGyw05NA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920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C692F-CD4A-4C7B-A818-BB1F9925D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PEMBAHASAN 1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9DDC1ED-F61F-4F76-90A5-AD57D2B2F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837" y="1929383"/>
            <a:ext cx="10515600" cy="5256507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AGENDA BESAR SIAWASE SPRING 2022 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ALOKASI PROJECT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Tanggal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6 – 7 </a:t>
            </a:r>
            <a:r>
              <a:rPr lang="en-US" sz="20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Februari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2021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14:00 – 12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:00+1 </a:t>
            </a:r>
            <a:endParaRPr lang="en-US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Villa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Plojo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12 Kamar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Peserta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50 Orang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629C9C-686F-4447-B10F-3C42655F2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148" y="1690688"/>
            <a:ext cx="2394289" cy="489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757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C10CF6-598F-44DF-84CD-AFC4BEB550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074090"/>
              </p:ext>
            </p:extLst>
          </p:nvPr>
        </p:nvGraphicFramePr>
        <p:xfrm>
          <a:off x="1953087" y="1993486"/>
          <a:ext cx="8285826" cy="4456337"/>
        </p:xfrm>
        <a:graphic>
          <a:graphicData uri="http://schemas.openxmlformats.org/drawingml/2006/table">
            <a:tbl>
              <a:tblPr/>
              <a:tblGrid>
                <a:gridCol w="4040588">
                  <a:extLst>
                    <a:ext uri="{9D8B030D-6E8A-4147-A177-3AD203B41FA5}">
                      <a16:colId xmlns:a16="http://schemas.microsoft.com/office/drawing/2014/main" val="2704533044"/>
                    </a:ext>
                  </a:extLst>
                </a:gridCol>
                <a:gridCol w="2027070">
                  <a:extLst>
                    <a:ext uri="{9D8B030D-6E8A-4147-A177-3AD203B41FA5}">
                      <a16:colId xmlns:a16="http://schemas.microsoft.com/office/drawing/2014/main" val="1851411781"/>
                    </a:ext>
                  </a:extLst>
                </a:gridCol>
                <a:gridCol w="2218168">
                  <a:extLst>
                    <a:ext uri="{9D8B030D-6E8A-4147-A177-3AD203B41FA5}">
                      <a16:colId xmlns:a16="http://schemas.microsoft.com/office/drawing/2014/main" val="3928841323"/>
                    </a:ext>
                  </a:extLst>
                </a:gridCol>
              </a:tblGrid>
              <a:tr h="38290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Dosen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3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05" marR="13905" marT="139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Jumlah keluarga</a:t>
                      </a:r>
                      <a:endParaRPr lang="en-US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05" marR="13905" marT="139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ket</a:t>
                      </a:r>
                      <a:endParaRPr lang="en-US" sz="3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05" marR="13905" marT="139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342596"/>
                  </a:ext>
                </a:extLst>
              </a:tr>
              <a:tr h="38290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Khoirul</a:t>
                      </a:r>
                      <a:r>
                        <a:rPr lang="en-US" sz="24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Anwar</a:t>
                      </a:r>
                    </a:p>
                  </a:txBody>
                  <a:tcPr marL="13905" marR="13905" marT="139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13905" marR="13905" marT="139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5148914"/>
                  </a:ext>
                </a:extLst>
              </a:tr>
              <a:tr h="38290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Linda</a:t>
                      </a:r>
                      <a:endParaRPr lang="en-US" sz="24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24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24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794486"/>
                  </a:ext>
                </a:extLst>
              </a:tr>
              <a:tr h="38290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Nopendri</a:t>
                      </a:r>
                      <a:endParaRPr lang="en-US" sz="24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24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24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7927335"/>
                  </a:ext>
                </a:extLst>
              </a:tr>
              <a:tr h="38290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Gelar</a:t>
                      </a:r>
                      <a:endParaRPr lang="en-US" sz="24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24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24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8094312"/>
                  </a:ext>
                </a:extLst>
              </a:tr>
              <a:tr h="38290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Budi</a:t>
                      </a:r>
                      <a:endParaRPr lang="en-US" sz="24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24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Asumsi</a:t>
                      </a:r>
                      <a:endParaRPr lang="en-US" sz="24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487994"/>
                  </a:ext>
                </a:extLst>
              </a:tr>
              <a:tr h="50511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Dick </a:t>
                      </a:r>
                      <a:r>
                        <a:rPr lang="en-US" sz="2400" b="0" i="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Maryopi</a:t>
                      </a:r>
                      <a:endParaRPr lang="en-US" sz="24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13905" marR="13905" marT="139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6687161"/>
                  </a:ext>
                </a:extLst>
              </a:tr>
              <a:tr h="50511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Nachwan</a:t>
                      </a:r>
                      <a:endParaRPr lang="en-US" sz="24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13905" marR="13905" marT="139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Asumsi</a:t>
                      </a:r>
                      <a:endParaRPr lang="en-US" sz="24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46442"/>
                  </a:ext>
                </a:extLst>
              </a:tr>
              <a:tr h="38290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KELUARGA DOSEN</a:t>
                      </a:r>
                      <a:endParaRPr lang="en-US" sz="24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en-US" sz="24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24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886160"/>
                  </a:ext>
                </a:extLst>
              </a:tr>
              <a:tr h="38290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DARI LIST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  <a:endParaRPr lang="en-US" sz="24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24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636549"/>
                  </a:ext>
                </a:extLst>
              </a:tr>
              <a:tr h="38290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SEMUA</a:t>
                      </a:r>
                      <a:endParaRPr lang="en-US" sz="24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46</a:t>
                      </a:r>
                      <a:endParaRPr lang="en-US" sz="24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24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87216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E3C52305-86F8-4811-8195-123286F80CA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PEMBAHASAN 2</a:t>
            </a:r>
          </a:p>
        </p:txBody>
      </p:sp>
    </p:spTree>
    <p:extLst>
      <p:ext uri="{BB962C8B-B14F-4D97-AF65-F5344CB8AC3E}">
        <p14:creationId xmlns:p14="http://schemas.microsoft.com/office/powerpoint/2010/main" val="3665002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6F2BA-6176-40D7-9AE8-32E414401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Uang yang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dibayarkan</a:t>
            </a:r>
            <a:endParaRPr lang="en-US" sz="50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34938EC-98FD-4EC5-8A3D-E714DA53CE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6412878"/>
              </p:ext>
            </p:extLst>
          </p:nvPr>
        </p:nvGraphicFramePr>
        <p:xfrm>
          <a:off x="838200" y="2392597"/>
          <a:ext cx="10515602" cy="2072806"/>
        </p:xfrm>
        <a:graphic>
          <a:graphicData uri="http://schemas.openxmlformats.org/drawingml/2006/table">
            <a:tbl>
              <a:tblPr/>
              <a:tblGrid>
                <a:gridCol w="547351">
                  <a:extLst>
                    <a:ext uri="{9D8B030D-6E8A-4147-A177-3AD203B41FA5}">
                      <a16:colId xmlns:a16="http://schemas.microsoft.com/office/drawing/2014/main" val="1781602272"/>
                    </a:ext>
                  </a:extLst>
                </a:gridCol>
                <a:gridCol w="1029299">
                  <a:extLst>
                    <a:ext uri="{9D8B030D-6E8A-4147-A177-3AD203B41FA5}">
                      <a16:colId xmlns:a16="http://schemas.microsoft.com/office/drawing/2014/main" val="746426222"/>
                    </a:ext>
                  </a:extLst>
                </a:gridCol>
                <a:gridCol w="3709763">
                  <a:extLst>
                    <a:ext uri="{9D8B030D-6E8A-4147-A177-3AD203B41FA5}">
                      <a16:colId xmlns:a16="http://schemas.microsoft.com/office/drawing/2014/main" val="1623699837"/>
                    </a:ext>
                  </a:extLst>
                </a:gridCol>
                <a:gridCol w="850917">
                  <a:extLst>
                    <a:ext uri="{9D8B030D-6E8A-4147-A177-3AD203B41FA5}">
                      <a16:colId xmlns:a16="http://schemas.microsoft.com/office/drawing/2014/main" val="2329187662"/>
                    </a:ext>
                  </a:extLst>
                </a:gridCol>
                <a:gridCol w="2059134">
                  <a:extLst>
                    <a:ext uri="{9D8B030D-6E8A-4147-A177-3AD203B41FA5}">
                      <a16:colId xmlns:a16="http://schemas.microsoft.com/office/drawing/2014/main" val="1687073685"/>
                    </a:ext>
                  </a:extLst>
                </a:gridCol>
                <a:gridCol w="2319138">
                  <a:extLst>
                    <a:ext uri="{9D8B030D-6E8A-4147-A177-3AD203B41FA5}">
                      <a16:colId xmlns:a16="http://schemas.microsoft.com/office/drawing/2014/main" val="3842239665"/>
                    </a:ext>
                  </a:extLst>
                </a:gridCol>
              </a:tblGrid>
              <a:tr h="41206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22" marR="10722" marT="10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Tanggal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22" marR="10722" marT="10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Uraian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22" marR="10722" marT="10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22" marR="10722" marT="10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Harga Satuan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22" marR="10722" marT="10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 Total</a:t>
                      </a:r>
                    </a:p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22" marR="10722" marT="10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863839"/>
                  </a:ext>
                </a:extLst>
              </a:tr>
              <a:tr h="484966">
                <a:tc gridSpan="6"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Pengeluaran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4395" marR="154395" marT="77197" marB="771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US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22" marR="10722" marT="107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515266"/>
                  </a:ext>
                </a:extLst>
              </a:tr>
              <a:tr h="34539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22" marR="10722" marT="107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22" marR="10722" marT="107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</a:t>
                      </a:r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Villa </a:t>
                      </a:r>
                      <a:r>
                        <a:rPr lang="en-US" sz="1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Plojo</a:t>
                      </a:r>
                      <a:endParaRPr lang="en-US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22" marR="10722" marT="107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22" marR="10722" marT="107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US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22" marR="10722" marT="107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Rp          4,000,000 </a:t>
                      </a:r>
                    </a:p>
                  </a:txBody>
                  <a:tcPr marL="10722" marR="10722" marT="107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887695"/>
                  </a:ext>
                </a:extLst>
              </a:tr>
              <a:tr h="484966">
                <a:tc gridSpan="5"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Jumlah</a:t>
                      </a:r>
                      <a:endParaRPr lang="en-US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395" marR="154395" marT="77197" marB="771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Rp            4,000,000 </a:t>
                      </a:r>
                      <a:endParaRPr lang="en-US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22" marR="10722" marT="107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730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904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C10CBC8-7837-4750-8EE9-B4C3D5048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9014793-11D4-4A17-9261-1A2E683AD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104482" y="-5104482"/>
            <a:ext cx="1983037" cy="12192001"/>
          </a:xfrm>
          <a:custGeom>
            <a:avLst/>
            <a:gdLst>
              <a:gd name="connsiteX0" fmla="*/ 0 w 1983037"/>
              <a:gd name="connsiteY0" fmla="*/ 0 h 12192001"/>
              <a:gd name="connsiteX1" fmla="*/ 0 w 1983037"/>
              <a:gd name="connsiteY1" fmla="*/ 12192001 h 12192001"/>
              <a:gd name="connsiteX2" fmla="*/ 1945626 w 1983037"/>
              <a:gd name="connsiteY2" fmla="*/ 12192001 h 12192001"/>
              <a:gd name="connsiteX3" fmla="*/ 1914883 w 1983037"/>
              <a:gd name="connsiteY3" fmla="*/ 11926947 h 12192001"/>
              <a:gd name="connsiteX4" fmla="*/ 1887405 w 1983037"/>
              <a:gd name="connsiteY4" fmla="*/ 10882179 h 12192001"/>
              <a:gd name="connsiteX5" fmla="*/ 1955094 w 1983037"/>
              <a:gd name="connsiteY5" fmla="*/ 9717835 h 12192001"/>
              <a:gd name="connsiteX6" fmla="*/ 1955094 w 1983037"/>
              <a:gd name="connsiteY6" fmla="*/ 9338013 h 12192001"/>
              <a:gd name="connsiteX7" fmla="*/ 1947423 w 1983037"/>
              <a:gd name="connsiteY7" fmla="*/ 8936699 h 12192001"/>
              <a:gd name="connsiteX8" fmla="*/ 1949002 w 1983037"/>
              <a:gd name="connsiteY8" fmla="*/ 7709920 h 12192001"/>
              <a:gd name="connsiteX9" fmla="*/ 1930276 w 1983037"/>
              <a:gd name="connsiteY9" fmla="*/ 6277504 h 12192001"/>
              <a:gd name="connsiteX10" fmla="*/ 1954643 w 1983037"/>
              <a:gd name="connsiteY10" fmla="*/ 5307481 h 12192001"/>
              <a:gd name="connsiteX11" fmla="*/ 1944941 w 1983037"/>
              <a:gd name="connsiteY11" fmla="*/ 4949831 h 12192001"/>
              <a:gd name="connsiteX12" fmla="*/ 1961187 w 1983037"/>
              <a:gd name="connsiteY12" fmla="*/ 4137481 h 12192001"/>
              <a:gd name="connsiteX13" fmla="*/ 1964118 w 1983037"/>
              <a:gd name="connsiteY13" fmla="*/ 3194148 h 12192001"/>
              <a:gd name="connsiteX14" fmla="*/ 1914708 w 1983037"/>
              <a:gd name="connsiteY14" fmla="*/ 1979808 h 12192001"/>
              <a:gd name="connsiteX15" fmla="*/ 1949679 w 1983037"/>
              <a:gd name="connsiteY15" fmla="*/ 1443897 h 12192001"/>
              <a:gd name="connsiteX16" fmla="*/ 1942685 w 1983037"/>
              <a:gd name="connsiteY16" fmla="*/ 749860 h 12192001"/>
              <a:gd name="connsiteX17" fmla="*/ 1933706 w 1983037"/>
              <a:gd name="connsiteY17" fmla="*/ 168558 h 12192001"/>
              <a:gd name="connsiteX18" fmla="*/ 1950785 w 1983037"/>
              <a:gd name="connsiteY18" fmla="*/ 0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3037" h="12192001">
                <a:moveTo>
                  <a:pt x="0" y="0"/>
                </a:moveTo>
                <a:lnTo>
                  <a:pt x="0" y="12192001"/>
                </a:lnTo>
                <a:lnTo>
                  <a:pt x="1945626" y="12192001"/>
                </a:lnTo>
                <a:lnTo>
                  <a:pt x="1914883" y="11926947"/>
                </a:lnTo>
                <a:cubicBezTo>
                  <a:pt x="1884529" y="11579709"/>
                  <a:pt x="1881652" y="11231009"/>
                  <a:pt x="1887405" y="10882179"/>
                </a:cubicBezTo>
                <a:cubicBezTo>
                  <a:pt x="1893725" y="10493309"/>
                  <a:pt x="1911547" y="10104667"/>
                  <a:pt x="1955094" y="9717835"/>
                </a:cubicBezTo>
                <a:cubicBezTo>
                  <a:pt x="1966715" y="9591491"/>
                  <a:pt x="1966715" y="9464357"/>
                  <a:pt x="1955094" y="9338013"/>
                </a:cubicBezTo>
                <a:cubicBezTo>
                  <a:pt x="1945663" y="9204453"/>
                  <a:pt x="1943091" y="9070511"/>
                  <a:pt x="1947423" y="8936699"/>
                </a:cubicBezTo>
                <a:cubicBezTo>
                  <a:pt x="1960283" y="8527701"/>
                  <a:pt x="1930726" y="8118470"/>
                  <a:pt x="1949002" y="7709920"/>
                </a:cubicBezTo>
                <a:cubicBezTo>
                  <a:pt x="1970436" y="7231918"/>
                  <a:pt x="1945393" y="6755049"/>
                  <a:pt x="1930276" y="6277504"/>
                </a:cubicBezTo>
                <a:cubicBezTo>
                  <a:pt x="1920123" y="5954014"/>
                  <a:pt x="1913803" y="5630292"/>
                  <a:pt x="1954643" y="5307481"/>
                </a:cubicBezTo>
                <a:cubicBezTo>
                  <a:pt x="1969761" y="5188718"/>
                  <a:pt x="1956899" y="5068596"/>
                  <a:pt x="1944941" y="4949831"/>
                </a:cubicBezTo>
                <a:cubicBezTo>
                  <a:pt x="1917866" y="4678139"/>
                  <a:pt x="1932758" y="4407584"/>
                  <a:pt x="1961187" y="4137481"/>
                </a:cubicBezTo>
                <a:cubicBezTo>
                  <a:pt x="1994579" y="3823035"/>
                  <a:pt x="1984877" y="3508818"/>
                  <a:pt x="1964118" y="3194148"/>
                </a:cubicBezTo>
                <a:cubicBezTo>
                  <a:pt x="1937270" y="2789895"/>
                  <a:pt x="1903424" y="2387003"/>
                  <a:pt x="1914708" y="1979808"/>
                </a:cubicBezTo>
                <a:cubicBezTo>
                  <a:pt x="1919446" y="1800868"/>
                  <a:pt x="1935466" y="1622384"/>
                  <a:pt x="1949679" y="1443897"/>
                </a:cubicBezTo>
                <a:cubicBezTo>
                  <a:pt x="1964278" y="1212701"/>
                  <a:pt x="1961931" y="980722"/>
                  <a:pt x="1942685" y="749860"/>
                </a:cubicBezTo>
                <a:cubicBezTo>
                  <a:pt x="1929825" y="555933"/>
                  <a:pt x="1921533" y="362007"/>
                  <a:pt x="1933706" y="168558"/>
                </a:cubicBezTo>
                <a:lnTo>
                  <a:pt x="1950785" y="0"/>
                </a:lnTo>
                <a:close/>
              </a:path>
            </a:pathLst>
          </a:custGeom>
          <a:solidFill>
            <a:srgbClr val="E761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76F2BA-6176-40D7-9AE8-32E414401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RAB Uang yang </a:t>
            </a:r>
            <a:r>
              <a:rPr lang="en-US" sz="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diperlukan</a:t>
            </a:r>
            <a:r>
              <a:rPr lang="en-US" sz="5000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34938EC-98FD-4EC5-8A3D-E714DA53CE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6818522"/>
              </p:ext>
            </p:extLst>
          </p:nvPr>
        </p:nvGraphicFramePr>
        <p:xfrm>
          <a:off x="127986" y="2157273"/>
          <a:ext cx="10515602" cy="3799766"/>
        </p:xfrm>
        <a:graphic>
          <a:graphicData uri="http://schemas.openxmlformats.org/drawingml/2006/table">
            <a:tbl>
              <a:tblPr/>
              <a:tblGrid>
                <a:gridCol w="547351">
                  <a:extLst>
                    <a:ext uri="{9D8B030D-6E8A-4147-A177-3AD203B41FA5}">
                      <a16:colId xmlns:a16="http://schemas.microsoft.com/office/drawing/2014/main" val="1781602272"/>
                    </a:ext>
                  </a:extLst>
                </a:gridCol>
                <a:gridCol w="1029299">
                  <a:extLst>
                    <a:ext uri="{9D8B030D-6E8A-4147-A177-3AD203B41FA5}">
                      <a16:colId xmlns:a16="http://schemas.microsoft.com/office/drawing/2014/main" val="746426222"/>
                    </a:ext>
                  </a:extLst>
                </a:gridCol>
                <a:gridCol w="3709763">
                  <a:extLst>
                    <a:ext uri="{9D8B030D-6E8A-4147-A177-3AD203B41FA5}">
                      <a16:colId xmlns:a16="http://schemas.microsoft.com/office/drawing/2014/main" val="1623699837"/>
                    </a:ext>
                  </a:extLst>
                </a:gridCol>
                <a:gridCol w="850917">
                  <a:extLst>
                    <a:ext uri="{9D8B030D-6E8A-4147-A177-3AD203B41FA5}">
                      <a16:colId xmlns:a16="http://schemas.microsoft.com/office/drawing/2014/main" val="2329187662"/>
                    </a:ext>
                  </a:extLst>
                </a:gridCol>
                <a:gridCol w="2059134">
                  <a:extLst>
                    <a:ext uri="{9D8B030D-6E8A-4147-A177-3AD203B41FA5}">
                      <a16:colId xmlns:a16="http://schemas.microsoft.com/office/drawing/2014/main" val="1687073685"/>
                    </a:ext>
                  </a:extLst>
                </a:gridCol>
                <a:gridCol w="2319138">
                  <a:extLst>
                    <a:ext uri="{9D8B030D-6E8A-4147-A177-3AD203B41FA5}">
                      <a16:colId xmlns:a16="http://schemas.microsoft.com/office/drawing/2014/main" val="3842239665"/>
                    </a:ext>
                  </a:extLst>
                </a:gridCol>
              </a:tblGrid>
              <a:tr h="41206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22" marR="10722" marT="10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Tanggal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22" marR="10722" marT="10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Uraian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22" marR="10722" marT="10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22" marR="10722" marT="10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Harga Satuan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22" marR="10722" marT="10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 Total</a:t>
                      </a:r>
                    </a:p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22" marR="10722" marT="107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863839"/>
                  </a:ext>
                </a:extLst>
              </a:tr>
              <a:tr h="484966">
                <a:tc gridSpan="5"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Rencana Pengeluaran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395" marR="154395" marT="77197" marB="771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Rp            10,475,000 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22" marR="10722" marT="107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515266"/>
                  </a:ext>
                </a:extLst>
              </a:tr>
              <a:tr h="34539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22" marR="10722" marT="107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22" marR="10722" marT="107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Sewa Villa Flojo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22" marR="10722" marT="107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22" marR="10722" marT="107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Rp          6,500,000 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22" marR="10722" marT="107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Rp              6,500,000 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22" marR="10722" marT="107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887695"/>
                  </a:ext>
                </a:extLst>
              </a:tr>
              <a:tr h="34539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22" marR="10722" marT="107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22" marR="10722" marT="107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Makan malam (Paket A)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22" marR="10722" marT="107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22" marR="10722" marT="107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Rp               42,500 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22" marR="10722" marT="107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Rp              2,125,000 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22" marR="10722" marT="107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547368"/>
                  </a:ext>
                </a:extLst>
              </a:tr>
              <a:tr h="34539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22" marR="10722" marT="107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22" marR="10722" marT="107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Belanja Bahan Sarapan Pagi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22" marR="10722" marT="107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22" marR="10722" marT="107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Rp               20,000 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22" marR="10722" marT="107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Rp                  900,000 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22" marR="10722" marT="107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7249188"/>
                  </a:ext>
                </a:extLst>
              </a:tr>
              <a:tr h="34539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22" marR="10722" marT="107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22" marR="10722" marT="107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Snack, Piring Kertas, dll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22" marR="10722" marT="107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22" marR="10722" marT="107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Rp             500,000 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22" marR="10722" marT="107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Rp                  500,000 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22" marR="10722" marT="107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7814456"/>
                  </a:ext>
                </a:extLst>
              </a:tr>
              <a:tr h="34539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22" marR="10722" marT="107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22" marR="10722" marT="107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Hadiah Games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22" marR="10722" marT="107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22" marR="10722" marT="107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Rp             300,000 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22" marR="10722" marT="107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Rp                  300,000 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22" marR="10722" marT="107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417024"/>
                  </a:ext>
                </a:extLst>
              </a:tr>
              <a:tr h="34539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22" marR="10722" marT="107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22" marR="10722" marT="107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Banner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22" marR="10722" marT="107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22" marR="10722" marT="107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Rp             150,000 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22" marR="10722" marT="107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Rp                  150,000 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22" marR="10722" marT="107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42972"/>
                  </a:ext>
                </a:extLst>
              </a:tr>
              <a:tr h="484966">
                <a:tc gridSpan="5"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Jumlah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395" marR="154395" marT="77197" marB="771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Rp            10,475,000 </a:t>
                      </a:r>
                      <a:endParaRPr lang="en-US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22" marR="10722" marT="107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730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060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AC366C1-C0A1-47E2-A1F6-8BA8A3375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149"/>
              </p:ext>
            </p:extLst>
          </p:nvPr>
        </p:nvGraphicFramePr>
        <p:xfrm>
          <a:off x="1734096" y="272728"/>
          <a:ext cx="8723807" cy="6294788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{5C22544A-7EE6-4342-B048-85BDC9FD1C3A}</a:tableStyleId>
              </a:tblPr>
              <a:tblGrid>
                <a:gridCol w="385742">
                  <a:extLst>
                    <a:ext uri="{9D8B030D-6E8A-4147-A177-3AD203B41FA5}">
                      <a16:colId xmlns:a16="http://schemas.microsoft.com/office/drawing/2014/main" val="2791298768"/>
                    </a:ext>
                  </a:extLst>
                </a:gridCol>
                <a:gridCol w="797690">
                  <a:extLst>
                    <a:ext uri="{9D8B030D-6E8A-4147-A177-3AD203B41FA5}">
                      <a16:colId xmlns:a16="http://schemas.microsoft.com/office/drawing/2014/main" val="3089265400"/>
                    </a:ext>
                  </a:extLst>
                </a:gridCol>
                <a:gridCol w="554336">
                  <a:extLst>
                    <a:ext uri="{9D8B030D-6E8A-4147-A177-3AD203B41FA5}">
                      <a16:colId xmlns:a16="http://schemas.microsoft.com/office/drawing/2014/main" val="2876886826"/>
                    </a:ext>
                  </a:extLst>
                </a:gridCol>
                <a:gridCol w="2267104">
                  <a:extLst>
                    <a:ext uri="{9D8B030D-6E8A-4147-A177-3AD203B41FA5}">
                      <a16:colId xmlns:a16="http://schemas.microsoft.com/office/drawing/2014/main" val="3565489901"/>
                    </a:ext>
                  </a:extLst>
                </a:gridCol>
                <a:gridCol w="1241290">
                  <a:extLst>
                    <a:ext uri="{9D8B030D-6E8A-4147-A177-3AD203B41FA5}">
                      <a16:colId xmlns:a16="http://schemas.microsoft.com/office/drawing/2014/main" val="1990428519"/>
                    </a:ext>
                  </a:extLst>
                </a:gridCol>
                <a:gridCol w="3477645">
                  <a:extLst>
                    <a:ext uri="{9D8B030D-6E8A-4147-A177-3AD203B41FA5}">
                      <a16:colId xmlns:a16="http://schemas.microsoft.com/office/drawing/2014/main" val="1444741469"/>
                    </a:ext>
                  </a:extLst>
                </a:gridCol>
              </a:tblGrid>
              <a:tr h="20863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RUNDOWN SIAWASE SPRING 2022</a:t>
                      </a:r>
                      <a:endParaRPr lang="en-US" sz="1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396982"/>
                  </a:ext>
                </a:extLst>
              </a:tr>
              <a:tr h="2086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Waktu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Durasi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Agenda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PIC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Ket.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1036484"/>
                  </a:ext>
                </a:extLst>
              </a:tr>
              <a:tr h="2086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12:00 - 14:00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jam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Kumpul dan perjalanan menuju villa</a:t>
                      </a:r>
                      <a:endParaRPr lang="fi-FI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Nicol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Cek yang punya motor + tebengan</a:t>
                      </a:r>
                      <a:endParaRPr lang="sv-SE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309154"/>
                  </a:ext>
                </a:extLst>
              </a:tr>
              <a:tr h="2086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14:00-14:30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mnt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 in Villa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Goki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447214"/>
                  </a:ext>
                </a:extLst>
              </a:tr>
              <a:tr h="3114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14:30-15:30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 mnt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Cek suhu + Ishoma + Alokasi kamar</a:t>
                      </a:r>
                      <a:endParaRPr lang="fi-FI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Nadin + Angga (cek suhu) 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P3K + Thermo Gun, Masker, Hand sanitizer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373874"/>
                  </a:ext>
                </a:extLst>
              </a:tr>
              <a:tr h="2086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15:30-15.40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mnt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Sambutan Pak KHO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MC dan Acara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Mic, sound, layar, Proyektor, laptpp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6145209"/>
                  </a:ext>
                </a:extLst>
              </a:tr>
              <a:tr h="2086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15:40-17:00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 mnt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 Kepribadian dan penjelasan hasil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Hanin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Kertas dari Pak KHO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801747"/>
                  </a:ext>
                </a:extLst>
              </a:tr>
              <a:tr h="2086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17:00-18.00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 mnt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Foto bersama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Pubdok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Kamera, Tripod, banner, sdcard, charger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3451594"/>
                  </a:ext>
                </a:extLst>
              </a:tr>
              <a:tr h="2086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18:00-18:30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mnt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Break Sholat Maghrib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MC/TK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Karpet / Tikar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5168520"/>
                  </a:ext>
                </a:extLst>
              </a:tr>
              <a:tr h="2086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18:30-19:00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mnt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Makan malam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Konsumsi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Catering paket A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4932583"/>
                  </a:ext>
                </a:extLst>
              </a:tr>
              <a:tr h="2086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19:00-19:30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 mnt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Break Sholat Isya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MC/ TK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Karpet / Tikar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75622"/>
                  </a:ext>
                </a:extLst>
              </a:tr>
              <a:tr h="3114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19:30-20:30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 mnt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Arahan untuk tahun 2022 dan alokasi project penelitian</a:t>
                      </a:r>
                      <a:endParaRPr lang="fi-FI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Pak KHO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Mic, sound, layar, Proyektor, laptop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256428"/>
                  </a:ext>
                </a:extLst>
              </a:tr>
              <a:tr h="2086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20:30-21:30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mnt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Rencana program national oleh Pak BPY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Pak BPY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Mic, sound, layar, Proyektor, laptop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0741562"/>
                  </a:ext>
                </a:extLst>
              </a:tr>
              <a:tr h="2086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21:30-22:00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mnt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Rencana program international oleh Pak GLB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Pak GLB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Mic, sound, layar, Proyektor, laptop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8233160"/>
                  </a:ext>
                </a:extLst>
              </a:tr>
              <a:tr h="2086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23:00-22:15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 mnt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 Video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Pubdok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Video dari Pubdok, sound, layar, proyektor, Laptop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438852"/>
                  </a:ext>
                </a:extLst>
              </a:tr>
              <a:tr h="3114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22:15-22:45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mnt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BBQ + Penampilan AICOMSTIC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Logistik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Jagung, Sosis, Bakaran, Mentega, Kuas, Gitar, Sound, minuman, gelas karton, sendok plastik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1138241"/>
                  </a:ext>
                </a:extLst>
              </a:tr>
              <a:tr h="2086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22:45-23:00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 mnt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Foto bersama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Pubdok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Kamera</a:t>
                      </a:r>
                      <a:r>
                        <a:rPr lang="en-US" sz="1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Tripod, banner</a:t>
                      </a:r>
                      <a:endParaRPr lang="en-US" sz="1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538680"/>
                  </a:ext>
                </a:extLst>
              </a:tr>
              <a:tr h="2086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23:00-04:00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jam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Istirahat (Tidur)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MC/ TK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788045"/>
                  </a:ext>
                </a:extLst>
              </a:tr>
              <a:tr h="2086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04:00-06:00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jam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Sholat Subuh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MC/TK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Karpet / Tikar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5038204"/>
                  </a:ext>
                </a:extLst>
              </a:tr>
              <a:tr h="2086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06:00-06:30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mnt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Senam Pagi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Mufqi, pubdok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Laptop, Pemandu senam, Sound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953801"/>
                  </a:ext>
                </a:extLst>
              </a:tr>
              <a:tr h="2086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06:30-08:00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 mnt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Games teamwork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 LIM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Masih perlu ditanyakan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2000459"/>
                  </a:ext>
                </a:extLst>
              </a:tr>
              <a:tr h="3114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08:00-08:30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mnt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Makan pagi (Sarapan)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Konsumsi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Wajan, Rice cooker, Spatula, Beras, Mie telor, Bumbu masak, Piring sekali pakai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682917"/>
                  </a:ext>
                </a:extLst>
              </a:tr>
              <a:tr h="2086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08:30-12:00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 jam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Free Time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MC/TK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01" marR="2172" marT="44078" marB="4407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2144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734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09824-39A7-411C-AFCF-9867B440E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KENDALA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D48F5-4233-4C3F-9DA6-8FC32201B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Membutuhkan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membawa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menuju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lokasi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Villa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Presentasi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Kepribadian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Games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ditanyakan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kembali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679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42B8D-90F9-4A27-AF14-E73D5812B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Barang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dibawa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C3AC1-3986-49DA-8357-4083E0EBF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Perlengkapan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sound (Pak KHO)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Proyektor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(Pak KHO)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(Pak Budi)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Rice-cooker (Bu Linda, Pak Budi)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Banner  (Pak KHO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Diantar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Karpet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(Pak KHO)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Kamera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Tripod (Pak Budi)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 Board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Spidol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(Pak Budi)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Wajan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(Bu Linda)</a:t>
            </a:r>
          </a:p>
        </p:txBody>
      </p:sp>
    </p:spTree>
    <p:extLst>
      <p:ext uri="{BB962C8B-B14F-4D97-AF65-F5344CB8AC3E}">
        <p14:creationId xmlns:p14="http://schemas.microsoft.com/office/powerpoint/2010/main" val="2306053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EEBB0-5C59-476B-B71E-46131E22D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Barang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dibawa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peserta</a:t>
            </a:r>
            <a:endParaRPr lang="en-US" sz="2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87366B-1DD1-4024-92BE-FE46227EE3D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928813"/>
            <a:ext cx="10515600" cy="4252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Peralatan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Mandi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Pribadi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handuk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sabun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Pakaian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Ganti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Secukupnya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(Games)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Pribadi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Masker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Alat ibadah /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sholat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tulis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Jaket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 Sanitizer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Pribadi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842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CE4A-B993-48B7-B8B2-5EE6E08FB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Terimakasih</a:t>
            </a:r>
            <a:endParaRPr lang="en-US" dirty="0"/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49CAFE0A-8DAC-4CE4-9D46-783EA59C0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568" y="365125"/>
            <a:ext cx="4590463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23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68781-A7C1-4C02-8004-788090DCC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6D013-57B8-4A10-9DC3-306293935E7E}"/>
              </a:ext>
            </a:extLst>
          </p:cNvPr>
          <p:cNvSpPr txBox="1"/>
          <p:nvPr/>
        </p:nvSpPr>
        <p:spPr>
          <a:xfrm>
            <a:off x="838200" y="2150187"/>
            <a:ext cx="6096001" cy="1766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ACARA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(RAFLY)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Rofi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Daffa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Bagir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eremia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Firly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Admin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LOGISTIK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(NICOLA) , ANGGA, FLORENANDO, Nadine,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Faiq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Admin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DOKUMENTASI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(NANCY), HAIDAR, MUFQI, Tosi, Lukman,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Anggara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Admin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6F4FD0-DA1B-4EE8-B40A-72C3366A603B}"/>
              </a:ext>
            </a:extLst>
          </p:cNvPr>
          <p:cNvSpPr txBox="1"/>
          <p:nvPr/>
        </p:nvSpPr>
        <p:spPr>
          <a:xfrm>
            <a:off x="2970752" y="4315332"/>
            <a:ext cx="6250496" cy="1070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 </a:t>
            </a: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Baru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Goki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Mufqi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Florenando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Angga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Rafly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Nicol,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nancy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Haidar, Nadine,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Bagir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Rofi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Faiq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eremia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Lukman,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Anggara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Daffa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Tosi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3C3C0-B679-4897-81AF-AC091F46743A}"/>
              </a:ext>
            </a:extLst>
          </p:cNvPr>
          <p:cNvSpPr txBox="1"/>
          <p:nvPr/>
        </p:nvSpPr>
        <p:spPr>
          <a:xfrm>
            <a:off x="3209054" y="640652"/>
            <a:ext cx="6096000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(SC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Mbak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Citra, Bang DYHAN, ECY, LIA, IMAN,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Bang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ROBIN,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Mel) Admin 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Hanin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Viona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2041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D4A8C6-41F7-4DC5-A867-20F0A0192A4D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9118949" cy="6857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1862">
                  <a:extLst>
                    <a:ext uri="{9D8B030D-6E8A-4147-A177-3AD203B41FA5}">
                      <a16:colId xmlns:a16="http://schemas.microsoft.com/office/drawing/2014/main" val="591415574"/>
                    </a:ext>
                  </a:extLst>
                </a:gridCol>
                <a:gridCol w="1275717">
                  <a:extLst>
                    <a:ext uri="{9D8B030D-6E8A-4147-A177-3AD203B41FA5}">
                      <a16:colId xmlns:a16="http://schemas.microsoft.com/office/drawing/2014/main" val="2326234404"/>
                    </a:ext>
                  </a:extLst>
                </a:gridCol>
                <a:gridCol w="1197642">
                  <a:extLst>
                    <a:ext uri="{9D8B030D-6E8A-4147-A177-3AD203B41FA5}">
                      <a16:colId xmlns:a16="http://schemas.microsoft.com/office/drawing/2014/main" val="4117674196"/>
                    </a:ext>
                  </a:extLst>
                </a:gridCol>
                <a:gridCol w="2449938">
                  <a:extLst>
                    <a:ext uri="{9D8B030D-6E8A-4147-A177-3AD203B41FA5}">
                      <a16:colId xmlns:a16="http://schemas.microsoft.com/office/drawing/2014/main" val="1475971281"/>
                    </a:ext>
                  </a:extLst>
                </a:gridCol>
                <a:gridCol w="1823790">
                  <a:extLst>
                    <a:ext uri="{9D8B030D-6E8A-4147-A177-3AD203B41FA5}">
                      <a16:colId xmlns:a16="http://schemas.microsoft.com/office/drawing/2014/main" val="1134811298"/>
                    </a:ext>
                  </a:extLst>
                </a:gridCol>
              </a:tblGrid>
              <a:tr h="512354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Nama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Satuan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Kuantitas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Total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Catatan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0660656"/>
                  </a:ext>
                </a:extLst>
              </a:tr>
              <a:tr h="512354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ID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VILLA Sun In 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/>
                      <a:endParaRPr lang="en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470282"/>
                  </a:ext>
                </a:extLst>
              </a:tr>
              <a:tr h="6869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Family suite 4 orang/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kamar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  890.000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13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11.570.000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TIDAK BISA DI CEK </a:t>
                      </a:r>
                      <a:endParaRPr lang="en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354626"/>
                  </a:ext>
                </a:extLst>
              </a:tr>
              <a:tr h="6869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Ball Room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  350.000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1.750.000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endParaRPr lang="en-ID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337592"/>
                  </a:ext>
                </a:extLst>
              </a:tr>
              <a:tr h="6869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Sarapan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hari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pertama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    32.000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50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1.600.000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endParaRPr lang="en-ID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126945"/>
                  </a:ext>
                </a:extLst>
              </a:tr>
              <a:tr h="6869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Makan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hari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pertama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    85.000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50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4.250.000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endParaRPr lang="en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693741"/>
                  </a:ext>
                </a:extLst>
              </a:tr>
              <a:tr h="6869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Makan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hari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kedua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    42.500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50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2.125.000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endParaRPr lang="en-ID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096426"/>
                  </a:ext>
                </a:extLst>
              </a:tr>
              <a:tr h="512354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Transportasi</a:t>
                      </a:r>
                      <a:r>
                        <a:rPr lang="en-ID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/>
                      <a:endParaRPr lang="en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458264"/>
                  </a:ext>
                </a:extLst>
              </a:tr>
              <a:tr h="6869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Bis 50 orang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3.100.000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6.200.000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endParaRPr lang="en-ID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182374"/>
                  </a:ext>
                </a:extLst>
              </a:tr>
              <a:tr h="512354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Tiket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Masuk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310.000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310.000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endParaRPr lang="en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427302"/>
                  </a:ext>
                </a:extLst>
              </a:tr>
              <a:tr h="6869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27.805.000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endParaRPr lang="en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1146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2192672-ECDD-4784-B06F-96A1EF62FECA}"/>
              </a:ext>
            </a:extLst>
          </p:cNvPr>
          <p:cNvSpPr txBox="1"/>
          <p:nvPr/>
        </p:nvSpPr>
        <p:spPr>
          <a:xfrm>
            <a:off x="9319365" y="2156062"/>
            <a:ext cx="2383473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Dosen</a:t>
            </a:r>
            <a:r>
              <a:rPr lang="en-US" dirty="0"/>
              <a:t> 350.000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Mahasiswa</a:t>
            </a:r>
            <a:r>
              <a:rPr lang="en-US" dirty="0"/>
              <a:t> 232.000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99805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A6151C40-8E03-4533-9EDB-BEE73CAECD82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8855903" cy="6857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312">
                  <a:extLst>
                    <a:ext uri="{9D8B030D-6E8A-4147-A177-3AD203B41FA5}">
                      <a16:colId xmlns:a16="http://schemas.microsoft.com/office/drawing/2014/main" val="591415574"/>
                    </a:ext>
                  </a:extLst>
                </a:gridCol>
                <a:gridCol w="1202811">
                  <a:extLst>
                    <a:ext uri="{9D8B030D-6E8A-4147-A177-3AD203B41FA5}">
                      <a16:colId xmlns:a16="http://schemas.microsoft.com/office/drawing/2014/main" val="2326234404"/>
                    </a:ext>
                  </a:extLst>
                </a:gridCol>
                <a:gridCol w="1129198">
                  <a:extLst>
                    <a:ext uri="{9D8B030D-6E8A-4147-A177-3AD203B41FA5}">
                      <a16:colId xmlns:a16="http://schemas.microsoft.com/office/drawing/2014/main" val="4117674196"/>
                    </a:ext>
                  </a:extLst>
                </a:gridCol>
                <a:gridCol w="1515791">
                  <a:extLst>
                    <a:ext uri="{9D8B030D-6E8A-4147-A177-3AD203B41FA5}">
                      <a16:colId xmlns:a16="http://schemas.microsoft.com/office/drawing/2014/main" val="1475971281"/>
                    </a:ext>
                  </a:extLst>
                </a:gridCol>
                <a:gridCol w="2771791">
                  <a:extLst>
                    <a:ext uri="{9D8B030D-6E8A-4147-A177-3AD203B41FA5}">
                      <a16:colId xmlns:a16="http://schemas.microsoft.com/office/drawing/2014/main" val="1134811298"/>
                    </a:ext>
                  </a:extLst>
                </a:gridCol>
              </a:tblGrid>
              <a:tr h="393967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Nama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Satuan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Kuantitas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Total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Catatan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0660656"/>
                  </a:ext>
                </a:extLst>
              </a:tr>
              <a:tr h="393967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VILLA  SURYA 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8470282"/>
                  </a:ext>
                </a:extLst>
              </a:tr>
              <a:tr h="528213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Family suite 2 orang/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kamar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Mahasiswa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  290.000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2.610.000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SOLD OUT di AGODA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0354626"/>
                  </a:ext>
                </a:extLst>
              </a:tr>
              <a:tr h="528213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Ekstra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Bed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  180.000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1.620.000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2337592"/>
                  </a:ext>
                </a:extLst>
              </a:tr>
              <a:tr h="528213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Kamar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Dosen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Junior Suite Room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  765.000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4.590.000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Sisa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 di AGODA 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6126945"/>
                  </a:ext>
                </a:extLst>
              </a:tr>
              <a:tr h="528213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Makan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2x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hari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pertama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    85.000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50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4.250.000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2693741"/>
                  </a:ext>
                </a:extLst>
              </a:tr>
              <a:tr h="528213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Makan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2x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hari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kedua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    85.000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50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4.250.000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8096426"/>
                  </a:ext>
                </a:extLst>
              </a:tr>
              <a:tr h="528213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Sarapan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hari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pertama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    32.000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50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1.600.000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4829493"/>
                  </a:ext>
                </a:extLst>
              </a:tr>
              <a:tr h="528213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Tiket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Masuk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Pangandaran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  310.000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310.000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0458264"/>
                  </a:ext>
                </a:extLst>
              </a:tr>
              <a:tr h="393967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ID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Transportasi</a:t>
                      </a:r>
                      <a:r>
                        <a:rPr lang="en-ID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8182374"/>
                  </a:ext>
                </a:extLst>
              </a:tr>
              <a:tr h="528213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Bis 50 orang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3.100.000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6.200.000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Include Driver dan BBM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9130463"/>
                  </a:ext>
                </a:extLst>
              </a:tr>
              <a:tr h="393967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ID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Outbound 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6427302"/>
                  </a:ext>
                </a:extLst>
              </a:tr>
              <a:tr h="528213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Citumang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    80.000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-  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      -  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Bayar masing”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5114639"/>
                  </a:ext>
                </a:extLst>
              </a:tr>
              <a:tr h="528213">
                <a:tc>
                  <a:txBody>
                    <a:bodyPr/>
                    <a:lstStyle/>
                    <a:p>
                      <a:pPr algn="ctr" fontAlgn="b"/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Total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25.430.000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80972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8BDA39B-DBD6-4783-99E7-557406D45833}"/>
              </a:ext>
            </a:extLst>
          </p:cNvPr>
          <p:cNvSpPr txBox="1"/>
          <p:nvPr/>
        </p:nvSpPr>
        <p:spPr>
          <a:xfrm>
            <a:off x="8855902" y="2581374"/>
            <a:ext cx="2383473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Dosen</a:t>
            </a:r>
            <a:r>
              <a:rPr lang="en-US" dirty="0"/>
              <a:t> 350.000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Mahasiswa</a:t>
            </a:r>
            <a:r>
              <a:rPr lang="en-US" dirty="0"/>
              <a:t> 200.000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27473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81E9E-5D96-41BD-BDDF-FC0DBE0B9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Pendaftaran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(ADMIN AICOMS)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9487F-C059-4EF2-BBC4-AA9E0C2F1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691" y="1984802"/>
            <a:ext cx="4214091" cy="425196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Jabatan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anggota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keluarga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dibawa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Kendaraan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CE25BCE-9078-41E5-8DF7-C9FB4E9F4934}"/>
              </a:ext>
            </a:extLst>
          </p:cNvPr>
          <p:cNvSpPr txBox="1">
            <a:spLocks/>
          </p:cNvSpPr>
          <p:nvPr/>
        </p:nvSpPr>
        <p:spPr>
          <a:xfrm>
            <a:off x="990600" y="2081784"/>
            <a:ext cx="4214091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Barang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dibawa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peserta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Peralatan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Mandi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Pribadi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handuk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sabun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Pakaian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Ganti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Secukupnya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(Games)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Pribadi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Masker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Alat ibadah /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sholat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tulis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Jaket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783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C2C0B3-A274-46F6-BB5A-F4B4C51C526F}"/>
              </a:ext>
            </a:extLst>
          </p:cNvPr>
          <p:cNvSpPr txBox="1"/>
          <p:nvPr/>
        </p:nvSpPr>
        <p:spPr>
          <a:xfrm>
            <a:off x="581891" y="545517"/>
            <a:ext cx="9707418" cy="6268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ts val="2590"/>
              </a:lnSpc>
              <a:spcBef>
                <a:spcPts val="105"/>
              </a:spcBef>
            </a:pPr>
            <a:r>
              <a:rPr lang="en-US" b="1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lang="en-US" b="1" u="heavy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und</a:t>
            </a:r>
            <a:r>
              <a:rPr lang="en-US" b="1" u="heavy" spc="-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lang="en-US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</a:t>
            </a:r>
            <a:r>
              <a:rPr lang="en-US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lang="en-US" b="1" u="heavy" spc="-2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US" b="1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lang="en-US" b="1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</a:t>
            </a:r>
            <a:r>
              <a:rPr lang="en-US" b="1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lang="en-US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endParaRPr lang="en-US" dirty="0">
              <a:latin typeface="Arial"/>
              <a:cs typeface="Arial"/>
            </a:endParaRPr>
          </a:p>
          <a:p>
            <a:pPr marL="12700">
              <a:lnSpc>
                <a:spcPts val="2430"/>
              </a:lnSpc>
            </a:pPr>
            <a:r>
              <a:rPr lang="en-US" spc="-45" dirty="0" err="1">
                <a:solidFill>
                  <a:srgbClr val="C00000"/>
                </a:solidFill>
                <a:latin typeface="Arial MT"/>
                <a:cs typeface="Arial MT"/>
              </a:rPr>
              <a:t>Minggu</a:t>
            </a:r>
            <a:r>
              <a:rPr lang="en-US" spc="-45" dirty="0">
                <a:solidFill>
                  <a:srgbClr val="C00000"/>
                </a:solidFill>
                <a:latin typeface="Arial MT"/>
                <a:cs typeface="Arial MT"/>
              </a:rPr>
              <a:t>,</a:t>
            </a:r>
            <a:r>
              <a:rPr lang="en-US" spc="-135" dirty="0">
                <a:solidFill>
                  <a:srgbClr val="C00000"/>
                </a:solidFill>
                <a:latin typeface="Arial MT"/>
                <a:cs typeface="Arial MT"/>
              </a:rPr>
              <a:t>  6</a:t>
            </a:r>
            <a:r>
              <a:rPr lang="en-US" spc="-10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lang="en-US" spc="-4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lang="en-US" spc="-45" dirty="0" err="1">
                <a:solidFill>
                  <a:srgbClr val="C00000"/>
                </a:solidFill>
                <a:latin typeface="Arial MT"/>
                <a:cs typeface="Arial MT"/>
              </a:rPr>
              <a:t>Februari</a:t>
            </a:r>
            <a:r>
              <a:rPr lang="en-US" spc="-14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lang="en-US" spc="-40" dirty="0">
                <a:solidFill>
                  <a:srgbClr val="C00000"/>
                </a:solidFill>
                <a:latin typeface="Arial MT"/>
                <a:cs typeface="Arial MT"/>
              </a:rPr>
              <a:t>2022</a:t>
            </a:r>
            <a:r>
              <a:rPr lang="en-US" spc="-14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lang="en-US" dirty="0">
                <a:solidFill>
                  <a:srgbClr val="C00000"/>
                </a:solidFill>
                <a:latin typeface="Arial MT"/>
                <a:cs typeface="Arial MT"/>
              </a:rPr>
              <a:t>(</a:t>
            </a:r>
            <a:r>
              <a:rPr lang="en-US" spc="-8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lang="en-US" spc="-50" dirty="0" err="1">
                <a:solidFill>
                  <a:srgbClr val="C00000"/>
                </a:solidFill>
                <a:latin typeface="Arial MT"/>
                <a:cs typeface="Arial MT"/>
              </a:rPr>
              <a:t>Mahasiswa</a:t>
            </a:r>
            <a:r>
              <a:rPr lang="en-US" spc="-13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lang="en-US" spc="-50" dirty="0" err="1">
                <a:solidFill>
                  <a:srgbClr val="C00000"/>
                </a:solidFill>
                <a:latin typeface="Arial MT"/>
                <a:cs typeface="Arial MT"/>
              </a:rPr>
              <a:t>berangkat</a:t>
            </a:r>
            <a:r>
              <a:rPr lang="en-US" spc="-13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lang="en-US" spc="-40" dirty="0" err="1">
                <a:solidFill>
                  <a:srgbClr val="C00000"/>
                </a:solidFill>
                <a:latin typeface="Arial MT"/>
                <a:cs typeface="Arial MT"/>
              </a:rPr>
              <a:t>dari</a:t>
            </a:r>
            <a:r>
              <a:rPr lang="en-US" spc="-12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lang="en-US" spc="-40" dirty="0">
                <a:solidFill>
                  <a:srgbClr val="C00000"/>
                </a:solidFill>
                <a:latin typeface="Arial MT"/>
                <a:cs typeface="Arial MT"/>
              </a:rPr>
              <a:t>Gate</a:t>
            </a:r>
            <a:r>
              <a:rPr lang="en-US" spc="-12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lang="en-US" dirty="0">
                <a:solidFill>
                  <a:srgbClr val="C00000"/>
                </a:solidFill>
                <a:latin typeface="Arial MT"/>
                <a:cs typeface="Arial MT"/>
              </a:rPr>
              <a:t>4</a:t>
            </a:r>
            <a:r>
              <a:rPr lang="en-US" spc="-15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lang="en-US" spc="-85" dirty="0">
                <a:solidFill>
                  <a:srgbClr val="C00000"/>
                </a:solidFill>
                <a:latin typeface="Arial MT"/>
                <a:cs typeface="Arial MT"/>
              </a:rPr>
              <a:t>Telkom</a:t>
            </a:r>
            <a:r>
              <a:rPr lang="en-US" spc="-14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lang="en-US" spc="-45" dirty="0">
                <a:solidFill>
                  <a:srgbClr val="C00000"/>
                </a:solidFill>
                <a:latin typeface="Arial MT"/>
                <a:cs typeface="Arial MT"/>
              </a:rPr>
              <a:t>University</a:t>
            </a:r>
            <a:r>
              <a:rPr lang="en-US" spc="-12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lang="en-US" b="1" spc="-40" dirty="0" err="1">
                <a:solidFill>
                  <a:srgbClr val="C00000"/>
                </a:solidFill>
                <a:latin typeface="Arial"/>
                <a:cs typeface="Arial"/>
              </a:rPr>
              <a:t>Pukul</a:t>
            </a:r>
            <a:r>
              <a:rPr lang="en-US" b="1" spc="-1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b="1" spc="-40" dirty="0">
                <a:solidFill>
                  <a:srgbClr val="C00000"/>
                </a:solidFill>
                <a:latin typeface="Arial"/>
                <a:cs typeface="Arial"/>
              </a:rPr>
              <a:t>12.00</a:t>
            </a:r>
            <a:r>
              <a:rPr lang="en-US" b="1" spc="-1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C00000"/>
                </a:solidFill>
                <a:latin typeface="Arial MT"/>
                <a:cs typeface="Arial MT"/>
              </a:rPr>
              <a:t>)</a:t>
            </a:r>
            <a:endParaRPr lang="en-US" dirty="0">
              <a:latin typeface="Arial MT"/>
              <a:cs typeface="Arial MT"/>
            </a:endParaRPr>
          </a:p>
          <a:p>
            <a:pPr marL="12700">
              <a:lnSpc>
                <a:spcPts val="2440"/>
              </a:lnSpc>
              <a:tabLst>
                <a:tab pos="2008505" algn="l"/>
              </a:tabLst>
            </a:pPr>
            <a:r>
              <a:rPr lang="en-US" spc="-50" dirty="0">
                <a:latin typeface="Arial MT"/>
                <a:cs typeface="Arial MT"/>
              </a:rPr>
              <a:t>14</a:t>
            </a:r>
            <a:r>
              <a:rPr lang="en-US" spc="-55" dirty="0">
                <a:latin typeface="Arial MT"/>
                <a:cs typeface="Arial MT"/>
              </a:rPr>
              <a:t>.</a:t>
            </a:r>
            <a:r>
              <a:rPr lang="en-US" spc="-50" dirty="0">
                <a:latin typeface="Arial MT"/>
                <a:cs typeface="Arial MT"/>
              </a:rPr>
              <a:t>0</a:t>
            </a:r>
            <a:r>
              <a:rPr lang="en-US" dirty="0">
                <a:latin typeface="Arial MT"/>
                <a:cs typeface="Arial MT"/>
              </a:rPr>
              <a:t>0</a:t>
            </a:r>
            <a:r>
              <a:rPr lang="en-US" spc="-150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–</a:t>
            </a:r>
            <a:r>
              <a:rPr lang="en-US" spc="-110" dirty="0">
                <a:latin typeface="Arial MT"/>
                <a:cs typeface="Arial MT"/>
              </a:rPr>
              <a:t> </a:t>
            </a:r>
            <a:r>
              <a:rPr lang="en-US" spc="-50" dirty="0">
                <a:latin typeface="Arial MT"/>
                <a:cs typeface="Arial MT"/>
              </a:rPr>
              <a:t>14</a:t>
            </a:r>
            <a:r>
              <a:rPr lang="en-US" spc="-55" dirty="0">
                <a:latin typeface="Arial MT"/>
                <a:cs typeface="Arial MT"/>
              </a:rPr>
              <a:t>.</a:t>
            </a:r>
            <a:r>
              <a:rPr lang="en-US" spc="-50" dirty="0">
                <a:latin typeface="Arial MT"/>
                <a:cs typeface="Arial MT"/>
              </a:rPr>
              <a:t>3</a:t>
            </a:r>
            <a:r>
              <a:rPr lang="en-US" dirty="0">
                <a:latin typeface="Arial MT"/>
                <a:cs typeface="Arial MT"/>
              </a:rPr>
              <a:t>0</a:t>
            </a:r>
            <a:r>
              <a:rPr lang="en-US" spc="-135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:	</a:t>
            </a:r>
            <a:r>
              <a:rPr lang="en-US" i="1" spc="-50" dirty="0">
                <a:latin typeface="Arial"/>
                <a:cs typeface="Arial"/>
              </a:rPr>
              <a:t>Chec</a:t>
            </a:r>
            <a:r>
              <a:rPr lang="en-US" i="1" dirty="0">
                <a:latin typeface="Arial"/>
                <a:cs typeface="Arial"/>
              </a:rPr>
              <a:t>k</a:t>
            </a:r>
            <a:r>
              <a:rPr lang="en-US" i="1" spc="-140" dirty="0">
                <a:latin typeface="Arial"/>
                <a:cs typeface="Arial"/>
              </a:rPr>
              <a:t> </a:t>
            </a:r>
            <a:r>
              <a:rPr lang="en-US" i="1" spc="-45" dirty="0">
                <a:latin typeface="Arial"/>
                <a:cs typeface="Arial"/>
              </a:rPr>
              <a:t>i</a:t>
            </a:r>
            <a:r>
              <a:rPr lang="en-US" i="1" dirty="0">
                <a:latin typeface="Arial"/>
                <a:cs typeface="Arial"/>
              </a:rPr>
              <a:t>n</a:t>
            </a:r>
            <a:r>
              <a:rPr lang="en-US" i="1" spc="-110" dirty="0">
                <a:latin typeface="Arial"/>
                <a:cs typeface="Arial"/>
              </a:rPr>
              <a:t> </a:t>
            </a:r>
            <a:r>
              <a:rPr lang="en-US" i="1" spc="-90" dirty="0">
                <a:latin typeface="Arial"/>
                <a:cs typeface="Arial"/>
              </a:rPr>
              <a:t>V</a:t>
            </a:r>
            <a:r>
              <a:rPr lang="en-US" i="1" spc="-45" dirty="0">
                <a:latin typeface="Arial"/>
                <a:cs typeface="Arial"/>
              </a:rPr>
              <a:t>ill</a:t>
            </a:r>
            <a:r>
              <a:rPr lang="en-US" i="1" dirty="0">
                <a:latin typeface="Arial"/>
                <a:cs typeface="Arial"/>
              </a:rPr>
              <a:t>a</a:t>
            </a:r>
            <a:endParaRPr lang="en-US" dirty="0">
              <a:latin typeface="Arial"/>
              <a:cs typeface="Arial"/>
            </a:endParaRPr>
          </a:p>
          <a:p>
            <a:pPr marL="12700">
              <a:lnSpc>
                <a:spcPts val="2430"/>
              </a:lnSpc>
              <a:tabLst>
                <a:tab pos="2007870" algn="l"/>
              </a:tabLst>
            </a:pPr>
            <a:r>
              <a:rPr lang="en-US" spc="-50" dirty="0">
                <a:latin typeface="Arial MT"/>
                <a:cs typeface="Arial MT"/>
              </a:rPr>
              <a:t>14</a:t>
            </a:r>
            <a:r>
              <a:rPr lang="en-US" spc="-55" dirty="0">
                <a:latin typeface="Arial MT"/>
                <a:cs typeface="Arial MT"/>
              </a:rPr>
              <a:t>.</a:t>
            </a:r>
            <a:r>
              <a:rPr lang="en-US" spc="-50" dirty="0">
                <a:latin typeface="Arial MT"/>
                <a:cs typeface="Arial MT"/>
              </a:rPr>
              <a:t>3</a:t>
            </a:r>
            <a:r>
              <a:rPr lang="en-US" dirty="0">
                <a:latin typeface="Arial MT"/>
                <a:cs typeface="Arial MT"/>
              </a:rPr>
              <a:t>0</a:t>
            </a:r>
            <a:r>
              <a:rPr lang="en-US" spc="-145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–</a:t>
            </a:r>
            <a:r>
              <a:rPr lang="en-US" spc="-110" dirty="0">
                <a:latin typeface="Arial MT"/>
                <a:cs typeface="Arial MT"/>
              </a:rPr>
              <a:t> </a:t>
            </a:r>
            <a:r>
              <a:rPr lang="en-US" spc="-50" dirty="0">
                <a:latin typeface="Arial MT"/>
                <a:cs typeface="Arial MT"/>
              </a:rPr>
              <a:t>15</a:t>
            </a:r>
            <a:r>
              <a:rPr lang="en-US" spc="-55" dirty="0">
                <a:latin typeface="Arial MT"/>
                <a:cs typeface="Arial MT"/>
              </a:rPr>
              <a:t>.</a:t>
            </a:r>
            <a:r>
              <a:rPr lang="en-US" spc="-50" dirty="0">
                <a:latin typeface="Arial MT"/>
                <a:cs typeface="Arial MT"/>
              </a:rPr>
              <a:t>3</a:t>
            </a:r>
            <a:r>
              <a:rPr lang="en-US" dirty="0">
                <a:latin typeface="Arial MT"/>
                <a:cs typeface="Arial MT"/>
              </a:rPr>
              <a:t>0</a:t>
            </a:r>
            <a:r>
              <a:rPr lang="en-US" spc="-135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:	</a:t>
            </a:r>
            <a:r>
              <a:rPr lang="en-US" spc="-45" dirty="0">
                <a:latin typeface="Arial MT"/>
                <a:cs typeface="Arial MT"/>
              </a:rPr>
              <a:t>C</a:t>
            </a:r>
            <a:r>
              <a:rPr lang="en-US" spc="-50" dirty="0">
                <a:latin typeface="Arial MT"/>
                <a:cs typeface="Arial MT"/>
              </a:rPr>
              <a:t>e</a:t>
            </a:r>
            <a:r>
              <a:rPr lang="en-US" dirty="0">
                <a:latin typeface="Arial MT"/>
                <a:cs typeface="Arial MT"/>
              </a:rPr>
              <a:t>k</a:t>
            </a:r>
            <a:r>
              <a:rPr lang="en-US" spc="-105" dirty="0">
                <a:latin typeface="Arial MT"/>
                <a:cs typeface="Arial MT"/>
              </a:rPr>
              <a:t> </a:t>
            </a:r>
            <a:r>
              <a:rPr lang="en-US" spc="-50" dirty="0" err="1">
                <a:latin typeface="Arial MT"/>
                <a:cs typeface="Arial MT"/>
              </a:rPr>
              <a:t>suh</a:t>
            </a:r>
            <a:r>
              <a:rPr lang="en-US" dirty="0" err="1">
                <a:latin typeface="Arial MT"/>
                <a:cs typeface="Arial MT"/>
              </a:rPr>
              <a:t>u</a:t>
            </a:r>
            <a:r>
              <a:rPr lang="en-US" spc="-145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+</a:t>
            </a:r>
            <a:r>
              <a:rPr lang="en-US" spc="-105" dirty="0">
                <a:latin typeface="Arial MT"/>
                <a:cs typeface="Arial MT"/>
              </a:rPr>
              <a:t> </a:t>
            </a:r>
            <a:r>
              <a:rPr lang="en-US" spc="-55" dirty="0" err="1">
                <a:latin typeface="Arial MT"/>
                <a:cs typeface="Arial MT"/>
              </a:rPr>
              <a:t>I</a:t>
            </a:r>
            <a:r>
              <a:rPr lang="en-US" spc="-50" dirty="0" err="1">
                <a:latin typeface="Arial MT"/>
                <a:cs typeface="Arial MT"/>
              </a:rPr>
              <a:t>shom</a:t>
            </a:r>
            <a:r>
              <a:rPr lang="en-US" dirty="0" err="1">
                <a:latin typeface="Arial MT"/>
                <a:cs typeface="Arial MT"/>
              </a:rPr>
              <a:t>a</a:t>
            </a:r>
            <a:r>
              <a:rPr lang="en-US" dirty="0">
                <a:latin typeface="Arial MT"/>
                <a:cs typeface="Arial MT"/>
              </a:rPr>
              <a:t> + </a:t>
            </a:r>
            <a:r>
              <a:rPr lang="en-US" dirty="0" err="1">
                <a:latin typeface="Arial MT"/>
                <a:cs typeface="Arial MT"/>
              </a:rPr>
              <a:t>Alokasi</a:t>
            </a:r>
            <a:r>
              <a:rPr lang="en-US" dirty="0">
                <a:latin typeface="Arial MT"/>
                <a:cs typeface="Arial MT"/>
              </a:rPr>
              <a:t> Kamar&amp; </a:t>
            </a:r>
            <a:r>
              <a:rPr lang="en-US" dirty="0" err="1">
                <a:latin typeface="Arial MT"/>
                <a:cs typeface="Arial MT"/>
              </a:rPr>
              <a:t>Pembukaan</a:t>
            </a:r>
            <a:r>
              <a:rPr lang="en-US" dirty="0">
                <a:latin typeface="Arial MT"/>
                <a:cs typeface="Arial MT"/>
              </a:rPr>
              <a:t> (MC: </a:t>
            </a:r>
            <a:r>
              <a:rPr lang="en-US" dirty="0" err="1">
                <a:latin typeface="Arial MT"/>
                <a:cs typeface="Arial MT"/>
              </a:rPr>
              <a:t>Rofi</a:t>
            </a:r>
            <a:r>
              <a:rPr lang="en-US" dirty="0">
                <a:latin typeface="Arial MT"/>
                <a:cs typeface="Arial MT"/>
              </a:rPr>
              <a:t> &amp; </a:t>
            </a:r>
            <a:r>
              <a:rPr lang="en-US" dirty="0" err="1">
                <a:latin typeface="Arial MT"/>
                <a:cs typeface="Arial MT"/>
              </a:rPr>
              <a:t>Mita</a:t>
            </a:r>
            <a:r>
              <a:rPr lang="en-US" dirty="0">
                <a:latin typeface="Arial MT"/>
                <a:cs typeface="Arial MT"/>
              </a:rPr>
              <a:t>)</a:t>
            </a:r>
          </a:p>
          <a:p>
            <a:pPr marL="12700">
              <a:lnSpc>
                <a:spcPts val="2430"/>
              </a:lnSpc>
              <a:tabLst>
                <a:tab pos="2008505" algn="l"/>
              </a:tabLst>
            </a:pPr>
            <a:r>
              <a:rPr lang="en-US" spc="-50" dirty="0">
                <a:latin typeface="Arial MT"/>
                <a:cs typeface="Arial MT"/>
              </a:rPr>
              <a:t>15</a:t>
            </a:r>
            <a:r>
              <a:rPr lang="en-US" spc="-55" dirty="0">
                <a:latin typeface="Arial MT"/>
                <a:cs typeface="Arial MT"/>
              </a:rPr>
              <a:t>.</a:t>
            </a:r>
            <a:r>
              <a:rPr lang="en-US" spc="-50" dirty="0">
                <a:latin typeface="Arial MT"/>
                <a:cs typeface="Arial MT"/>
              </a:rPr>
              <a:t>3</a:t>
            </a:r>
            <a:r>
              <a:rPr lang="en-US" dirty="0">
                <a:latin typeface="Arial MT"/>
                <a:cs typeface="Arial MT"/>
              </a:rPr>
              <a:t>0</a:t>
            </a:r>
            <a:r>
              <a:rPr lang="en-US" spc="-145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–</a:t>
            </a:r>
            <a:r>
              <a:rPr lang="en-US" spc="-110" dirty="0">
                <a:latin typeface="Arial MT"/>
                <a:cs typeface="Arial MT"/>
              </a:rPr>
              <a:t> </a:t>
            </a:r>
            <a:r>
              <a:rPr lang="en-US" spc="-50" dirty="0">
                <a:latin typeface="Arial MT"/>
                <a:cs typeface="Arial MT"/>
              </a:rPr>
              <a:t>15</a:t>
            </a:r>
            <a:r>
              <a:rPr lang="en-US" spc="-55" dirty="0">
                <a:latin typeface="Arial MT"/>
                <a:cs typeface="Arial MT"/>
              </a:rPr>
              <a:t>.</a:t>
            </a:r>
            <a:r>
              <a:rPr lang="en-US" spc="-50" dirty="0">
                <a:latin typeface="Arial MT"/>
                <a:cs typeface="Arial MT"/>
              </a:rPr>
              <a:t>4</a:t>
            </a:r>
            <a:r>
              <a:rPr lang="en-US" dirty="0">
                <a:latin typeface="Arial MT"/>
                <a:cs typeface="Arial MT"/>
              </a:rPr>
              <a:t>0</a:t>
            </a:r>
            <a:r>
              <a:rPr lang="en-US" spc="-135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:	</a:t>
            </a:r>
            <a:r>
              <a:rPr lang="en-US" spc="-50" dirty="0" err="1">
                <a:latin typeface="Arial MT"/>
                <a:cs typeface="Arial MT"/>
              </a:rPr>
              <a:t>Sambu</a:t>
            </a:r>
            <a:r>
              <a:rPr lang="en-US" spc="-55" dirty="0" err="1">
                <a:latin typeface="Arial MT"/>
                <a:cs typeface="Arial MT"/>
              </a:rPr>
              <a:t>t</a:t>
            </a:r>
            <a:r>
              <a:rPr lang="en-US" spc="-60" dirty="0" err="1">
                <a:latin typeface="Arial MT"/>
                <a:cs typeface="Arial MT"/>
              </a:rPr>
              <a:t>a</a:t>
            </a:r>
            <a:r>
              <a:rPr lang="en-US" dirty="0" err="1">
                <a:latin typeface="Arial MT"/>
                <a:cs typeface="Arial MT"/>
              </a:rPr>
              <a:t>n</a:t>
            </a:r>
            <a:r>
              <a:rPr lang="en-US" spc="-140" dirty="0">
                <a:latin typeface="Arial MT"/>
                <a:cs typeface="Arial MT"/>
              </a:rPr>
              <a:t> </a:t>
            </a:r>
            <a:r>
              <a:rPr lang="en-US" spc="-50" dirty="0">
                <a:latin typeface="Arial MT"/>
                <a:cs typeface="Arial MT"/>
              </a:rPr>
              <a:t>Pa</a:t>
            </a:r>
            <a:r>
              <a:rPr lang="en-US" dirty="0">
                <a:latin typeface="Arial MT"/>
                <a:cs typeface="Arial MT"/>
              </a:rPr>
              <a:t>k</a:t>
            </a:r>
            <a:r>
              <a:rPr lang="en-US" spc="-114" dirty="0">
                <a:latin typeface="Arial MT"/>
                <a:cs typeface="Arial MT"/>
              </a:rPr>
              <a:t> </a:t>
            </a:r>
            <a:r>
              <a:rPr lang="en-US" spc="-50" dirty="0" err="1">
                <a:latin typeface="Arial MT"/>
                <a:cs typeface="Arial MT"/>
              </a:rPr>
              <a:t>Kho</a:t>
            </a:r>
            <a:r>
              <a:rPr lang="en-US" spc="-45" dirty="0" err="1">
                <a:latin typeface="Arial MT"/>
                <a:cs typeface="Arial MT"/>
              </a:rPr>
              <a:t>i</a:t>
            </a:r>
            <a:r>
              <a:rPr lang="en-US" spc="-50" dirty="0" err="1">
                <a:latin typeface="Arial MT"/>
                <a:cs typeface="Arial MT"/>
              </a:rPr>
              <a:t>r</a:t>
            </a:r>
            <a:r>
              <a:rPr lang="en-US" spc="-60" dirty="0" err="1">
                <a:latin typeface="Arial MT"/>
                <a:cs typeface="Arial MT"/>
              </a:rPr>
              <a:t>u</a:t>
            </a:r>
            <a:r>
              <a:rPr lang="en-US" dirty="0" err="1">
                <a:latin typeface="Arial MT"/>
                <a:cs typeface="Arial MT"/>
              </a:rPr>
              <a:t>l</a:t>
            </a:r>
            <a:r>
              <a:rPr lang="en-US" dirty="0">
                <a:latin typeface="Arial MT"/>
                <a:cs typeface="Arial MT"/>
              </a:rPr>
              <a:t>  (Pak </a:t>
            </a:r>
            <a:r>
              <a:rPr lang="en-US" dirty="0" err="1">
                <a:latin typeface="Arial MT"/>
                <a:cs typeface="Arial MT"/>
              </a:rPr>
              <a:t>khoirul</a:t>
            </a:r>
            <a:r>
              <a:rPr lang="en-US" dirty="0">
                <a:latin typeface="Arial MT"/>
                <a:cs typeface="Arial MT"/>
              </a:rPr>
              <a:t>)</a:t>
            </a:r>
          </a:p>
          <a:p>
            <a:pPr marL="12700">
              <a:lnSpc>
                <a:spcPts val="2435"/>
              </a:lnSpc>
              <a:tabLst>
                <a:tab pos="2008505" algn="l"/>
              </a:tabLst>
            </a:pPr>
            <a:r>
              <a:rPr lang="en-US" spc="-50" dirty="0">
                <a:latin typeface="Arial MT"/>
                <a:cs typeface="Arial MT"/>
              </a:rPr>
              <a:t>15</a:t>
            </a:r>
            <a:r>
              <a:rPr lang="en-US" spc="-55" dirty="0">
                <a:latin typeface="Arial MT"/>
                <a:cs typeface="Arial MT"/>
              </a:rPr>
              <a:t>.</a:t>
            </a:r>
            <a:r>
              <a:rPr lang="en-US" spc="-50" dirty="0">
                <a:latin typeface="Arial MT"/>
                <a:cs typeface="Arial MT"/>
              </a:rPr>
              <a:t>4</a:t>
            </a:r>
            <a:r>
              <a:rPr lang="en-US" dirty="0">
                <a:latin typeface="Arial MT"/>
                <a:cs typeface="Arial MT"/>
              </a:rPr>
              <a:t>0</a:t>
            </a:r>
            <a:r>
              <a:rPr lang="en-US" spc="-145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–</a:t>
            </a:r>
            <a:r>
              <a:rPr lang="en-US" spc="-110" dirty="0">
                <a:latin typeface="Arial MT"/>
                <a:cs typeface="Arial MT"/>
              </a:rPr>
              <a:t> </a:t>
            </a:r>
            <a:r>
              <a:rPr lang="en-US" spc="-50" dirty="0">
                <a:latin typeface="Arial MT"/>
                <a:cs typeface="Arial MT"/>
              </a:rPr>
              <a:t>17</a:t>
            </a:r>
            <a:r>
              <a:rPr lang="en-US" spc="-55" dirty="0">
                <a:latin typeface="Arial MT"/>
                <a:cs typeface="Arial MT"/>
              </a:rPr>
              <a:t>.</a:t>
            </a:r>
            <a:r>
              <a:rPr lang="en-US" spc="-50" dirty="0">
                <a:latin typeface="Arial MT"/>
                <a:cs typeface="Arial MT"/>
              </a:rPr>
              <a:t>00</a:t>
            </a:r>
            <a:r>
              <a:rPr lang="en-US" spc="-135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:	</a:t>
            </a:r>
            <a:r>
              <a:rPr lang="en-US" dirty="0" err="1">
                <a:latin typeface="Arial MT"/>
                <a:cs typeface="Arial MT"/>
              </a:rPr>
              <a:t>Tes</a:t>
            </a:r>
            <a:r>
              <a:rPr lang="en-US" dirty="0">
                <a:latin typeface="Arial MT"/>
                <a:cs typeface="Arial MT"/>
              </a:rPr>
              <a:t> dan </a:t>
            </a:r>
            <a:r>
              <a:rPr lang="en-US" dirty="0" err="1">
                <a:latin typeface="Arial MT"/>
                <a:cs typeface="Arial MT"/>
              </a:rPr>
              <a:t>penjelasan</a:t>
            </a:r>
            <a:r>
              <a:rPr lang="en-US" dirty="0">
                <a:latin typeface="Arial MT"/>
                <a:cs typeface="Arial MT"/>
              </a:rPr>
              <a:t> </a:t>
            </a:r>
            <a:r>
              <a:rPr lang="en-US" dirty="0" err="1">
                <a:latin typeface="Arial MT"/>
                <a:cs typeface="Arial MT"/>
              </a:rPr>
              <a:t>hasil</a:t>
            </a:r>
            <a:r>
              <a:rPr lang="en-US" dirty="0">
                <a:latin typeface="Arial MT"/>
                <a:cs typeface="Arial MT"/>
              </a:rPr>
              <a:t> </a:t>
            </a:r>
            <a:r>
              <a:rPr lang="en-US" dirty="0" err="1">
                <a:latin typeface="Arial MT"/>
                <a:cs typeface="Arial MT"/>
              </a:rPr>
              <a:t>tes</a:t>
            </a:r>
            <a:r>
              <a:rPr lang="en-US" dirty="0">
                <a:latin typeface="Arial MT"/>
                <a:cs typeface="Arial MT"/>
              </a:rPr>
              <a:t> </a:t>
            </a:r>
            <a:r>
              <a:rPr lang="en-US" dirty="0" err="1">
                <a:latin typeface="Arial MT"/>
                <a:cs typeface="Arial MT"/>
              </a:rPr>
              <a:t>kepribadian</a:t>
            </a:r>
            <a:r>
              <a:rPr lang="en-US" dirty="0">
                <a:latin typeface="Arial MT"/>
                <a:cs typeface="Arial MT"/>
              </a:rPr>
              <a:t> member</a:t>
            </a:r>
            <a:r>
              <a:rPr lang="en-US" i="1" dirty="0">
                <a:latin typeface="Arial MT"/>
                <a:cs typeface="Arial MT"/>
              </a:rPr>
              <a:t> </a:t>
            </a:r>
            <a:r>
              <a:rPr lang="en-US" i="1" spc="-135" dirty="0">
                <a:latin typeface="Arial"/>
                <a:cs typeface="Arial"/>
              </a:rPr>
              <a:t> (Pak </a:t>
            </a:r>
            <a:r>
              <a:rPr lang="en-US" spc="-135" dirty="0" err="1">
                <a:latin typeface="Arial"/>
                <a:cs typeface="Arial"/>
              </a:rPr>
              <a:t>Khoirul</a:t>
            </a:r>
            <a:r>
              <a:rPr lang="en-US" i="1" spc="-135" dirty="0">
                <a:latin typeface="Arial"/>
                <a:cs typeface="Arial"/>
              </a:rPr>
              <a:t>)</a:t>
            </a:r>
          </a:p>
          <a:p>
            <a:pPr marL="12700">
              <a:lnSpc>
                <a:spcPts val="2435"/>
              </a:lnSpc>
              <a:tabLst>
                <a:tab pos="2008505" algn="l"/>
              </a:tabLst>
            </a:pPr>
            <a:r>
              <a:rPr lang="en-US" spc="-40" dirty="0">
                <a:latin typeface="Arial MT"/>
                <a:cs typeface="Arial MT"/>
              </a:rPr>
              <a:t>17.00</a:t>
            </a:r>
            <a:r>
              <a:rPr lang="en-US" spc="-150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–</a:t>
            </a:r>
            <a:r>
              <a:rPr lang="en-US" spc="-110" dirty="0">
                <a:latin typeface="Arial MT"/>
                <a:cs typeface="Arial MT"/>
              </a:rPr>
              <a:t> </a:t>
            </a:r>
            <a:r>
              <a:rPr lang="en-US" spc="-40" dirty="0">
                <a:latin typeface="Arial MT"/>
                <a:cs typeface="Arial MT"/>
              </a:rPr>
              <a:t>18.00</a:t>
            </a:r>
            <a:r>
              <a:rPr lang="en-US" spc="-135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: </a:t>
            </a:r>
            <a:r>
              <a:rPr lang="en-US" spc="-120" dirty="0">
                <a:latin typeface="Arial MT"/>
                <a:cs typeface="Arial MT"/>
              </a:rPr>
              <a:t> </a:t>
            </a:r>
            <a:r>
              <a:rPr lang="en-US" spc="-40" dirty="0" err="1">
                <a:latin typeface="Arial MT"/>
                <a:cs typeface="Arial MT"/>
              </a:rPr>
              <a:t>Foto</a:t>
            </a:r>
            <a:r>
              <a:rPr lang="en-US" spc="-120" dirty="0">
                <a:latin typeface="Arial MT"/>
                <a:cs typeface="Arial MT"/>
              </a:rPr>
              <a:t> </a:t>
            </a:r>
            <a:r>
              <a:rPr lang="en-US" spc="-45" dirty="0">
                <a:latin typeface="Arial MT"/>
                <a:cs typeface="Arial MT"/>
              </a:rPr>
              <a:t>Bersama</a:t>
            </a:r>
            <a:r>
              <a:rPr lang="en-US" spc="-150" dirty="0">
                <a:latin typeface="Arial MT"/>
                <a:cs typeface="Arial MT"/>
              </a:rPr>
              <a:t> </a:t>
            </a:r>
            <a:r>
              <a:rPr lang="en-US" spc="-45" dirty="0" err="1">
                <a:latin typeface="Arial MT"/>
                <a:cs typeface="Arial MT"/>
              </a:rPr>
              <a:t>dengan</a:t>
            </a:r>
            <a:r>
              <a:rPr lang="en-US" spc="-150" dirty="0">
                <a:latin typeface="Arial MT"/>
                <a:cs typeface="Arial MT"/>
              </a:rPr>
              <a:t> </a:t>
            </a:r>
            <a:r>
              <a:rPr lang="en-US" spc="-45" dirty="0">
                <a:latin typeface="Arial MT"/>
                <a:cs typeface="Arial MT"/>
              </a:rPr>
              <a:t>banner (</a:t>
            </a:r>
            <a:r>
              <a:rPr lang="en-US" spc="-45" dirty="0" err="1">
                <a:latin typeface="Arial MT"/>
                <a:cs typeface="Arial MT"/>
              </a:rPr>
              <a:t>Pubdok</a:t>
            </a:r>
            <a:r>
              <a:rPr lang="en-US" spc="-45" dirty="0">
                <a:latin typeface="Arial MT"/>
                <a:cs typeface="Arial MT"/>
              </a:rPr>
              <a:t>)</a:t>
            </a:r>
            <a:endParaRPr lang="en-US" dirty="0">
              <a:latin typeface="Arial MT"/>
              <a:cs typeface="Arial MT"/>
            </a:endParaRPr>
          </a:p>
          <a:p>
            <a:pPr marL="12700">
              <a:lnSpc>
                <a:spcPts val="2430"/>
              </a:lnSpc>
              <a:tabLst>
                <a:tab pos="2008505" algn="l"/>
              </a:tabLst>
            </a:pPr>
            <a:r>
              <a:rPr lang="en-US" spc="-50" dirty="0">
                <a:latin typeface="Arial MT"/>
                <a:cs typeface="Arial MT"/>
              </a:rPr>
              <a:t>18</a:t>
            </a:r>
            <a:r>
              <a:rPr lang="en-US" spc="-55" dirty="0">
                <a:latin typeface="Arial MT"/>
                <a:cs typeface="Arial MT"/>
              </a:rPr>
              <a:t>.</a:t>
            </a:r>
            <a:r>
              <a:rPr lang="en-US" spc="-50" dirty="0">
                <a:latin typeface="Arial MT"/>
                <a:cs typeface="Arial MT"/>
              </a:rPr>
              <a:t>0</a:t>
            </a:r>
            <a:r>
              <a:rPr lang="en-US" dirty="0">
                <a:latin typeface="Arial MT"/>
                <a:cs typeface="Arial MT"/>
              </a:rPr>
              <a:t>0</a:t>
            </a:r>
            <a:r>
              <a:rPr lang="en-US" spc="-145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–</a:t>
            </a:r>
            <a:r>
              <a:rPr lang="en-US" spc="-110" dirty="0">
                <a:latin typeface="Arial MT"/>
                <a:cs typeface="Arial MT"/>
              </a:rPr>
              <a:t> </a:t>
            </a:r>
            <a:r>
              <a:rPr lang="en-US" spc="-50" dirty="0">
                <a:latin typeface="Arial MT"/>
                <a:cs typeface="Arial MT"/>
              </a:rPr>
              <a:t>19</a:t>
            </a:r>
            <a:r>
              <a:rPr lang="en-US" spc="-55" dirty="0">
                <a:latin typeface="Arial MT"/>
                <a:cs typeface="Arial MT"/>
              </a:rPr>
              <a:t>.</a:t>
            </a:r>
            <a:r>
              <a:rPr lang="en-US" spc="-50" dirty="0">
                <a:latin typeface="Arial MT"/>
                <a:cs typeface="Arial MT"/>
              </a:rPr>
              <a:t>0</a:t>
            </a:r>
            <a:r>
              <a:rPr lang="en-US" dirty="0">
                <a:latin typeface="Arial MT"/>
                <a:cs typeface="Arial MT"/>
              </a:rPr>
              <a:t>0</a:t>
            </a:r>
            <a:r>
              <a:rPr lang="en-US" spc="-135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:	</a:t>
            </a:r>
            <a:r>
              <a:rPr lang="en-US" spc="-55" dirty="0" err="1">
                <a:latin typeface="Arial MT"/>
                <a:cs typeface="Arial MT"/>
              </a:rPr>
              <a:t>I</a:t>
            </a:r>
            <a:r>
              <a:rPr lang="en-US" spc="-50" dirty="0" err="1">
                <a:latin typeface="Arial MT"/>
                <a:cs typeface="Arial MT"/>
              </a:rPr>
              <a:t>shom</a:t>
            </a:r>
            <a:r>
              <a:rPr lang="en-US" dirty="0" err="1">
                <a:latin typeface="Arial MT"/>
                <a:cs typeface="Arial MT"/>
              </a:rPr>
              <a:t>a</a:t>
            </a:r>
            <a:r>
              <a:rPr lang="en-US" spc="-140" dirty="0">
                <a:latin typeface="Arial MT"/>
                <a:cs typeface="Arial MT"/>
              </a:rPr>
              <a:t> </a:t>
            </a:r>
            <a:r>
              <a:rPr lang="en-US" b="1" spc="-50" dirty="0">
                <a:solidFill>
                  <a:srgbClr val="C00000"/>
                </a:solidFill>
                <a:latin typeface="Arial"/>
                <a:cs typeface="Arial"/>
              </a:rPr>
              <a:t>(</a:t>
            </a:r>
            <a:r>
              <a:rPr lang="en-US" b="1" spc="-45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lang="en-US" b="1" spc="-55" dirty="0">
                <a:solidFill>
                  <a:srgbClr val="C00000"/>
                </a:solidFill>
                <a:latin typeface="Arial"/>
                <a:cs typeface="Arial"/>
              </a:rPr>
              <a:t>inn</a:t>
            </a:r>
            <a:r>
              <a:rPr lang="en-US" b="1" spc="-5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lang="en-US" b="1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lang="en-US" b="1" spc="-1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b="1" spc="-50" dirty="0">
                <a:solidFill>
                  <a:srgbClr val="C00000"/>
                </a:solidFill>
                <a:latin typeface="Arial"/>
                <a:cs typeface="Arial"/>
              </a:rPr>
              <a:t>18</a:t>
            </a:r>
            <a:r>
              <a:rPr lang="en-US" b="1" spc="-55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lang="en-US" b="1" spc="-50" dirty="0">
                <a:solidFill>
                  <a:srgbClr val="C00000"/>
                </a:solidFill>
                <a:latin typeface="Arial"/>
                <a:cs typeface="Arial"/>
              </a:rPr>
              <a:t>0</a:t>
            </a:r>
            <a:r>
              <a:rPr lang="en-US" b="1" spc="-60" dirty="0">
                <a:solidFill>
                  <a:srgbClr val="C00000"/>
                </a:solidFill>
                <a:latin typeface="Arial"/>
                <a:cs typeface="Arial"/>
              </a:rPr>
              <a:t>0</a:t>
            </a:r>
            <a:r>
              <a:rPr lang="en-US" b="1" dirty="0">
                <a:solidFill>
                  <a:srgbClr val="C00000"/>
                </a:solidFill>
                <a:latin typeface="Arial"/>
                <a:cs typeface="Arial"/>
              </a:rPr>
              <a:t>)</a:t>
            </a:r>
            <a:endParaRPr lang="en-US" dirty="0">
              <a:latin typeface="Arial"/>
              <a:cs typeface="Arial"/>
            </a:endParaRPr>
          </a:p>
          <a:p>
            <a:pPr marL="12700">
              <a:lnSpc>
                <a:spcPts val="2435"/>
              </a:lnSpc>
              <a:tabLst>
                <a:tab pos="2007870" algn="l"/>
              </a:tabLst>
            </a:pPr>
            <a:r>
              <a:rPr lang="en-US" spc="-40" dirty="0">
                <a:latin typeface="Arial MT"/>
                <a:cs typeface="Arial MT"/>
              </a:rPr>
              <a:t>19.00</a:t>
            </a:r>
            <a:r>
              <a:rPr lang="en-US" spc="-145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–</a:t>
            </a:r>
            <a:r>
              <a:rPr lang="en-US" spc="-110" dirty="0">
                <a:latin typeface="Arial MT"/>
                <a:cs typeface="Arial MT"/>
              </a:rPr>
              <a:t> </a:t>
            </a:r>
            <a:r>
              <a:rPr lang="en-US" spc="-40" dirty="0">
                <a:latin typeface="Arial MT"/>
                <a:cs typeface="Arial MT"/>
              </a:rPr>
              <a:t>19.30</a:t>
            </a:r>
            <a:r>
              <a:rPr lang="en-US" spc="-130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:	</a:t>
            </a:r>
            <a:r>
              <a:rPr lang="en-US" spc="-30" dirty="0" err="1">
                <a:latin typeface="Arial MT"/>
                <a:cs typeface="Arial MT"/>
              </a:rPr>
              <a:t>Ishoma</a:t>
            </a:r>
            <a:r>
              <a:rPr lang="en-US" spc="-30" dirty="0">
                <a:latin typeface="Arial MT"/>
                <a:cs typeface="Arial MT"/>
              </a:rPr>
              <a:t> </a:t>
            </a:r>
            <a:r>
              <a:rPr lang="en-US" b="1" spc="-30" dirty="0">
                <a:solidFill>
                  <a:srgbClr val="C00000"/>
                </a:solidFill>
                <a:latin typeface="Arial MT"/>
                <a:cs typeface="Arial MT"/>
              </a:rPr>
              <a:t>(Dinner 19:30)</a:t>
            </a:r>
            <a:endParaRPr lang="en-US" b="1" dirty="0">
              <a:solidFill>
                <a:srgbClr val="C00000"/>
              </a:solidFill>
              <a:latin typeface="Arial MT"/>
              <a:cs typeface="Arial MT"/>
            </a:endParaRPr>
          </a:p>
          <a:p>
            <a:pPr marL="12700">
              <a:lnSpc>
                <a:spcPts val="2430"/>
              </a:lnSpc>
              <a:tabLst>
                <a:tab pos="2008505" algn="l"/>
              </a:tabLst>
            </a:pPr>
            <a:r>
              <a:rPr lang="en-US" spc="-40" dirty="0">
                <a:latin typeface="Arial MT"/>
                <a:cs typeface="Arial MT"/>
              </a:rPr>
              <a:t>19.30</a:t>
            </a:r>
            <a:r>
              <a:rPr lang="en-US" spc="-145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–</a:t>
            </a:r>
            <a:r>
              <a:rPr lang="en-US" spc="-110" dirty="0">
                <a:latin typeface="Arial MT"/>
                <a:cs typeface="Arial MT"/>
              </a:rPr>
              <a:t> </a:t>
            </a:r>
            <a:r>
              <a:rPr lang="en-US" spc="-40" dirty="0">
                <a:latin typeface="Arial MT"/>
                <a:cs typeface="Arial MT"/>
              </a:rPr>
              <a:t>20.30</a:t>
            </a:r>
            <a:r>
              <a:rPr lang="en-US" spc="-130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: </a:t>
            </a:r>
            <a:r>
              <a:rPr lang="en-US" dirty="0" err="1">
                <a:latin typeface="Arial MT"/>
                <a:cs typeface="Arial MT"/>
              </a:rPr>
              <a:t>Arahan</a:t>
            </a:r>
            <a:r>
              <a:rPr lang="en-US" dirty="0">
                <a:latin typeface="Arial MT"/>
                <a:cs typeface="Arial MT"/>
              </a:rPr>
              <a:t> </a:t>
            </a:r>
            <a:r>
              <a:rPr lang="en-US" spc="-40" dirty="0" err="1">
                <a:latin typeface="Arial"/>
                <a:cs typeface="Arial"/>
              </a:rPr>
              <a:t>untuk</a:t>
            </a:r>
            <a:r>
              <a:rPr lang="en-US" spc="-40" dirty="0">
                <a:latin typeface="Arial"/>
                <a:cs typeface="Arial"/>
              </a:rPr>
              <a:t> </a:t>
            </a:r>
            <a:r>
              <a:rPr lang="en-US" spc="-40" dirty="0" err="1">
                <a:latin typeface="Arial"/>
                <a:cs typeface="Arial"/>
              </a:rPr>
              <a:t>tahun</a:t>
            </a:r>
            <a:r>
              <a:rPr lang="en-US" spc="-40" dirty="0">
                <a:latin typeface="Arial"/>
                <a:cs typeface="Arial"/>
              </a:rPr>
              <a:t> 2022</a:t>
            </a:r>
            <a:r>
              <a:rPr lang="en-US" b="1" spc="-40" dirty="0">
                <a:latin typeface="Arial"/>
                <a:cs typeface="Arial"/>
              </a:rPr>
              <a:t> </a:t>
            </a:r>
            <a:r>
              <a:rPr lang="en-US" spc="-40" dirty="0">
                <a:latin typeface="Arial"/>
                <a:cs typeface="Arial"/>
              </a:rPr>
              <a:t>dan </a:t>
            </a:r>
            <a:r>
              <a:rPr lang="en-US" spc="-40" dirty="0" err="1">
                <a:latin typeface="Arial"/>
                <a:cs typeface="Arial"/>
              </a:rPr>
              <a:t>alokasi</a:t>
            </a:r>
            <a:r>
              <a:rPr lang="en-US" spc="-40" dirty="0">
                <a:latin typeface="Arial"/>
                <a:cs typeface="Arial"/>
              </a:rPr>
              <a:t> </a:t>
            </a:r>
            <a:r>
              <a:rPr lang="en-US" i="1" spc="-40" dirty="0">
                <a:latin typeface="Arial"/>
                <a:cs typeface="Arial"/>
              </a:rPr>
              <a:t>project</a:t>
            </a:r>
            <a:r>
              <a:rPr lang="en-US" spc="-40" dirty="0">
                <a:latin typeface="Arial"/>
                <a:cs typeface="Arial"/>
              </a:rPr>
              <a:t> </a:t>
            </a:r>
            <a:r>
              <a:rPr lang="en-US" spc="-40" dirty="0" err="1">
                <a:latin typeface="Arial"/>
                <a:cs typeface="Arial"/>
              </a:rPr>
              <a:t>penelitian</a:t>
            </a:r>
            <a:r>
              <a:rPr lang="en-US" spc="-40" dirty="0">
                <a:latin typeface="Arial"/>
                <a:cs typeface="Arial"/>
              </a:rPr>
              <a:t> </a:t>
            </a:r>
            <a:r>
              <a:rPr lang="en-US" spc="-40" dirty="0">
                <a:latin typeface="Arial MT"/>
                <a:cs typeface="Arial MT"/>
              </a:rPr>
              <a:t>(Pak</a:t>
            </a:r>
            <a:r>
              <a:rPr lang="en-US" spc="-120" dirty="0">
                <a:latin typeface="Arial MT"/>
                <a:cs typeface="Arial MT"/>
              </a:rPr>
              <a:t> </a:t>
            </a:r>
            <a:r>
              <a:rPr lang="en-US" spc="-45" dirty="0" err="1">
                <a:latin typeface="Arial MT"/>
                <a:cs typeface="Arial MT"/>
              </a:rPr>
              <a:t>Khoirul</a:t>
            </a:r>
            <a:r>
              <a:rPr lang="en-US" spc="-45" dirty="0">
                <a:latin typeface="Arial MT"/>
                <a:cs typeface="Arial MT"/>
              </a:rPr>
              <a:t>)</a:t>
            </a:r>
            <a:endParaRPr lang="en-US" dirty="0">
              <a:latin typeface="Arial MT"/>
              <a:cs typeface="Arial MT"/>
            </a:endParaRPr>
          </a:p>
          <a:p>
            <a:pPr marL="12700">
              <a:lnSpc>
                <a:spcPts val="2430"/>
              </a:lnSpc>
              <a:tabLst>
                <a:tab pos="2008505" algn="l"/>
              </a:tabLst>
            </a:pPr>
            <a:r>
              <a:rPr lang="en-US" spc="-40" dirty="0">
                <a:latin typeface="Arial MT"/>
                <a:cs typeface="Arial MT"/>
              </a:rPr>
              <a:t>20.30</a:t>
            </a:r>
            <a:r>
              <a:rPr lang="en-US" spc="-150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–</a:t>
            </a:r>
            <a:r>
              <a:rPr lang="en-US" spc="-105" dirty="0">
                <a:latin typeface="Arial MT"/>
                <a:cs typeface="Arial MT"/>
              </a:rPr>
              <a:t> </a:t>
            </a:r>
            <a:r>
              <a:rPr lang="en-US" spc="-40" dirty="0">
                <a:latin typeface="Arial MT"/>
                <a:cs typeface="Arial MT"/>
              </a:rPr>
              <a:t>21.00</a:t>
            </a:r>
            <a:r>
              <a:rPr lang="en-US" spc="-130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:</a:t>
            </a:r>
            <a:r>
              <a:rPr lang="en-US" dirty="0" err="1">
                <a:latin typeface="Arial MT"/>
                <a:cs typeface="Arial MT"/>
              </a:rPr>
              <a:t>Rencana</a:t>
            </a:r>
            <a:r>
              <a:rPr lang="en-US" dirty="0">
                <a:latin typeface="Arial MT"/>
                <a:cs typeface="Arial MT"/>
              </a:rPr>
              <a:t> program </a:t>
            </a:r>
            <a:r>
              <a:rPr lang="en-US" i="1" dirty="0">
                <a:latin typeface="Arial MT"/>
                <a:cs typeface="Arial MT"/>
              </a:rPr>
              <a:t>national</a:t>
            </a:r>
            <a:r>
              <a:rPr lang="en-US" dirty="0">
                <a:latin typeface="Arial MT"/>
                <a:cs typeface="Arial MT"/>
              </a:rPr>
              <a:t> (Pak Budi)</a:t>
            </a:r>
          </a:p>
          <a:p>
            <a:pPr marL="12700">
              <a:lnSpc>
                <a:spcPts val="2430"/>
              </a:lnSpc>
              <a:tabLst>
                <a:tab pos="2008505" algn="l"/>
              </a:tabLst>
            </a:pPr>
            <a:r>
              <a:rPr lang="en-US" spc="-45" dirty="0">
                <a:latin typeface="Arial MT"/>
                <a:cs typeface="Arial MT"/>
              </a:rPr>
              <a:t>21.00 </a:t>
            </a:r>
            <a:r>
              <a:rPr lang="en-US" dirty="0">
                <a:latin typeface="Arial MT"/>
                <a:cs typeface="Arial MT"/>
              </a:rPr>
              <a:t>– 21.30:  </a:t>
            </a:r>
            <a:r>
              <a:rPr lang="en-US" dirty="0" err="1">
                <a:latin typeface="Arial MT"/>
                <a:cs typeface="Arial MT"/>
              </a:rPr>
              <a:t>Rencana</a:t>
            </a:r>
            <a:r>
              <a:rPr lang="en-US" dirty="0">
                <a:latin typeface="Arial MT"/>
                <a:cs typeface="Arial MT"/>
              </a:rPr>
              <a:t> program </a:t>
            </a:r>
            <a:r>
              <a:rPr lang="en-US" dirty="0" err="1">
                <a:latin typeface="Arial MT"/>
                <a:cs typeface="Arial MT"/>
              </a:rPr>
              <a:t>kedepan</a:t>
            </a:r>
            <a:r>
              <a:rPr lang="en-US" dirty="0">
                <a:latin typeface="Arial MT"/>
                <a:cs typeface="Arial MT"/>
              </a:rPr>
              <a:t> </a:t>
            </a:r>
            <a:r>
              <a:rPr lang="en-US" dirty="0" err="1">
                <a:latin typeface="Arial MT"/>
                <a:cs typeface="Arial MT"/>
              </a:rPr>
              <a:t>sukses</a:t>
            </a:r>
            <a:r>
              <a:rPr lang="en-US" dirty="0">
                <a:latin typeface="Arial MT"/>
                <a:cs typeface="Arial MT"/>
              </a:rPr>
              <a:t> </a:t>
            </a:r>
            <a:r>
              <a:rPr lang="en-US" i="1" dirty="0">
                <a:latin typeface="Arial MT"/>
                <a:cs typeface="Arial MT"/>
              </a:rPr>
              <a:t>international </a:t>
            </a:r>
            <a:r>
              <a:rPr lang="en-US" dirty="0">
                <a:latin typeface="Arial MT"/>
                <a:cs typeface="Arial MT"/>
              </a:rPr>
              <a:t>(Pak </a:t>
            </a:r>
            <a:r>
              <a:rPr lang="en-US" dirty="0" err="1">
                <a:latin typeface="Arial MT"/>
                <a:cs typeface="Arial MT"/>
              </a:rPr>
              <a:t>Gelar</a:t>
            </a:r>
            <a:r>
              <a:rPr lang="en-US" dirty="0">
                <a:latin typeface="Arial MT"/>
                <a:cs typeface="Arial MT"/>
              </a:rPr>
              <a:t>)</a:t>
            </a:r>
          </a:p>
          <a:p>
            <a:pPr marL="12700">
              <a:lnSpc>
                <a:spcPts val="2430"/>
              </a:lnSpc>
              <a:tabLst>
                <a:tab pos="2008505" algn="l"/>
              </a:tabLst>
            </a:pPr>
            <a:r>
              <a:rPr lang="en-US" dirty="0">
                <a:latin typeface="Arial MT"/>
                <a:cs typeface="Arial MT"/>
              </a:rPr>
              <a:t>21.30 – 22.00: </a:t>
            </a:r>
            <a:r>
              <a:rPr lang="en-US" spc="-30" dirty="0">
                <a:latin typeface="Arial MT"/>
                <a:cs typeface="Arial MT"/>
              </a:rPr>
              <a:t>Fun Video (</a:t>
            </a:r>
            <a:r>
              <a:rPr lang="en-US" spc="-30" dirty="0" err="1">
                <a:latin typeface="Arial MT"/>
                <a:cs typeface="Arial MT"/>
              </a:rPr>
              <a:t>Pubdok</a:t>
            </a:r>
            <a:r>
              <a:rPr lang="en-US" spc="-30" dirty="0">
                <a:latin typeface="Arial MT"/>
                <a:cs typeface="Arial MT"/>
              </a:rPr>
              <a:t>)</a:t>
            </a:r>
            <a:endParaRPr lang="en-US" i="1" dirty="0">
              <a:latin typeface="Arial MT"/>
              <a:cs typeface="Arial MT"/>
            </a:endParaRPr>
          </a:p>
          <a:p>
            <a:pPr marL="12700">
              <a:lnSpc>
                <a:spcPts val="2430"/>
              </a:lnSpc>
              <a:tabLst>
                <a:tab pos="2008505" algn="l"/>
              </a:tabLst>
            </a:pPr>
            <a:r>
              <a:rPr lang="en-US" dirty="0">
                <a:latin typeface="Arial MT"/>
                <a:cs typeface="Arial MT"/>
              </a:rPr>
              <a:t>22.00 – 22.30: BBQ + AICOMSTIC. (</a:t>
            </a:r>
            <a:r>
              <a:rPr lang="en-US" dirty="0" err="1">
                <a:latin typeface="Arial MT"/>
                <a:cs typeface="Arial MT"/>
              </a:rPr>
              <a:t>Logistik</a:t>
            </a:r>
            <a:r>
              <a:rPr lang="en-US" dirty="0">
                <a:latin typeface="Arial MT"/>
                <a:cs typeface="Arial MT"/>
              </a:rPr>
              <a:t>)</a:t>
            </a:r>
          </a:p>
          <a:p>
            <a:pPr marL="12700">
              <a:lnSpc>
                <a:spcPts val="2430"/>
              </a:lnSpc>
              <a:tabLst>
                <a:tab pos="2008505" algn="l"/>
              </a:tabLst>
            </a:pPr>
            <a:r>
              <a:rPr lang="en-US" spc="-40" dirty="0">
                <a:latin typeface="Arial MT"/>
                <a:cs typeface="Arial MT"/>
              </a:rPr>
              <a:t>22.30</a:t>
            </a:r>
            <a:r>
              <a:rPr lang="en-US" spc="-145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–</a:t>
            </a:r>
            <a:r>
              <a:rPr lang="en-US" spc="-110" dirty="0">
                <a:latin typeface="Arial MT"/>
                <a:cs typeface="Arial MT"/>
              </a:rPr>
              <a:t> </a:t>
            </a:r>
            <a:r>
              <a:rPr lang="en-US" spc="-40" dirty="0">
                <a:latin typeface="Arial MT"/>
                <a:cs typeface="Arial MT"/>
              </a:rPr>
              <a:t>06.00</a:t>
            </a:r>
            <a:r>
              <a:rPr lang="en-US" spc="-130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:</a:t>
            </a:r>
            <a:r>
              <a:rPr lang="en-US" dirty="0" err="1">
                <a:latin typeface="Arial MT"/>
                <a:cs typeface="Arial MT"/>
              </a:rPr>
              <a:t>Foto</a:t>
            </a:r>
            <a:r>
              <a:rPr lang="en-US" dirty="0">
                <a:latin typeface="Arial MT"/>
                <a:cs typeface="Arial MT"/>
              </a:rPr>
              <a:t> Bersama + </a:t>
            </a:r>
            <a:r>
              <a:rPr lang="en-US" spc="-45" dirty="0" err="1">
                <a:latin typeface="Arial MT"/>
                <a:cs typeface="Arial MT"/>
              </a:rPr>
              <a:t>Istirahat</a:t>
            </a:r>
            <a:r>
              <a:rPr lang="en-US" spc="-45" dirty="0">
                <a:latin typeface="Arial MT"/>
                <a:cs typeface="Arial MT"/>
              </a:rPr>
              <a:t> (</a:t>
            </a:r>
            <a:r>
              <a:rPr lang="en-US" spc="-45" dirty="0" err="1">
                <a:latin typeface="Arial MT"/>
                <a:cs typeface="Arial MT"/>
              </a:rPr>
              <a:t>Pubdok</a:t>
            </a:r>
            <a:r>
              <a:rPr lang="en-US" spc="-45" dirty="0">
                <a:latin typeface="Arial MT"/>
                <a:cs typeface="Arial MT"/>
              </a:rPr>
              <a:t>)</a:t>
            </a:r>
            <a:endParaRPr lang="en-US" dirty="0">
              <a:latin typeface="Arial MT"/>
              <a:cs typeface="Arial MT"/>
            </a:endParaRPr>
          </a:p>
          <a:p>
            <a:pPr marL="12700">
              <a:lnSpc>
                <a:spcPts val="2430"/>
              </a:lnSpc>
            </a:pPr>
            <a:r>
              <a:rPr lang="en-US" spc="-50" dirty="0" err="1">
                <a:solidFill>
                  <a:srgbClr val="C00000"/>
                </a:solidFill>
                <a:latin typeface="Arial MT"/>
                <a:cs typeface="Arial MT"/>
              </a:rPr>
              <a:t>Sen</a:t>
            </a:r>
            <a:r>
              <a:rPr lang="en-US" spc="-45" dirty="0" err="1">
                <a:solidFill>
                  <a:srgbClr val="C00000"/>
                </a:solidFill>
                <a:latin typeface="Arial MT"/>
                <a:cs typeface="Arial MT"/>
              </a:rPr>
              <a:t>in</a:t>
            </a:r>
            <a:r>
              <a:rPr lang="en-US" dirty="0">
                <a:solidFill>
                  <a:srgbClr val="C00000"/>
                </a:solidFill>
                <a:latin typeface="Arial MT"/>
                <a:cs typeface="Arial MT"/>
              </a:rPr>
              <a:t>,</a:t>
            </a:r>
            <a:r>
              <a:rPr lang="en-US" spc="-14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lang="en-US" dirty="0">
                <a:solidFill>
                  <a:srgbClr val="C00000"/>
                </a:solidFill>
                <a:latin typeface="Arial MT"/>
                <a:cs typeface="Arial MT"/>
              </a:rPr>
              <a:t>7 </a:t>
            </a:r>
            <a:r>
              <a:rPr lang="en-US" dirty="0" err="1">
                <a:solidFill>
                  <a:srgbClr val="C00000"/>
                </a:solidFill>
                <a:latin typeface="Arial MT"/>
                <a:cs typeface="Arial MT"/>
              </a:rPr>
              <a:t>Februari</a:t>
            </a:r>
            <a:r>
              <a:rPr lang="en-US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lang="en-US" spc="-50" dirty="0">
                <a:solidFill>
                  <a:srgbClr val="C00000"/>
                </a:solidFill>
                <a:latin typeface="Arial MT"/>
                <a:cs typeface="Arial MT"/>
              </a:rPr>
              <a:t>2022</a:t>
            </a:r>
            <a:r>
              <a:rPr lang="en-US" spc="-14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Arial"/>
                <a:cs typeface="Arial"/>
              </a:rPr>
              <a:t>(</a:t>
            </a:r>
            <a:r>
              <a:rPr lang="en-US" b="1" spc="-114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b="1" spc="-50" dirty="0" err="1">
                <a:solidFill>
                  <a:srgbClr val="C00000"/>
                </a:solidFill>
                <a:latin typeface="Arial"/>
                <a:cs typeface="Arial"/>
              </a:rPr>
              <a:t>Sa</a:t>
            </a:r>
            <a:r>
              <a:rPr lang="en-US" b="1" spc="-45" dirty="0" err="1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lang="en-US" b="1" spc="-50" dirty="0" err="1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lang="en-US" b="1" spc="-55" dirty="0" err="1">
                <a:solidFill>
                  <a:srgbClr val="C00000"/>
                </a:solidFill>
                <a:latin typeface="Arial"/>
                <a:cs typeface="Arial"/>
              </a:rPr>
              <a:t>p</a:t>
            </a:r>
            <a:r>
              <a:rPr lang="en-US" b="1" spc="-50" dirty="0" err="1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lang="en-US" b="1" dirty="0" err="1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lang="en-US" b="1" spc="-1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b="1" spc="-50" dirty="0">
                <a:solidFill>
                  <a:srgbClr val="C00000"/>
                </a:solidFill>
                <a:latin typeface="Arial"/>
                <a:cs typeface="Arial"/>
              </a:rPr>
              <a:t>6</a:t>
            </a:r>
            <a:r>
              <a:rPr lang="en-US" b="1" spc="-55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lang="en-US" b="1" spc="-50" dirty="0">
                <a:solidFill>
                  <a:srgbClr val="C00000"/>
                </a:solidFill>
                <a:latin typeface="Arial"/>
                <a:cs typeface="Arial"/>
              </a:rPr>
              <a:t>0</a:t>
            </a:r>
            <a:r>
              <a:rPr lang="en-US" b="1" dirty="0">
                <a:solidFill>
                  <a:srgbClr val="C00000"/>
                </a:solidFill>
                <a:latin typeface="Arial"/>
                <a:cs typeface="Arial"/>
              </a:rPr>
              <a:t>0</a:t>
            </a:r>
            <a:r>
              <a:rPr lang="en-US" b="1" spc="-1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Arial"/>
                <a:cs typeface="Arial"/>
              </a:rPr>
              <a:t>)</a:t>
            </a:r>
            <a:endParaRPr lang="en-US" dirty="0">
              <a:latin typeface="Arial"/>
              <a:cs typeface="Arial"/>
            </a:endParaRPr>
          </a:p>
          <a:p>
            <a:pPr marL="12700">
              <a:lnSpc>
                <a:spcPts val="2430"/>
              </a:lnSpc>
            </a:pPr>
            <a:r>
              <a:rPr lang="en-US" spc="-50" dirty="0">
                <a:latin typeface="Arial MT"/>
                <a:cs typeface="Arial MT"/>
              </a:rPr>
              <a:t>04</a:t>
            </a:r>
            <a:r>
              <a:rPr lang="en-US" spc="-55" dirty="0">
                <a:latin typeface="Arial MT"/>
                <a:cs typeface="Arial MT"/>
              </a:rPr>
              <a:t>.</a:t>
            </a:r>
            <a:r>
              <a:rPr lang="en-US" spc="-50" dirty="0">
                <a:latin typeface="Arial MT"/>
                <a:cs typeface="Arial MT"/>
              </a:rPr>
              <a:t>0</a:t>
            </a:r>
            <a:r>
              <a:rPr lang="en-US" dirty="0">
                <a:latin typeface="Arial MT"/>
                <a:cs typeface="Arial MT"/>
              </a:rPr>
              <a:t>0</a:t>
            </a:r>
            <a:r>
              <a:rPr lang="en-US" spc="-145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–</a:t>
            </a:r>
            <a:r>
              <a:rPr lang="en-US" spc="-110" dirty="0">
                <a:latin typeface="Arial MT"/>
                <a:cs typeface="Arial MT"/>
              </a:rPr>
              <a:t> </a:t>
            </a:r>
            <a:r>
              <a:rPr lang="en-US" spc="-50" dirty="0">
                <a:latin typeface="Arial MT"/>
                <a:cs typeface="Arial MT"/>
              </a:rPr>
              <a:t>06</a:t>
            </a:r>
            <a:r>
              <a:rPr lang="en-US" spc="-55" dirty="0">
                <a:latin typeface="Arial MT"/>
                <a:cs typeface="Arial MT"/>
              </a:rPr>
              <a:t>.</a:t>
            </a:r>
            <a:r>
              <a:rPr lang="en-US" spc="-50" dirty="0">
                <a:latin typeface="Arial MT"/>
                <a:cs typeface="Arial MT"/>
              </a:rPr>
              <a:t>0</a:t>
            </a:r>
            <a:r>
              <a:rPr lang="en-US" dirty="0">
                <a:latin typeface="Arial MT"/>
                <a:cs typeface="Arial MT"/>
              </a:rPr>
              <a:t>0</a:t>
            </a:r>
            <a:r>
              <a:rPr lang="en-US" spc="-135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:</a:t>
            </a:r>
            <a:r>
              <a:rPr lang="en-US" spc="-114" dirty="0">
                <a:latin typeface="Arial MT"/>
                <a:cs typeface="Arial MT"/>
              </a:rPr>
              <a:t> </a:t>
            </a:r>
            <a:r>
              <a:rPr lang="en-US" spc="-50" dirty="0" err="1">
                <a:latin typeface="Arial MT"/>
                <a:cs typeface="Arial MT"/>
              </a:rPr>
              <a:t>Sho</a:t>
            </a:r>
            <a:r>
              <a:rPr lang="en-US" spc="-45" dirty="0" err="1">
                <a:latin typeface="Arial MT"/>
                <a:cs typeface="Arial MT"/>
              </a:rPr>
              <a:t>l</a:t>
            </a:r>
            <a:r>
              <a:rPr lang="en-US" spc="-50" dirty="0" err="1">
                <a:latin typeface="Arial MT"/>
                <a:cs typeface="Arial MT"/>
              </a:rPr>
              <a:t>a</a:t>
            </a:r>
            <a:r>
              <a:rPr lang="en-US" dirty="0" err="1">
                <a:latin typeface="Arial MT"/>
                <a:cs typeface="Arial MT"/>
              </a:rPr>
              <a:t>t</a:t>
            </a:r>
            <a:r>
              <a:rPr lang="en-US" spc="-135" dirty="0">
                <a:latin typeface="Arial MT"/>
                <a:cs typeface="Arial MT"/>
              </a:rPr>
              <a:t> </a:t>
            </a:r>
            <a:r>
              <a:rPr lang="en-US" spc="-50" dirty="0" err="1">
                <a:latin typeface="Arial MT"/>
                <a:cs typeface="Arial MT"/>
              </a:rPr>
              <a:t>Subu</a:t>
            </a:r>
            <a:r>
              <a:rPr lang="en-US" dirty="0" err="1">
                <a:latin typeface="Arial MT"/>
                <a:cs typeface="Arial MT"/>
              </a:rPr>
              <a:t>h</a:t>
            </a:r>
            <a:r>
              <a:rPr lang="en-US" dirty="0">
                <a:latin typeface="Arial MT"/>
                <a:cs typeface="Arial MT"/>
              </a:rPr>
              <a:t> + </a:t>
            </a:r>
            <a:r>
              <a:rPr lang="en-US" dirty="0" err="1">
                <a:latin typeface="Arial MT"/>
                <a:cs typeface="Arial MT"/>
              </a:rPr>
              <a:t>Persiapan</a:t>
            </a:r>
            <a:r>
              <a:rPr lang="en-US" dirty="0">
                <a:latin typeface="Arial MT"/>
                <a:cs typeface="Arial MT"/>
              </a:rPr>
              <a:t> senam</a:t>
            </a:r>
          </a:p>
          <a:p>
            <a:pPr marL="12700">
              <a:lnSpc>
                <a:spcPts val="2430"/>
              </a:lnSpc>
            </a:pPr>
            <a:r>
              <a:rPr lang="en-US" dirty="0">
                <a:latin typeface="Arial MT"/>
                <a:cs typeface="Arial MT"/>
              </a:rPr>
              <a:t>06.00 – 06.30 : Senam </a:t>
            </a:r>
            <a:r>
              <a:rPr lang="en-US" dirty="0" err="1">
                <a:latin typeface="Arial MT"/>
                <a:cs typeface="Arial MT"/>
              </a:rPr>
              <a:t>pagi</a:t>
            </a:r>
            <a:r>
              <a:rPr lang="en-US" dirty="0">
                <a:latin typeface="Arial MT"/>
                <a:cs typeface="Arial MT"/>
              </a:rPr>
              <a:t> (Bang </a:t>
            </a:r>
            <a:r>
              <a:rPr lang="en-US" dirty="0" err="1">
                <a:latin typeface="Arial MT"/>
                <a:cs typeface="Arial MT"/>
              </a:rPr>
              <a:t>Mufqi</a:t>
            </a:r>
            <a:r>
              <a:rPr lang="en-US" dirty="0">
                <a:latin typeface="Arial MT"/>
                <a:cs typeface="Arial MT"/>
              </a:rPr>
              <a:t>) </a:t>
            </a:r>
          </a:p>
          <a:p>
            <a:pPr marL="12700">
              <a:lnSpc>
                <a:spcPts val="2435"/>
              </a:lnSpc>
            </a:pPr>
            <a:r>
              <a:rPr lang="en-US" spc="-50" dirty="0">
                <a:latin typeface="Arial MT"/>
                <a:cs typeface="Arial MT"/>
              </a:rPr>
              <a:t>06</a:t>
            </a:r>
            <a:r>
              <a:rPr lang="en-US" spc="-55" dirty="0">
                <a:latin typeface="Arial MT"/>
                <a:cs typeface="Arial MT"/>
              </a:rPr>
              <a:t>.</a:t>
            </a:r>
            <a:r>
              <a:rPr lang="en-US" spc="-50" dirty="0">
                <a:latin typeface="Arial MT"/>
                <a:cs typeface="Arial MT"/>
              </a:rPr>
              <a:t>3</a:t>
            </a:r>
            <a:r>
              <a:rPr lang="en-US" dirty="0">
                <a:latin typeface="Arial MT"/>
                <a:cs typeface="Arial MT"/>
              </a:rPr>
              <a:t>0</a:t>
            </a:r>
            <a:r>
              <a:rPr lang="en-US" spc="-150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–</a:t>
            </a:r>
            <a:r>
              <a:rPr lang="en-US" spc="-110" dirty="0">
                <a:latin typeface="Arial MT"/>
                <a:cs typeface="Arial MT"/>
              </a:rPr>
              <a:t> </a:t>
            </a:r>
            <a:r>
              <a:rPr lang="en-US" spc="-50" dirty="0">
                <a:latin typeface="Arial MT"/>
                <a:cs typeface="Arial MT"/>
              </a:rPr>
              <a:t>08</a:t>
            </a:r>
            <a:r>
              <a:rPr lang="en-US" spc="-55" dirty="0">
                <a:latin typeface="Arial MT"/>
                <a:cs typeface="Arial MT"/>
              </a:rPr>
              <a:t>.</a:t>
            </a:r>
            <a:r>
              <a:rPr lang="en-US" spc="-50" dirty="0">
                <a:latin typeface="Arial MT"/>
                <a:cs typeface="Arial MT"/>
              </a:rPr>
              <a:t>0</a:t>
            </a:r>
            <a:r>
              <a:rPr lang="en-US" dirty="0">
                <a:latin typeface="Arial MT"/>
                <a:cs typeface="Arial MT"/>
              </a:rPr>
              <a:t>0</a:t>
            </a:r>
            <a:r>
              <a:rPr lang="en-US" spc="-135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:</a:t>
            </a:r>
            <a:r>
              <a:rPr lang="en-US" spc="-120" dirty="0">
                <a:latin typeface="Arial MT"/>
                <a:cs typeface="Arial MT"/>
              </a:rPr>
              <a:t> </a:t>
            </a:r>
            <a:r>
              <a:rPr lang="en-US" spc="-50" dirty="0">
                <a:latin typeface="Arial MT"/>
                <a:cs typeface="Arial MT"/>
              </a:rPr>
              <a:t>Games Teamwork oleh Bu Linda </a:t>
            </a:r>
            <a:r>
              <a:rPr lang="en-US" spc="-50" dirty="0" err="1">
                <a:latin typeface="Arial MT"/>
                <a:cs typeface="Arial MT"/>
              </a:rPr>
              <a:t>beserta</a:t>
            </a:r>
            <a:r>
              <a:rPr lang="en-US" spc="-50" dirty="0">
                <a:latin typeface="Arial MT"/>
                <a:cs typeface="Arial MT"/>
              </a:rPr>
              <a:t> </a:t>
            </a:r>
            <a:r>
              <a:rPr lang="en-US" spc="-50" dirty="0" err="1">
                <a:latin typeface="Arial MT"/>
                <a:cs typeface="Arial MT"/>
              </a:rPr>
              <a:t>Apresiasi</a:t>
            </a:r>
            <a:r>
              <a:rPr lang="en-US" spc="-50" dirty="0">
                <a:latin typeface="Arial MT"/>
                <a:cs typeface="Arial MT"/>
              </a:rPr>
              <a:t> </a:t>
            </a:r>
            <a:r>
              <a:rPr lang="en-US" spc="-50" dirty="0" err="1">
                <a:latin typeface="Arial MT"/>
                <a:cs typeface="Arial MT"/>
              </a:rPr>
              <a:t>pemenang</a:t>
            </a:r>
            <a:r>
              <a:rPr lang="en-US" spc="-50" dirty="0">
                <a:latin typeface="Arial MT"/>
                <a:cs typeface="Arial MT"/>
              </a:rPr>
              <a:t> Games</a:t>
            </a:r>
            <a:endParaRPr lang="en-US" dirty="0">
              <a:latin typeface="Arial MT"/>
              <a:cs typeface="Arial MT"/>
            </a:endParaRPr>
          </a:p>
          <a:p>
            <a:pPr marL="12700">
              <a:lnSpc>
                <a:spcPts val="2600"/>
              </a:lnSpc>
            </a:pPr>
            <a:r>
              <a:rPr lang="en-US" spc="-50" dirty="0">
                <a:latin typeface="Arial MT"/>
                <a:cs typeface="Arial MT"/>
              </a:rPr>
              <a:t>08</a:t>
            </a:r>
            <a:r>
              <a:rPr lang="en-US" spc="-55" dirty="0">
                <a:latin typeface="Arial MT"/>
                <a:cs typeface="Arial MT"/>
              </a:rPr>
              <a:t>.</a:t>
            </a:r>
            <a:r>
              <a:rPr lang="en-US" spc="-50" dirty="0">
                <a:latin typeface="Arial MT"/>
                <a:cs typeface="Arial MT"/>
              </a:rPr>
              <a:t>0</a:t>
            </a:r>
            <a:r>
              <a:rPr lang="en-US" dirty="0">
                <a:latin typeface="Arial MT"/>
                <a:cs typeface="Arial MT"/>
              </a:rPr>
              <a:t>0</a:t>
            </a:r>
            <a:r>
              <a:rPr lang="en-US" spc="-145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–</a:t>
            </a:r>
            <a:r>
              <a:rPr lang="en-US" spc="-110" dirty="0">
                <a:latin typeface="Arial MT"/>
                <a:cs typeface="Arial MT"/>
              </a:rPr>
              <a:t> </a:t>
            </a:r>
            <a:r>
              <a:rPr lang="en-US" spc="-50" dirty="0">
                <a:latin typeface="Arial MT"/>
                <a:cs typeface="Arial MT"/>
              </a:rPr>
              <a:t>12</a:t>
            </a:r>
            <a:r>
              <a:rPr lang="en-US" spc="-55" dirty="0">
                <a:latin typeface="Arial MT"/>
                <a:cs typeface="Arial MT"/>
              </a:rPr>
              <a:t>.</a:t>
            </a:r>
            <a:r>
              <a:rPr lang="en-US" spc="-50" dirty="0">
                <a:latin typeface="Arial MT"/>
                <a:cs typeface="Arial MT"/>
              </a:rPr>
              <a:t>0</a:t>
            </a:r>
            <a:r>
              <a:rPr lang="en-US" dirty="0">
                <a:latin typeface="Arial MT"/>
                <a:cs typeface="Arial MT"/>
              </a:rPr>
              <a:t>0</a:t>
            </a:r>
            <a:r>
              <a:rPr lang="en-US" spc="-135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:</a:t>
            </a:r>
            <a:r>
              <a:rPr lang="en-US" spc="-114" dirty="0">
                <a:latin typeface="Arial MT"/>
                <a:cs typeface="Arial MT"/>
              </a:rPr>
              <a:t> </a:t>
            </a:r>
            <a:r>
              <a:rPr lang="en-US" spc="-114" dirty="0" err="1">
                <a:latin typeface="Arial MT"/>
                <a:cs typeface="Arial MT"/>
              </a:rPr>
              <a:t>Sarapan</a:t>
            </a:r>
            <a:r>
              <a:rPr lang="en-US" spc="-114" dirty="0">
                <a:latin typeface="Arial MT"/>
                <a:cs typeface="Arial MT"/>
              </a:rPr>
              <a:t> + </a:t>
            </a:r>
            <a:r>
              <a:rPr lang="en-US" i="1" spc="-55" dirty="0">
                <a:latin typeface="Arial"/>
                <a:cs typeface="Arial"/>
              </a:rPr>
              <a:t>F</a:t>
            </a:r>
            <a:r>
              <a:rPr lang="en-US" i="1" spc="-50" dirty="0">
                <a:latin typeface="Arial"/>
                <a:cs typeface="Arial"/>
              </a:rPr>
              <a:t>re</a:t>
            </a:r>
            <a:r>
              <a:rPr lang="en-US" i="1" dirty="0">
                <a:latin typeface="Arial"/>
                <a:cs typeface="Arial"/>
              </a:rPr>
              <a:t>e</a:t>
            </a:r>
            <a:r>
              <a:rPr lang="en-US" i="1" spc="-135" dirty="0">
                <a:latin typeface="Arial"/>
                <a:cs typeface="Arial"/>
              </a:rPr>
              <a:t> </a:t>
            </a:r>
            <a:r>
              <a:rPr lang="en-US" i="1" spc="-80" dirty="0">
                <a:latin typeface="Arial"/>
                <a:cs typeface="Arial"/>
              </a:rPr>
              <a:t>T</a:t>
            </a:r>
            <a:r>
              <a:rPr lang="en-US" i="1" spc="-45" dirty="0">
                <a:latin typeface="Arial"/>
                <a:cs typeface="Arial"/>
              </a:rPr>
              <a:t>i</a:t>
            </a:r>
            <a:r>
              <a:rPr lang="en-US" i="1" spc="-60" dirty="0">
                <a:latin typeface="Arial"/>
                <a:cs typeface="Arial"/>
              </a:rPr>
              <a:t>m</a:t>
            </a:r>
            <a:r>
              <a:rPr lang="en-US" i="1" dirty="0">
                <a:latin typeface="Arial"/>
                <a:cs typeface="Arial"/>
              </a:rPr>
              <a:t>e (</a:t>
            </a:r>
            <a:r>
              <a:rPr lang="en-US" i="1" dirty="0" err="1">
                <a:latin typeface="Arial"/>
                <a:cs typeface="Arial"/>
              </a:rPr>
              <a:t>Foto</a:t>
            </a:r>
            <a:r>
              <a:rPr lang="en-US" i="1" dirty="0">
                <a:latin typeface="Arial"/>
                <a:cs typeface="Arial"/>
              </a:rPr>
              <a:t> Bersama)</a:t>
            </a:r>
            <a:r>
              <a:rPr lang="en-US" i="1" spc="-110" dirty="0">
                <a:latin typeface="Arial"/>
                <a:cs typeface="Arial"/>
              </a:rPr>
              <a:t> </a:t>
            </a:r>
            <a:r>
              <a:rPr lang="en-US" i="1" dirty="0">
                <a:latin typeface="Arial"/>
                <a:cs typeface="Arial"/>
              </a:rPr>
              <a:t>+</a:t>
            </a:r>
            <a:r>
              <a:rPr lang="en-US" i="1" spc="-114" dirty="0">
                <a:latin typeface="Arial"/>
                <a:cs typeface="Arial"/>
              </a:rPr>
              <a:t> </a:t>
            </a:r>
            <a:r>
              <a:rPr lang="en-US" i="1" spc="-45" dirty="0">
                <a:latin typeface="Arial"/>
                <a:cs typeface="Arial"/>
              </a:rPr>
              <a:t>C</a:t>
            </a:r>
            <a:r>
              <a:rPr lang="en-US" i="1" spc="-50" dirty="0">
                <a:latin typeface="Arial"/>
                <a:cs typeface="Arial"/>
              </a:rPr>
              <a:t>hec</a:t>
            </a:r>
            <a:r>
              <a:rPr lang="en-US" i="1" dirty="0">
                <a:latin typeface="Arial"/>
                <a:cs typeface="Arial"/>
              </a:rPr>
              <a:t>k</a:t>
            </a:r>
            <a:r>
              <a:rPr lang="en-US" i="1" spc="-135" dirty="0">
                <a:latin typeface="Arial"/>
                <a:cs typeface="Arial"/>
              </a:rPr>
              <a:t> </a:t>
            </a:r>
            <a:r>
              <a:rPr lang="en-US" i="1" spc="-50" dirty="0">
                <a:latin typeface="Arial"/>
                <a:cs typeface="Arial"/>
              </a:rPr>
              <a:t>ou</a:t>
            </a:r>
            <a:r>
              <a:rPr lang="en-US" i="1" dirty="0">
                <a:latin typeface="Arial"/>
                <a:cs typeface="Arial"/>
              </a:rPr>
              <a:t>t + (</a:t>
            </a:r>
            <a:r>
              <a:rPr lang="en-US" i="1" dirty="0" err="1">
                <a:latin typeface="Arial"/>
                <a:cs typeface="Arial"/>
              </a:rPr>
              <a:t>masak</a:t>
            </a:r>
            <a:r>
              <a:rPr lang="en-US" i="1" dirty="0">
                <a:latin typeface="Arial"/>
                <a:cs typeface="Arial"/>
              </a:rPr>
              <a:t> </a:t>
            </a:r>
            <a:r>
              <a:rPr lang="en-US" i="1" dirty="0" err="1">
                <a:latin typeface="Arial"/>
                <a:cs typeface="Arial"/>
              </a:rPr>
              <a:t>sendiri</a:t>
            </a:r>
            <a:r>
              <a:rPr lang="en-US" i="1" dirty="0">
                <a:latin typeface="Arial"/>
                <a:cs typeface="Arial"/>
              </a:rPr>
              <a:t>)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A79D6529-650A-47E6-AF1F-DEAA99431872}"/>
              </a:ext>
            </a:extLst>
          </p:cNvPr>
          <p:cNvSpPr txBox="1">
            <a:spLocks/>
          </p:cNvSpPr>
          <p:nvPr/>
        </p:nvSpPr>
        <p:spPr>
          <a:xfrm>
            <a:off x="164388" y="120472"/>
            <a:ext cx="997077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  <a:tabLst>
                <a:tab pos="5155565" algn="l"/>
              </a:tabLst>
            </a:pPr>
            <a:r>
              <a:rPr lang="en-US" sz="3600" b="1" spc="-114">
                <a:latin typeface="Arial"/>
                <a:cs typeface="Arial"/>
              </a:rPr>
              <a:t>SIAWASE</a:t>
            </a:r>
            <a:r>
              <a:rPr lang="en-US" sz="3600" b="1" spc="-100">
                <a:latin typeface="Arial"/>
                <a:cs typeface="Arial"/>
              </a:rPr>
              <a:t> SPRING</a:t>
            </a:r>
            <a:r>
              <a:rPr lang="en-US" sz="3600" b="1" spc="-175">
                <a:latin typeface="Arial"/>
                <a:cs typeface="Arial"/>
              </a:rPr>
              <a:t> </a:t>
            </a:r>
            <a:r>
              <a:rPr lang="en-US" sz="3600" b="1" spc="-45">
                <a:latin typeface="Arial"/>
                <a:cs typeface="Arial"/>
              </a:rPr>
              <a:t>2022	</a:t>
            </a:r>
            <a:r>
              <a:rPr lang="en-US" sz="3600" b="1">
                <a:latin typeface="Arial"/>
                <a:cs typeface="Arial"/>
              </a:rPr>
              <a:t>|</a:t>
            </a:r>
            <a:r>
              <a:rPr lang="en-US" sz="3600" b="1" spc="-120">
                <a:latin typeface="Arial"/>
                <a:cs typeface="Arial"/>
              </a:rPr>
              <a:t> </a:t>
            </a:r>
            <a:r>
              <a:rPr lang="en-US" sz="3600" b="1" spc="-30">
                <a:latin typeface="Arial"/>
                <a:cs typeface="Arial"/>
              </a:rPr>
              <a:t>6-7</a:t>
            </a:r>
            <a:r>
              <a:rPr lang="en-US" sz="3600" b="1" spc="-100">
                <a:latin typeface="Arial"/>
                <a:cs typeface="Arial"/>
              </a:rPr>
              <a:t> </a:t>
            </a:r>
            <a:r>
              <a:rPr lang="en-US" sz="3600" b="1" spc="-55">
                <a:latin typeface="Arial"/>
                <a:cs typeface="Arial"/>
              </a:rPr>
              <a:t>Februari</a:t>
            </a:r>
            <a:r>
              <a:rPr lang="en-US" sz="3600" b="1" spc="-100">
                <a:latin typeface="Arial"/>
                <a:cs typeface="Arial"/>
              </a:rPr>
              <a:t> </a:t>
            </a:r>
            <a:r>
              <a:rPr lang="en-US" sz="3600" b="1" spc="-45">
                <a:latin typeface="Arial"/>
                <a:cs typeface="Arial"/>
              </a:rPr>
              <a:t>2022</a:t>
            </a:r>
            <a:endParaRPr lang="en-US" sz="3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7675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6A4D2-ECB2-43C2-B1D2-659B8BD65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F9E31-1DAA-4A73-BC43-F46562AD0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4251036" cy="4251960"/>
          </a:xfrm>
        </p:spPr>
        <p:txBody>
          <a:bodyPr>
            <a:normAutofit/>
          </a:bodyPr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Rundown (SOLVED)	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 + Timekeeper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Rofi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Tambahan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Games dan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Koordinasi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dgn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 Linda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Tentukan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orangnya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Ingatin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Minta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(Pak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Budi)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AICOMSTIC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Rafli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barang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diperlukan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ACARA (kasi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Logistik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98E583-571D-4959-9912-C22427EC2247}"/>
              </a:ext>
            </a:extLst>
          </p:cNvPr>
          <p:cNvSpPr txBox="1">
            <a:spLocks/>
          </p:cNvSpPr>
          <p:nvPr/>
        </p:nvSpPr>
        <p:spPr>
          <a:xfrm>
            <a:off x="6181436" y="1929384"/>
            <a:ext cx="5502564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Hadiah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Games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hadiah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Lucu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Bahagia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Hadiah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dipakai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LAB)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Hadiah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Perorang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(Belum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dikonfirmasi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535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F96A3-E713-450C-A174-1D0D1887E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1498A-20A9-45E8-A980-C53F400CD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4759036" cy="4251960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barang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diperlukan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ACARA dan PUBDOK (NICOL)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Prokes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P3K + Thermo Gun, Masker, Hand sanitizer +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dilengkapin</a:t>
            </a:r>
            <a:r>
              <a:rPr lang="en-US" sz="1200" dirty="0"/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(ANGGA)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Alokasi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(Nadine +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(coordinator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MELINDA dan Nadine +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Lia +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Rofi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Mitha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kendaraan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(motor +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tebengan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(NICOL)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BBQ 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Jagung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Sosis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Bakaran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Mentega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Kuas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Gitar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Sound,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minuman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gelas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karton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sendok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plastik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Arang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sedikit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aja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 (Nando)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F682F2-DBB0-47C2-A385-B508016CD5F8}"/>
              </a:ext>
            </a:extLst>
          </p:cNvPr>
          <p:cNvSpPr txBox="1">
            <a:spLocks/>
          </p:cNvSpPr>
          <p:nvPr/>
        </p:nvSpPr>
        <p:spPr>
          <a:xfrm>
            <a:off x="6095999" y="1929384"/>
            <a:ext cx="4859045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Mic, sound,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layar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Proyektor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laptop (NANDO)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Makanan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ringan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selama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presentasi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Angga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+ Nicol)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Minumaan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hangat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selama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presentasi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Barang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nitip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mobil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Dosen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Bu Linda) 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991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F96A3-E713-450C-A174-1D0D1887E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PUBDOK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1498A-20A9-45E8-A980-C53F400CD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29384"/>
            <a:ext cx="5970973" cy="425196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 Video 8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sampai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kamera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lab) #Minta kata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sambutan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lab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Lucu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Bahagia #On Progress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Banner 11th SIAWASE (Solved) 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Mempersiapkan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lagu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senam (bang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Mufqi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Poster (Solved)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Dokumentasi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Mufqi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Slider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Kamera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tripod, charger,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sdcard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Banner, Laptop</a:t>
            </a:r>
          </a:p>
        </p:txBody>
      </p:sp>
    </p:spTree>
    <p:extLst>
      <p:ext uri="{BB962C8B-B14F-4D97-AF65-F5344CB8AC3E}">
        <p14:creationId xmlns:p14="http://schemas.microsoft.com/office/powerpoint/2010/main" val="1527117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68781-A7C1-4C02-8004-788090DCC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Pembagian</a:t>
            </a:r>
            <a:r>
              <a:rPr lang="en-US" dirty="0"/>
              <a:t> Divisi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6D013-57B8-4A10-9DC3-306293935E7E}"/>
              </a:ext>
            </a:extLst>
          </p:cNvPr>
          <p:cNvSpPr txBox="1"/>
          <p:nvPr/>
        </p:nvSpPr>
        <p:spPr>
          <a:xfrm>
            <a:off x="5986760" y="1731250"/>
            <a:ext cx="6096001" cy="5057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ACARA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(RAFLY)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Rofi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Daffa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Bagir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eremia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Firly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Admin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• Rundown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Games + acara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hiburan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Citumang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Tour)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Pembicara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Hadiah</a:t>
            </a:r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LOGISTIK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(NICOLA) , ANGGA, FLORENANDO, Nadine,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Faiq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Admin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Kebutuhan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presentasi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mic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dll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Akomodasi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Villa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kordinasi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acara)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Makanan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kordinasi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acara)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kamar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1B31BE-DB8C-4174-AA14-F1B1D447EBD0}"/>
              </a:ext>
            </a:extLst>
          </p:cNvPr>
          <p:cNvSpPr txBox="1"/>
          <p:nvPr/>
        </p:nvSpPr>
        <p:spPr>
          <a:xfrm>
            <a:off x="838200" y="1899286"/>
            <a:ext cx="4388282" cy="3059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DOKUMENTASI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(NANCY), HAIDAR, MUFQI, Tosi, Lukman,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Anggara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Admin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poster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VB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Dokumentasi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foto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video.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Plakat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sertif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dll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Pendaftaran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mahasiswa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dosen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6F4FD0-DA1B-4EE8-B40A-72C3366A603B}"/>
              </a:ext>
            </a:extLst>
          </p:cNvPr>
          <p:cNvSpPr txBox="1"/>
          <p:nvPr/>
        </p:nvSpPr>
        <p:spPr>
          <a:xfrm>
            <a:off x="630381" y="4381381"/>
            <a:ext cx="5031510" cy="2956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 </a:t>
            </a: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Baru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Goki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Mufqi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Florenando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Angga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Rafly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Nicol,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nancy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Haidar, Nadine,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Bagir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Rofi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Faiq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eremia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Lukman,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Anggara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Daffa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Tosi,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Yosua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s2)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3C3C0-B679-4897-81AF-AC091F46743A}"/>
              </a:ext>
            </a:extLst>
          </p:cNvPr>
          <p:cNvSpPr txBox="1"/>
          <p:nvPr/>
        </p:nvSpPr>
        <p:spPr>
          <a:xfrm>
            <a:off x="6280728" y="633227"/>
            <a:ext cx="6096000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(SC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Mbak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Citra, Bang DYHAN, ECY, LIA, IMAN,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Bang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ROBIN,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Mel) Admin 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Hanin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Viona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6926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2EA33-E063-4234-AE9B-8DF55DC9F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74361"/>
            <a:ext cx="10725727" cy="1325563"/>
          </a:xfrm>
        </p:spPr>
        <p:txBody>
          <a:bodyPr/>
          <a:lstStyle/>
          <a:p>
            <a:r>
              <a:rPr lang="en-US" dirty="0"/>
              <a:t>DIPUTUSKAN!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FE950-D6D3-426E-B0F2-B051A2739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837" y="1929384"/>
            <a:ext cx="10515600" cy="4251960"/>
          </a:xfrm>
        </p:spPr>
        <p:txBody>
          <a:bodyPr>
            <a:normAutofit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AGENDA SIAWASE SPRING 2022  ALOKASI PROJECT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TANGGAL ACARA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Tanggal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6 dan 7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Februari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2022)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LOKASI VILLA / Hotel (Maximal DP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VILLA /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Hotel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Tgl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 </a:t>
            </a:r>
            <a:r>
              <a:rPr lang="en-US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Januari</a:t>
            </a:r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2022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Pangandaran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(Bisa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jadi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Urunan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member AICOMS) (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Mahasiswa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Dosen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berbeda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biaya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bantuan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biaya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 JT)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Alternatif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Garut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Ciwidey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4B8E8E-104D-47B4-BCCB-7598AA3D9D11}"/>
              </a:ext>
            </a:extLst>
          </p:cNvPr>
          <p:cNvSpPr txBox="1"/>
          <p:nvPr/>
        </p:nvSpPr>
        <p:spPr>
          <a:xfrm>
            <a:off x="6096000" y="849366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SIAWASE SPRING 2022 (SEKITAR </a:t>
            </a:r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41 ORANG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594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7B23C-2D06-4A0A-8964-23DA9DF21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632" y="64655"/>
            <a:ext cx="9517771" cy="1029566"/>
          </a:xfrm>
        </p:spPr>
        <p:txBody>
          <a:bodyPr/>
          <a:lstStyle/>
          <a:p>
            <a:r>
              <a:rPr lang="en-US" dirty="0"/>
              <a:t>JADWAL ACARA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7BE60D-9BBC-48DE-B135-E39CFDF74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66450"/>
            <a:ext cx="9060873" cy="57915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E5C062-24A3-4028-8FD9-DCB8A5120E21}"/>
              </a:ext>
            </a:extLst>
          </p:cNvPr>
          <p:cNvSpPr txBox="1"/>
          <p:nvPr/>
        </p:nvSpPr>
        <p:spPr>
          <a:xfrm>
            <a:off x="8913092" y="1958110"/>
            <a:ext cx="32789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JADWAL</a:t>
            </a: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lphaLcPeriod"/>
            </a:pP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Sabtu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12 – 02 – 2022</a:t>
            </a:r>
          </a:p>
          <a:p>
            <a:pPr marL="342900" indent="-342900">
              <a:buFont typeface="+mj-lt"/>
              <a:buAutoNum type="alphaLcPeriod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b.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Minggu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6 – 02 - 2022</a:t>
            </a:r>
          </a:p>
          <a:p>
            <a:endParaRPr lang="en-US" b="1" dirty="0">
              <a:latin typeface="+mj-lt"/>
            </a:endParaRPr>
          </a:p>
          <a:p>
            <a:endParaRPr lang="en-US" b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56D4A-20D9-4C50-ADE4-9714884C2C29}"/>
              </a:ext>
            </a:extLst>
          </p:cNvPr>
          <p:cNvSpPr/>
          <p:nvPr/>
        </p:nvSpPr>
        <p:spPr>
          <a:xfrm>
            <a:off x="8913092" y="4479637"/>
            <a:ext cx="2318326" cy="73890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C65B2B-9DB7-48F0-95B6-51BE432B86A3}"/>
              </a:ext>
            </a:extLst>
          </p:cNvPr>
          <p:cNvCxnSpPr/>
          <p:nvPr/>
        </p:nvCxnSpPr>
        <p:spPr>
          <a:xfrm flipH="1">
            <a:off x="8913092" y="2706255"/>
            <a:ext cx="259541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368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A5E2-5A43-4225-9717-64F74FD9E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802A1-E2E3-4E49-914E-907FA88DC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Meet 1 </a:t>
            </a: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Buat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Group Divisi masing 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Rafly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Nancy Nicol)</a:t>
            </a: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Undang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Anggota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dan SC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nya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Setiap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Divisi list 3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VIlla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/Hotel (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sekitar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60 Orang,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standar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Bapak)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Pangandaran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lokasi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terlalu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jauh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citumang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26858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C692F-CD4A-4C7B-A818-BB1F9925D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DISKUSI DENGAN BAPAK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9DDC1ED-F61F-4F76-90A5-AD57D2B2F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837" y="1929383"/>
            <a:ext cx="10515600" cy="5256507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AGENDA BESAR SIAWASE SPRING 2022 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ALOKASI PROJECT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Disarankan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malam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Lama acara 2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malam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pada </a:t>
            </a:r>
            <a:r>
              <a:rPr lang="en-US" sz="18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tanggal</a:t>
            </a:r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 – 6 </a:t>
            </a:r>
            <a:r>
              <a:rPr lang="en-US" sz="18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Februari</a:t>
            </a:r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LOKASI VILLA / Hotel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Pangandaran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patungan</a:t>
            </a:r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member dan </a:t>
            </a:r>
            <a:r>
              <a:rPr lang="en-US" sz="18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dosen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)(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Biaya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Mahasiswa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dosen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berbeda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(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bantuan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biaya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 JT)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Alternatif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lokasi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villa/hotel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Garut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ciwidey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kalau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dekat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kampus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biaya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back-up PUI-PT AICOMS)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Akomodasi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bis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jika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Pangandaran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Peserta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sekitar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(55 – 60 Orang)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Mengisi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acara Pak KHO (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Menjelaskan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lab 2022), Pak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Gelar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Bambang (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Motivasi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semangat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research), Ibu Linda (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membawakan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acara game)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 lab (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mbak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hanin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viona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dimasukkan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group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RAB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kasaran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termasuk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VILLA/HOTEL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5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A2889-28BE-4624-A9A4-5EAB7B225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SURVEY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DC18BD-B6C4-4265-A3D5-CDD730DFBFA2}"/>
              </a:ext>
            </a:extLst>
          </p:cNvPr>
          <p:cNvSpPr txBox="1"/>
          <p:nvPr/>
        </p:nvSpPr>
        <p:spPr>
          <a:xfrm>
            <a:off x="8585879" y="3119204"/>
            <a:ext cx="333937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Hasil survey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26 responder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Mewah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	(7)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(5)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F038F813-294E-4992-A31F-93E00705A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68" y="1951127"/>
            <a:ext cx="8101992" cy="436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120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CDAF4-E5DA-4354-8AED-08EC56A6D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Villa FLOJO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D7690A-615B-4C8E-BE27-112AFCC517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197" y="1523850"/>
            <a:ext cx="601651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44585C-B804-4058-93E2-95C83DD49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9511" y="982811"/>
            <a:ext cx="2394289" cy="48923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A96CD1-C268-4704-A1AD-61101E74277A}"/>
              </a:ext>
            </a:extLst>
          </p:cNvPr>
          <p:cNvSpPr txBox="1"/>
          <p:nvPr/>
        </p:nvSpPr>
        <p:spPr>
          <a:xfrm>
            <a:off x="3048000" y="468781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Tanggal</a:t>
            </a:r>
            <a:r>
              <a:rPr lang="en-US" dirty="0"/>
              <a:t> 4 weekend</a:t>
            </a:r>
          </a:p>
          <a:p>
            <a:r>
              <a:rPr lang="en-US" dirty="0" err="1"/>
              <a:t>Tanggal</a:t>
            </a:r>
            <a:r>
              <a:rPr lang="en-US" dirty="0"/>
              <a:t> 6 weekday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5E64C5-399D-406B-9229-885B6EF05B0B}"/>
              </a:ext>
            </a:extLst>
          </p:cNvPr>
          <p:cNvSpPr txBox="1"/>
          <p:nvPr/>
        </p:nvSpPr>
        <p:spPr>
          <a:xfrm>
            <a:off x="3048000" y="533415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Weekend 12JT</a:t>
            </a:r>
          </a:p>
          <a:p>
            <a:r>
              <a:rPr lang="en-US" dirty="0"/>
              <a:t> Weekday 10,5 </a:t>
            </a:r>
            <a:r>
              <a:rPr lang="en-US" dirty="0" err="1"/>
              <a:t>jt</a:t>
            </a:r>
            <a:r>
              <a:rPr lang="en-US" dirty="0"/>
              <a:t> </a:t>
            </a:r>
            <a:r>
              <a:rPr lang="en-US" dirty="0" err="1"/>
              <a:t>permalam</a:t>
            </a:r>
            <a:endParaRPr lang="en-US" dirty="0"/>
          </a:p>
          <a:p>
            <a:r>
              <a:rPr lang="en-US" dirty="0"/>
              <a:t>11 </a:t>
            </a:r>
            <a:r>
              <a:rPr lang="en-US" dirty="0" err="1"/>
              <a:t>kamar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362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RightStep">
      <a:dk1>
        <a:srgbClr val="000000"/>
      </a:dk1>
      <a:lt1>
        <a:srgbClr val="FFFFFF"/>
      </a:lt1>
      <a:dk2>
        <a:srgbClr val="412D24"/>
      </a:dk2>
      <a:lt2>
        <a:srgbClr val="E2E6E8"/>
      </a:lt2>
      <a:accent1>
        <a:srgbClr val="E76129"/>
      </a:accent1>
      <a:accent2>
        <a:srgbClr val="CF9917"/>
      </a:accent2>
      <a:accent3>
        <a:srgbClr val="9AAC1E"/>
      </a:accent3>
      <a:accent4>
        <a:srgbClr val="5FB714"/>
      </a:accent4>
      <a:accent5>
        <a:srgbClr val="28BB21"/>
      </a:accent5>
      <a:accent6>
        <a:srgbClr val="14BC53"/>
      </a:accent6>
      <a:hlink>
        <a:srgbClr val="398BAD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3045</TotalTime>
  <Words>2110</Words>
  <Application>Microsoft Office PowerPoint</Application>
  <PresentationFormat>Widescreen</PresentationFormat>
  <Paragraphs>535</Paragraphs>
  <Slides>26</Slides>
  <Notes>0</Notes>
  <HiddenSlides>14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Arial MT</vt:lpstr>
      <vt:lpstr>Calibri</vt:lpstr>
      <vt:lpstr>Modern Love</vt:lpstr>
      <vt:lpstr>The Hand</vt:lpstr>
      <vt:lpstr>Times New Roman</vt:lpstr>
      <vt:lpstr>SketchyVTI</vt:lpstr>
      <vt:lpstr>SIAWASE SPRING 2022</vt:lpstr>
      <vt:lpstr>Divisi</vt:lpstr>
      <vt:lpstr>Pembagian Divisi</vt:lpstr>
      <vt:lpstr>DIPUTUSKAN!</vt:lpstr>
      <vt:lpstr>JADWAL ACARA</vt:lpstr>
      <vt:lpstr>MEET 1</vt:lpstr>
      <vt:lpstr>HASIL DISKUSI DENGAN BAPAK</vt:lpstr>
      <vt:lpstr>HASIL SURVEY</vt:lpstr>
      <vt:lpstr>Villa FLOJO</vt:lpstr>
      <vt:lpstr>VILLA PLOJO</vt:lpstr>
      <vt:lpstr>PEMBAHASAN 1 </vt:lpstr>
      <vt:lpstr>PowerPoint Presentation</vt:lpstr>
      <vt:lpstr>Uang yang sudah dibayarkan</vt:lpstr>
      <vt:lpstr>RAB Uang yang diperlukan </vt:lpstr>
      <vt:lpstr>PowerPoint Presentation</vt:lpstr>
      <vt:lpstr>KENDALA</vt:lpstr>
      <vt:lpstr>Barang yang perlu dibawa dengan mobil</vt:lpstr>
      <vt:lpstr>Barang yang harus dibawa untuk setiap peserta</vt:lpstr>
      <vt:lpstr>Terimakasih</vt:lpstr>
      <vt:lpstr>PowerPoint Presentation</vt:lpstr>
      <vt:lpstr>PowerPoint Presentation</vt:lpstr>
      <vt:lpstr>Form Pendaftaran (ADMIN AICOMS)</vt:lpstr>
      <vt:lpstr>PowerPoint Presentation</vt:lpstr>
      <vt:lpstr>ACARA</vt:lpstr>
      <vt:lpstr>LOGISTIK</vt:lpstr>
      <vt:lpstr>PUBDOK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SIAWASE 2022</dc:title>
  <dc:creator>goki purba</dc:creator>
  <cp:lastModifiedBy>goki purba</cp:lastModifiedBy>
  <cp:revision>20</cp:revision>
  <dcterms:created xsi:type="dcterms:W3CDTF">2022-01-02T18:18:16Z</dcterms:created>
  <dcterms:modified xsi:type="dcterms:W3CDTF">2022-02-04T10:40:08Z</dcterms:modified>
</cp:coreProperties>
</file>