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7"/>
  </p:notesMasterIdLst>
  <p:handoutMasterIdLst>
    <p:handoutMasterId r:id="rId28"/>
  </p:handoutMasterIdLst>
  <p:sldIdLst>
    <p:sldId id="256" r:id="rId5"/>
    <p:sldId id="261" r:id="rId6"/>
    <p:sldId id="289" r:id="rId7"/>
    <p:sldId id="294" r:id="rId8"/>
    <p:sldId id="262" r:id="rId9"/>
    <p:sldId id="277" r:id="rId10"/>
    <p:sldId id="264" r:id="rId11"/>
    <p:sldId id="258" r:id="rId12"/>
    <p:sldId id="278" r:id="rId13"/>
    <p:sldId id="266" r:id="rId14"/>
    <p:sldId id="292" r:id="rId15"/>
    <p:sldId id="293" r:id="rId16"/>
    <p:sldId id="280" r:id="rId17"/>
    <p:sldId id="270" r:id="rId18"/>
    <p:sldId id="271" r:id="rId19"/>
    <p:sldId id="287" r:id="rId20"/>
    <p:sldId id="260" r:id="rId21"/>
    <p:sldId id="282" r:id="rId22"/>
    <p:sldId id="283" r:id="rId23"/>
    <p:sldId id="290" r:id="rId24"/>
    <p:sldId id="275"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p:scale>
          <a:sx n="75" d="100"/>
          <a:sy n="75" d="100"/>
        </p:scale>
        <p:origin x="354" y="10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tx1"/>
            </a:solidFill>
            <a:ln>
              <a:noFill/>
            </a:ln>
            <a:effectLst/>
          </c:spPr>
          <c:invertIfNegative val="0"/>
          <c:cat>
            <c:strRef>
              <c:f>Sheet1!$A$2:$A$5</c:f>
              <c:strCache>
                <c:ptCount val="4"/>
                <c:pt idx="0">
                  <c:v>20XX</c:v>
                </c:pt>
                <c:pt idx="1">
                  <c:v>20XX</c:v>
                </c:pt>
                <c:pt idx="2">
                  <c:v>20XX</c:v>
                </c:pt>
                <c:pt idx="3">
                  <c:v>20XX</c:v>
                </c:pt>
              </c:strCache>
            </c:strRef>
          </c:cat>
          <c:val>
            <c:numRef>
              <c:f>Sheet1!$B$2:$B$5</c:f>
              <c:numCache>
                <c:formatCode>[$$-409]#,##0</c:formatCode>
                <c:ptCount val="4"/>
                <c:pt idx="0">
                  <c:v>10000</c:v>
                </c:pt>
                <c:pt idx="1">
                  <c:v>20000</c:v>
                </c:pt>
                <c:pt idx="2">
                  <c:v>30000</c:v>
                </c:pt>
                <c:pt idx="3">
                  <c:v>40000</c:v>
                </c:pt>
              </c:numCache>
            </c:numRef>
          </c:val>
          <c:extLst>
            <c:ext xmlns:c16="http://schemas.microsoft.com/office/drawing/2014/chart" uri="{C3380CC4-5D6E-409C-BE32-E72D297353CC}">
              <c16:uniqueId val="{00000000-0B80-4025-ABCB-85931C353E85}"/>
            </c:ext>
          </c:extLst>
        </c:ser>
        <c:dLbls>
          <c:showLegendKey val="0"/>
          <c:showVal val="0"/>
          <c:showCatName val="0"/>
          <c:showSerName val="0"/>
          <c:showPercent val="0"/>
          <c:showBubbleSize val="0"/>
        </c:dLbls>
        <c:gapWidth val="118"/>
        <c:overlap val="-3"/>
        <c:axId val="694597680"/>
        <c:axId val="694598992"/>
      </c:barChart>
      <c:catAx>
        <c:axId val="69459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8992"/>
        <c:crosses val="autoZero"/>
        <c:auto val="1"/>
        <c:lblAlgn val="ctr"/>
        <c:lblOffset val="100"/>
        <c:noMultiLvlLbl val="0"/>
      </c:catAx>
      <c:valAx>
        <c:axId val="694598992"/>
        <c:scaling>
          <c:orientation val="minMax"/>
          <c:max val="40000"/>
        </c:scaling>
        <c:delete val="0"/>
        <c:axPos val="l"/>
        <c:majorGridlines>
          <c:spPr>
            <a:ln w="9525" cap="flat" cmpd="sng" algn="ctr">
              <a:solidFill>
                <a:schemeClr val="accent1">
                  <a:lumMod val="7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7680"/>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1CE6-4310-A8B0-2035D854994C}"/>
              </c:ext>
            </c:extLst>
          </c:dPt>
          <c:dPt>
            <c:idx val="1"/>
            <c:bubble3D val="0"/>
            <c:spPr>
              <a:solidFill>
                <a:schemeClr val="accent1"/>
              </a:solidFill>
              <a:ln w="19050">
                <a:noFill/>
              </a:ln>
              <a:effectLst/>
            </c:spPr>
            <c:extLst>
              <c:ext xmlns:c16="http://schemas.microsoft.com/office/drawing/2014/chart" uri="{C3380CC4-5D6E-409C-BE32-E72D297353CC}">
                <c16:uniqueId val="{00000003-1CE6-4310-A8B0-2035D854994C}"/>
              </c:ext>
            </c:extLst>
          </c:dPt>
          <c:dPt>
            <c:idx val="2"/>
            <c:bubble3D val="0"/>
            <c:spPr>
              <a:solidFill>
                <a:schemeClr val="tx1"/>
              </a:solidFill>
              <a:ln w="19050">
                <a:noFill/>
              </a:ln>
              <a:effectLst/>
            </c:spPr>
            <c:extLst>
              <c:ext xmlns:c16="http://schemas.microsoft.com/office/drawing/2014/chart" uri="{C3380CC4-5D6E-409C-BE32-E72D297353CC}">
                <c16:uniqueId val="{00000005-1CE6-4310-A8B0-2035D854994C}"/>
              </c:ext>
            </c:extLst>
          </c:dPt>
          <c:dPt>
            <c:idx val="3"/>
            <c:bubble3D val="0"/>
            <c:spPr>
              <a:solidFill>
                <a:schemeClr val="accent1"/>
              </a:solidFill>
              <a:ln w="19050">
                <a:noFill/>
              </a:ln>
              <a:effectLst/>
            </c:spPr>
            <c:extLst>
              <c:ext xmlns:c16="http://schemas.microsoft.com/office/drawing/2014/chart" uri="{C3380CC4-5D6E-409C-BE32-E72D297353CC}">
                <c16:uniqueId val="{00000007-1CE6-4310-A8B0-2035D854994C}"/>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1CE6-4310-A8B0-2035D854994C}"/>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solidFill>
              <a:schemeClr val="bg1">
                <a:lumMod val="75000"/>
              </a:schemeClr>
            </a:solidFill>
            <a:ln>
              <a:noFill/>
            </a:ln>
          </c:spPr>
          <c:dPt>
            <c:idx val="0"/>
            <c:bubble3D val="0"/>
            <c:spPr>
              <a:solidFill>
                <a:schemeClr val="accent1"/>
              </a:solidFill>
              <a:ln w="19050">
                <a:noFill/>
              </a:ln>
              <a:effectLst/>
            </c:spPr>
            <c:extLst>
              <c:ext xmlns:c16="http://schemas.microsoft.com/office/drawing/2014/chart" uri="{C3380CC4-5D6E-409C-BE32-E72D297353CC}">
                <c16:uniqueId val="{00000001-E8EE-4329-89F6-BD625CE6A08A}"/>
              </c:ext>
            </c:extLst>
          </c:dPt>
          <c:dPt>
            <c:idx val="1"/>
            <c:bubble3D val="0"/>
            <c:spPr>
              <a:solidFill>
                <a:schemeClr val="accent1"/>
              </a:solidFill>
              <a:ln w="19050">
                <a:noFill/>
              </a:ln>
              <a:effectLst/>
            </c:spPr>
            <c:extLst>
              <c:ext xmlns:c16="http://schemas.microsoft.com/office/drawing/2014/chart" uri="{C3380CC4-5D6E-409C-BE32-E72D297353CC}">
                <c16:uniqueId val="{00000003-E8EE-4329-89F6-BD625CE6A08A}"/>
              </c:ext>
            </c:extLst>
          </c:dPt>
          <c:dPt>
            <c:idx val="2"/>
            <c:bubble3D val="0"/>
            <c:spPr>
              <a:solidFill>
                <a:schemeClr val="accent1"/>
              </a:solidFill>
              <a:ln w="19050">
                <a:noFill/>
              </a:ln>
              <a:effectLst/>
            </c:spPr>
            <c:extLst>
              <c:ext xmlns:c16="http://schemas.microsoft.com/office/drawing/2014/chart" uri="{C3380CC4-5D6E-409C-BE32-E72D297353CC}">
                <c16:uniqueId val="{00000005-E8EE-4329-89F6-BD625CE6A08A}"/>
              </c:ext>
            </c:extLst>
          </c:dPt>
          <c:dPt>
            <c:idx val="3"/>
            <c:bubble3D val="0"/>
            <c:spPr>
              <a:solidFill>
                <a:schemeClr val="tx1"/>
              </a:solidFill>
              <a:ln w="19050">
                <a:noFill/>
              </a:ln>
              <a:effectLst/>
            </c:spPr>
            <c:extLst>
              <c:ext xmlns:c16="http://schemas.microsoft.com/office/drawing/2014/chart" uri="{C3380CC4-5D6E-409C-BE32-E72D297353CC}">
                <c16:uniqueId val="{00000007-E8EE-4329-89F6-BD625CE6A08A}"/>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E8EE-4329-89F6-BD625CE6A08A}"/>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tx1"/>
              </a:solidFill>
              <a:ln w="19050">
                <a:noFill/>
              </a:ln>
              <a:effectLst/>
            </c:spPr>
            <c:extLst>
              <c:ext xmlns:c16="http://schemas.microsoft.com/office/drawing/2014/chart" uri="{C3380CC4-5D6E-409C-BE32-E72D297353CC}">
                <c16:uniqueId val="{00000001-B039-4882-B53F-7D54DC816E33}"/>
              </c:ext>
            </c:extLst>
          </c:dPt>
          <c:dPt>
            <c:idx val="1"/>
            <c:bubble3D val="0"/>
            <c:spPr>
              <a:solidFill>
                <a:schemeClr val="accent1"/>
              </a:solidFill>
              <a:ln w="19050">
                <a:noFill/>
              </a:ln>
              <a:effectLst/>
            </c:spPr>
            <c:extLst>
              <c:ext xmlns:c16="http://schemas.microsoft.com/office/drawing/2014/chart" uri="{C3380CC4-5D6E-409C-BE32-E72D297353CC}">
                <c16:uniqueId val="{00000003-B039-4882-B53F-7D54DC816E33}"/>
              </c:ext>
            </c:extLst>
          </c:dPt>
          <c:dPt>
            <c:idx val="2"/>
            <c:bubble3D val="0"/>
            <c:spPr>
              <a:solidFill>
                <a:schemeClr val="accent1"/>
              </a:solidFill>
              <a:ln w="19050">
                <a:noFill/>
              </a:ln>
              <a:effectLst/>
            </c:spPr>
            <c:extLst>
              <c:ext xmlns:c16="http://schemas.microsoft.com/office/drawing/2014/chart" uri="{C3380CC4-5D6E-409C-BE32-E72D297353CC}">
                <c16:uniqueId val="{00000005-B039-4882-B53F-7D54DC816E33}"/>
              </c:ext>
            </c:extLst>
          </c:dPt>
          <c:dPt>
            <c:idx val="3"/>
            <c:bubble3D val="0"/>
            <c:spPr>
              <a:solidFill>
                <a:schemeClr val="accent1"/>
              </a:solidFill>
              <a:ln w="19050">
                <a:noFill/>
              </a:ln>
              <a:effectLst/>
            </c:spPr>
            <c:extLst>
              <c:ext xmlns:c16="http://schemas.microsoft.com/office/drawing/2014/chart" uri="{C3380CC4-5D6E-409C-BE32-E72D297353CC}">
                <c16:uniqueId val="{00000007-B039-4882-B53F-7D54DC816E33}"/>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B039-4882-B53F-7D54DC816E33}"/>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DBEE-4C20-AC0D-26BEDCBA2FE1}"/>
              </c:ext>
            </c:extLst>
          </c:dPt>
          <c:dPt>
            <c:idx val="1"/>
            <c:bubble3D val="0"/>
            <c:spPr>
              <a:solidFill>
                <a:schemeClr val="tx1"/>
              </a:solidFill>
              <a:ln w="19050">
                <a:noFill/>
              </a:ln>
              <a:effectLst/>
            </c:spPr>
            <c:extLst>
              <c:ext xmlns:c16="http://schemas.microsoft.com/office/drawing/2014/chart" uri="{C3380CC4-5D6E-409C-BE32-E72D297353CC}">
                <c16:uniqueId val="{00000003-DBEE-4C20-AC0D-26BEDCBA2FE1}"/>
              </c:ext>
            </c:extLst>
          </c:dPt>
          <c:dPt>
            <c:idx val="2"/>
            <c:bubble3D val="0"/>
            <c:spPr>
              <a:solidFill>
                <a:schemeClr val="accent1"/>
              </a:solidFill>
              <a:ln w="19050">
                <a:noFill/>
              </a:ln>
              <a:effectLst/>
            </c:spPr>
            <c:extLst>
              <c:ext xmlns:c16="http://schemas.microsoft.com/office/drawing/2014/chart" uri="{C3380CC4-5D6E-409C-BE32-E72D297353CC}">
                <c16:uniqueId val="{00000005-DBEE-4C20-AC0D-26BEDCBA2FE1}"/>
              </c:ext>
            </c:extLst>
          </c:dPt>
          <c:dPt>
            <c:idx val="3"/>
            <c:bubble3D val="0"/>
            <c:spPr>
              <a:solidFill>
                <a:schemeClr val="accent1"/>
              </a:solidFill>
              <a:ln w="19050">
                <a:noFill/>
              </a:ln>
              <a:effectLst/>
            </c:spPr>
            <c:extLst>
              <c:ext xmlns:c16="http://schemas.microsoft.com/office/drawing/2014/chart" uri="{C3380CC4-5D6E-409C-BE32-E72D297353CC}">
                <c16:uniqueId val="{00000007-DBEE-4C20-AC0D-26BEDCBA2FE1}"/>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DBEE-4C20-AC0D-26BEDCBA2FE1}"/>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1/19/2022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679"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17.xml"/><Relationship Id="rId5" Type="http://schemas.openxmlformats.org/officeDocument/2006/relationships/image" Target="../media/image36.jpeg"/><Relationship Id="rId4" Type="http://schemas.openxmlformats.org/officeDocument/2006/relationships/image" Target="../media/image35.jpeg"/></Relationships>
</file>

<file path=ppt/slides/_rels/slide19.xml.rels><?xml version="1.0" encoding="UTF-8" standalone="yes"?>
<Relationships xmlns="http://schemas.openxmlformats.org/package/2006/relationships"><Relationship Id="rId8" Type="http://schemas.openxmlformats.org/officeDocument/2006/relationships/image" Target="../media/image43.jpg"/><Relationship Id="rId3" Type="http://schemas.openxmlformats.org/officeDocument/2006/relationships/image" Target="../media/image38.jpg"/><Relationship Id="rId7" Type="http://schemas.openxmlformats.org/officeDocument/2006/relationships/image" Target="../media/image42.jpg"/><Relationship Id="rId2" Type="http://schemas.openxmlformats.org/officeDocument/2006/relationships/image" Target="../media/image37.jpg"/><Relationship Id="rId1" Type="http://schemas.openxmlformats.org/officeDocument/2006/relationships/slideLayout" Target="../slideLayouts/slideLayout18.xml"/><Relationship Id="rId6" Type="http://schemas.openxmlformats.org/officeDocument/2006/relationships/image" Target="../media/image41.jpg"/><Relationship Id="rId5" Type="http://schemas.openxmlformats.org/officeDocument/2006/relationships/image" Target="../media/image40.jpg"/><Relationship Id="rId4" Type="http://schemas.openxmlformats.org/officeDocument/2006/relationships/image" Target="../media/image39.jpg"/><Relationship Id="rId9" Type="http://schemas.openxmlformats.org/officeDocument/2006/relationships/image" Target="../media/image4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9.xml"/><Relationship Id="rId5" Type="http://schemas.openxmlformats.org/officeDocument/2006/relationships/chart" Target="../charts/chart5.xml"/><Relationship Id="rId4" Type="http://schemas.openxmlformats.org/officeDocument/2006/relationships/chart" Target="../charts/char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err="1"/>
              <a:t>Tugas</a:t>
            </a:r>
            <a:r>
              <a:rPr lang="en-US" dirty="0"/>
              <a:t> BESAR SKO</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err="1"/>
              <a:t>Goki</a:t>
            </a:r>
            <a:r>
              <a:rPr lang="en-US" dirty="0"/>
              <a:t> Folder </a:t>
            </a:r>
            <a:r>
              <a:rPr lang="en-US" dirty="0" err="1"/>
              <a:t>Rudianto</a:t>
            </a:r>
            <a:r>
              <a:rPr lang="en-US" dirty="0"/>
              <a:t> </a:t>
            </a:r>
            <a:r>
              <a:rPr lang="en-US" dirty="0" err="1"/>
              <a:t>Purba</a:t>
            </a:r>
            <a:r>
              <a:rPr lang="en-US" dirty="0"/>
              <a:t> (1101208510)</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MARKET OVERVIEW</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a:lstStyle/>
          <a:p>
            <a:r>
              <a:rPr lang="en-ZA" dirty="0"/>
              <a:t>$3 Billion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US" noProof="1"/>
              <a:t>Freedom to invent</a:t>
            </a:r>
            <a:endParaRPr lang="en-US" dirty="0"/>
          </a:p>
          <a:p>
            <a:r>
              <a:rPr lang="en-ZA" noProof="1"/>
              <a:t>Selectively inclusive market</a:t>
            </a:r>
          </a:p>
          <a:p>
            <a:r>
              <a:rPr lang="en-ZA" noProof="1"/>
              <a:t>Serviceable available market</a:t>
            </a:r>
          </a:p>
          <a:p>
            <a:endParaRPr lang="en-ZA"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a:lstStyle/>
          <a:p>
            <a:r>
              <a:rPr lang="en-ZA" dirty="0"/>
              <a:t>$1 Billion</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p:spPr>
        <p:txBody>
          <a:bodyPr/>
          <a:lstStyle/>
          <a:p>
            <a:r>
              <a:rPr lang="en-ZA" dirty="0"/>
              <a:t>Opportunity to build</a:t>
            </a:r>
          </a:p>
          <a:p>
            <a:r>
              <a:rPr lang="en-ZA" dirty="0"/>
              <a:t>Fully inclusive market</a:t>
            </a:r>
          </a:p>
          <a:p>
            <a:r>
              <a:rPr lang="en-ZA" dirty="0"/>
              <a:t>Total addressable market</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p:spPr>
        <p:txBody>
          <a:bodyPr vert="horz" lIns="91440" tIns="45720" rIns="91440" bIns="45720" rtlCol="0" anchor="b">
            <a:normAutofit/>
          </a:bodyPr>
          <a:lstStyle/>
          <a:p>
            <a:r>
              <a:rPr lang="en-ZA" dirty="0"/>
              <a:t>$2 Billion</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1" y="3834606"/>
            <a:ext cx="2882475" cy="1997867"/>
          </a:xfrm>
        </p:spPr>
        <p:txBody>
          <a:bodyPr/>
          <a:lstStyle/>
          <a:p>
            <a:r>
              <a:rPr lang="en-ZA" noProof="1"/>
              <a:t>Few competitors</a:t>
            </a:r>
          </a:p>
          <a:p>
            <a:r>
              <a:rPr lang="en-ZA" noProof="1"/>
              <a:t>Specifically targeted market</a:t>
            </a:r>
          </a:p>
          <a:p>
            <a:r>
              <a:rPr lang="en-ZA" noProof="1"/>
              <a:t>Serviceable obtainable market</a:t>
            </a:r>
            <a:endParaRPr lang="en-ZA" dirty="0"/>
          </a:p>
          <a:p>
            <a:endParaRPr lang="en-US"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2121178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dirty="0"/>
              <a:t>Market comparison</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2063855" y="3064615"/>
            <a:ext cx="1240971" cy="823912"/>
          </a:xfrm>
        </p:spPr>
        <p:txBody>
          <a:bodyPr/>
          <a:lstStyle/>
          <a:p>
            <a:r>
              <a:rPr lang="en-US" dirty="0"/>
              <a:t>$3B</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5475514" y="3064615"/>
            <a:ext cx="1240971" cy="823912"/>
          </a:xfrm>
        </p:spPr>
        <p:txBody>
          <a:bodyPr/>
          <a:lstStyle/>
          <a:p>
            <a:r>
              <a:rPr lang="en-US" dirty="0"/>
              <a:t>$2B</a:t>
            </a:r>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8887174" y="3064615"/>
            <a:ext cx="1240971" cy="823912"/>
          </a:xfrm>
        </p:spPr>
        <p:txBody>
          <a:bodyPr/>
          <a:lstStyle/>
          <a:p>
            <a:r>
              <a:rPr lang="en-US" dirty="0"/>
              <a:t>$1B</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1129698" y="4824188"/>
            <a:ext cx="3124093" cy="462927"/>
          </a:xfrm>
        </p:spPr>
        <p:txBody>
          <a:bodyPr/>
          <a:lstStyle/>
          <a:p>
            <a:r>
              <a:rPr lang="en-US" dirty="0"/>
              <a:t>Opportunity to build</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1129698" y="5280763"/>
            <a:ext cx="3124093" cy="462927"/>
          </a:xfrm>
        </p:spPr>
        <p:txBody>
          <a:bodyPr/>
          <a:lstStyle/>
          <a:p>
            <a:r>
              <a:rPr lang="en-US" dirty="0"/>
              <a:t>Addressable market</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4526261" y="4824188"/>
            <a:ext cx="3139479" cy="462927"/>
          </a:xfrm>
        </p:spPr>
        <p:txBody>
          <a:bodyPr/>
          <a:lstStyle/>
          <a:p>
            <a:r>
              <a:rPr lang="en-US" dirty="0"/>
              <a:t>Freedom to invent</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4526261" y="5280763"/>
            <a:ext cx="3139479" cy="462927"/>
          </a:xfrm>
        </p:spPr>
        <p:txBody>
          <a:bodyPr/>
          <a:lstStyle/>
          <a:p>
            <a:r>
              <a:rPr lang="en-US" dirty="0"/>
              <a:t>Serviceable market</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462927"/>
          </a:xfrm>
        </p:spPr>
        <p:txBody>
          <a:bodyPr/>
          <a:lstStyle/>
          <a:p>
            <a:r>
              <a:rPr lang="en-US" dirty="0"/>
              <a:t>Few competitors</a:t>
            </a:r>
          </a:p>
        </p:txBody>
      </p:sp>
      <p:sp>
        <p:nvSpPr>
          <p:cNvPr id="24" name="Content Placeholder 23">
            <a:extLst>
              <a:ext uri="{FF2B5EF4-FFF2-40B4-BE49-F238E27FC236}">
                <a16:creationId xmlns:a16="http://schemas.microsoft.com/office/drawing/2014/main" id="{5AA25980-D334-4FC0-9091-936E53B8D321}"/>
              </a:ext>
            </a:extLst>
          </p:cNvPr>
          <p:cNvSpPr>
            <a:spLocks noGrp="1"/>
          </p:cNvSpPr>
          <p:nvPr>
            <p:ph sz="half" idx="19"/>
          </p:nvPr>
        </p:nvSpPr>
        <p:spPr>
          <a:xfrm>
            <a:off x="7938210" y="5280763"/>
            <a:ext cx="3124093" cy="462927"/>
          </a:xfrm>
        </p:spPr>
        <p:txBody>
          <a:bodyPr/>
          <a:lstStyle/>
          <a:p>
            <a:r>
              <a:rPr lang="en-US" dirty="0"/>
              <a:t>Obtainable market</a:t>
            </a:r>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404854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OUR COMPETITION</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a:lstStyle/>
          <a:p>
            <a:r>
              <a:rPr lang="en-ZA" dirty="0"/>
              <a:t>CONTOSO</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3924300" cy="1997867"/>
          </a:xfrm>
        </p:spPr>
        <p:txBody>
          <a:bodyPr vert="horz" lIns="91440" tIns="45720" rIns="91440" bIns="45720" rtlCol="0" anchor="t">
            <a:normAutofit/>
          </a:bodyPr>
          <a:lstStyle/>
          <a:p>
            <a:r>
              <a:rPr lang="en-ZA" noProof="1"/>
              <a:t>Our product is priced below that of other companies on the market</a:t>
            </a:r>
          </a:p>
          <a:p>
            <a:r>
              <a:rPr lang="en-ZA" noProof="1"/>
              <a:t>Design is simple and easy to use, compared to the complex designs of the competitors</a:t>
            </a:r>
          </a:p>
          <a:p>
            <a:r>
              <a:rPr lang="en-ZA" noProof="1"/>
              <a:t>Affordability is the main draw for our consumers to our product</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a:lstStyle/>
          <a:p>
            <a:r>
              <a:rPr lang="en-US" dirty="0"/>
              <a:t>COMPETITORS</a:t>
            </a:r>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1997867"/>
          </a:xfrm>
        </p:spPr>
        <p:txBody>
          <a:bodyPr/>
          <a:lstStyle/>
          <a:p>
            <a:r>
              <a:rPr lang="en-ZA" b="1" noProof="1"/>
              <a:t>Company A</a:t>
            </a:r>
            <a:br>
              <a:rPr lang="en-ZA" noProof="1"/>
            </a:br>
            <a:r>
              <a:rPr lang="en-ZA" noProof="1"/>
              <a:t>Product is more expensive</a:t>
            </a:r>
          </a:p>
          <a:p>
            <a:r>
              <a:rPr lang="en-ZA" b="1" noProof="1"/>
              <a:t>Companies B &amp; C </a:t>
            </a:r>
            <a:br>
              <a:rPr lang="en-ZA" noProof="1"/>
            </a:br>
            <a:r>
              <a:rPr lang="en-ZA" noProof="1"/>
              <a:t>Product is expensive and inconvenient to use</a:t>
            </a:r>
          </a:p>
          <a:p>
            <a:r>
              <a:rPr lang="en-ZA" b="1" noProof="1"/>
              <a:t>Companies D &amp; E</a:t>
            </a:r>
            <a:br>
              <a:rPr lang="en-ZA" noProof="1"/>
            </a:br>
            <a:r>
              <a:rPr lang="en-ZA" noProof="1"/>
              <a:t>Product is affordable, but inconvenient to use</a:t>
            </a:r>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r>
              <a:rPr lang="en-US" dirty="0"/>
              <a:t>20XX</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1057409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a:lstStyle/>
          <a:p>
            <a:r>
              <a:rPr lang="en-ZA" dirty="0"/>
              <a:t>Our competition  </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5"/>
          </p:nvPr>
        </p:nvSpPr>
        <p:spPr>
          <a:xfrm>
            <a:off x="5242517" y="1599947"/>
            <a:ext cx="1706965" cy="492025"/>
          </a:xfrm>
        </p:spPr>
        <p:txBody>
          <a:bodyPr>
            <a:normAutofit/>
          </a:bodyPr>
          <a:lstStyle/>
          <a:p>
            <a:r>
              <a:rPr lang="en-ZA" dirty="0"/>
              <a:t>Convenient</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20"/>
          </p:nvPr>
        </p:nvSpPr>
        <p:spPr>
          <a:xfrm>
            <a:off x="3738732" y="2378452"/>
            <a:ext cx="1183179" cy="492025"/>
          </a:xfrm>
        </p:spPr>
        <p:txBody>
          <a:bodyPr>
            <a:normAutofit/>
          </a:bodyPr>
          <a:lstStyle/>
          <a:p>
            <a:r>
              <a:rPr lang="en-ZA" dirty="0"/>
              <a:t>Competitor A</a:t>
            </a:r>
          </a:p>
        </p:txBody>
      </p:sp>
      <p:sp>
        <p:nvSpPr>
          <p:cNvPr id="29" name="Text Placeholder 28">
            <a:extLst>
              <a:ext uri="{FF2B5EF4-FFF2-40B4-BE49-F238E27FC236}">
                <a16:creationId xmlns:a16="http://schemas.microsoft.com/office/drawing/2014/main" id="{BF7EE2E1-DA9E-4645-BC0D-305C1F12118B}"/>
              </a:ext>
            </a:extLst>
          </p:cNvPr>
          <p:cNvSpPr>
            <a:spLocks noGrp="1"/>
          </p:cNvSpPr>
          <p:nvPr>
            <p:ph type="body" sz="quarter" idx="26"/>
          </p:nvPr>
        </p:nvSpPr>
        <p:spPr>
          <a:xfrm>
            <a:off x="7522269" y="2169263"/>
            <a:ext cx="1706965" cy="1048575"/>
          </a:xfrm>
        </p:spPr>
        <p:txBody>
          <a:bodyPr/>
          <a:lstStyle/>
          <a:p>
            <a:r>
              <a:rPr lang="en-US" dirty="0"/>
              <a:t>Contoso</a:t>
            </a:r>
          </a:p>
        </p:txBody>
      </p:sp>
      <p:sp>
        <p:nvSpPr>
          <p:cNvPr id="28" name="Text Placeholder 27">
            <a:extLst>
              <a:ext uri="{FF2B5EF4-FFF2-40B4-BE49-F238E27FC236}">
                <a16:creationId xmlns:a16="http://schemas.microsoft.com/office/drawing/2014/main" id="{E8BD1918-91E9-45FF-B758-93DAFA9EAFE9}"/>
              </a:ext>
            </a:extLst>
          </p:cNvPr>
          <p:cNvSpPr>
            <a:spLocks noGrp="1"/>
          </p:cNvSpPr>
          <p:nvPr>
            <p:ph type="body" sz="quarter" idx="25"/>
          </p:nvPr>
        </p:nvSpPr>
        <p:spPr>
          <a:xfrm>
            <a:off x="921894" y="3528829"/>
            <a:ext cx="1393863" cy="492025"/>
          </a:xfrm>
        </p:spPr>
        <p:txBody>
          <a:bodyPr/>
          <a:lstStyle/>
          <a:p>
            <a:r>
              <a:rPr lang="en-US" dirty="0"/>
              <a:t>Affordable</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9"/>
          </p:nvPr>
        </p:nvSpPr>
        <p:spPr>
          <a:xfrm>
            <a:off x="9940449" y="3528829"/>
            <a:ext cx="1380681" cy="492025"/>
          </a:xfrm>
        </p:spPr>
        <p:txBody>
          <a:bodyPr>
            <a:normAutofit/>
          </a:bodyPr>
          <a:lstStyle/>
          <a:p>
            <a:r>
              <a:rPr lang="en-ZA" dirty="0"/>
              <a:t>Expensive</a:t>
            </a:r>
          </a:p>
        </p:txBody>
      </p:sp>
      <p:sp>
        <p:nvSpPr>
          <p:cNvPr id="25" name="Text Placeholder 24">
            <a:extLst>
              <a:ext uri="{FF2B5EF4-FFF2-40B4-BE49-F238E27FC236}">
                <a16:creationId xmlns:a16="http://schemas.microsoft.com/office/drawing/2014/main" id="{225FED20-8F0E-4B86-88AD-F902806B2CA0}"/>
              </a:ext>
            </a:extLst>
          </p:cNvPr>
          <p:cNvSpPr>
            <a:spLocks noGrp="1"/>
          </p:cNvSpPr>
          <p:nvPr>
            <p:ph type="body" sz="quarter" idx="22"/>
          </p:nvPr>
        </p:nvSpPr>
        <p:spPr>
          <a:xfrm>
            <a:off x="2637747" y="4634331"/>
            <a:ext cx="1183179" cy="492025"/>
          </a:xfrm>
        </p:spPr>
        <p:txBody>
          <a:bodyPr/>
          <a:lstStyle/>
          <a:p>
            <a:r>
              <a:rPr lang="en-US" dirty="0"/>
              <a:t>Competitor B</a:t>
            </a:r>
          </a:p>
        </p:txBody>
      </p:sp>
      <p:sp>
        <p:nvSpPr>
          <p:cNvPr id="24" name="Text Placeholder 23">
            <a:extLst>
              <a:ext uri="{FF2B5EF4-FFF2-40B4-BE49-F238E27FC236}">
                <a16:creationId xmlns:a16="http://schemas.microsoft.com/office/drawing/2014/main" id="{568D7422-F48C-4829-8937-7DA701F3303B}"/>
              </a:ext>
            </a:extLst>
          </p:cNvPr>
          <p:cNvSpPr>
            <a:spLocks noGrp="1"/>
          </p:cNvSpPr>
          <p:nvPr>
            <p:ph type="body" sz="quarter" idx="21"/>
          </p:nvPr>
        </p:nvSpPr>
        <p:spPr>
          <a:xfrm>
            <a:off x="4175224" y="4459860"/>
            <a:ext cx="1183179" cy="492025"/>
          </a:xfrm>
        </p:spPr>
        <p:txBody>
          <a:bodyPr/>
          <a:lstStyle/>
          <a:p>
            <a:r>
              <a:rPr lang="en-US" dirty="0"/>
              <a:t>Competitor C</a:t>
            </a:r>
          </a:p>
        </p:txBody>
      </p:sp>
      <p:sp>
        <p:nvSpPr>
          <p:cNvPr id="26" name="Text Placeholder 25">
            <a:extLst>
              <a:ext uri="{FF2B5EF4-FFF2-40B4-BE49-F238E27FC236}">
                <a16:creationId xmlns:a16="http://schemas.microsoft.com/office/drawing/2014/main" id="{2329531A-E68A-4913-9B66-062FBAC6D24D}"/>
              </a:ext>
            </a:extLst>
          </p:cNvPr>
          <p:cNvSpPr>
            <a:spLocks noGrp="1"/>
          </p:cNvSpPr>
          <p:nvPr>
            <p:ph type="body" sz="quarter" idx="23"/>
          </p:nvPr>
        </p:nvSpPr>
        <p:spPr>
          <a:xfrm>
            <a:off x="6552714" y="4321788"/>
            <a:ext cx="1183179" cy="492025"/>
          </a:xfrm>
        </p:spPr>
        <p:txBody>
          <a:bodyPr/>
          <a:lstStyle/>
          <a:p>
            <a:r>
              <a:rPr lang="en-US" dirty="0"/>
              <a:t>Competitor D</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7"/>
          </p:nvPr>
        </p:nvSpPr>
        <p:spPr>
          <a:xfrm>
            <a:off x="5242517" y="5468790"/>
            <a:ext cx="1706965" cy="492025"/>
          </a:xfrm>
        </p:spPr>
        <p:txBody>
          <a:bodyPr>
            <a:normAutofit/>
          </a:bodyPr>
          <a:lstStyle/>
          <a:p>
            <a:r>
              <a:rPr lang="en-ZA" dirty="0"/>
              <a:t>Inconvenient</a:t>
            </a:r>
          </a:p>
        </p:txBody>
      </p:sp>
      <p:sp>
        <p:nvSpPr>
          <p:cNvPr id="27" name="Text Placeholder 26">
            <a:extLst>
              <a:ext uri="{FF2B5EF4-FFF2-40B4-BE49-F238E27FC236}">
                <a16:creationId xmlns:a16="http://schemas.microsoft.com/office/drawing/2014/main" id="{69ADCED5-CED8-4991-9B1E-DB7381BE7431}"/>
              </a:ext>
            </a:extLst>
          </p:cNvPr>
          <p:cNvSpPr>
            <a:spLocks noGrp="1"/>
          </p:cNvSpPr>
          <p:nvPr>
            <p:ph type="body" sz="quarter" idx="24"/>
          </p:nvPr>
        </p:nvSpPr>
        <p:spPr>
          <a:xfrm>
            <a:off x="7801857" y="5195673"/>
            <a:ext cx="1183179" cy="492025"/>
          </a:xfrm>
        </p:spPr>
        <p:txBody>
          <a:bodyPr/>
          <a:lstStyle/>
          <a:p>
            <a:r>
              <a:rPr lang="en-US" dirty="0"/>
              <a:t>Competitor E</a:t>
            </a:r>
          </a:p>
        </p:txBody>
      </p:sp>
      <p:sp>
        <p:nvSpPr>
          <p:cNvPr id="42" name="Date Placeholder 41">
            <a:extLst>
              <a:ext uri="{FF2B5EF4-FFF2-40B4-BE49-F238E27FC236}">
                <a16:creationId xmlns:a16="http://schemas.microsoft.com/office/drawing/2014/main" id="{8ADD2DBD-D314-47B1-BD25-DAF6D4437F74}"/>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CC7E0A4-FE8E-4F7B-8370-1FA3484B6144}"/>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13</a:t>
            </a:fld>
            <a:endParaRPr lang="en-ZA" dirty="0"/>
          </a:p>
        </p:txBody>
      </p:sp>
      <p:sp>
        <p:nvSpPr>
          <p:cNvPr id="31" name="Oval 30">
            <a:extLst>
              <a:ext uri="{FF2B5EF4-FFF2-40B4-BE49-F238E27FC236}">
                <a16:creationId xmlns:a16="http://schemas.microsoft.com/office/drawing/2014/main" id="{F116CCE2-DE5B-4D04-8780-DE09E03B8A28}"/>
              </a:ext>
              <a:ext uri="{C183D7F6-B498-43B3-948B-1728B52AA6E4}">
                <adec:decorative xmlns:adec="http://schemas.microsoft.com/office/drawing/2017/decorative" val="1"/>
              </a:ext>
            </a:extLst>
          </p:cNvPr>
          <p:cNvSpPr/>
          <p:nvPr/>
        </p:nvSpPr>
        <p:spPr>
          <a:xfrm>
            <a:off x="4291806" y="233453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930BF4B-0565-4413-BDB0-116E9B84F127}"/>
              </a:ext>
              <a:ext uri="{C183D7F6-B498-43B3-948B-1728B52AA6E4}">
                <adec:decorative xmlns:adec="http://schemas.microsoft.com/office/drawing/2017/decorative" val="1"/>
              </a:ext>
            </a:extLst>
          </p:cNvPr>
          <p:cNvSpPr/>
          <p:nvPr/>
        </p:nvSpPr>
        <p:spPr>
          <a:xfrm>
            <a:off x="4728369" y="44211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AEC73B38-496F-4951-89EB-38E1A77E186B}"/>
              </a:ext>
              <a:ext uri="{C183D7F6-B498-43B3-948B-1728B52AA6E4}">
                <adec:decorative xmlns:adec="http://schemas.microsoft.com/office/drawing/2017/decorative" val="1"/>
              </a:ext>
            </a:extLst>
          </p:cNvPr>
          <p:cNvSpPr/>
          <p:nvPr/>
        </p:nvSpPr>
        <p:spPr>
          <a:xfrm>
            <a:off x="3164455" y="45958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8658B547-4844-4FC2-9B4E-C8A8DF4D66D8}"/>
              </a:ext>
              <a:ext uri="{C183D7F6-B498-43B3-948B-1728B52AA6E4}">
                <adec:decorative xmlns:adec="http://schemas.microsoft.com/office/drawing/2017/decorative" val="1"/>
              </a:ext>
            </a:extLst>
          </p:cNvPr>
          <p:cNvSpPr/>
          <p:nvPr/>
        </p:nvSpPr>
        <p:spPr>
          <a:xfrm>
            <a:off x="7106444" y="428851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B7890BF0-461E-41CE-AFC1-AD52C6B9549E}"/>
              </a:ext>
              <a:ext uri="{C183D7F6-B498-43B3-948B-1728B52AA6E4}">
                <adec:decorative xmlns:adec="http://schemas.microsoft.com/office/drawing/2017/decorative" val="1"/>
              </a:ext>
            </a:extLst>
          </p:cNvPr>
          <p:cNvSpPr/>
          <p:nvPr/>
        </p:nvSpPr>
        <p:spPr>
          <a:xfrm>
            <a:off x="8355806" y="51577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Graphic 61">
            <a:extLst>
              <a:ext uri="{FF2B5EF4-FFF2-40B4-BE49-F238E27FC236}">
                <a16:creationId xmlns:a16="http://schemas.microsoft.com/office/drawing/2014/main" id="{9201E1F5-4143-449F-8629-751D360010A3}"/>
              </a:ext>
              <a:ext uri="{C183D7F6-B498-43B3-948B-1728B52AA6E4}">
                <adec:decorative xmlns:adec="http://schemas.microsoft.com/office/drawing/2017/decorative" val="1"/>
              </a:ext>
            </a:extLst>
          </p:cNvPr>
          <p:cNvSpPr/>
          <p:nvPr/>
        </p:nvSpPr>
        <p:spPr>
          <a:xfrm>
            <a:off x="7597401" y="2072999"/>
            <a:ext cx="1519834" cy="1268594"/>
          </a:xfrm>
          <a:custGeom>
            <a:avLst/>
            <a:gdLst>
              <a:gd name="connsiteX0" fmla="*/ 625766 w 1590050"/>
              <a:gd name="connsiteY0" fmla="*/ 178826 h 1315433"/>
              <a:gd name="connsiteX1" fmla="*/ 284934 w 1590050"/>
              <a:gd name="connsiteY1" fmla="*/ 458195 h 1315433"/>
              <a:gd name="connsiteX2" fmla="*/ 236288 w 1590050"/>
              <a:gd name="connsiteY2" fmla="*/ 498087 h 1315433"/>
              <a:gd name="connsiteX3" fmla="*/ 70217 w 1590050"/>
              <a:gd name="connsiteY3" fmla="*/ 843983 h 1315433"/>
              <a:gd name="connsiteX4" fmla="*/ 651339 w 1590050"/>
              <a:gd name="connsiteY4" fmla="*/ 1315434 h 1315433"/>
              <a:gd name="connsiteX5" fmla="*/ 1079209 w 1590050"/>
              <a:gd name="connsiteY5" fmla="*/ 1264350 h 1315433"/>
              <a:gd name="connsiteX6" fmla="*/ 1430420 w 1590050"/>
              <a:gd name="connsiteY6" fmla="*/ 957844 h 1315433"/>
              <a:gd name="connsiteX7" fmla="*/ 1590051 w 1590050"/>
              <a:gd name="connsiteY7" fmla="*/ 536415 h 1315433"/>
              <a:gd name="connsiteX8" fmla="*/ 1277105 w 1590050"/>
              <a:gd name="connsiteY8" fmla="*/ 312883 h 1315433"/>
              <a:gd name="connsiteX9" fmla="*/ 913138 w 1590050"/>
              <a:gd name="connsiteY9" fmla="*/ 134119 h 1315433"/>
              <a:gd name="connsiteX10" fmla="*/ 536415 w 1590050"/>
              <a:gd name="connsiteY10" fmla="*/ 83035 h 1315433"/>
              <a:gd name="connsiteX11" fmla="*/ 191581 w 1590050"/>
              <a:gd name="connsiteY11" fmla="*/ 843983 h 1315433"/>
              <a:gd name="connsiteX12" fmla="*/ 146875 w 1590050"/>
              <a:gd name="connsiteY12" fmla="*/ 1149426 h 1315433"/>
              <a:gd name="connsiteX13" fmla="*/ 1245217 w 1590050"/>
              <a:gd name="connsiteY13" fmla="*/ 1289923 h 1315433"/>
              <a:gd name="connsiteX14" fmla="*/ 1519771 w 1590050"/>
              <a:gd name="connsiteY14" fmla="*/ 344834 h 1315433"/>
              <a:gd name="connsiteX15" fmla="*/ 798214 w 1590050"/>
              <a:gd name="connsiteY15" fmla="*/ 223532 h 1315433"/>
              <a:gd name="connsiteX16" fmla="*/ 0 w 1590050"/>
              <a:gd name="connsiteY16" fmla="*/ 699235 h 1315433"/>
              <a:gd name="connsiteX17" fmla="*/ 434247 w 1590050"/>
              <a:gd name="connsiteY17" fmla="*/ 1315434 h 1315433"/>
              <a:gd name="connsiteX18" fmla="*/ 1468686 w 1590050"/>
              <a:gd name="connsiteY18" fmla="*/ 1091964 h 1315433"/>
              <a:gd name="connsiteX19" fmla="*/ 1155804 w 1590050"/>
              <a:gd name="connsiteY19" fmla="*/ 0 h 1315433"/>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146875 w 1590051"/>
              <a:gd name="connsiteY12" fmla="*/ 114942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344995 w 1590051"/>
              <a:gd name="connsiteY12" fmla="*/ 101988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727997 w 1519834"/>
              <a:gd name="connsiteY15" fmla="*/ 22353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428949 w 1519834"/>
              <a:gd name="connsiteY18" fmla="*/ 939564 h 1315434"/>
              <a:gd name="connsiteX19" fmla="*/ 1085587 w 1519834"/>
              <a:gd name="connsiteY19" fmla="*/ 0 h 1315434"/>
              <a:gd name="connsiteX20" fmla="*/ 555549 w 1519834"/>
              <a:gd name="connsiteY20" fmla="*/ 178826 h 131543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64030 w 1519834"/>
              <a:gd name="connsiteY17" fmla="*/ 131543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56410 w 1519834"/>
              <a:gd name="connsiteY17" fmla="*/ 124685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95791 h 1262879"/>
              <a:gd name="connsiteX1" fmla="*/ 214717 w 1519834"/>
              <a:gd name="connsiteY1" fmla="*/ 375160 h 1262879"/>
              <a:gd name="connsiteX2" fmla="*/ 166071 w 1519834"/>
              <a:gd name="connsiteY2" fmla="*/ 415052 h 1262879"/>
              <a:gd name="connsiteX3" fmla="*/ 0 w 1519834"/>
              <a:gd name="connsiteY3" fmla="*/ 760948 h 1262879"/>
              <a:gd name="connsiteX4" fmla="*/ 741142 w 1519834"/>
              <a:gd name="connsiteY4" fmla="*/ 1262879 h 1262879"/>
              <a:gd name="connsiteX5" fmla="*/ 1008992 w 1519834"/>
              <a:gd name="connsiteY5" fmla="*/ 1181315 h 1262879"/>
              <a:gd name="connsiteX6" fmla="*/ 1253523 w 1519834"/>
              <a:gd name="connsiteY6" fmla="*/ 829089 h 1262879"/>
              <a:gd name="connsiteX7" fmla="*/ 1519834 w 1519834"/>
              <a:gd name="connsiteY7" fmla="*/ 453380 h 1262879"/>
              <a:gd name="connsiteX8" fmla="*/ 1206888 w 1519834"/>
              <a:gd name="connsiteY8" fmla="*/ 229848 h 1262879"/>
              <a:gd name="connsiteX9" fmla="*/ 842921 w 1519834"/>
              <a:gd name="connsiteY9" fmla="*/ 51084 h 1262879"/>
              <a:gd name="connsiteX10" fmla="*/ 466198 w 1519834"/>
              <a:gd name="connsiteY10" fmla="*/ 0 h 1262879"/>
              <a:gd name="connsiteX11" fmla="*/ 220424 w 1519834"/>
              <a:gd name="connsiteY11" fmla="*/ 578068 h 1262879"/>
              <a:gd name="connsiteX12" fmla="*/ 274778 w 1519834"/>
              <a:gd name="connsiteY12" fmla="*/ 936851 h 1262879"/>
              <a:gd name="connsiteX13" fmla="*/ 1175000 w 1519834"/>
              <a:gd name="connsiteY13" fmla="*/ 1206888 h 1262879"/>
              <a:gd name="connsiteX14" fmla="*/ 1449554 w 1519834"/>
              <a:gd name="connsiteY14" fmla="*/ 261799 h 1262879"/>
              <a:gd name="connsiteX15" fmla="*/ 331757 w 1519834"/>
              <a:gd name="connsiteY15" fmla="*/ 79537 h 1262879"/>
              <a:gd name="connsiteX16" fmla="*/ 105043 w 1519834"/>
              <a:gd name="connsiteY16" fmla="*/ 639060 h 1262879"/>
              <a:gd name="connsiteX17" fmla="*/ 356410 w 1519834"/>
              <a:gd name="connsiteY17" fmla="*/ 1163819 h 1262879"/>
              <a:gd name="connsiteX18" fmla="*/ 1428949 w 1519834"/>
              <a:gd name="connsiteY18" fmla="*/ 856529 h 1262879"/>
              <a:gd name="connsiteX19" fmla="*/ 1055107 w 1519834"/>
              <a:gd name="connsiteY19" fmla="*/ 61745 h 1262879"/>
              <a:gd name="connsiteX20" fmla="*/ 555549 w 1519834"/>
              <a:gd name="connsiteY20" fmla="*/ 95791 h 1262879"/>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428949 w 1519834"/>
              <a:gd name="connsiteY18" fmla="*/ 85652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203699 w 1519834"/>
              <a:gd name="connsiteY19" fmla="*/ 489226 h 1268594"/>
              <a:gd name="connsiteX20" fmla="*/ 1055107 w 1519834"/>
              <a:gd name="connsiteY20" fmla="*/ 61745 h 1268594"/>
              <a:gd name="connsiteX21" fmla="*/ 555549 w 1519834"/>
              <a:gd name="connsiteY21"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489449 w 1519834"/>
              <a:gd name="connsiteY19" fmla="*/ 641626 h 1268594"/>
              <a:gd name="connsiteX20" fmla="*/ 1055107 w 1519834"/>
              <a:gd name="connsiteY20" fmla="*/ 61745 h 1268594"/>
              <a:gd name="connsiteX21" fmla="*/ 555549 w 1519834"/>
              <a:gd name="connsiteY21" fmla="*/ 95791 h 126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9834" h="1268594">
                <a:moveTo>
                  <a:pt x="555549" y="95791"/>
                </a:moveTo>
                <a:lnTo>
                  <a:pt x="214717" y="375160"/>
                </a:lnTo>
                <a:lnTo>
                  <a:pt x="166071" y="415052"/>
                </a:lnTo>
                <a:lnTo>
                  <a:pt x="0" y="760948"/>
                </a:lnTo>
                <a:lnTo>
                  <a:pt x="741142" y="1262879"/>
                </a:lnTo>
                <a:lnTo>
                  <a:pt x="1008992" y="1181315"/>
                </a:lnTo>
                <a:lnTo>
                  <a:pt x="1253523" y="829089"/>
                </a:lnTo>
                <a:lnTo>
                  <a:pt x="1519834" y="453380"/>
                </a:lnTo>
                <a:lnTo>
                  <a:pt x="1206888" y="229848"/>
                </a:lnTo>
                <a:lnTo>
                  <a:pt x="842921" y="51084"/>
                </a:lnTo>
                <a:lnTo>
                  <a:pt x="466198" y="0"/>
                </a:lnTo>
                <a:lnTo>
                  <a:pt x="220424" y="578068"/>
                </a:lnTo>
                <a:lnTo>
                  <a:pt x="274778" y="936851"/>
                </a:lnTo>
                <a:lnTo>
                  <a:pt x="1175000" y="1206888"/>
                </a:lnTo>
                <a:lnTo>
                  <a:pt x="1449554" y="261799"/>
                </a:lnTo>
                <a:lnTo>
                  <a:pt x="331757" y="79537"/>
                </a:lnTo>
                <a:lnTo>
                  <a:pt x="105043" y="639060"/>
                </a:lnTo>
                <a:lnTo>
                  <a:pt x="489760" y="1268594"/>
                </a:lnTo>
                <a:lnTo>
                  <a:pt x="1371799" y="989879"/>
                </a:lnTo>
                <a:lnTo>
                  <a:pt x="1489449" y="641626"/>
                </a:lnTo>
                <a:lnTo>
                  <a:pt x="1055107" y="61745"/>
                </a:lnTo>
                <a:lnTo>
                  <a:pt x="555549" y="95791"/>
                </a:lnTo>
                <a:close/>
              </a:path>
            </a:pathLst>
          </a:custGeom>
          <a:noFill/>
          <a:ln w="3175" cap="flat">
            <a:solidFill>
              <a:schemeClr val="tx1"/>
            </a:solidFill>
            <a:prstDash val="solid"/>
            <a:miter/>
          </a:ln>
        </p:spPr>
        <p:txBody>
          <a:bodyPr rtlCol="0" anchor="ctr"/>
          <a:lstStyle/>
          <a:p>
            <a:endParaRPr lang="en-US" dirty="0"/>
          </a:p>
        </p:txBody>
      </p:sp>
    </p:spTree>
    <p:extLst>
      <p:ext uri="{BB962C8B-B14F-4D97-AF65-F5344CB8AC3E}">
        <p14:creationId xmlns:p14="http://schemas.microsoft.com/office/powerpoint/2010/main" val="1417396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lstStyle/>
          <a:p>
            <a:r>
              <a:rPr lang="en-US" dirty="0"/>
              <a:t>Growth strategy</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r>
              <a:rPr lang="en-US" dirty="0"/>
              <a:t>Feb 20XX</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798940"/>
            <a:ext cx="5431971" cy="557950"/>
          </a:xfrm>
        </p:spPr>
        <p:txBody>
          <a:bodyPr>
            <a:normAutofit/>
          </a:bodyPr>
          <a:lstStyle/>
          <a:p>
            <a:r>
              <a:rPr lang="en-US" dirty="0"/>
              <a:t>Roll out product to high profile or top-level participants to help establish the product</a:t>
            </a:r>
          </a:p>
        </p:txBody>
      </p:sp>
      <p:sp>
        <p:nvSpPr>
          <p:cNvPr id="24" name="Text Placeholder 23">
            <a:extLst>
              <a:ext uri="{FF2B5EF4-FFF2-40B4-BE49-F238E27FC236}">
                <a16:creationId xmlns:a16="http://schemas.microsoft.com/office/drawing/2014/main" id="{319E41BC-4F05-4804-843A-E1846794FBF9}"/>
              </a:ext>
            </a:extLst>
          </p:cNvPr>
          <p:cNvSpPr>
            <a:spLocks noGrp="1"/>
          </p:cNvSpPr>
          <p:nvPr>
            <p:ph type="body" sz="quarter" idx="23"/>
          </p:nvPr>
        </p:nvSpPr>
        <p:spPr>
          <a:xfrm>
            <a:off x="5922254" y="3569311"/>
            <a:ext cx="5433204" cy="365125"/>
          </a:xfrm>
        </p:spPr>
        <p:txBody>
          <a:bodyPr>
            <a:normAutofit lnSpcReduction="10000"/>
          </a:bodyPr>
          <a:lstStyle/>
          <a:p>
            <a:r>
              <a:rPr lang="en-US" dirty="0"/>
              <a:t>Mar 20XX</a:t>
            </a:r>
          </a:p>
        </p:txBody>
      </p:sp>
      <p:sp>
        <p:nvSpPr>
          <p:cNvPr id="25" name="Text Placeholder 24">
            <a:extLst>
              <a:ext uri="{FF2B5EF4-FFF2-40B4-BE49-F238E27FC236}">
                <a16:creationId xmlns:a16="http://schemas.microsoft.com/office/drawing/2014/main" id="{23BDF8B9-53DF-46F4-98D4-053D78D610B0}"/>
              </a:ext>
            </a:extLst>
          </p:cNvPr>
          <p:cNvSpPr>
            <a:spLocks noGrp="1"/>
          </p:cNvSpPr>
          <p:nvPr>
            <p:ph type="body" sz="quarter" idx="24"/>
          </p:nvPr>
        </p:nvSpPr>
        <p:spPr>
          <a:xfrm>
            <a:off x="5921828" y="3898736"/>
            <a:ext cx="5431971" cy="557950"/>
          </a:xfrm>
        </p:spPr>
        <p:txBody>
          <a:bodyPr/>
          <a:lstStyle/>
          <a:p>
            <a:r>
              <a:rPr lang="en-US" dirty="0"/>
              <a:t>Release the product to the general public and monitor press release and social media accounts</a:t>
            </a:r>
          </a:p>
        </p:txBody>
      </p:sp>
      <p:sp>
        <p:nvSpPr>
          <p:cNvPr id="26" name="Text Placeholder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33204" cy="365125"/>
          </a:xfrm>
        </p:spPr>
        <p:txBody>
          <a:bodyPr>
            <a:normAutofit lnSpcReduction="10000"/>
          </a:bodyPr>
          <a:lstStyle/>
          <a:p>
            <a:r>
              <a:rPr lang="en-US" dirty="0"/>
              <a:t>Oct 20XX</a:t>
            </a:r>
          </a:p>
        </p:txBody>
      </p:sp>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2"/>
            <a:ext cx="5431971" cy="557950"/>
          </a:xfrm>
        </p:spPr>
        <p:txBody>
          <a:bodyPr>
            <a:normAutofit/>
          </a:bodyPr>
          <a:lstStyle/>
          <a:p>
            <a:r>
              <a:rPr lang="en-US" dirty="0"/>
              <a:t>Gather feedback and adjust product design as necessary</a:t>
            </a:r>
          </a:p>
          <a:p>
            <a:endParaRPr lang="en-US" dirty="0"/>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1472106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r>
              <a:rPr lang="en-US" dirty="0"/>
              <a:t>TRACTION</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748749" y="1361938"/>
            <a:ext cx="6765925" cy="496888"/>
          </a:xfrm>
        </p:spPr>
        <p:txBody>
          <a:bodyPr/>
          <a:lstStyle/>
          <a:p>
            <a:r>
              <a:rPr lang="en-US" dirty="0"/>
              <a:t>Forecasting for success</a:t>
            </a:r>
          </a:p>
        </p:txBody>
      </p:sp>
      <p:graphicFrame>
        <p:nvGraphicFramePr>
          <p:cNvPr id="53" name="Table 50">
            <a:extLst>
              <a:ext uri="{FF2B5EF4-FFF2-40B4-BE49-F238E27FC236}">
                <a16:creationId xmlns:a16="http://schemas.microsoft.com/office/drawing/2014/main" id="{7EB17215-3702-4854-86F9-086DB8BCA17E}"/>
              </a:ext>
            </a:extLst>
          </p:cNvPr>
          <p:cNvGraphicFramePr>
            <a:graphicFrameLocks noGrp="1"/>
          </p:cNvGraphicFramePr>
          <p:nvPr>
            <p:ph type="chart" sz="quarter" idx="13"/>
            <p:extLst>
              <p:ext uri="{D42A27DB-BD31-4B8C-83A1-F6EECF244321}">
                <p14:modId xmlns:p14="http://schemas.microsoft.com/office/powerpoint/2010/main" val="700564600"/>
              </p:ext>
            </p:extLst>
          </p:nvPr>
        </p:nvGraphicFramePr>
        <p:xfrm>
          <a:off x="838200" y="2286000"/>
          <a:ext cx="6099051" cy="3503684"/>
        </p:xfrm>
        <a:graphic>
          <a:graphicData uri="http://schemas.openxmlformats.org/drawingml/2006/table">
            <a:tbl>
              <a:tblPr firstRow="1" bandRow="1">
                <a:tableStyleId>{5C22544A-7EE6-4342-B048-85BDC9FD1C3A}</a:tableStyleId>
              </a:tblPr>
              <a:tblGrid>
                <a:gridCol w="1578631">
                  <a:extLst>
                    <a:ext uri="{9D8B030D-6E8A-4147-A177-3AD203B41FA5}">
                      <a16:colId xmlns:a16="http://schemas.microsoft.com/office/drawing/2014/main" val="544038161"/>
                    </a:ext>
                  </a:extLst>
                </a:gridCol>
                <a:gridCol w="1130105">
                  <a:extLst>
                    <a:ext uri="{9D8B030D-6E8A-4147-A177-3AD203B41FA5}">
                      <a16:colId xmlns:a16="http://schemas.microsoft.com/office/drawing/2014/main" val="2284043154"/>
                    </a:ext>
                  </a:extLst>
                </a:gridCol>
                <a:gridCol w="1130105">
                  <a:extLst>
                    <a:ext uri="{9D8B030D-6E8A-4147-A177-3AD203B41FA5}">
                      <a16:colId xmlns:a16="http://schemas.microsoft.com/office/drawing/2014/main" val="2987712514"/>
                    </a:ext>
                  </a:extLst>
                </a:gridCol>
                <a:gridCol w="1130105">
                  <a:extLst>
                    <a:ext uri="{9D8B030D-6E8A-4147-A177-3AD203B41FA5}">
                      <a16:colId xmlns:a16="http://schemas.microsoft.com/office/drawing/2014/main" val="1068233346"/>
                    </a:ext>
                  </a:extLst>
                </a:gridCol>
                <a:gridCol w="1130105">
                  <a:extLst>
                    <a:ext uri="{9D8B030D-6E8A-4147-A177-3AD203B41FA5}">
                      <a16:colId xmlns:a16="http://schemas.microsoft.com/office/drawing/2014/main" val="3019130451"/>
                    </a:ext>
                  </a:extLst>
                </a:gridCol>
              </a:tblGrid>
              <a:tr h="308774">
                <a:tc>
                  <a:txBody>
                    <a:bodyPr/>
                    <a:lstStyle/>
                    <a:p>
                      <a:pPr algn="r"/>
                      <a:r>
                        <a:rPr lang="en-US" sz="1400" b="0" cap="all" spc="150" baseline="0" dirty="0">
                          <a:solidFill>
                            <a:schemeClr val="bg1"/>
                          </a:solidFill>
                          <a:latin typeface="+mj-lt"/>
                        </a:rPr>
                        <a:t>Key Metrics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723065677"/>
                  </a:ext>
                </a:extLst>
              </a:tr>
              <a:tr h="638982">
                <a:tc>
                  <a:txBody>
                    <a:bodyPr/>
                    <a:lstStyle/>
                    <a:p>
                      <a:pPr algn="ctr"/>
                      <a:endParaRPr lang="en-US" sz="1200" dirty="0">
                        <a:solidFill>
                          <a:schemeClr val="tx1"/>
                        </a:solidFill>
                      </a:endParaRP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Clients</a:t>
                      </a:r>
                      <a:endParaRPr lang="ru-RU" sz="1200" kern="1200" dirty="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Orders</a:t>
                      </a:r>
                      <a:endParaRPr lang="ru-RU" sz="1200" kern="1200" dirty="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Gross revenue</a:t>
                      </a:r>
                      <a:endParaRPr lang="ru-RU" sz="1200" kern="1200" dirty="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Net revenue</a:t>
                      </a:r>
                      <a:endParaRPr lang="ru-RU" sz="1200" kern="120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638982">
                <a:tc>
                  <a:txBody>
                    <a:bodyPr/>
                    <a:lstStyle/>
                    <a:p>
                      <a:pPr algn="ctr"/>
                      <a:r>
                        <a:rPr lang="en-US" sz="1200" dirty="0">
                          <a:solidFill>
                            <a:schemeClr val="tx1"/>
                          </a:solidFill>
                        </a:rPr>
                        <a:t>20XX</a:t>
                      </a:r>
                      <a:endParaRPr lang="ru-RU" sz="120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10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1100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$10,000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$7,000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742485"/>
                  </a:ext>
                </a:extLst>
              </a:tr>
              <a:tr h="638982">
                <a:tc>
                  <a:txBody>
                    <a:bodyPr/>
                    <a:lstStyle/>
                    <a:p>
                      <a:pPr algn="ctr"/>
                      <a:r>
                        <a:rPr lang="en-US" sz="1200" dirty="0">
                          <a:solidFill>
                            <a:schemeClr val="tx1"/>
                          </a:solidFill>
                        </a:rPr>
                        <a:t>20XX</a:t>
                      </a:r>
                      <a:endParaRPr lang="ru-RU" sz="120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20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200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$20,000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$16,000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6860975"/>
                  </a:ext>
                </a:extLst>
              </a:tr>
              <a:tr h="638982">
                <a:tc>
                  <a:txBody>
                    <a:bodyPr/>
                    <a:lstStyle/>
                    <a:p>
                      <a:pPr algn="ctr"/>
                      <a:r>
                        <a:rPr lang="en-US" sz="1200" dirty="0">
                          <a:solidFill>
                            <a:schemeClr val="tx1"/>
                          </a:solidFill>
                        </a:rPr>
                        <a:t>20XX</a:t>
                      </a:r>
                      <a:endParaRPr lang="ru-RU" sz="120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30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300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$25,000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5121222"/>
                  </a:ext>
                </a:extLst>
              </a:tr>
              <a:tr h="638982">
                <a:tc>
                  <a:txBody>
                    <a:bodyPr/>
                    <a:lstStyle/>
                    <a:p>
                      <a:pPr algn="ctr"/>
                      <a:r>
                        <a:rPr lang="en-US" sz="1200" dirty="0">
                          <a:solidFill>
                            <a:schemeClr val="tx1"/>
                          </a:solidFill>
                        </a:rPr>
                        <a:t>20XX</a:t>
                      </a:r>
                      <a:endParaRPr lang="ru-RU" sz="120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solidFill>
                        </a:rPr>
                        <a:t>40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solidFill>
                        </a:rPr>
                        <a:t>400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$40,000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123171"/>
                  </a:ext>
                </a:extLst>
              </a:tr>
            </a:tbl>
          </a:graphicData>
        </a:graphic>
      </p:graphicFrame>
      <p:sp>
        <p:nvSpPr>
          <p:cNvPr id="9" name="Text Placeholder 8">
            <a:extLst>
              <a:ext uri="{FF2B5EF4-FFF2-40B4-BE49-F238E27FC236}">
                <a16:creationId xmlns:a16="http://schemas.microsoft.com/office/drawing/2014/main" id="{C54CD4A7-4E1A-4902-993B-81A396A3670C}"/>
              </a:ext>
            </a:extLst>
          </p:cNvPr>
          <p:cNvSpPr>
            <a:spLocks noGrp="1"/>
          </p:cNvSpPr>
          <p:nvPr>
            <p:ph type="body" sz="quarter" idx="14"/>
          </p:nvPr>
        </p:nvSpPr>
        <p:spPr>
          <a:xfrm>
            <a:off x="7858125" y="2284624"/>
            <a:ext cx="3147332" cy="306388"/>
          </a:xfrm>
        </p:spPr>
        <p:txBody>
          <a:bodyPr>
            <a:normAutofit/>
          </a:bodyPr>
          <a:lstStyle/>
          <a:p>
            <a:r>
              <a:rPr lang="en-US" dirty="0"/>
              <a:t>REVENUE BY YEAR</a:t>
            </a:r>
          </a:p>
        </p:txBody>
      </p:sp>
      <p:graphicFrame>
        <p:nvGraphicFramePr>
          <p:cNvPr id="34" name="Content Placeholder 13" descr="Chart">
            <a:extLst>
              <a:ext uri="{FF2B5EF4-FFF2-40B4-BE49-F238E27FC236}">
                <a16:creationId xmlns:a16="http://schemas.microsoft.com/office/drawing/2014/main" id="{9E19FFD2-695D-4BD0-AA46-41C8970D76E2}"/>
              </a:ext>
            </a:extLst>
          </p:cNvPr>
          <p:cNvGraphicFramePr>
            <a:graphicFrameLocks noGrp="1"/>
          </p:cNvGraphicFramePr>
          <p:nvPr>
            <p:ph sz="quarter" idx="15"/>
            <p:extLst>
              <p:ext uri="{D42A27DB-BD31-4B8C-83A1-F6EECF244321}">
                <p14:modId xmlns:p14="http://schemas.microsoft.com/office/powerpoint/2010/main" val="2492048523"/>
              </p:ext>
            </p:extLst>
          </p:nvPr>
        </p:nvGraphicFramePr>
        <p:xfrm>
          <a:off x="7858125" y="2779713"/>
          <a:ext cx="3148013" cy="3095625"/>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935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838200" y="365125"/>
            <a:ext cx="10515600" cy="1325563"/>
          </a:xfrm>
        </p:spPr>
        <p:txBody>
          <a:bodyPr/>
          <a:lstStyle/>
          <a:p>
            <a:r>
              <a:rPr lang="en-ZA" dirty="0"/>
              <a:t>TWO-YEAR ACTION PLAN</a:t>
            </a:r>
          </a:p>
        </p:txBody>
      </p:sp>
      <p:sp>
        <p:nvSpPr>
          <p:cNvPr id="110" name="Text Placeholder 31">
            <a:extLst>
              <a:ext uri="{FF2B5EF4-FFF2-40B4-BE49-F238E27FC236}">
                <a16:creationId xmlns:a16="http://schemas.microsoft.com/office/drawing/2014/main" id="{2FF506C9-7C92-4B9C-A356-9B519D03C78D}"/>
              </a:ext>
            </a:extLst>
          </p:cNvPr>
          <p:cNvSpPr txBox="1">
            <a:spLocks/>
          </p:cNvSpPr>
          <p:nvPr/>
        </p:nvSpPr>
        <p:spPr>
          <a:xfrm>
            <a:off x="2042184" y="2220913"/>
            <a:ext cx="2057400"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DRAFT BLUEPRINTS</a:t>
            </a:r>
            <a:endParaRPr lang="en-ZA" sz="1100" dirty="0"/>
          </a:p>
        </p:txBody>
      </p:sp>
      <p:sp>
        <p:nvSpPr>
          <p:cNvPr id="52" name="Text Placeholder 31">
            <a:extLst>
              <a:ext uri="{FF2B5EF4-FFF2-40B4-BE49-F238E27FC236}">
                <a16:creationId xmlns:a16="http://schemas.microsoft.com/office/drawing/2014/main" id="{EFC30FAC-E9E5-427E-B670-7978BE575652}"/>
              </a:ext>
            </a:extLst>
          </p:cNvPr>
          <p:cNvSpPr txBox="1">
            <a:spLocks/>
          </p:cNvSpPr>
          <p:nvPr/>
        </p:nvSpPr>
        <p:spPr>
          <a:xfrm>
            <a:off x="5190031" y="2218613"/>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GATHER FEEDBACK</a:t>
            </a:r>
            <a:endParaRPr lang="en-ZA" sz="1100" dirty="0"/>
          </a:p>
        </p:txBody>
      </p:sp>
      <p:sp>
        <p:nvSpPr>
          <p:cNvPr id="54" name="Text Placeholder 31">
            <a:extLst>
              <a:ext uri="{FF2B5EF4-FFF2-40B4-BE49-F238E27FC236}">
                <a16:creationId xmlns:a16="http://schemas.microsoft.com/office/drawing/2014/main" id="{E0CD2DAB-9E42-4D11-A98D-56ECD20DBC7E}"/>
              </a:ext>
            </a:extLst>
          </p:cNvPr>
          <p:cNvSpPr txBox="1">
            <a:spLocks/>
          </p:cNvSpPr>
          <p:nvPr/>
        </p:nvSpPr>
        <p:spPr>
          <a:xfrm>
            <a:off x="9121117" y="2222398"/>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DELIVER TO CLIENT</a:t>
            </a:r>
            <a:endParaRPr lang="en-ZA" sz="1100" dirty="0"/>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a:normAutofit/>
          </a:bodyPr>
          <a:lstStyle/>
          <a:p>
            <a:r>
              <a:rPr lang="en-ZA" dirty="0"/>
              <a:t>20XX</a:t>
            </a:r>
            <a:endParaRPr lang="en-US" dirty="0"/>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a:normAutofit fontScale="85000" lnSpcReduction="20000"/>
          </a:bodyPr>
          <a:lstStyle/>
          <a:p>
            <a:r>
              <a:rPr lang="en-ZA" dirty="0"/>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a:normAutofit fontScale="85000" lnSpcReduction="20000"/>
          </a:bodyPr>
          <a:lstStyle/>
          <a:p>
            <a:r>
              <a:rPr lang="en-ZA" dirty="0"/>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a:normAutofit fontScale="85000" lnSpcReduction="20000"/>
          </a:bodyPr>
          <a:lstStyle/>
          <a:p>
            <a:r>
              <a:rPr lang="en-ZA" dirty="0"/>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a:normAutofit fontScale="85000" lnSpcReduction="20000"/>
          </a:bodyPr>
          <a:lstStyle/>
          <a:p>
            <a:r>
              <a:rPr lang="en-ZA" dirty="0"/>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a:normAutofit fontScale="85000" lnSpcReduction="20000"/>
          </a:bodyPr>
          <a:lstStyle/>
          <a:p>
            <a:r>
              <a:rPr lang="en-ZA" dirty="0"/>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a:normAutofit fontScale="85000" lnSpcReduction="20000"/>
          </a:bodyPr>
          <a:lstStyle/>
          <a:p>
            <a:r>
              <a:rPr lang="en-ZA" dirty="0"/>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a:normAutofit fontScale="85000" lnSpcReduction="20000"/>
          </a:bodyPr>
          <a:lstStyle/>
          <a:p>
            <a:r>
              <a:rPr lang="en-ZA" dirty="0"/>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a:normAutofit fontScale="85000" lnSpcReduction="20000"/>
          </a:bodyPr>
          <a:lstStyle/>
          <a:p>
            <a:r>
              <a:rPr lang="en-ZA" dirty="0"/>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a:normAutofit fontScale="85000" lnSpcReduction="20000"/>
          </a:bodyPr>
          <a:lstStyle/>
          <a:p>
            <a:r>
              <a:rPr lang="en-ZA" dirty="0"/>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a:normAutofit fontScale="85000" lnSpcReduction="20000"/>
          </a:bodyPr>
          <a:lstStyle/>
          <a:p>
            <a:r>
              <a:rPr lang="en-ZA" dirty="0"/>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a:normAutofit fontScale="85000" lnSpcReduction="20000"/>
          </a:bodyPr>
          <a:lstStyle/>
          <a:p>
            <a:r>
              <a:rPr lang="en-ZA" dirty="0"/>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a:normAutofit fontScale="85000" lnSpcReduction="20000"/>
          </a:bodyPr>
          <a:lstStyle/>
          <a:p>
            <a:r>
              <a:rPr lang="en-ZA" dirty="0"/>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a:normAutofit/>
          </a:bodyPr>
          <a:lstStyle/>
          <a:p>
            <a:r>
              <a:rPr lang="en-ZA" dirty="0"/>
              <a:t>20XX</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a:normAutofit fontScale="85000" lnSpcReduction="20000"/>
          </a:bodyPr>
          <a:lstStyle/>
          <a:p>
            <a:r>
              <a:rPr lang="en-ZA" dirty="0"/>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a:normAutofit fontScale="85000" lnSpcReduction="20000"/>
          </a:bodyPr>
          <a:lstStyle/>
          <a:p>
            <a:r>
              <a:rPr lang="en-ZA" dirty="0"/>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a:normAutofit fontScale="85000" lnSpcReduction="20000"/>
          </a:bodyPr>
          <a:lstStyle/>
          <a:p>
            <a:r>
              <a:rPr lang="en-ZA" dirty="0"/>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a:normAutofit fontScale="85000" lnSpcReduction="20000"/>
          </a:bodyPr>
          <a:lstStyle/>
          <a:p>
            <a:r>
              <a:rPr lang="en-ZA" dirty="0"/>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a:normAutofit fontScale="85000" lnSpcReduction="20000"/>
          </a:bodyPr>
          <a:lstStyle/>
          <a:p>
            <a:r>
              <a:rPr lang="en-ZA" dirty="0"/>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a:normAutofit fontScale="85000" lnSpcReduction="20000"/>
          </a:bodyPr>
          <a:lstStyle/>
          <a:p>
            <a:r>
              <a:rPr lang="en-ZA" dirty="0"/>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a:normAutofit fontScale="85000" lnSpcReduction="20000"/>
          </a:bodyPr>
          <a:lstStyle/>
          <a:p>
            <a:r>
              <a:rPr lang="en-ZA" dirty="0"/>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a:normAutofit fontScale="85000" lnSpcReduction="20000"/>
          </a:bodyPr>
          <a:lstStyle/>
          <a:p>
            <a:r>
              <a:rPr lang="en-ZA" dirty="0"/>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a:normAutofit fontScale="85000" lnSpcReduction="20000"/>
          </a:bodyPr>
          <a:lstStyle/>
          <a:p>
            <a:r>
              <a:rPr lang="en-ZA" dirty="0"/>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a:normAutofit fontScale="85000" lnSpcReduction="20000"/>
          </a:bodyPr>
          <a:lstStyle/>
          <a:p>
            <a:r>
              <a:rPr lang="en-ZA" dirty="0"/>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a:normAutofit fontScale="85000" lnSpcReduction="20000"/>
          </a:bodyPr>
          <a:lstStyle/>
          <a:p>
            <a:r>
              <a:rPr lang="en-ZA" dirty="0"/>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a:normAutofit fontScale="85000" lnSpcReduction="20000"/>
          </a:bodyPr>
          <a:lstStyle/>
          <a:p>
            <a:r>
              <a:rPr lang="en-ZA" dirty="0"/>
              <a:t>DEC</a:t>
            </a:r>
          </a:p>
        </p:txBody>
      </p:sp>
      <p:cxnSp>
        <p:nvCxnSpPr>
          <p:cNvPr id="45" name="Straight Connector 44">
            <a:extLst>
              <a:ext uri="{FF2B5EF4-FFF2-40B4-BE49-F238E27FC236}">
                <a16:creationId xmlns:a16="http://schemas.microsoft.com/office/drawing/2014/main" id="{7AAE5EC1-092E-4A01-B866-C63F654AC331}"/>
              </a:ext>
              <a:ext uri="{C183D7F6-B498-43B3-948B-1728B52AA6E4}">
                <adec:decorative xmlns:adec="http://schemas.microsoft.com/office/drawing/2017/decorative" val="1"/>
              </a:ext>
            </a:extLst>
          </p:cNvPr>
          <p:cNvCxnSpPr>
            <a:cxnSpLocks/>
            <a:endCxn id="33" idx="0"/>
          </p:cNvCxnSpPr>
          <p:nvPr/>
        </p:nvCxnSpPr>
        <p:spPr>
          <a:xfrm>
            <a:off x="3073920" y="2904543"/>
            <a:ext cx="3722" cy="533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44DC497-37D3-454C-98C5-A4A1043E55E5}"/>
              </a:ext>
              <a:ext uri="{C183D7F6-B498-43B3-948B-1728B52AA6E4}">
                <adec:decorative xmlns:adec="http://schemas.microsoft.com/office/drawing/2017/decorative" val="1"/>
              </a:ext>
            </a:extLst>
          </p:cNvPr>
          <p:cNvCxnSpPr>
            <a:cxnSpLocks/>
            <a:endCxn id="34" idx="0"/>
          </p:cNvCxnSpPr>
          <p:nvPr/>
        </p:nvCxnSpPr>
        <p:spPr>
          <a:xfrm>
            <a:off x="6218933" y="2901831"/>
            <a:ext cx="6667" cy="53802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F3C6EDC-B2DD-42F0-911D-04963A0F20BE}"/>
              </a:ext>
              <a:ext uri="{C183D7F6-B498-43B3-948B-1728B52AA6E4}">
                <adec:decorative xmlns:adec="http://schemas.microsoft.com/office/drawing/2017/decorative" val="1"/>
              </a:ext>
            </a:extLst>
          </p:cNvPr>
          <p:cNvCxnSpPr>
            <a:cxnSpLocks/>
            <a:endCxn id="35" idx="0"/>
          </p:cNvCxnSpPr>
          <p:nvPr/>
        </p:nvCxnSpPr>
        <p:spPr>
          <a:xfrm>
            <a:off x="10150019" y="2905616"/>
            <a:ext cx="0" cy="53232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FBB4508-2CA6-4A49-9EAD-91DB1B20514A}"/>
              </a:ext>
              <a:ext uri="{C183D7F6-B498-43B3-948B-1728B52AA6E4}">
                <adec:decorative xmlns:adec="http://schemas.microsoft.com/office/drawing/2017/decorative" val="1"/>
              </a:ext>
            </a:extLst>
          </p:cNvPr>
          <p:cNvSpPr/>
          <p:nvPr/>
        </p:nvSpPr>
        <p:spPr>
          <a:xfrm>
            <a:off x="2814179"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8989049-2208-43EB-A323-1B5374E0A2D0}"/>
              </a:ext>
              <a:ext uri="{C183D7F6-B498-43B3-948B-1728B52AA6E4}">
                <adec:decorative xmlns:adec="http://schemas.microsoft.com/office/drawing/2017/decorative" val="1"/>
              </a:ext>
            </a:extLst>
          </p:cNvPr>
          <p:cNvSpPr/>
          <p:nvPr/>
        </p:nvSpPr>
        <p:spPr>
          <a:xfrm>
            <a:off x="5962137" y="3439855"/>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E3093EB5-1D82-4E0B-A4EF-8517FC047E4C}"/>
              </a:ext>
              <a:ext uri="{C183D7F6-B498-43B3-948B-1728B52AA6E4}">
                <adec:decorative xmlns:adec="http://schemas.microsoft.com/office/drawing/2017/decorative" val="1"/>
              </a:ext>
            </a:extLst>
          </p:cNvPr>
          <p:cNvSpPr/>
          <p:nvPr/>
        </p:nvSpPr>
        <p:spPr>
          <a:xfrm>
            <a:off x="9886556"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 Placeholder 31">
            <a:extLst>
              <a:ext uri="{FF2B5EF4-FFF2-40B4-BE49-F238E27FC236}">
                <a16:creationId xmlns:a16="http://schemas.microsoft.com/office/drawing/2014/main" id="{6E8FAB27-F000-4DFF-8595-B8ADBB6058E9}"/>
              </a:ext>
            </a:extLst>
          </p:cNvPr>
          <p:cNvSpPr txBox="1">
            <a:spLocks/>
          </p:cNvSpPr>
          <p:nvPr/>
        </p:nvSpPr>
        <p:spPr>
          <a:xfrm>
            <a:off x="1259117" y="5206365"/>
            <a:ext cx="2057804" cy="5619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RUN FOCUS GROUPS</a:t>
            </a:r>
            <a:endParaRPr lang="en-ZA" sz="1100" dirty="0"/>
          </a:p>
        </p:txBody>
      </p:sp>
      <p:cxnSp>
        <p:nvCxnSpPr>
          <p:cNvPr id="57" name="Straight Connector 56">
            <a:extLst>
              <a:ext uri="{FF2B5EF4-FFF2-40B4-BE49-F238E27FC236}">
                <a16:creationId xmlns:a16="http://schemas.microsoft.com/office/drawing/2014/main" id="{0C8EDAF4-CF26-40C7-AACE-2482D9323350}"/>
              </a:ext>
              <a:ext uri="{C183D7F6-B498-43B3-948B-1728B52AA6E4}">
                <adec:decorative xmlns:adec="http://schemas.microsoft.com/office/drawing/2017/decorative" val="1"/>
              </a:ext>
            </a:extLst>
          </p:cNvPr>
          <p:cNvCxnSpPr>
            <a:cxnSpLocks/>
            <a:stCxn id="48" idx="2"/>
          </p:cNvCxnSpPr>
          <p:nvPr/>
        </p:nvCxnSpPr>
        <p:spPr>
          <a:xfrm>
            <a:off x="2286000" y="4638776"/>
            <a:ext cx="2019"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 name="Text Placeholder 31">
            <a:extLst>
              <a:ext uri="{FF2B5EF4-FFF2-40B4-BE49-F238E27FC236}">
                <a16:creationId xmlns:a16="http://schemas.microsoft.com/office/drawing/2014/main" id="{234079D9-E00C-4C6B-9F2D-D0BCB9C9D7D8}"/>
              </a:ext>
            </a:extLst>
          </p:cNvPr>
          <p:cNvSpPr txBox="1">
            <a:spLocks/>
          </p:cNvSpPr>
          <p:nvPr/>
        </p:nvSpPr>
        <p:spPr>
          <a:xfrm>
            <a:off x="4406652"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TEST DESIGN</a:t>
            </a:r>
            <a:endParaRPr lang="en-ZA" sz="1100" dirty="0"/>
          </a:p>
        </p:txBody>
      </p:sp>
      <p:cxnSp>
        <p:nvCxnSpPr>
          <p:cNvPr id="61" name="Straight Connector 60">
            <a:extLst>
              <a:ext uri="{FF2B5EF4-FFF2-40B4-BE49-F238E27FC236}">
                <a16:creationId xmlns:a16="http://schemas.microsoft.com/office/drawing/2014/main" id="{F8C93671-1250-4705-A092-97036B901279}"/>
              </a:ext>
              <a:ext uri="{C183D7F6-B498-43B3-948B-1728B52AA6E4}">
                <adec:decorative xmlns:adec="http://schemas.microsoft.com/office/drawing/2017/decorative" val="1"/>
              </a:ext>
            </a:extLst>
          </p:cNvPr>
          <p:cNvCxnSpPr>
            <a:cxnSpLocks/>
            <a:stCxn id="51" idx="2"/>
          </p:cNvCxnSpPr>
          <p:nvPr/>
        </p:nvCxnSpPr>
        <p:spPr>
          <a:xfrm>
            <a:off x="5434293" y="4638776"/>
            <a:ext cx="1261"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 Placeholder 31">
            <a:extLst>
              <a:ext uri="{FF2B5EF4-FFF2-40B4-BE49-F238E27FC236}">
                <a16:creationId xmlns:a16="http://schemas.microsoft.com/office/drawing/2014/main" id="{7C5F4630-959D-43D6-A6F0-5D5F3A4117C1}"/>
              </a:ext>
            </a:extLst>
          </p:cNvPr>
          <p:cNvSpPr txBox="1">
            <a:spLocks/>
          </p:cNvSpPr>
          <p:nvPr/>
        </p:nvSpPr>
        <p:spPr>
          <a:xfrm>
            <a:off x="7581698"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LAUNCH DESIGN</a:t>
            </a:r>
            <a:endParaRPr lang="en-ZA" sz="1100" dirty="0"/>
          </a:p>
        </p:txBody>
      </p:sp>
      <p:cxnSp>
        <p:nvCxnSpPr>
          <p:cNvPr id="65" name="Straight Connector 64">
            <a:extLst>
              <a:ext uri="{FF2B5EF4-FFF2-40B4-BE49-F238E27FC236}">
                <a16:creationId xmlns:a16="http://schemas.microsoft.com/office/drawing/2014/main" id="{F6C72AC5-2842-4966-BBE7-6F407A9C359B}"/>
              </a:ext>
              <a:ext uri="{C183D7F6-B498-43B3-948B-1728B52AA6E4}">
                <adec:decorative xmlns:adec="http://schemas.microsoft.com/office/drawing/2017/decorative" val="1"/>
              </a:ext>
            </a:extLst>
          </p:cNvPr>
          <p:cNvCxnSpPr>
            <a:cxnSpLocks/>
            <a:stCxn id="58" idx="2"/>
          </p:cNvCxnSpPr>
          <p:nvPr/>
        </p:nvCxnSpPr>
        <p:spPr>
          <a:xfrm>
            <a:off x="8591938" y="4638776"/>
            <a:ext cx="0"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DC26F87-2877-496A-B506-6A562ACD90AE}"/>
              </a:ext>
              <a:ext uri="{C183D7F6-B498-43B3-948B-1728B52AA6E4}">
                <adec:decorative xmlns:adec="http://schemas.microsoft.com/office/drawing/2017/decorative" val="1"/>
              </a:ext>
            </a:extLst>
          </p:cNvPr>
          <p:cNvSpPr/>
          <p:nvPr/>
        </p:nvSpPr>
        <p:spPr>
          <a:xfrm>
            <a:off x="2022537"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4959EA3-B71F-49E3-A68E-1329BE0461B0}"/>
              </a:ext>
              <a:ext uri="{C183D7F6-B498-43B3-948B-1728B52AA6E4}">
                <adec:decorative xmlns:adec="http://schemas.microsoft.com/office/drawing/2017/decorative" val="1"/>
              </a:ext>
            </a:extLst>
          </p:cNvPr>
          <p:cNvSpPr/>
          <p:nvPr/>
        </p:nvSpPr>
        <p:spPr>
          <a:xfrm>
            <a:off x="5170830"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082DCB52-65FA-4B5F-8785-060AF61C386B}"/>
              </a:ext>
              <a:ext uri="{C183D7F6-B498-43B3-948B-1728B52AA6E4}">
                <adec:decorative xmlns:adec="http://schemas.microsoft.com/office/drawing/2017/decorative" val="1"/>
              </a:ext>
            </a:extLst>
          </p:cNvPr>
          <p:cNvSpPr/>
          <p:nvPr/>
        </p:nvSpPr>
        <p:spPr>
          <a:xfrm>
            <a:off x="8328475"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Date Placeholder 65">
            <a:extLst>
              <a:ext uri="{FF2B5EF4-FFF2-40B4-BE49-F238E27FC236}">
                <a16:creationId xmlns:a16="http://schemas.microsoft.com/office/drawing/2014/main" id="{FF303B66-BE3D-4142-824A-9EE2B01725E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BA35BD6B-402B-4987-9FCE-9A6924EE2F00}"/>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E259ECD5-0EAD-48D0-B30B-16305BC1062F}"/>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16</a:t>
            </a:fld>
            <a:endParaRPr lang="en-ZA" dirty="0"/>
          </a:p>
        </p:txBody>
      </p:sp>
    </p:spTree>
    <p:extLst>
      <p:ext uri="{BB962C8B-B14F-4D97-AF65-F5344CB8AC3E}">
        <p14:creationId xmlns:p14="http://schemas.microsoft.com/office/powerpoint/2010/main" val="57897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FINANCIALS</a:t>
            </a:r>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type="dgm" sz="quarter" idx="15"/>
            <p:extLst>
              <p:ext uri="{D42A27DB-BD31-4B8C-83A1-F6EECF244321}">
                <p14:modId xmlns:p14="http://schemas.microsoft.com/office/powerpoint/2010/main" val="942903659"/>
              </p:ext>
            </p:extLst>
          </p:nvPr>
        </p:nvGraphicFramePr>
        <p:xfrm>
          <a:off x="838200" y="2138363"/>
          <a:ext cx="10515596" cy="3701178"/>
        </p:xfrm>
        <a:graphic>
          <a:graphicData uri="http://schemas.openxmlformats.org/drawingml/2006/table">
            <a:tbl>
              <a:tblPr firstRow="1" bandRow="1">
                <a:tableStyleId>{5C22544A-7EE6-4342-B048-85BDC9FD1C3A}</a:tableStyleId>
              </a:tblPr>
              <a:tblGrid>
                <a:gridCol w="3235076">
                  <a:extLst>
                    <a:ext uri="{9D8B030D-6E8A-4147-A177-3AD203B41FA5}">
                      <a16:colId xmlns:a16="http://schemas.microsoft.com/office/drawing/2014/main" val="3446012419"/>
                    </a:ext>
                  </a:extLst>
                </a:gridCol>
                <a:gridCol w="1717424">
                  <a:extLst>
                    <a:ext uri="{9D8B030D-6E8A-4147-A177-3AD203B41FA5}">
                      <a16:colId xmlns:a16="http://schemas.microsoft.com/office/drawing/2014/main" val="4052646397"/>
                    </a:ext>
                  </a:extLst>
                </a:gridCol>
                <a:gridCol w="2118664">
                  <a:extLst>
                    <a:ext uri="{9D8B030D-6E8A-4147-A177-3AD203B41FA5}">
                      <a16:colId xmlns:a16="http://schemas.microsoft.com/office/drawing/2014/main" val="1935352797"/>
                    </a:ext>
                  </a:extLst>
                </a:gridCol>
                <a:gridCol w="2277791">
                  <a:extLst>
                    <a:ext uri="{9D8B030D-6E8A-4147-A177-3AD203B41FA5}">
                      <a16:colId xmlns:a16="http://schemas.microsoft.com/office/drawing/2014/main" val="1218263486"/>
                    </a:ext>
                  </a:extLst>
                </a:gridCol>
                <a:gridCol w="1166641">
                  <a:extLst>
                    <a:ext uri="{9D8B030D-6E8A-4147-A177-3AD203B41FA5}">
                      <a16:colId xmlns:a16="http://schemas.microsoft.com/office/drawing/2014/main" val="3235153012"/>
                    </a:ext>
                  </a:extLst>
                </a:gridCol>
              </a:tblGrid>
              <a:tr h="284706">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fontAlgn="b"/>
                      <a:r>
                        <a:rPr lang="en-US" sz="1200" b="1" u="none" strike="noStrike" dirty="0">
                          <a:solidFill>
                            <a:schemeClr val="bg1"/>
                          </a:solidFill>
                          <a:effectLst/>
                        </a:rPr>
                        <a:t>Year 1</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fontAlgn="b"/>
                      <a:r>
                        <a:rPr lang="en-US" sz="1200" b="1" u="none" strike="noStrike" dirty="0">
                          <a:solidFill>
                            <a:schemeClr val="bg1"/>
                          </a:solidFill>
                          <a:effectLst/>
                        </a:rPr>
                        <a:t>Year 2</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fontAlgn="b"/>
                      <a:r>
                        <a:rPr lang="en-US" sz="1200" b="1" u="none" strike="noStrike" dirty="0">
                          <a:solidFill>
                            <a:schemeClr val="bg1"/>
                          </a:solidFill>
                          <a:effectLst/>
                        </a:rPr>
                        <a:t>Year 3</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l" fontAlgn="b"/>
                      <a:endParaRPr lang="en-US" sz="1200" b="0"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algn="l" fontAlgn="b"/>
                      <a:r>
                        <a:rPr lang="en-US" sz="1200" b="0" i="0" u="none" strike="noStrike" dirty="0">
                          <a:solidFill>
                            <a:schemeClr val="tx1"/>
                          </a:solidFill>
                          <a:effectLst/>
                          <a:latin typeface="+mn-lt"/>
                        </a:rPr>
                        <a:t>INCOME</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200" b="0" u="none" strike="noStrike" dirty="0">
                          <a:solidFill>
                            <a:schemeClr val="tx1"/>
                          </a:solidFill>
                          <a:effectLst/>
                        </a:rPr>
                        <a:t>Users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200" b="0" u="none" strike="noStrike" dirty="0">
                          <a:solidFill>
                            <a:schemeClr val="tx1"/>
                          </a:solidFill>
                          <a:effectLst/>
                        </a:rPr>
                        <a:t>Sales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lvl="1" algn="l" fontAlgn="b"/>
                      <a:r>
                        <a:rPr lang="en-US" sz="1200" b="0" u="none" strike="noStrike" dirty="0">
                          <a:solidFill>
                            <a:schemeClr val="tx1"/>
                          </a:solidFill>
                          <a:effectLst/>
                        </a:rPr>
                        <a:t>Average price per sale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75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80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284706">
                <a:tc>
                  <a:txBody>
                    <a:bodyPr/>
                    <a:lstStyle/>
                    <a:p>
                      <a:pPr lvl="1" algn="l" fontAlgn="b"/>
                      <a:r>
                        <a:rPr lang="en-US" sz="1200" b="0" u="none" strike="noStrike" dirty="0">
                          <a:solidFill>
                            <a:schemeClr val="tx1"/>
                          </a:solidFill>
                          <a:effectLst/>
                        </a:rPr>
                        <a:t>Revenue @ 15%</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48,000,000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284706">
                <a:tc>
                  <a:txBody>
                    <a:bodyPr/>
                    <a:lstStyle/>
                    <a:p>
                      <a:pPr algn="l" fontAlgn="b"/>
                      <a:r>
                        <a:rPr lang="en-US" sz="1200" b="1" u="none" strike="noStrike" dirty="0">
                          <a:solidFill>
                            <a:schemeClr val="tx1"/>
                          </a:solidFill>
                          <a:effectLst/>
                        </a:rPr>
                        <a:t>GROSS PROFIT</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5,625,000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48,000,000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216,000,000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5120011"/>
                  </a:ext>
                </a:extLst>
              </a:tr>
              <a:tr h="284706">
                <a:tc>
                  <a:txBody>
                    <a:bodyPr/>
                    <a:lstStyle/>
                    <a:p>
                      <a:pPr algn="l" fontAlgn="b"/>
                      <a:r>
                        <a:rPr lang="en-US" sz="1200" b="0" u="none" strike="noStrike" dirty="0">
                          <a:solidFill>
                            <a:schemeClr val="tx1"/>
                          </a:solidFill>
                          <a:effectLst/>
                        </a:rPr>
                        <a:t>Expenses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1422160"/>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Sales &amp; marketing</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38,400,000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151,200,000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70%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Customer service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1,687,500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10%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6368409"/>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Product development</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10,800,000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9688327"/>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Research</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281,250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4,320,000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2%</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3433075"/>
                  </a:ext>
                </a:extLst>
              </a:tr>
              <a:tr h="284706">
                <a:tc>
                  <a:txBody>
                    <a:bodyPr/>
                    <a:lstStyle/>
                    <a:p>
                      <a:pPr algn="l" fontAlgn="b"/>
                      <a:r>
                        <a:rPr lang="en-US" sz="1200" b="1" u="none" strike="noStrike" dirty="0">
                          <a:solidFill>
                            <a:schemeClr val="tx1"/>
                          </a:solidFill>
                          <a:effectLst/>
                        </a:rPr>
                        <a:t>TOTAL EXPENSES</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7,593,750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52,800,000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187,920,000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301145645"/>
                  </a:ext>
                </a:extLst>
              </a:tr>
            </a:tbl>
          </a:graphicData>
        </a:graphic>
      </p:graphicFrame>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spTree>
    <p:extLst>
      <p:ext uri="{BB962C8B-B14F-4D97-AF65-F5344CB8AC3E}">
        <p14:creationId xmlns:p14="http://schemas.microsoft.com/office/powerpoint/2010/main" val="566997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a:t>
            </a:r>
          </a:p>
        </p:txBody>
      </p:sp>
      <p:pic>
        <p:nvPicPr>
          <p:cNvPr id="26" name="Picture Placeholder 25" descr="Team member headshot">
            <a:extLst>
              <a:ext uri="{FF2B5EF4-FFF2-40B4-BE49-F238E27FC236}">
                <a16:creationId xmlns:a16="http://schemas.microsoft.com/office/drawing/2014/main" id="{C38F90B4-657F-4EA8-B86E-B9BD2E8B7BB2}"/>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487181" y="2886074"/>
            <a:ext cx="1845511" cy="1845511"/>
          </a:xfrm>
        </p:spPr>
      </p:pic>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1311558" y="5084524"/>
            <a:ext cx="2196619" cy="343061"/>
          </a:xfrm>
        </p:spPr>
        <p:txBody>
          <a:bodyPr/>
          <a:lstStyle/>
          <a:p>
            <a:r>
              <a:rPr lang="en-US" dirty="0"/>
              <a:t>TAKUMA HAYASHI​</a:t>
            </a:r>
          </a:p>
        </p:txBody>
      </p:sp>
      <p:sp>
        <p:nvSpPr>
          <p:cNvPr id="36" name="Text Placeholder 35">
            <a:extLst>
              <a:ext uri="{FF2B5EF4-FFF2-40B4-BE49-F238E27FC236}">
                <a16:creationId xmlns:a16="http://schemas.microsoft.com/office/drawing/2014/main" id="{B76FA389-A54D-4E4B-81DA-DBA175D78FEC}"/>
              </a:ext>
            </a:extLst>
          </p:cNvPr>
          <p:cNvSpPr>
            <a:spLocks noGrp="1"/>
          </p:cNvSpPr>
          <p:nvPr>
            <p:ph type="body" idx="21"/>
          </p:nvPr>
        </p:nvSpPr>
        <p:spPr>
          <a:xfrm>
            <a:off x="1487181" y="5464114"/>
            <a:ext cx="1845511" cy="343061"/>
          </a:xfrm>
        </p:spPr>
        <p:txBody>
          <a:bodyPr/>
          <a:lstStyle/>
          <a:p>
            <a:r>
              <a:rPr lang="en-US" dirty="0"/>
              <a:t>President</a:t>
            </a:r>
          </a:p>
        </p:txBody>
      </p:sp>
      <p:pic>
        <p:nvPicPr>
          <p:cNvPr id="47" name="Picture Placeholder 46" descr="Team member headshot">
            <a:extLst>
              <a:ext uri="{FF2B5EF4-FFF2-40B4-BE49-F238E27FC236}">
                <a16:creationId xmlns:a16="http://schemas.microsoft.com/office/drawing/2014/main" id="{8AF5260A-2860-4F88-BA4D-70530D3E14AA}"/>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3836914" y="2886074"/>
            <a:ext cx="1845511" cy="1845511"/>
          </a:xfrm>
        </p:spPr>
      </p:pic>
      <p:sp>
        <p:nvSpPr>
          <p:cNvPr id="33" name="Text Placeholder 32">
            <a:extLst>
              <a:ext uri="{FF2B5EF4-FFF2-40B4-BE49-F238E27FC236}">
                <a16:creationId xmlns:a16="http://schemas.microsoft.com/office/drawing/2014/main" id="{10C8C8C1-99D8-4034-A628-DECEB703BA1D}"/>
              </a:ext>
            </a:extLst>
          </p:cNvPr>
          <p:cNvSpPr>
            <a:spLocks noGrp="1"/>
          </p:cNvSpPr>
          <p:nvPr>
            <p:ph type="body" idx="18"/>
          </p:nvPr>
        </p:nvSpPr>
        <p:spPr>
          <a:xfrm>
            <a:off x="3707607" y="5099206"/>
            <a:ext cx="2145049" cy="343061"/>
          </a:xfrm>
        </p:spPr>
        <p:txBody>
          <a:bodyPr/>
          <a:lstStyle/>
          <a:p>
            <a:r>
              <a:rPr lang="en-US" dirty="0"/>
              <a:t>MIRJAM NILSSON​</a:t>
            </a:r>
          </a:p>
        </p:txBody>
      </p:sp>
      <p:sp>
        <p:nvSpPr>
          <p:cNvPr id="37" name="Text Placeholder 36">
            <a:extLst>
              <a:ext uri="{FF2B5EF4-FFF2-40B4-BE49-F238E27FC236}">
                <a16:creationId xmlns:a16="http://schemas.microsoft.com/office/drawing/2014/main" id="{65786675-BFC6-4743-BFD3-D64691F771D8}"/>
              </a:ext>
            </a:extLst>
          </p:cNvPr>
          <p:cNvSpPr>
            <a:spLocks noGrp="1"/>
          </p:cNvSpPr>
          <p:nvPr>
            <p:ph type="body" idx="22"/>
          </p:nvPr>
        </p:nvSpPr>
        <p:spPr>
          <a:xfrm>
            <a:off x="3836913" y="5478796"/>
            <a:ext cx="1855949" cy="343061"/>
          </a:xfrm>
        </p:spPr>
        <p:txBody>
          <a:bodyPr/>
          <a:lstStyle/>
          <a:p>
            <a:r>
              <a:rPr lang="en-US" dirty="0"/>
              <a:t>Chief Executive Officer</a:t>
            </a:r>
          </a:p>
        </p:txBody>
      </p:sp>
      <p:pic>
        <p:nvPicPr>
          <p:cNvPr id="45" name="Picture Placeholder 44" descr="Team member headshot">
            <a:extLst>
              <a:ext uri="{FF2B5EF4-FFF2-40B4-BE49-F238E27FC236}">
                <a16:creationId xmlns:a16="http://schemas.microsoft.com/office/drawing/2014/main" id="{4442FA67-BF04-4E45-BFD9-78BF43789E0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327578" y="2886074"/>
            <a:ext cx="1845511" cy="1845511"/>
          </a:xfrm>
        </p:spPr>
      </p:pic>
      <p:sp>
        <p:nvSpPr>
          <p:cNvPr id="34" name="Text Placeholder 33">
            <a:extLst>
              <a:ext uri="{FF2B5EF4-FFF2-40B4-BE49-F238E27FC236}">
                <a16:creationId xmlns:a16="http://schemas.microsoft.com/office/drawing/2014/main" id="{08CA58D6-00FD-4D81-A0F6-215C4D558912}"/>
              </a:ext>
            </a:extLst>
          </p:cNvPr>
          <p:cNvSpPr>
            <a:spLocks noGrp="1"/>
          </p:cNvSpPr>
          <p:nvPr>
            <p:ph type="body" idx="19"/>
          </p:nvPr>
        </p:nvSpPr>
        <p:spPr>
          <a:xfrm>
            <a:off x="6198271" y="5099206"/>
            <a:ext cx="2132985" cy="343061"/>
          </a:xfrm>
        </p:spPr>
        <p:txBody>
          <a:bodyPr/>
          <a:lstStyle/>
          <a:p>
            <a:r>
              <a:rPr lang="en-US" dirty="0"/>
              <a:t>FLORA BERGGREN​</a:t>
            </a:r>
          </a:p>
        </p:txBody>
      </p:sp>
      <p:sp>
        <p:nvSpPr>
          <p:cNvPr id="38" name="Text Placeholder 37">
            <a:extLst>
              <a:ext uri="{FF2B5EF4-FFF2-40B4-BE49-F238E27FC236}">
                <a16:creationId xmlns:a16="http://schemas.microsoft.com/office/drawing/2014/main" id="{97062F49-F468-4EA6-B6BF-94BFF89FDCB7}"/>
              </a:ext>
            </a:extLst>
          </p:cNvPr>
          <p:cNvSpPr>
            <a:spLocks noGrp="1"/>
          </p:cNvSpPr>
          <p:nvPr>
            <p:ph type="body" idx="23"/>
          </p:nvPr>
        </p:nvSpPr>
        <p:spPr>
          <a:xfrm>
            <a:off x="6327577" y="5478796"/>
            <a:ext cx="1845511" cy="343061"/>
          </a:xfrm>
        </p:spPr>
        <p:txBody>
          <a:bodyPr/>
          <a:lstStyle/>
          <a:p>
            <a:r>
              <a:rPr lang="en-US" dirty="0"/>
              <a:t>Chief Operations Officer</a:t>
            </a:r>
          </a:p>
          <a:p>
            <a:endParaRPr lang="en-US" dirty="0"/>
          </a:p>
        </p:txBody>
      </p:sp>
      <p:pic>
        <p:nvPicPr>
          <p:cNvPr id="43" name="Picture Placeholder 42" descr="Team member headshot">
            <a:extLst>
              <a:ext uri="{FF2B5EF4-FFF2-40B4-BE49-F238E27FC236}">
                <a16:creationId xmlns:a16="http://schemas.microsoft.com/office/drawing/2014/main" id="{F328CD15-EA0E-49AD-A3C6-5798A372AA53}"/>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val="0"/>
              </a:ext>
            </a:extLst>
          </a:blip>
          <a:srcRect/>
          <a:stretch/>
        </p:blipFill>
        <p:spPr>
          <a:xfrm>
            <a:off x="8747458" y="2886074"/>
            <a:ext cx="1845511" cy="1845511"/>
          </a:xfrm>
        </p:spPr>
      </p:pic>
      <p:sp>
        <p:nvSpPr>
          <p:cNvPr id="35" name="Text Placeholder 34">
            <a:extLst>
              <a:ext uri="{FF2B5EF4-FFF2-40B4-BE49-F238E27FC236}">
                <a16:creationId xmlns:a16="http://schemas.microsoft.com/office/drawing/2014/main" id="{60D37431-6A3A-47F6-A367-B5ADCF66AE37}"/>
              </a:ext>
            </a:extLst>
          </p:cNvPr>
          <p:cNvSpPr>
            <a:spLocks noGrp="1"/>
          </p:cNvSpPr>
          <p:nvPr>
            <p:ph type="body" idx="20"/>
          </p:nvPr>
        </p:nvSpPr>
        <p:spPr>
          <a:xfrm>
            <a:off x="8618152" y="5084524"/>
            <a:ext cx="2132984" cy="343061"/>
          </a:xfrm>
        </p:spPr>
        <p:txBody>
          <a:bodyPr/>
          <a:lstStyle/>
          <a:p>
            <a:r>
              <a:rPr lang="en-US" dirty="0"/>
              <a:t>RAJESH SANTOSHI​</a:t>
            </a:r>
          </a:p>
        </p:txBody>
      </p:sp>
      <p:sp>
        <p:nvSpPr>
          <p:cNvPr id="39" name="Text Placeholder 38">
            <a:extLst>
              <a:ext uri="{FF2B5EF4-FFF2-40B4-BE49-F238E27FC236}">
                <a16:creationId xmlns:a16="http://schemas.microsoft.com/office/drawing/2014/main" id="{59D9F00A-8CF0-41E8-9BB6-3B8ECDA55D49}"/>
              </a:ext>
            </a:extLst>
          </p:cNvPr>
          <p:cNvSpPr>
            <a:spLocks noGrp="1"/>
          </p:cNvSpPr>
          <p:nvPr>
            <p:ph type="body" idx="24"/>
          </p:nvPr>
        </p:nvSpPr>
        <p:spPr>
          <a:xfrm>
            <a:off x="8747458" y="5464114"/>
            <a:ext cx="1845510" cy="343061"/>
          </a:xfrm>
        </p:spPr>
        <p:txBody>
          <a:bodyPr/>
          <a:lstStyle/>
          <a:p>
            <a:r>
              <a:rPr lang="en-US" dirty="0"/>
              <a:t>VP Marketing</a:t>
            </a:r>
          </a:p>
          <a:p>
            <a:endParaRPr lang="en-US" dirty="0"/>
          </a:p>
        </p:txBody>
      </p:sp>
      <p:sp>
        <p:nvSpPr>
          <p:cNvPr id="3" name="Date Placeholder 2">
            <a:extLst>
              <a:ext uri="{FF2B5EF4-FFF2-40B4-BE49-F238E27FC236}">
                <a16:creationId xmlns:a16="http://schemas.microsoft.com/office/drawing/2014/main" id="{02F9CC1F-102C-49CC-B646-8E6826368A81}"/>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33808A03-6EC3-48BE-9D18-5A746D09243E}"/>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3477453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 </a:t>
            </a:r>
          </a:p>
        </p:txBody>
      </p:sp>
      <p:pic>
        <p:nvPicPr>
          <p:cNvPr id="38" name="Picture Placeholder 37" descr="Team member headshot">
            <a:extLst>
              <a:ext uri="{FF2B5EF4-FFF2-40B4-BE49-F238E27FC236}">
                <a16:creationId xmlns:a16="http://schemas.microsoft.com/office/drawing/2014/main" id="{76554518-1C01-4B26-9940-1C04FC9D73BA}"/>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sp>
        <p:nvSpPr>
          <p:cNvPr id="36" name="Text Placeholder 35">
            <a:extLst>
              <a:ext uri="{FF2B5EF4-FFF2-40B4-BE49-F238E27FC236}">
                <a16:creationId xmlns:a16="http://schemas.microsoft.com/office/drawing/2014/main" id="{23BA8AAF-B08B-441B-AAF3-590A568329BF}"/>
              </a:ext>
            </a:extLst>
          </p:cNvPr>
          <p:cNvSpPr>
            <a:spLocks noGrp="1"/>
          </p:cNvSpPr>
          <p:nvPr>
            <p:ph type="body" idx="1"/>
          </p:nvPr>
        </p:nvSpPr>
        <p:spPr>
          <a:xfrm>
            <a:off x="1500168" y="3654378"/>
            <a:ext cx="1828800" cy="343061"/>
          </a:xfrm>
        </p:spPr>
        <p:txBody>
          <a:bodyPr/>
          <a:lstStyle/>
          <a:p>
            <a:r>
              <a:rPr lang="en-US" dirty="0"/>
              <a:t>TAKUMA HAYASHI</a:t>
            </a:r>
          </a:p>
          <a:p>
            <a:endParaRPr lang="en-US" dirty="0"/>
          </a:p>
        </p:txBody>
      </p:sp>
      <p:sp>
        <p:nvSpPr>
          <p:cNvPr id="52" name="Text Placeholder 51">
            <a:extLst>
              <a:ext uri="{FF2B5EF4-FFF2-40B4-BE49-F238E27FC236}">
                <a16:creationId xmlns:a16="http://schemas.microsoft.com/office/drawing/2014/main" id="{E07741A2-243F-4086-945C-BCA1F24E6DB5}"/>
              </a:ext>
            </a:extLst>
          </p:cNvPr>
          <p:cNvSpPr>
            <a:spLocks noGrp="1"/>
          </p:cNvSpPr>
          <p:nvPr>
            <p:ph type="body" idx="21"/>
          </p:nvPr>
        </p:nvSpPr>
        <p:spPr>
          <a:xfrm>
            <a:off x="1390120" y="3782039"/>
            <a:ext cx="2057400" cy="343061"/>
          </a:xfrm>
        </p:spPr>
        <p:txBody>
          <a:bodyPr/>
          <a:lstStyle/>
          <a:p>
            <a:r>
              <a:rPr lang="en-US" dirty="0"/>
              <a:t>President</a:t>
            </a:r>
          </a:p>
        </p:txBody>
      </p:sp>
      <p:pic>
        <p:nvPicPr>
          <p:cNvPr id="42" name="Picture Placeholder 41" descr="Team member headshot">
            <a:extLst>
              <a:ext uri="{FF2B5EF4-FFF2-40B4-BE49-F238E27FC236}">
                <a16:creationId xmlns:a16="http://schemas.microsoft.com/office/drawing/2014/main" id="{CB092FE3-5F48-4433-B8FF-114D1CD7437D}"/>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49" name="Text Placeholder 48">
            <a:extLst>
              <a:ext uri="{FF2B5EF4-FFF2-40B4-BE49-F238E27FC236}">
                <a16:creationId xmlns:a16="http://schemas.microsoft.com/office/drawing/2014/main" id="{27CB5CB7-B854-4F48-954C-5CF86CC9146D}"/>
              </a:ext>
            </a:extLst>
          </p:cNvPr>
          <p:cNvSpPr>
            <a:spLocks noGrp="1"/>
          </p:cNvSpPr>
          <p:nvPr>
            <p:ph type="body" idx="18"/>
          </p:nvPr>
        </p:nvSpPr>
        <p:spPr>
          <a:xfrm>
            <a:off x="3849262" y="3669060"/>
            <a:ext cx="1828800" cy="343061"/>
          </a:xfrm>
        </p:spPr>
        <p:txBody>
          <a:bodyPr/>
          <a:lstStyle/>
          <a:p>
            <a:r>
              <a:rPr lang="en-US" dirty="0"/>
              <a:t>MIRJAM NILSSON​</a:t>
            </a:r>
          </a:p>
        </p:txBody>
      </p:sp>
      <p:sp>
        <p:nvSpPr>
          <p:cNvPr id="61" name="Text Placeholder 60">
            <a:extLst>
              <a:ext uri="{FF2B5EF4-FFF2-40B4-BE49-F238E27FC236}">
                <a16:creationId xmlns:a16="http://schemas.microsoft.com/office/drawing/2014/main" id="{F1C860E6-FF87-419F-8B26-B8EA4D5F3D3D}"/>
              </a:ext>
            </a:extLst>
          </p:cNvPr>
          <p:cNvSpPr>
            <a:spLocks noGrp="1"/>
          </p:cNvSpPr>
          <p:nvPr>
            <p:ph type="body" idx="22"/>
          </p:nvPr>
        </p:nvSpPr>
        <p:spPr>
          <a:xfrm>
            <a:off x="3739214" y="3796721"/>
            <a:ext cx="2057400" cy="343061"/>
          </a:xfrm>
        </p:spPr>
        <p:txBody>
          <a:bodyPr/>
          <a:lstStyle/>
          <a:p>
            <a:r>
              <a:rPr lang="en-US" dirty="0"/>
              <a:t>Chief Executive Officer</a:t>
            </a:r>
          </a:p>
        </p:txBody>
      </p:sp>
      <p:pic>
        <p:nvPicPr>
          <p:cNvPr id="46" name="Picture Placeholder 45" descr="Team member headshot">
            <a:extLst>
              <a:ext uri="{FF2B5EF4-FFF2-40B4-BE49-F238E27FC236}">
                <a16:creationId xmlns:a16="http://schemas.microsoft.com/office/drawing/2014/main" id="{570FC090-540A-41E2-99FA-7B7BC171A64E}"/>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716934" y="2428875"/>
            <a:ext cx="1066800" cy="1066800"/>
          </a:xfrm>
        </p:spPr>
      </p:pic>
      <p:sp>
        <p:nvSpPr>
          <p:cNvPr id="50" name="Text Placeholder 49">
            <a:extLst>
              <a:ext uri="{FF2B5EF4-FFF2-40B4-BE49-F238E27FC236}">
                <a16:creationId xmlns:a16="http://schemas.microsoft.com/office/drawing/2014/main" id="{540F887C-E8EB-4467-90FE-023D47FFB454}"/>
              </a:ext>
            </a:extLst>
          </p:cNvPr>
          <p:cNvSpPr>
            <a:spLocks noGrp="1"/>
          </p:cNvSpPr>
          <p:nvPr>
            <p:ph type="body" idx="19"/>
          </p:nvPr>
        </p:nvSpPr>
        <p:spPr>
          <a:xfrm>
            <a:off x="6339926" y="3669060"/>
            <a:ext cx="1828800" cy="343061"/>
          </a:xfrm>
        </p:spPr>
        <p:txBody>
          <a:bodyPr/>
          <a:lstStyle/>
          <a:p>
            <a:r>
              <a:rPr lang="en-US" dirty="0"/>
              <a:t>FLORA BERGGREN​</a:t>
            </a:r>
          </a:p>
          <a:p>
            <a:endParaRPr lang="en-US" dirty="0"/>
          </a:p>
        </p:txBody>
      </p:sp>
      <p:sp>
        <p:nvSpPr>
          <p:cNvPr id="62" name="Text Placeholder 61">
            <a:extLst>
              <a:ext uri="{FF2B5EF4-FFF2-40B4-BE49-F238E27FC236}">
                <a16:creationId xmlns:a16="http://schemas.microsoft.com/office/drawing/2014/main" id="{F1AF6C54-9939-432B-BBC2-5E0C0F8B2D8C}"/>
              </a:ext>
            </a:extLst>
          </p:cNvPr>
          <p:cNvSpPr>
            <a:spLocks noGrp="1"/>
          </p:cNvSpPr>
          <p:nvPr>
            <p:ph type="body" idx="23"/>
          </p:nvPr>
        </p:nvSpPr>
        <p:spPr>
          <a:xfrm>
            <a:off x="6217963" y="3796721"/>
            <a:ext cx="2057400" cy="343061"/>
          </a:xfrm>
        </p:spPr>
        <p:txBody>
          <a:bodyPr/>
          <a:lstStyle/>
          <a:p>
            <a:r>
              <a:rPr lang="en-US" dirty="0"/>
              <a:t>Chief Operations Officer</a:t>
            </a:r>
          </a:p>
        </p:txBody>
      </p:sp>
      <p:pic>
        <p:nvPicPr>
          <p:cNvPr id="54" name="Picture Placeholder 53" descr="Team member headshot">
            <a:extLst>
              <a:ext uri="{FF2B5EF4-FFF2-40B4-BE49-F238E27FC236}">
                <a16:creationId xmlns:a16="http://schemas.microsoft.com/office/drawing/2014/main" id="{79B06025-9CB9-45C4-BF20-7D0D27D1B814}"/>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51" name="Text Placeholder 50">
            <a:extLst>
              <a:ext uri="{FF2B5EF4-FFF2-40B4-BE49-F238E27FC236}">
                <a16:creationId xmlns:a16="http://schemas.microsoft.com/office/drawing/2014/main" id="{C1C77C5B-2A5F-4999-A5BF-F60EA88DE493}"/>
              </a:ext>
            </a:extLst>
          </p:cNvPr>
          <p:cNvSpPr>
            <a:spLocks noGrp="1"/>
          </p:cNvSpPr>
          <p:nvPr>
            <p:ph type="body" idx="20"/>
          </p:nvPr>
        </p:nvSpPr>
        <p:spPr>
          <a:xfrm>
            <a:off x="8759806" y="3654378"/>
            <a:ext cx="1828800" cy="343061"/>
          </a:xfrm>
        </p:spPr>
        <p:txBody>
          <a:bodyPr/>
          <a:lstStyle/>
          <a:p>
            <a:r>
              <a:rPr lang="en-US" dirty="0"/>
              <a:t>RAJESH SANTOSHI</a:t>
            </a:r>
          </a:p>
        </p:txBody>
      </p:sp>
      <p:sp>
        <p:nvSpPr>
          <p:cNvPr id="63" name="Text Placeholder 62">
            <a:extLst>
              <a:ext uri="{FF2B5EF4-FFF2-40B4-BE49-F238E27FC236}">
                <a16:creationId xmlns:a16="http://schemas.microsoft.com/office/drawing/2014/main" id="{41797063-0A46-4FCE-86CB-FC66F997C5F4}"/>
              </a:ext>
            </a:extLst>
          </p:cNvPr>
          <p:cNvSpPr>
            <a:spLocks noGrp="1"/>
          </p:cNvSpPr>
          <p:nvPr>
            <p:ph type="body" idx="24"/>
          </p:nvPr>
        </p:nvSpPr>
        <p:spPr>
          <a:xfrm>
            <a:off x="8634432" y="3782039"/>
            <a:ext cx="2057400" cy="343061"/>
          </a:xfrm>
        </p:spPr>
        <p:txBody>
          <a:bodyPr/>
          <a:lstStyle/>
          <a:p>
            <a:r>
              <a:rPr lang="en-US" dirty="0"/>
              <a:t>VP Marketing</a:t>
            </a:r>
          </a:p>
        </p:txBody>
      </p:sp>
      <p:pic>
        <p:nvPicPr>
          <p:cNvPr id="58" name="Picture Placeholder 57" descr="Team member headshot">
            <a:extLst>
              <a:ext uri="{FF2B5EF4-FFF2-40B4-BE49-F238E27FC236}">
                <a16:creationId xmlns:a16="http://schemas.microsoft.com/office/drawing/2014/main" id="{84ACB9E1-B019-4966-9E07-8D06D40BDDD3}"/>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sp>
        <p:nvSpPr>
          <p:cNvPr id="64" name="Text Placeholder 63">
            <a:extLst>
              <a:ext uri="{FF2B5EF4-FFF2-40B4-BE49-F238E27FC236}">
                <a16:creationId xmlns:a16="http://schemas.microsoft.com/office/drawing/2014/main" id="{3ECD1D6F-7DAE-4DCC-BBB4-CD519379CDF6}"/>
              </a:ext>
            </a:extLst>
          </p:cNvPr>
          <p:cNvSpPr>
            <a:spLocks noGrp="1"/>
          </p:cNvSpPr>
          <p:nvPr>
            <p:ph type="body" idx="25"/>
          </p:nvPr>
        </p:nvSpPr>
        <p:spPr>
          <a:xfrm>
            <a:off x="1500168" y="5513214"/>
            <a:ext cx="1828800" cy="343061"/>
          </a:xfrm>
        </p:spPr>
        <p:txBody>
          <a:bodyPr/>
          <a:lstStyle/>
          <a:p>
            <a:r>
              <a:rPr lang="en-US" dirty="0"/>
              <a:t>GRAHAM BARNES</a:t>
            </a:r>
          </a:p>
          <a:p>
            <a:endParaRPr lang="en-US" dirty="0"/>
          </a:p>
        </p:txBody>
      </p:sp>
      <p:sp>
        <p:nvSpPr>
          <p:cNvPr id="72" name="Text Placeholder 71">
            <a:extLst>
              <a:ext uri="{FF2B5EF4-FFF2-40B4-BE49-F238E27FC236}">
                <a16:creationId xmlns:a16="http://schemas.microsoft.com/office/drawing/2014/main" id="{0420E7B5-7D79-437C-BC6E-11C9C9C73D12}"/>
              </a:ext>
            </a:extLst>
          </p:cNvPr>
          <p:cNvSpPr>
            <a:spLocks noGrp="1"/>
          </p:cNvSpPr>
          <p:nvPr>
            <p:ph type="body" idx="33"/>
          </p:nvPr>
        </p:nvSpPr>
        <p:spPr>
          <a:xfrm>
            <a:off x="1390120" y="5640875"/>
            <a:ext cx="2057400" cy="343061"/>
          </a:xfrm>
        </p:spPr>
        <p:txBody>
          <a:bodyPr/>
          <a:lstStyle/>
          <a:p>
            <a:r>
              <a:rPr lang="en-US" dirty="0"/>
              <a:t>VP Product</a:t>
            </a:r>
          </a:p>
        </p:txBody>
      </p:sp>
      <p:pic>
        <p:nvPicPr>
          <p:cNvPr id="66" name="Picture Placeholder 65" descr="Team member headshot">
            <a:extLst>
              <a:ext uri="{FF2B5EF4-FFF2-40B4-BE49-F238E27FC236}">
                <a16:creationId xmlns:a16="http://schemas.microsoft.com/office/drawing/2014/main" id="{D61AF03E-3F4A-4F5E-BA7C-C1DF611CEA4F}"/>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sp>
        <p:nvSpPr>
          <p:cNvPr id="69" name="Text Placeholder 68">
            <a:extLst>
              <a:ext uri="{FF2B5EF4-FFF2-40B4-BE49-F238E27FC236}">
                <a16:creationId xmlns:a16="http://schemas.microsoft.com/office/drawing/2014/main" id="{A5A9CD8D-31A9-4139-87B2-349EA8E14781}"/>
              </a:ext>
            </a:extLst>
          </p:cNvPr>
          <p:cNvSpPr>
            <a:spLocks noGrp="1"/>
          </p:cNvSpPr>
          <p:nvPr>
            <p:ph type="body" idx="30"/>
          </p:nvPr>
        </p:nvSpPr>
        <p:spPr>
          <a:xfrm>
            <a:off x="3849262" y="5527896"/>
            <a:ext cx="1828800" cy="343061"/>
          </a:xfrm>
        </p:spPr>
        <p:txBody>
          <a:bodyPr/>
          <a:lstStyle/>
          <a:p>
            <a:r>
              <a:rPr lang="en-US" dirty="0"/>
              <a:t>ROWAN MURPHY</a:t>
            </a:r>
          </a:p>
          <a:p>
            <a:endParaRPr lang="en-US" dirty="0"/>
          </a:p>
        </p:txBody>
      </p:sp>
      <p:sp>
        <p:nvSpPr>
          <p:cNvPr id="73" name="Text Placeholder 72">
            <a:extLst>
              <a:ext uri="{FF2B5EF4-FFF2-40B4-BE49-F238E27FC236}">
                <a16:creationId xmlns:a16="http://schemas.microsoft.com/office/drawing/2014/main" id="{E1FCDD58-01CD-47CF-AB15-A511E9D3612F}"/>
              </a:ext>
            </a:extLst>
          </p:cNvPr>
          <p:cNvSpPr>
            <a:spLocks noGrp="1"/>
          </p:cNvSpPr>
          <p:nvPr>
            <p:ph type="body" idx="34"/>
          </p:nvPr>
        </p:nvSpPr>
        <p:spPr>
          <a:xfrm>
            <a:off x="3739214" y="5655557"/>
            <a:ext cx="2057400" cy="343061"/>
          </a:xfrm>
        </p:spPr>
        <p:txBody>
          <a:bodyPr/>
          <a:lstStyle/>
          <a:p>
            <a:r>
              <a:rPr lang="en-US" dirty="0"/>
              <a:t>SEO Strategist</a:t>
            </a:r>
          </a:p>
        </p:txBody>
      </p:sp>
      <p:pic>
        <p:nvPicPr>
          <p:cNvPr id="78" name="Picture Placeholder 77" descr="Team member headshot">
            <a:extLst>
              <a:ext uri="{FF2B5EF4-FFF2-40B4-BE49-F238E27FC236}">
                <a16:creationId xmlns:a16="http://schemas.microsoft.com/office/drawing/2014/main" id="{C0C63D45-D8C0-4899-A4AC-EA536EBA3E9D}"/>
              </a:ext>
            </a:extLst>
          </p:cNvPr>
          <p:cNvPicPr>
            <a:picLocks noGrp="1" noChangeAspect="1"/>
          </p:cNvPicPr>
          <p:nvPr>
            <p:ph type="pic" sz="quarter" idx="28"/>
          </p:nvPr>
        </p:nvPicPr>
        <p:blipFill rotWithShape="1">
          <a:blip r:embed="rId8">
            <a:extLst>
              <a:ext uri="{28A0092B-C50C-407E-A947-70E740481C1C}">
                <a14:useLocalDpi xmlns:a14="http://schemas.microsoft.com/office/drawing/2010/main" val="0"/>
              </a:ext>
            </a:extLst>
          </a:blip>
          <a:srcRect/>
          <a:stretch/>
        </p:blipFill>
        <p:spPr>
          <a:xfrm>
            <a:off x="6716934" y="4287711"/>
            <a:ext cx="1066800" cy="1066800"/>
          </a:xfrm>
        </p:spPr>
      </p:pic>
      <p:sp>
        <p:nvSpPr>
          <p:cNvPr id="70" name="Text Placeholder 69">
            <a:extLst>
              <a:ext uri="{FF2B5EF4-FFF2-40B4-BE49-F238E27FC236}">
                <a16:creationId xmlns:a16="http://schemas.microsoft.com/office/drawing/2014/main" id="{58753412-8033-48AD-80DF-945C72BC7335}"/>
              </a:ext>
            </a:extLst>
          </p:cNvPr>
          <p:cNvSpPr>
            <a:spLocks noGrp="1"/>
          </p:cNvSpPr>
          <p:nvPr>
            <p:ph type="body" idx="31"/>
          </p:nvPr>
        </p:nvSpPr>
        <p:spPr>
          <a:xfrm>
            <a:off x="6339926" y="5527896"/>
            <a:ext cx="1828800" cy="343061"/>
          </a:xfrm>
        </p:spPr>
        <p:txBody>
          <a:bodyPr/>
          <a:lstStyle/>
          <a:p>
            <a:r>
              <a:rPr lang="en-US" dirty="0"/>
              <a:t>ELIZABETH MOORE</a:t>
            </a:r>
          </a:p>
        </p:txBody>
      </p:sp>
      <p:sp>
        <p:nvSpPr>
          <p:cNvPr id="74" name="Text Placeholder 73">
            <a:extLst>
              <a:ext uri="{FF2B5EF4-FFF2-40B4-BE49-F238E27FC236}">
                <a16:creationId xmlns:a16="http://schemas.microsoft.com/office/drawing/2014/main" id="{2E2604A9-4BB8-4144-914B-DCF4F13DF3DB}"/>
              </a:ext>
            </a:extLst>
          </p:cNvPr>
          <p:cNvSpPr>
            <a:spLocks noGrp="1"/>
          </p:cNvSpPr>
          <p:nvPr>
            <p:ph type="body" idx="35"/>
          </p:nvPr>
        </p:nvSpPr>
        <p:spPr>
          <a:xfrm>
            <a:off x="6229878" y="5655557"/>
            <a:ext cx="2057400" cy="343061"/>
          </a:xfrm>
        </p:spPr>
        <p:txBody>
          <a:bodyPr/>
          <a:lstStyle/>
          <a:p>
            <a:r>
              <a:rPr lang="en-US" dirty="0"/>
              <a:t>Product Designer</a:t>
            </a:r>
          </a:p>
        </p:txBody>
      </p:sp>
      <p:pic>
        <p:nvPicPr>
          <p:cNvPr id="83" name="Picture Placeholder 82" descr="Team member headshot">
            <a:extLst>
              <a:ext uri="{FF2B5EF4-FFF2-40B4-BE49-F238E27FC236}">
                <a16:creationId xmlns:a16="http://schemas.microsoft.com/office/drawing/2014/main" id="{3640DB2F-E9FF-4506-B751-D3C6F935A4DD}"/>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71" name="Text Placeholder 70">
            <a:extLst>
              <a:ext uri="{FF2B5EF4-FFF2-40B4-BE49-F238E27FC236}">
                <a16:creationId xmlns:a16="http://schemas.microsoft.com/office/drawing/2014/main" id="{A45FE9A3-15E0-49FA-B6E5-DB16CD0C2C8F}"/>
              </a:ext>
            </a:extLst>
          </p:cNvPr>
          <p:cNvSpPr>
            <a:spLocks noGrp="1"/>
          </p:cNvSpPr>
          <p:nvPr>
            <p:ph type="body" idx="32"/>
          </p:nvPr>
        </p:nvSpPr>
        <p:spPr>
          <a:xfrm>
            <a:off x="8759806" y="5513214"/>
            <a:ext cx="1828800" cy="343061"/>
          </a:xfrm>
        </p:spPr>
        <p:txBody>
          <a:bodyPr/>
          <a:lstStyle/>
          <a:p>
            <a:r>
              <a:rPr lang="en-US" dirty="0"/>
              <a:t>ROBIN KLINE</a:t>
            </a:r>
          </a:p>
        </p:txBody>
      </p:sp>
      <p:sp>
        <p:nvSpPr>
          <p:cNvPr id="75" name="Text Placeholder 74">
            <a:extLst>
              <a:ext uri="{FF2B5EF4-FFF2-40B4-BE49-F238E27FC236}">
                <a16:creationId xmlns:a16="http://schemas.microsoft.com/office/drawing/2014/main" id="{72076C4D-9688-4C1A-AB51-8F1051A803A9}"/>
              </a:ext>
            </a:extLst>
          </p:cNvPr>
          <p:cNvSpPr>
            <a:spLocks noGrp="1"/>
          </p:cNvSpPr>
          <p:nvPr>
            <p:ph type="body" idx="36"/>
          </p:nvPr>
        </p:nvSpPr>
        <p:spPr>
          <a:xfrm>
            <a:off x="8634432" y="5640875"/>
            <a:ext cx="2057400" cy="343061"/>
          </a:xfrm>
        </p:spPr>
        <p:txBody>
          <a:bodyPr/>
          <a:lstStyle/>
          <a:p>
            <a:r>
              <a:rPr lang="en-US" dirty="0"/>
              <a:t>Content Developer</a:t>
            </a:r>
          </a:p>
        </p:txBody>
      </p:sp>
      <p:sp>
        <p:nvSpPr>
          <p:cNvPr id="3" name="Date Placeholder 2">
            <a:extLst>
              <a:ext uri="{FF2B5EF4-FFF2-40B4-BE49-F238E27FC236}">
                <a16:creationId xmlns:a16="http://schemas.microsoft.com/office/drawing/2014/main" id="{1833164A-09D8-4E05-899E-C830A562A446}"/>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79EB4DEA-4DCD-421C-A905-7EFCAE898907}"/>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dirty="0"/>
          </a:p>
        </p:txBody>
      </p:sp>
    </p:spTree>
    <p:extLst>
      <p:ext uri="{BB962C8B-B14F-4D97-AF65-F5344CB8AC3E}">
        <p14:creationId xmlns:p14="http://schemas.microsoft.com/office/powerpoint/2010/main" val="3396266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b="1" dirty="0"/>
              <a:t>OUTLINE</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err="1"/>
              <a:t>PeNDAHULUAN</a:t>
            </a:r>
            <a:endParaRPr lang="en-US" dirty="0"/>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err="1"/>
              <a:t>Perancangan</a:t>
            </a:r>
            <a:endParaRPr lang="en-US" dirty="0"/>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err="1"/>
              <a:t>Analisis</a:t>
            </a:r>
            <a:endParaRPr lang="en-US" dirty="0"/>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err="1"/>
              <a:t>kesimpulan</a:t>
            </a:r>
            <a:endParaRPr lang="en-US" dirty="0"/>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err="1"/>
              <a:t>Menjelaskan</a:t>
            </a:r>
            <a:r>
              <a:rPr lang="en-US" dirty="0"/>
              <a:t> </a:t>
            </a:r>
            <a:r>
              <a:rPr lang="en-US" dirty="0" err="1"/>
              <a:t>latar</a:t>
            </a:r>
            <a:r>
              <a:rPr lang="en-US" dirty="0"/>
              <a:t> </a:t>
            </a:r>
            <a:r>
              <a:rPr lang="en-US" dirty="0" err="1"/>
              <a:t>belakang</a:t>
            </a:r>
            <a:r>
              <a:rPr lang="en-US" dirty="0"/>
              <a:t> </a:t>
            </a:r>
            <a:r>
              <a:rPr lang="en-US" dirty="0" err="1"/>
              <a:t>Tugas</a:t>
            </a:r>
            <a:r>
              <a:rPr lang="en-US" dirty="0"/>
              <a:t> </a:t>
            </a:r>
            <a:r>
              <a:rPr lang="en-US" dirty="0" err="1"/>
              <a:t>Besar</a:t>
            </a:r>
            <a:r>
              <a:rPr lang="en-US" dirty="0"/>
              <a:t>.</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1010842"/>
          </a:xfrm>
        </p:spPr>
        <p:txBody>
          <a:bodyPr/>
          <a:lstStyle/>
          <a:p>
            <a:r>
              <a:rPr lang="en-US" dirty="0" err="1"/>
              <a:t>Menejelaskan</a:t>
            </a:r>
            <a:r>
              <a:rPr lang="en-US" dirty="0"/>
              <a:t> </a:t>
            </a:r>
            <a:r>
              <a:rPr lang="en-US" dirty="0" err="1"/>
              <a:t>jarak</a:t>
            </a:r>
            <a:r>
              <a:rPr lang="en-US" dirty="0"/>
              <a:t> dan </a:t>
            </a:r>
            <a:r>
              <a:rPr lang="en-US" dirty="0" err="1"/>
              <a:t>lokasi</a:t>
            </a:r>
            <a:r>
              <a:rPr lang="en-US" dirty="0"/>
              <a:t> </a:t>
            </a:r>
            <a:r>
              <a:rPr lang="en-US" dirty="0" err="1"/>
              <a:t>perancangan</a:t>
            </a:r>
            <a:r>
              <a:rPr lang="en-US" dirty="0"/>
              <a:t> FTTH </a:t>
            </a:r>
            <a:r>
              <a:rPr lang="en-US" dirty="0" err="1"/>
              <a:t>dengan</a:t>
            </a:r>
            <a:r>
              <a:rPr lang="en-US" dirty="0"/>
              <a:t> </a:t>
            </a:r>
            <a:r>
              <a:rPr lang="en-US" dirty="0" err="1"/>
              <a:t>menggunakan</a:t>
            </a:r>
            <a:r>
              <a:rPr lang="en-US" dirty="0"/>
              <a:t> Google Earth dan </a:t>
            </a:r>
            <a:r>
              <a:rPr lang="en-US" dirty="0" err="1"/>
              <a:t>Optisystem</a:t>
            </a:r>
            <a:r>
              <a:rPr lang="en-US" dirty="0"/>
              <a:t>.</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Hasil </a:t>
            </a:r>
            <a:r>
              <a:rPr lang="en-US" dirty="0" err="1"/>
              <a:t>simulasi</a:t>
            </a:r>
            <a:r>
              <a:rPr lang="en-US" dirty="0"/>
              <a:t> </a:t>
            </a:r>
            <a:r>
              <a:rPr lang="en-US" dirty="0" err="1"/>
              <a:t>dilakukan</a:t>
            </a:r>
            <a:r>
              <a:rPr lang="en-US" dirty="0"/>
              <a:t> </a:t>
            </a:r>
            <a:r>
              <a:rPr lang="en-US" dirty="0" err="1"/>
              <a:t>analisis</a:t>
            </a:r>
            <a:r>
              <a:rPr lang="en-US" dirty="0"/>
              <a:t> </a:t>
            </a:r>
            <a:r>
              <a:rPr lang="en-US" dirty="0" err="1"/>
              <a:t>perhitungan</a:t>
            </a:r>
            <a:r>
              <a:rPr lang="en-US" dirty="0"/>
              <a:t> PLB, RTB, dan BOQ.</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Kesimpulan </a:t>
            </a:r>
            <a:r>
              <a:rPr lang="en-US" dirty="0" err="1"/>
              <a:t>dari</a:t>
            </a:r>
            <a:r>
              <a:rPr lang="en-US" dirty="0"/>
              <a:t> </a:t>
            </a:r>
            <a:r>
              <a:rPr lang="en-US" dirty="0" err="1"/>
              <a:t>Tugas</a:t>
            </a:r>
            <a:r>
              <a:rPr lang="en-US" dirty="0"/>
              <a:t> </a:t>
            </a:r>
            <a:r>
              <a:rPr lang="en-US" dirty="0" err="1"/>
              <a:t>Besar</a:t>
            </a:r>
            <a:r>
              <a:rPr lang="en-US" dirty="0"/>
              <a:t>.</a:t>
            </a:r>
          </a:p>
          <a:p>
            <a:endParaRPr lang="en-US" dirty="0"/>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2022</a:t>
            </a:r>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a:lstStyle/>
          <a:p>
            <a:r>
              <a:rPr lang="en-US" dirty="0" err="1"/>
              <a:t>Goki</a:t>
            </a:r>
            <a:r>
              <a:rPr lang="en-US" dirty="0"/>
              <a:t> Folder </a:t>
            </a:r>
            <a:r>
              <a:rPr lang="en-US" dirty="0" err="1"/>
              <a:t>Rudianto</a:t>
            </a:r>
            <a:r>
              <a:rPr lang="en-US" dirty="0"/>
              <a:t> </a:t>
            </a:r>
            <a:r>
              <a:rPr lang="en-US" dirty="0" err="1"/>
              <a:t>Purba</a:t>
            </a:r>
            <a:r>
              <a:rPr lang="en-US" dirty="0"/>
              <a:t> (1101208510)</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F33B-5572-4A00-A55C-1E13A6B3A8F1}"/>
              </a:ext>
            </a:extLst>
          </p:cNvPr>
          <p:cNvSpPr>
            <a:spLocks noGrp="1"/>
          </p:cNvSpPr>
          <p:nvPr>
            <p:ph type="title"/>
          </p:nvPr>
        </p:nvSpPr>
        <p:spPr>
          <a:xfrm>
            <a:off x="1885156" y="892177"/>
            <a:ext cx="8421688" cy="1325563"/>
          </a:xfrm>
        </p:spPr>
        <p:txBody>
          <a:bodyPr/>
          <a:lstStyle/>
          <a:p>
            <a:r>
              <a:rPr lang="en-US" dirty="0"/>
              <a:t>FUNDING</a:t>
            </a:r>
          </a:p>
        </p:txBody>
      </p:sp>
      <p:graphicFrame>
        <p:nvGraphicFramePr>
          <p:cNvPr id="126" name="Content Placeholder 125" title="Funding Chart">
            <a:extLst>
              <a:ext uri="{FF2B5EF4-FFF2-40B4-BE49-F238E27FC236}">
                <a16:creationId xmlns:a16="http://schemas.microsoft.com/office/drawing/2014/main" id="{A036AFA2-B0F0-4DE7-B7AE-E4B852EB3D36}"/>
              </a:ext>
            </a:extLst>
          </p:cNvPr>
          <p:cNvGraphicFramePr>
            <a:graphicFrameLocks noGrp="1"/>
          </p:cNvGraphicFramePr>
          <p:nvPr>
            <p:ph sz="quarter" idx="21"/>
            <p:extLst>
              <p:ext uri="{D42A27DB-BD31-4B8C-83A1-F6EECF244321}">
                <p14:modId xmlns:p14="http://schemas.microsoft.com/office/powerpoint/2010/main" val="3743992659"/>
              </p:ext>
            </p:extLst>
          </p:nvPr>
        </p:nvGraphicFramePr>
        <p:xfrm>
          <a:off x="1074738" y="2119313"/>
          <a:ext cx="1857375" cy="16637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 Placeholder 2">
            <a:extLst>
              <a:ext uri="{FF2B5EF4-FFF2-40B4-BE49-F238E27FC236}">
                <a16:creationId xmlns:a16="http://schemas.microsoft.com/office/drawing/2014/main" id="{82A4739B-8DE9-4523-8034-4E83861CCF73}"/>
              </a:ext>
            </a:extLst>
          </p:cNvPr>
          <p:cNvSpPr>
            <a:spLocks noGrp="1"/>
          </p:cNvSpPr>
          <p:nvPr>
            <p:ph type="body" idx="1"/>
          </p:nvPr>
        </p:nvSpPr>
        <p:spPr>
          <a:xfrm>
            <a:off x="838200" y="3788813"/>
            <a:ext cx="2330726" cy="804859"/>
          </a:xfrm>
        </p:spPr>
        <p:txBody>
          <a:bodyPr/>
          <a:lstStyle/>
          <a:p>
            <a:r>
              <a:rPr lang="en-US" dirty="0"/>
              <a:t>$14,000</a:t>
            </a:r>
          </a:p>
        </p:txBody>
      </p:sp>
      <p:sp>
        <p:nvSpPr>
          <p:cNvPr id="14" name="Text Placeholder 13">
            <a:extLst>
              <a:ext uri="{FF2B5EF4-FFF2-40B4-BE49-F238E27FC236}">
                <a16:creationId xmlns:a16="http://schemas.microsoft.com/office/drawing/2014/main" id="{C487CCC0-D329-4C1F-A1CD-04930A23C5C3}"/>
              </a:ext>
            </a:extLst>
          </p:cNvPr>
          <p:cNvSpPr>
            <a:spLocks noGrp="1"/>
          </p:cNvSpPr>
          <p:nvPr>
            <p:ph type="body" idx="17"/>
          </p:nvPr>
        </p:nvSpPr>
        <p:spPr>
          <a:xfrm>
            <a:off x="838200" y="4464810"/>
            <a:ext cx="2330726" cy="438505"/>
          </a:xfrm>
        </p:spPr>
        <p:txBody>
          <a:bodyPr/>
          <a:lstStyle/>
          <a:p>
            <a:r>
              <a:rPr lang="en-US" dirty="0"/>
              <a:t>ANGEL INVESTMENTS</a:t>
            </a:r>
          </a:p>
        </p:txBody>
      </p:sp>
      <p:sp>
        <p:nvSpPr>
          <p:cNvPr id="4" name="Content Placeholder 3">
            <a:extLst>
              <a:ext uri="{FF2B5EF4-FFF2-40B4-BE49-F238E27FC236}">
                <a16:creationId xmlns:a16="http://schemas.microsoft.com/office/drawing/2014/main" id="{21CF2BB3-1E12-4189-9F5F-EF136C62E39B}"/>
              </a:ext>
            </a:extLst>
          </p:cNvPr>
          <p:cNvSpPr>
            <a:spLocks noGrp="1"/>
          </p:cNvSpPr>
          <p:nvPr>
            <p:ph sz="half" idx="2"/>
          </p:nvPr>
        </p:nvSpPr>
        <p:spPr>
          <a:xfrm>
            <a:off x="838200" y="5120722"/>
            <a:ext cx="2330726" cy="853167"/>
          </a:xfrm>
        </p:spPr>
        <p:txBody>
          <a:bodyPr/>
          <a:lstStyle/>
          <a:p>
            <a:r>
              <a:rPr lang="en-ZA" dirty="0"/>
              <a:t>Amount obtained through other investors</a:t>
            </a:r>
          </a:p>
        </p:txBody>
      </p:sp>
      <p:graphicFrame>
        <p:nvGraphicFramePr>
          <p:cNvPr id="127" name="Content Placeholder 126" title="Funding Chart">
            <a:extLst>
              <a:ext uri="{FF2B5EF4-FFF2-40B4-BE49-F238E27FC236}">
                <a16:creationId xmlns:a16="http://schemas.microsoft.com/office/drawing/2014/main" id="{47DB352F-5059-4378-B91D-92E59C6B1B91}"/>
              </a:ext>
            </a:extLst>
          </p:cNvPr>
          <p:cNvGraphicFramePr>
            <a:graphicFrameLocks noGrp="1"/>
          </p:cNvGraphicFramePr>
          <p:nvPr>
            <p:ph sz="quarter" idx="22"/>
            <p:extLst>
              <p:ext uri="{D42A27DB-BD31-4B8C-83A1-F6EECF244321}">
                <p14:modId xmlns:p14="http://schemas.microsoft.com/office/powerpoint/2010/main" val="4265798655"/>
              </p:ext>
            </p:extLst>
          </p:nvPr>
        </p:nvGraphicFramePr>
        <p:xfrm>
          <a:off x="3811588" y="2119313"/>
          <a:ext cx="1855787" cy="16637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Placeholder 4">
            <a:extLst>
              <a:ext uri="{FF2B5EF4-FFF2-40B4-BE49-F238E27FC236}">
                <a16:creationId xmlns:a16="http://schemas.microsoft.com/office/drawing/2014/main" id="{68145D0E-892D-492B-8AD6-551CF27DD5F7}"/>
              </a:ext>
            </a:extLst>
          </p:cNvPr>
          <p:cNvSpPr>
            <a:spLocks noGrp="1"/>
          </p:cNvSpPr>
          <p:nvPr>
            <p:ph type="body" sz="quarter" idx="3"/>
          </p:nvPr>
        </p:nvSpPr>
        <p:spPr>
          <a:xfrm>
            <a:off x="3562665" y="3788813"/>
            <a:ext cx="2342205" cy="804859"/>
          </a:xfrm>
        </p:spPr>
        <p:txBody>
          <a:bodyPr/>
          <a:lstStyle/>
          <a:p>
            <a:r>
              <a:rPr lang="en-US" dirty="0"/>
              <a:t>$12,000</a:t>
            </a:r>
          </a:p>
        </p:txBody>
      </p:sp>
      <p:sp>
        <p:nvSpPr>
          <p:cNvPr id="15" name="Text Placeholder 14">
            <a:extLst>
              <a:ext uri="{FF2B5EF4-FFF2-40B4-BE49-F238E27FC236}">
                <a16:creationId xmlns:a16="http://schemas.microsoft.com/office/drawing/2014/main" id="{34E62770-EE0A-4D83-B50E-CD868056030E}"/>
              </a:ext>
            </a:extLst>
          </p:cNvPr>
          <p:cNvSpPr>
            <a:spLocks noGrp="1"/>
          </p:cNvSpPr>
          <p:nvPr>
            <p:ph type="body" sz="quarter" idx="18"/>
          </p:nvPr>
        </p:nvSpPr>
        <p:spPr>
          <a:xfrm>
            <a:off x="3562665" y="4464810"/>
            <a:ext cx="2342205" cy="438505"/>
          </a:xfrm>
        </p:spPr>
        <p:txBody>
          <a:bodyPr/>
          <a:lstStyle/>
          <a:p>
            <a:r>
              <a:rPr lang="en-US" dirty="0"/>
              <a:t>PROPERTY</a:t>
            </a:r>
          </a:p>
        </p:txBody>
      </p:sp>
      <p:sp>
        <p:nvSpPr>
          <p:cNvPr id="6" name="Content Placeholder 5">
            <a:extLst>
              <a:ext uri="{FF2B5EF4-FFF2-40B4-BE49-F238E27FC236}">
                <a16:creationId xmlns:a16="http://schemas.microsoft.com/office/drawing/2014/main" id="{3ED3951E-8DE6-4BA9-B9BA-CFCDF432226C}"/>
              </a:ext>
            </a:extLst>
          </p:cNvPr>
          <p:cNvSpPr>
            <a:spLocks noGrp="1"/>
          </p:cNvSpPr>
          <p:nvPr>
            <p:ph sz="quarter" idx="4"/>
          </p:nvPr>
        </p:nvSpPr>
        <p:spPr>
          <a:xfrm>
            <a:off x="3562665" y="5120722"/>
            <a:ext cx="2342205" cy="853167"/>
          </a:xfrm>
        </p:spPr>
        <p:txBody>
          <a:bodyPr/>
          <a:lstStyle/>
          <a:p>
            <a:r>
              <a:rPr lang="en-ZA" dirty="0"/>
              <a:t>Revenue obtained from property rentals</a:t>
            </a:r>
          </a:p>
        </p:txBody>
      </p:sp>
      <p:graphicFrame>
        <p:nvGraphicFramePr>
          <p:cNvPr id="128" name="Content Placeholder 127" title="Funding Chart">
            <a:extLst>
              <a:ext uri="{FF2B5EF4-FFF2-40B4-BE49-F238E27FC236}">
                <a16:creationId xmlns:a16="http://schemas.microsoft.com/office/drawing/2014/main" id="{87227872-8A65-49E5-922E-C5FA7A158972}"/>
              </a:ext>
            </a:extLst>
          </p:cNvPr>
          <p:cNvGraphicFramePr>
            <a:graphicFrameLocks noGrp="1"/>
          </p:cNvGraphicFramePr>
          <p:nvPr>
            <p:ph sz="quarter" idx="23"/>
            <p:extLst>
              <p:ext uri="{D42A27DB-BD31-4B8C-83A1-F6EECF244321}">
                <p14:modId xmlns:p14="http://schemas.microsoft.com/office/powerpoint/2010/main" val="3528762773"/>
              </p:ext>
            </p:extLst>
          </p:nvPr>
        </p:nvGraphicFramePr>
        <p:xfrm>
          <a:off x="6524625" y="2119313"/>
          <a:ext cx="1855788" cy="1663700"/>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 Placeholder 9">
            <a:extLst>
              <a:ext uri="{FF2B5EF4-FFF2-40B4-BE49-F238E27FC236}">
                <a16:creationId xmlns:a16="http://schemas.microsoft.com/office/drawing/2014/main" id="{C66E4F1A-AD73-4086-B578-235F0B9F1FC4}"/>
              </a:ext>
            </a:extLst>
          </p:cNvPr>
          <p:cNvSpPr>
            <a:spLocks noGrp="1"/>
          </p:cNvSpPr>
          <p:nvPr>
            <p:ph type="body" idx="13"/>
          </p:nvPr>
        </p:nvSpPr>
        <p:spPr>
          <a:xfrm>
            <a:off x="6298609" y="3788813"/>
            <a:ext cx="2330726" cy="804859"/>
          </a:xfrm>
        </p:spPr>
        <p:txBody>
          <a:bodyPr/>
          <a:lstStyle/>
          <a:p>
            <a:r>
              <a:rPr lang="en-US" dirty="0"/>
              <a:t>$82,000</a:t>
            </a:r>
          </a:p>
        </p:txBody>
      </p:sp>
      <p:sp>
        <p:nvSpPr>
          <p:cNvPr id="16" name="Text Placeholder 15">
            <a:extLst>
              <a:ext uri="{FF2B5EF4-FFF2-40B4-BE49-F238E27FC236}">
                <a16:creationId xmlns:a16="http://schemas.microsoft.com/office/drawing/2014/main" id="{AAB421C5-B6AC-48B8-8AEB-AB16AAE5010E}"/>
              </a:ext>
            </a:extLst>
          </p:cNvPr>
          <p:cNvSpPr>
            <a:spLocks noGrp="1"/>
          </p:cNvSpPr>
          <p:nvPr>
            <p:ph type="body" idx="19"/>
          </p:nvPr>
        </p:nvSpPr>
        <p:spPr>
          <a:xfrm>
            <a:off x="6298609" y="4464810"/>
            <a:ext cx="2330726" cy="438505"/>
          </a:xfrm>
        </p:spPr>
        <p:txBody>
          <a:bodyPr/>
          <a:lstStyle/>
          <a:p>
            <a:r>
              <a:rPr lang="en-US" dirty="0"/>
              <a:t>SHARES</a:t>
            </a:r>
          </a:p>
        </p:txBody>
      </p:sp>
      <p:sp>
        <p:nvSpPr>
          <p:cNvPr id="11" name="Content Placeholder 10">
            <a:extLst>
              <a:ext uri="{FF2B5EF4-FFF2-40B4-BE49-F238E27FC236}">
                <a16:creationId xmlns:a16="http://schemas.microsoft.com/office/drawing/2014/main" id="{345C82A0-3F56-47BD-9FB2-6B56DA715F93}"/>
              </a:ext>
            </a:extLst>
          </p:cNvPr>
          <p:cNvSpPr>
            <a:spLocks noGrp="1"/>
          </p:cNvSpPr>
          <p:nvPr>
            <p:ph sz="half" idx="14"/>
          </p:nvPr>
        </p:nvSpPr>
        <p:spPr>
          <a:xfrm>
            <a:off x="6298609" y="5120722"/>
            <a:ext cx="2330726" cy="853167"/>
          </a:xfrm>
        </p:spPr>
        <p:txBody>
          <a:bodyPr/>
          <a:lstStyle/>
          <a:p>
            <a:r>
              <a:rPr lang="en-ZA" dirty="0"/>
              <a:t>Number of shares converted into USD</a:t>
            </a:r>
          </a:p>
          <a:p>
            <a:endParaRPr lang="en-ZA" noProof="1"/>
          </a:p>
        </p:txBody>
      </p:sp>
      <p:graphicFrame>
        <p:nvGraphicFramePr>
          <p:cNvPr id="129" name="Content Placeholder 128" title="Funding Chart">
            <a:extLst>
              <a:ext uri="{FF2B5EF4-FFF2-40B4-BE49-F238E27FC236}">
                <a16:creationId xmlns:a16="http://schemas.microsoft.com/office/drawing/2014/main" id="{C5A16E70-0D42-492E-9123-5E9A696ECB43}"/>
              </a:ext>
            </a:extLst>
          </p:cNvPr>
          <p:cNvGraphicFramePr>
            <a:graphicFrameLocks noGrp="1"/>
          </p:cNvGraphicFramePr>
          <p:nvPr>
            <p:ph sz="quarter" idx="24"/>
            <p:extLst>
              <p:ext uri="{D42A27DB-BD31-4B8C-83A1-F6EECF244321}">
                <p14:modId xmlns:p14="http://schemas.microsoft.com/office/powerpoint/2010/main" val="2572407979"/>
              </p:ext>
            </p:extLst>
          </p:nvPr>
        </p:nvGraphicFramePr>
        <p:xfrm>
          <a:off x="9259888" y="2119313"/>
          <a:ext cx="1857375" cy="1663700"/>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 Placeholder 11">
            <a:extLst>
              <a:ext uri="{FF2B5EF4-FFF2-40B4-BE49-F238E27FC236}">
                <a16:creationId xmlns:a16="http://schemas.microsoft.com/office/drawing/2014/main" id="{F70E657A-85D8-48A8-B017-274F0C32C5C9}"/>
              </a:ext>
            </a:extLst>
          </p:cNvPr>
          <p:cNvSpPr>
            <a:spLocks noGrp="1"/>
          </p:cNvSpPr>
          <p:nvPr>
            <p:ph type="body" idx="15"/>
          </p:nvPr>
        </p:nvSpPr>
        <p:spPr>
          <a:xfrm>
            <a:off x="9023074" y="3788457"/>
            <a:ext cx="2330726" cy="804859"/>
          </a:xfrm>
        </p:spPr>
        <p:txBody>
          <a:bodyPr/>
          <a:lstStyle/>
          <a:p>
            <a:r>
              <a:rPr lang="en-US" dirty="0"/>
              <a:t>$32,000</a:t>
            </a:r>
          </a:p>
        </p:txBody>
      </p:sp>
      <p:sp>
        <p:nvSpPr>
          <p:cNvPr id="17" name="Text Placeholder 16">
            <a:extLst>
              <a:ext uri="{FF2B5EF4-FFF2-40B4-BE49-F238E27FC236}">
                <a16:creationId xmlns:a16="http://schemas.microsoft.com/office/drawing/2014/main" id="{025753CB-8973-4FAE-BB5D-5CC96CE338D4}"/>
              </a:ext>
            </a:extLst>
          </p:cNvPr>
          <p:cNvSpPr>
            <a:spLocks noGrp="1"/>
          </p:cNvSpPr>
          <p:nvPr>
            <p:ph type="body" idx="20"/>
          </p:nvPr>
        </p:nvSpPr>
        <p:spPr>
          <a:xfrm>
            <a:off x="9023074" y="4464454"/>
            <a:ext cx="2330726" cy="438505"/>
          </a:xfrm>
        </p:spPr>
        <p:txBody>
          <a:bodyPr/>
          <a:lstStyle/>
          <a:p>
            <a:r>
              <a:rPr lang="en-US" dirty="0"/>
              <a:t>CASH</a:t>
            </a:r>
          </a:p>
        </p:txBody>
      </p:sp>
      <p:sp>
        <p:nvSpPr>
          <p:cNvPr id="13" name="Content Placeholder 12">
            <a:extLst>
              <a:ext uri="{FF2B5EF4-FFF2-40B4-BE49-F238E27FC236}">
                <a16:creationId xmlns:a16="http://schemas.microsoft.com/office/drawing/2014/main" id="{69F9DEC9-77BC-482D-ACFB-0F2B6DC65F9F}"/>
              </a:ext>
            </a:extLst>
          </p:cNvPr>
          <p:cNvSpPr>
            <a:spLocks noGrp="1"/>
          </p:cNvSpPr>
          <p:nvPr>
            <p:ph sz="half" idx="16"/>
          </p:nvPr>
        </p:nvSpPr>
        <p:spPr>
          <a:xfrm>
            <a:off x="9023074" y="5120366"/>
            <a:ext cx="2330726" cy="853167"/>
          </a:xfrm>
        </p:spPr>
        <p:txBody>
          <a:bodyPr/>
          <a:lstStyle/>
          <a:p>
            <a:r>
              <a:rPr lang="en-ZA" noProof="1"/>
              <a:t>Liquid cash we </a:t>
            </a:r>
            <a:br>
              <a:rPr lang="en-ZA" noProof="1"/>
            </a:br>
            <a:r>
              <a:rPr lang="en-ZA" noProof="1"/>
              <a:t>have on hand</a:t>
            </a:r>
          </a:p>
          <a:p>
            <a:endParaRPr lang="en-US" dirty="0"/>
          </a:p>
        </p:txBody>
      </p:sp>
      <p:sp>
        <p:nvSpPr>
          <p:cNvPr id="7" name="Date Placeholder 6">
            <a:extLst>
              <a:ext uri="{FF2B5EF4-FFF2-40B4-BE49-F238E27FC236}">
                <a16:creationId xmlns:a16="http://schemas.microsoft.com/office/drawing/2014/main" id="{A563C171-5812-4E79-804A-ED04E1BD313F}"/>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3AD8A4DC-ECAA-4D59-BE12-EBEDDE9E2A7D}"/>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9" name="Slide Number Placeholder 8">
            <a:extLst>
              <a:ext uri="{FF2B5EF4-FFF2-40B4-BE49-F238E27FC236}">
                <a16:creationId xmlns:a16="http://schemas.microsoft.com/office/drawing/2014/main" id="{9BFC0B64-8F13-426F-B6C5-9C9427ACAD7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20</a:t>
            </a:fld>
            <a:endParaRPr lang="en-US" dirty="0"/>
          </a:p>
        </p:txBody>
      </p:sp>
    </p:spTree>
    <p:extLst>
      <p:ext uri="{BB962C8B-B14F-4D97-AF65-F5344CB8AC3E}">
        <p14:creationId xmlns:p14="http://schemas.microsoft.com/office/powerpoint/2010/main" val="1177824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21</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Mirjam Nilsson​</a:t>
            </a:r>
          </a:p>
          <a:p>
            <a:r>
              <a:rPr lang="en-US" dirty="0"/>
              <a:t>206-555-0146</a:t>
            </a:r>
          </a:p>
          <a:p>
            <a:r>
              <a:rPr lang="en-US" dirty="0"/>
              <a:t>mirjam@contoso.com</a:t>
            </a:r>
          </a:p>
          <a:p>
            <a:r>
              <a:rPr lang="en-US" dirty="0"/>
              <a:t>www.contoso.com</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22</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8710821" y="249445"/>
            <a:ext cx="3139440" cy="736743"/>
          </a:xfrm>
        </p:spPr>
        <p:txBody>
          <a:bodyPr/>
          <a:lstStyle/>
          <a:p>
            <a:r>
              <a:rPr lang="en-US" dirty="0"/>
              <a:t>PENDAHULUAN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6414483" y="1566334"/>
            <a:ext cx="5433204" cy="365125"/>
          </a:xfrm>
        </p:spPr>
        <p:txBody>
          <a:bodyPr vert="horz" lIns="91440" tIns="45720" rIns="91440" bIns="45720" rtlCol="0" anchor="t">
            <a:normAutofit lnSpcReduction="10000"/>
          </a:bodyPr>
          <a:lstStyle/>
          <a:p>
            <a:r>
              <a:rPr lang="en-US" dirty="0" err="1"/>
              <a:t>Perancangan</a:t>
            </a:r>
            <a:r>
              <a:rPr lang="en-US" dirty="0"/>
              <a:t> di </a:t>
            </a:r>
            <a:r>
              <a:rPr lang="en-US" dirty="0" err="1"/>
              <a:t>Pematangsiantar</a:t>
            </a:r>
            <a:endParaRPr lang="en-US" dirty="0"/>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6416631" y="1860060"/>
            <a:ext cx="5431971" cy="557950"/>
          </a:xfrm>
        </p:spPr>
        <p:txBody>
          <a:bodyPr>
            <a:normAutofit/>
          </a:bodyPr>
          <a:lstStyle/>
          <a:p>
            <a:r>
              <a:rPr lang="en-ZA" dirty="0" err="1"/>
              <a:t>Perumahan</a:t>
            </a:r>
            <a:r>
              <a:rPr lang="en-ZA" dirty="0"/>
              <a:t> </a:t>
            </a:r>
            <a:r>
              <a:rPr lang="en-ZA" dirty="0" err="1"/>
              <a:t>simpang</a:t>
            </a:r>
            <a:r>
              <a:rPr lang="en-ZA" dirty="0"/>
              <a:t> Rami</a:t>
            </a: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6417057" y="2630431"/>
            <a:ext cx="5433204" cy="365125"/>
          </a:xfrm>
        </p:spPr>
        <p:txBody>
          <a:bodyPr>
            <a:normAutofit lnSpcReduction="10000"/>
          </a:bodyPr>
          <a:lstStyle/>
          <a:p>
            <a:r>
              <a:rPr lang="en-US" dirty="0"/>
              <a:t>Jarak</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6416631" y="2959856"/>
            <a:ext cx="5431971" cy="557950"/>
          </a:xfrm>
        </p:spPr>
        <p:txBody>
          <a:bodyPr/>
          <a:lstStyle/>
          <a:p>
            <a:r>
              <a:rPr lang="en-ZA" dirty="0"/>
              <a:t>Jarak </a:t>
            </a:r>
            <a:r>
              <a:rPr lang="en-ZA" dirty="0" err="1"/>
              <a:t>dari</a:t>
            </a:r>
            <a:r>
              <a:rPr lang="en-ZA" dirty="0"/>
              <a:t> STO </a:t>
            </a:r>
            <a:r>
              <a:rPr lang="en-ZA" dirty="0" err="1"/>
              <a:t>menuju</a:t>
            </a:r>
            <a:r>
              <a:rPr lang="en-ZA" dirty="0"/>
              <a:t> </a:t>
            </a:r>
            <a:r>
              <a:rPr lang="en-ZA" dirty="0" err="1"/>
              <a:t>Perumahan</a:t>
            </a:r>
            <a:r>
              <a:rPr lang="en-ZA" dirty="0"/>
              <a:t> 4.608,42 m </a:t>
            </a:r>
            <a:r>
              <a:rPr lang="en-ZA" dirty="0" err="1"/>
              <a:t>atau</a:t>
            </a:r>
            <a:r>
              <a:rPr lang="en-ZA" dirty="0"/>
              <a:t> (4.6 km)</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6417057" y="3730227"/>
            <a:ext cx="5433204" cy="365125"/>
          </a:xfrm>
        </p:spPr>
        <p:txBody>
          <a:bodyPr>
            <a:normAutofit lnSpcReduction="10000"/>
          </a:bodyPr>
          <a:lstStyle/>
          <a:p>
            <a:r>
              <a:rPr lang="en-US" dirty="0" err="1"/>
              <a:t>Perumahan</a:t>
            </a:r>
            <a:r>
              <a:rPr lang="en-US" dirty="0"/>
              <a:t> </a:t>
            </a:r>
            <a:r>
              <a:rPr lang="en-US" dirty="0" err="1"/>
              <a:t>simpang</a:t>
            </a:r>
            <a:r>
              <a:rPr lang="en-US" dirty="0"/>
              <a:t> rami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6416631" y="4059652"/>
            <a:ext cx="5431971" cy="557950"/>
          </a:xfrm>
        </p:spPr>
        <p:txBody>
          <a:bodyPr>
            <a:normAutofit fontScale="92500" lnSpcReduction="20000"/>
          </a:bodyPr>
          <a:lstStyle/>
          <a:p>
            <a:r>
              <a:rPr lang="en-ZA" dirty="0"/>
              <a:t>87 </a:t>
            </a:r>
            <a:r>
              <a:rPr lang="en-ZA" dirty="0" err="1"/>
              <a:t>Rumah</a:t>
            </a:r>
            <a:r>
              <a:rPr lang="en-ZA" dirty="0"/>
              <a:t> </a:t>
            </a:r>
          </a:p>
          <a:p>
            <a:r>
              <a:rPr lang="en-ZA" dirty="0" err="1"/>
              <a:t>Menggunakan</a:t>
            </a:r>
            <a:r>
              <a:rPr lang="en-ZA" dirty="0"/>
              <a:t> splitter 1:8 (13 </a:t>
            </a:r>
            <a:r>
              <a:rPr lang="en-ZA" dirty="0" err="1"/>
              <a:t>Buah</a:t>
            </a:r>
            <a:r>
              <a:rPr lang="en-ZA" dirty="0"/>
              <a:t>)</a:t>
            </a:r>
          </a:p>
          <a:p>
            <a:endParaRPr lang="en-US"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2022</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3</a:t>
            </a:fld>
            <a:endParaRPr lang="en-US" dirty="0"/>
          </a:p>
        </p:txBody>
      </p:sp>
      <p:pic>
        <p:nvPicPr>
          <p:cNvPr id="12" name="Picture 11">
            <a:extLst>
              <a:ext uri="{FF2B5EF4-FFF2-40B4-BE49-F238E27FC236}">
                <a16:creationId xmlns:a16="http://schemas.microsoft.com/office/drawing/2014/main" id="{CF96691F-BA1D-4F67-B751-EA45B43147AC}"/>
              </a:ext>
            </a:extLst>
          </p:cNvPr>
          <p:cNvPicPr>
            <a:picLocks noChangeAspect="1"/>
          </p:cNvPicPr>
          <p:nvPr/>
        </p:nvPicPr>
        <p:blipFill>
          <a:blip r:embed="rId2"/>
          <a:stretch>
            <a:fillRect/>
          </a:stretch>
        </p:blipFill>
        <p:spPr>
          <a:xfrm>
            <a:off x="0" y="6200"/>
            <a:ext cx="5774944" cy="3236345"/>
          </a:xfrm>
          <a:prstGeom prst="rect">
            <a:avLst/>
          </a:prstGeom>
        </p:spPr>
      </p:pic>
      <p:pic>
        <p:nvPicPr>
          <p:cNvPr id="28" name="Picture 27">
            <a:extLst>
              <a:ext uri="{FF2B5EF4-FFF2-40B4-BE49-F238E27FC236}">
                <a16:creationId xmlns:a16="http://schemas.microsoft.com/office/drawing/2014/main" id="{0AADD53C-8AD7-4965-98AA-F82D08EFABEC}"/>
              </a:ext>
            </a:extLst>
          </p:cNvPr>
          <p:cNvPicPr>
            <a:picLocks noChangeAspect="1"/>
          </p:cNvPicPr>
          <p:nvPr/>
        </p:nvPicPr>
        <p:blipFill>
          <a:blip r:embed="rId3"/>
          <a:stretch>
            <a:fillRect/>
          </a:stretch>
        </p:blipFill>
        <p:spPr>
          <a:xfrm>
            <a:off x="7154940" y="6343823"/>
            <a:ext cx="1810669" cy="390178"/>
          </a:xfrm>
          <a:prstGeom prst="rect">
            <a:avLst/>
          </a:prstGeom>
        </p:spPr>
      </p:pic>
      <p:pic>
        <p:nvPicPr>
          <p:cNvPr id="10" name="Picture 9">
            <a:extLst>
              <a:ext uri="{FF2B5EF4-FFF2-40B4-BE49-F238E27FC236}">
                <a16:creationId xmlns:a16="http://schemas.microsoft.com/office/drawing/2014/main" id="{E4045BCC-7734-4AB2-B94A-F0FCE8CBF39F}"/>
              </a:ext>
            </a:extLst>
          </p:cNvPr>
          <p:cNvPicPr>
            <a:picLocks noChangeAspect="1"/>
          </p:cNvPicPr>
          <p:nvPr/>
        </p:nvPicPr>
        <p:blipFill>
          <a:blip r:embed="rId4"/>
          <a:stretch>
            <a:fillRect/>
          </a:stretch>
        </p:blipFill>
        <p:spPr>
          <a:xfrm>
            <a:off x="1553780" y="3428888"/>
            <a:ext cx="3028005" cy="3292587"/>
          </a:xfrm>
          <a:prstGeom prst="rect">
            <a:avLst/>
          </a:prstGeom>
        </p:spPr>
      </p:pic>
    </p:spTree>
    <p:extLst>
      <p:ext uri="{BB962C8B-B14F-4D97-AF65-F5344CB8AC3E}">
        <p14:creationId xmlns:p14="http://schemas.microsoft.com/office/powerpoint/2010/main" val="184494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4D07B-477A-4328-9ADA-025A48A6AB68}"/>
              </a:ext>
            </a:extLst>
          </p:cNvPr>
          <p:cNvSpPr>
            <a:spLocks noGrp="1"/>
          </p:cNvSpPr>
          <p:nvPr>
            <p:ph type="title"/>
          </p:nvPr>
        </p:nvSpPr>
        <p:spPr>
          <a:xfrm>
            <a:off x="9008761" y="537518"/>
            <a:ext cx="3139440" cy="627335"/>
          </a:xfrm>
        </p:spPr>
        <p:txBody>
          <a:bodyPr>
            <a:normAutofit fontScale="90000"/>
          </a:bodyPr>
          <a:lstStyle/>
          <a:p>
            <a:r>
              <a:rPr lang="en-US" dirty="0"/>
              <a:t>DENAH PERUMAHAN</a:t>
            </a:r>
            <a:endParaRPr lang="en-ID" dirty="0"/>
          </a:p>
        </p:txBody>
      </p:sp>
      <p:sp>
        <p:nvSpPr>
          <p:cNvPr id="11" name="Date Placeholder 10">
            <a:extLst>
              <a:ext uri="{FF2B5EF4-FFF2-40B4-BE49-F238E27FC236}">
                <a16:creationId xmlns:a16="http://schemas.microsoft.com/office/drawing/2014/main" id="{73EBE654-37BC-4ED1-A52B-5CFC56AE1E96}"/>
              </a:ext>
            </a:extLst>
          </p:cNvPr>
          <p:cNvSpPr>
            <a:spLocks noGrp="1"/>
          </p:cNvSpPr>
          <p:nvPr>
            <p:ph type="dt" sz="half" idx="20"/>
          </p:nvPr>
        </p:nvSpPr>
        <p:spPr/>
        <p:txBody>
          <a:bodyPr/>
          <a:lstStyle/>
          <a:p>
            <a:r>
              <a:rPr lang="en-US" dirty="0"/>
              <a:t>2022	</a:t>
            </a:r>
          </a:p>
        </p:txBody>
      </p:sp>
      <p:sp>
        <p:nvSpPr>
          <p:cNvPr id="12" name="Footer Placeholder 11">
            <a:extLst>
              <a:ext uri="{FF2B5EF4-FFF2-40B4-BE49-F238E27FC236}">
                <a16:creationId xmlns:a16="http://schemas.microsoft.com/office/drawing/2014/main" id="{BE16FB98-02DD-48E6-9CFB-133FAE9A88DB}"/>
              </a:ext>
            </a:extLst>
          </p:cNvPr>
          <p:cNvSpPr>
            <a:spLocks noGrp="1"/>
          </p:cNvSpPr>
          <p:nvPr>
            <p:ph type="ftr" sz="quarter" idx="21"/>
          </p:nvPr>
        </p:nvSpPr>
        <p:spPr/>
        <p:txBody>
          <a:bodyPr/>
          <a:lstStyle/>
          <a:p>
            <a:r>
              <a:rPr lang="en-US" dirty="0" err="1"/>
              <a:t>Goki</a:t>
            </a:r>
            <a:r>
              <a:rPr lang="en-US" dirty="0"/>
              <a:t> Folder </a:t>
            </a:r>
            <a:r>
              <a:rPr lang="en-US" dirty="0" err="1"/>
              <a:t>Rudianto</a:t>
            </a:r>
            <a:r>
              <a:rPr lang="en-US" dirty="0"/>
              <a:t> </a:t>
            </a:r>
            <a:r>
              <a:rPr lang="en-US" dirty="0" err="1"/>
              <a:t>Purba</a:t>
            </a:r>
            <a:r>
              <a:rPr lang="en-US" dirty="0"/>
              <a:t> (1101208510)</a:t>
            </a:r>
          </a:p>
        </p:txBody>
      </p:sp>
      <p:sp>
        <p:nvSpPr>
          <p:cNvPr id="13" name="Slide Number Placeholder 12">
            <a:extLst>
              <a:ext uri="{FF2B5EF4-FFF2-40B4-BE49-F238E27FC236}">
                <a16:creationId xmlns:a16="http://schemas.microsoft.com/office/drawing/2014/main" id="{5ECE9A4D-0902-4BAF-9F43-CF1F34C9CDC6}"/>
              </a:ext>
            </a:extLst>
          </p:cNvPr>
          <p:cNvSpPr>
            <a:spLocks noGrp="1"/>
          </p:cNvSpPr>
          <p:nvPr>
            <p:ph type="sldNum" sz="quarter" idx="22"/>
          </p:nvPr>
        </p:nvSpPr>
        <p:spPr/>
        <p:txBody>
          <a:bodyPr/>
          <a:lstStyle/>
          <a:p>
            <a:fld id="{B5CEABB6-07DC-46E8-9B57-56EC44A396E5}" type="slidenum">
              <a:rPr lang="en-US" smtClean="0"/>
              <a:pPr/>
              <a:t>4</a:t>
            </a:fld>
            <a:endParaRPr lang="en-US" dirty="0"/>
          </a:p>
        </p:txBody>
      </p:sp>
      <p:grpSp>
        <p:nvGrpSpPr>
          <p:cNvPr id="85" name="Group 84">
            <a:extLst>
              <a:ext uri="{FF2B5EF4-FFF2-40B4-BE49-F238E27FC236}">
                <a16:creationId xmlns:a16="http://schemas.microsoft.com/office/drawing/2014/main" id="{605E083A-43E4-45B8-A711-8573F25A326D}"/>
              </a:ext>
            </a:extLst>
          </p:cNvPr>
          <p:cNvGrpSpPr/>
          <p:nvPr/>
        </p:nvGrpSpPr>
        <p:grpSpPr>
          <a:xfrm>
            <a:off x="1953348" y="300487"/>
            <a:ext cx="6462868" cy="5792122"/>
            <a:chOff x="2054948" y="458369"/>
            <a:chExt cx="6462868" cy="5792122"/>
          </a:xfrm>
        </p:grpSpPr>
        <p:cxnSp>
          <p:nvCxnSpPr>
            <p:cNvPr id="15" name="Straight Connector 14">
              <a:extLst>
                <a:ext uri="{FF2B5EF4-FFF2-40B4-BE49-F238E27FC236}">
                  <a16:creationId xmlns:a16="http://schemas.microsoft.com/office/drawing/2014/main" id="{21739DF2-8233-4FD8-9EF8-3A5685C2B3A8}"/>
                </a:ext>
              </a:extLst>
            </p:cNvPr>
            <p:cNvCxnSpPr>
              <a:cxnSpLocks/>
            </p:cNvCxnSpPr>
            <p:nvPr/>
          </p:nvCxnSpPr>
          <p:spPr>
            <a:xfrm flipH="1">
              <a:off x="2054949" y="458369"/>
              <a:ext cx="3544869" cy="2962406"/>
            </a:xfrm>
            <a:prstGeom prst="line">
              <a:avLst/>
            </a:prstGeom>
            <a:ln w="1905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97B9D7EB-558C-41F5-81B8-3869B2715EAE}"/>
                </a:ext>
              </a:extLst>
            </p:cNvPr>
            <p:cNvCxnSpPr>
              <a:cxnSpLocks/>
            </p:cNvCxnSpPr>
            <p:nvPr/>
          </p:nvCxnSpPr>
          <p:spPr>
            <a:xfrm flipH="1" flipV="1">
              <a:off x="2054948" y="3414187"/>
              <a:ext cx="4041055" cy="2836304"/>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39A4ACC-017B-4A30-9A05-75EF4D2976DF}"/>
                </a:ext>
              </a:extLst>
            </p:cNvPr>
            <p:cNvCxnSpPr>
              <a:cxnSpLocks/>
            </p:cNvCxnSpPr>
            <p:nvPr/>
          </p:nvCxnSpPr>
          <p:spPr>
            <a:xfrm flipH="1" flipV="1">
              <a:off x="5599818" y="458369"/>
              <a:ext cx="2905356" cy="149143"/>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A594AABE-D18E-418B-A964-858D90DDB6E2}"/>
                </a:ext>
              </a:extLst>
            </p:cNvPr>
            <p:cNvCxnSpPr>
              <a:cxnSpLocks/>
            </p:cNvCxnSpPr>
            <p:nvPr/>
          </p:nvCxnSpPr>
          <p:spPr>
            <a:xfrm flipV="1">
              <a:off x="8505173" y="607512"/>
              <a:ext cx="1" cy="5642976"/>
            </a:xfrm>
            <a:prstGeom prst="line">
              <a:avLst/>
            </a:prstGeom>
            <a:ln w="1905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C21B995-E485-476E-919C-3F1476C25FD0}"/>
                </a:ext>
              </a:extLst>
            </p:cNvPr>
            <p:cNvCxnSpPr>
              <a:cxnSpLocks/>
            </p:cNvCxnSpPr>
            <p:nvPr/>
          </p:nvCxnSpPr>
          <p:spPr>
            <a:xfrm flipH="1">
              <a:off x="6090365" y="6250488"/>
              <a:ext cx="2414808"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D0C0A57-4636-4A61-AA52-F67006962051}"/>
                </a:ext>
              </a:extLst>
            </p:cNvPr>
            <p:cNvCxnSpPr>
              <a:cxnSpLocks/>
            </p:cNvCxnSpPr>
            <p:nvPr/>
          </p:nvCxnSpPr>
          <p:spPr>
            <a:xfrm flipH="1" flipV="1">
              <a:off x="5799552" y="622800"/>
              <a:ext cx="387126" cy="228386"/>
            </a:xfrm>
            <a:prstGeom prst="line">
              <a:avLst/>
            </a:prstGeom>
            <a:ln w="19050"/>
          </p:spPr>
          <p:style>
            <a:lnRef idx="1">
              <a:schemeClr val="dk1"/>
            </a:lnRef>
            <a:fillRef idx="0">
              <a:schemeClr val="dk1"/>
            </a:fillRef>
            <a:effectRef idx="0">
              <a:schemeClr val="dk1"/>
            </a:effectRef>
            <a:fontRef idx="minor">
              <a:schemeClr val="tx1"/>
            </a:fontRef>
          </p:style>
        </p:cxnSp>
        <p:sp>
          <p:nvSpPr>
            <p:cNvPr id="65" name="Rectangle 64">
              <a:extLst>
                <a:ext uri="{FF2B5EF4-FFF2-40B4-BE49-F238E27FC236}">
                  <a16:creationId xmlns:a16="http://schemas.microsoft.com/office/drawing/2014/main" id="{BCDC96F5-3557-49B5-99F2-B91B45A73B39}"/>
                </a:ext>
              </a:extLst>
            </p:cNvPr>
            <p:cNvSpPr/>
            <p:nvPr/>
          </p:nvSpPr>
          <p:spPr>
            <a:xfrm rot="18977432">
              <a:off x="6962981" y="5340423"/>
              <a:ext cx="1114668" cy="56400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4" name="Group 83">
              <a:extLst>
                <a:ext uri="{FF2B5EF4-FFF2-40B4-BE49-F238E27FC236}">
                  <a16:creationId xmlns:a16="http://schemas.microsoft.com/office/drawing/2014/main" id="{4A33A91E-CEA0-48F0-BA0F-A7B3F91FBA3A}"/>
                </a:ext>
              </a:extLst>
            </p:cNvPr>
            <p:cNvGrpSpPr/>
            <p:nvPr/>
          </p:nvGrpSpPr>
          <p:grpSpPr>
            <a:xfrm>
              <a:off x="3161586" y="834753"/>
              <a:ext cx="5356230" cy="4972337"/>
              <a:chOff x="3161586" y="834753"/>
              <a:chExt cx="5356230" cy="4972337"/>
            </a:xfrm>
          </p:grpSpPr>
          <p:cxnSp>
            <p:nvCxnSpPr>
              <p:cNvPr id="37" name="Straight Connector 36">
                <a:extLst>
                  <a:ext uri="{FF2B5EF4-FFF2-40B4-BE49-F238E27FC236}">
                    <a16:creationId xmlns:a16="http://schemas.microsoft.com/office/drawing/2014/main" id="{14C7D77C-0C22-441E-A924-3439ACD5DAF2}"/>
                  </a:ext>
                </a:extLst>
              </p:cNvPr>
              <p:cNvCxnSpPr>
                <a:cxnSpLocks/>
              </p:cNvCxnSpPr>
              <p:nvPr/>
            </p:nvCxnSpPr>
            <p:spPr>
              <a:xfrm>
                <a:off x="3161586" y="2815043"/>
                <a:ext cx="420012" cy="316151"/>
              </a:xfrm>
              <a:prstGeom prst="line">
                <a:avLst/>
              </a:prstGeom>
              <a:ln w="19050"/>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3DD34FD4-85AC-46E7-A9AF-20021382709B}"/>
                  </a:ext>
                </a:extLst>
              </p:cNvPr>
              <p:cNvCxnSpPr>
                <a:cxnSpLocks/>
              </p:cNvCxnSpPr>
              <p:nvPr/>
            </p:nvCxnSpPr>
            <p:spPr>
              <a:xfrm flipH="1">
                <a:off x="3569283" y="834753"/>
                <a:ext cx="2604602" cy="2281148"/>
              </a:xfrm>
              <a:prstGeom prst="line">
                <a:avLst/>
              </a:prstGeom>
              <a:ln w="19050"/>
            </p:spPr>
            <p:style>
              <a:lnRef idx="1">
                <a:schemeClr val="dk1"/>
              </a:lnRef>
              <a:fillRef idx="0">
                <a:schemeClr val="dk1"/>
              </a:fillRef>
              <a:effectRef idx="0">
                <a:schemeClr val="dk1"/>
              </a:effectRef>
              <a:fontRef idx="minor">
                <a:schemeClr val="tx1"/>
              </a:fontRef>
            </p:style>
          </p:cxnSp>
          <p:sp>
            <p:nvSpPr>
              <p:cNvPr id="46" name="Rectangle 45">
                <a:extLst>
                  <a:ext uri="{FF2B5EF4-FFF2-40B4-BE49-F238E27FC236}">
                    <a16:creationId xmlns:a16="http://schemas.microsoft.com/office/drawing/2014/main" id="{EC4B7B03-FDAB-434F-A15B-D11771D40193}"/>
                  </a:ext>
                </a:extLst>
              </p:cNvPr>
              <p:cNvSpPr/>
              <p:nvPr/>
            </p:nvSpPr>
            <p:spPr>
              <a:xfrm rot="2316736">
                <a:off x="3258678" y="3616290"/>
                <a:ext cx="562201" cy="3279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Rectangle 48">
                <a:extLst>
                  <a:ext uri="{FF2B5EF4-FFF2-40B4-BE49-F238E27FC236}">
                    <a16:creationId xmlns:a16="http://schemas.microsoft.com/office/drawing/2014/main" id="{5039ECC5-8125-4CD5-90FD-D1FFADDCB552}"/>
                  </a:ext>
                </a:extLst>
              </p:cNvPr>
              <p:cNvSpPr/>
              <p:nvPr/>
            </p:nvSpPr>
            <p:spPr>
              <a:xfrm rot="2316736">
                <a:off x="4040874" y="4370692"/>
                <a:ext cx="1012888" cy="3279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Rectangle 49">
                <a:extLst>
                  <a:ext uri="{FF2B5EF4-FFF2-40B4-BE49-F238E27FC236}">
                    <a16:creationId xmlns:a16="http://schemas.microsoft.com/office/drawing/2014/main" id="{B60B9746-F361-4943-9AF7-418D3228BE8A}"/>
                  </a:ext>
                </a:extLst>
              </p:cNvPr>
              <p:cNvSpPr/>
              <p:nvPr/>
            </p:nvSpPr>
            <p:spPr>
              <a:xfrm rot="18950981">
                <a:off x="3860515" y="2258648"/>
                <a:ext cx="3034633" cy="3279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Rectangle 50">
                <a:extLst>
                  <a:ext uri="{FF2B5EF4-FFF2-40B4-BE49-F238E27FC236}">
                    <a16:creationId xmlns:a16="http://schemas.microsoft.com/office/drawing/2014/main" id="{0E0D0D5C-5374-466C-B387-41DC567EA8EE}"/>
                  </a:ext>
                </a:extLst>
              </p:cNvPr>
              <p:cNvSpPr/>
              <p:nvPr/>
            </p:nvSpPr>
            <p:spPr>
              <a:xfrm rot="18950981">
                <a:off x="4306307" y="2753157"/>
                <a:ext cx="2727400" cy="3279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Rectangle 51">
                <a:extLst>
                  <a:ext uri="{FF2B5EF4-FFF2-40B4-BE49-F238E27FC236}">
                    <a16:creationId xmlns:a16="http://schemas.microsoft.com/office/drawing/2014/main" id="{100BE040-E032-44A1-AE3B-6B42F4BA6155}"/>
                  </a:ext>
                </a:extLst>
              </p:cNvPr>
              <p:cNvSpPr/>
              <p:nvPr/>
            </p:nvSpPr>
            <p:spPr>
              <a:xfrm rot="18950981">
                <a:off x="4744745" y="3152303"/>
                <a:ext cx="2727400" cy="3279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54" name="Straight Connector 53">
                <a:extLst>
                  <a:ext uri="{FF2B5EF4-FFF2-40B4-BE49-F238E27FC236}">
                    <a16:creationId xmlns:a16="http://schemas.microsoft.com/office/drawing/2014/main" id="{DF1BD4BE-4E7D-49E5-AB61-98773D9EB766}"/>
                  </a:ext>
                </a:extLst>
              </p:cNvPr>
              <p:cNvCxnSpPr>
                <a:cxnSpLocks/>
              </p:cNvCxnSpPr>
              <p:nvPr/>
            </p:nvCxnSpPr>
            <p:spPr>
              <a:xfrm flipH="1">
                <a:off x="8001584" y="1667354"/>
                <a:ext cx="5162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4A8D9A9-9576-446C-BFF7-32E92CC3870E}"/>
                  </a:ext>
                </a:extLst>
              </p:cNvPr>
              <p:cNvCxnSpPr>
                <a:cxnSpLocks/>
              </p:cNvCxnSpPr>
              <p:nvPr/>
            </p:nvCxnSpPr>
            <p:spPr>
              <a:xfrm flipH="1" flipV="1">
                <a:off x="8001584" y="1667354"/>
                <a:ext cx="1" cy="32602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137E61B-3D10-4133-80B0-6C2B0107FF1A}"/>
                  </a:ext>
                </a:extLst>
              </p:cNvPr>
              <p:cNvCxnSpPr>
                <a:cxnSpLocks/>
              </p:cNvCxnSpPr>
              <p:nvPr/>
            </p:nvCxnSpPr>
            <p:spPr>
              <a:xfrm flipH="1">
                <a:off x="8001584" y="4927600"/>
                <a:ext cx="5162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8D3E76E3-4F8C-4DC0-B8CD-698E45C40DDF}"/>
                  </a:ext>
                </a:extLst>
              </p:cNvPr>
              <p:cNvSpPr/>
              <p:nvPr/>
            </p:nvSpPr>
            <p:spPr>
              <a:xfrm rot="18977432">
                <a:off x="6342083" y="4826489"/>
                <a:ext cx="931021" cy="45120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Rectangle 66">
                <a:extLst>
                  <a:ext uri="{FF2B5EF4-FFF2-40B4-BE49-F238E27FC236}">
                    <a16:creationId xmlns:a16="http://schemas.microsoft.com/office/drawing/2014/main" id="{4170617A-2A46-4ADC-85EF-70A86DDF6D87}"/>
                  </a:ext>
                </a:extLst>
              </p:cNvPr>
              <p:cNvSpPr/>
              <p:nvPr/>
            </p:nvSpPr>
            <p:spPr>
              <a:xfrm rot="18977432">
                <a:off x="6976360" y="3131458"/>
                <a:ext cx="570952" cy="45120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TextBox 67">
                <a:extLst>
                  <a:ext uri="{FF2B5EF4-FFF2-40B4-BE49-F238E27FC236}">
                    <a16:creationId xmlns:a16="http://schemas.microsoft.com/office/drawing/2014/main" id="{2D01B22F-D39B-4812-9715-124D1E9CAC42}"/>
                  </a:ext>
                </a:extLst>
              </p:cNvPr>
              <p:cNvSpPr txBox="1"/>
              <p:nvPr/>
            </p:nvSpPr>
            <p:spPr>
              <a:xfrm>
                <a:off x="8025130" y="2875216"/>
                <a:ext cx="419474" cy="369332"/>
              </a:xfrm>
              <a:prstGeom prst="rect">
                <a:avLst/>
              </a:prstGeom>
              <a:noFill/>
              <a:ln w="19050">
                <a:noFill/>
              </a:ln>
            </p:spPr>
            <p:txBody>
              <a:bodyPr wrap="none" rtlCol="0">
                <a:spAutoFit/>
              </a:bodyPr>
              <a:lstStyle/>
              <a:p>
                <a:r>
                  <a:rPr lang="en-US" dirty="0"/>
                  <a:t>24</a:t>
                </a:r>
                <a:endParaRPr lang="en-ID" dirty="0"/>
              </a:p>
            </p:txBody>
          </p:sp>
          <p:sp>
            <p:nvSpPr>
              <p:cNvPr id="69" name="TextBox 68">
                <a:extLst>
                  <a:ext uri="{FF2B5EF4-FFF2-40B4-BE49-F238E27FC236}">
                    <a16:creationId xmlns:a16="http://schemas.microsoft.com/office/drawing/2014/main" id="{8CC54ECA-977F-41F6-8987-5A529C669808}"/>
                  </a:ext>
                </a:extLst>
              </p:cNvPr>
              <p:cNvSpPr txBox="1"/>
              <p:nvPr/>
            </p:nvSpPr>
            <p:spPr>
              <a:xfrm>
                <a:off x="6646632" y="4864384"/>
                <a:ext cx="232104" cy="369332"/>
              </a:xfrm>
              <a:prstGeom prst="rect">
                <a:avLst/>
              </a:prstGeom>
              <a:noFill/>
              <a:ln w="19050">
                <a:noFill/>
              </a:ln>
            </p:spPr>
            <p:txBody>
              <a:bodyPr wrap="square" rtlCol="0">
                <a:spAutoFit/>
              </a:bodyPr>
              <a:lstStyle/>
              <a:p>
                <a:r>
                  <a:rPr lang="en-US" dirty="0"/>
                  <a:t>4</a:t>
                </a:r>
                <a:endParaRPr lang="en-ID" dirty="0"/>
              </a:p>
            </p:txBody>
          </p:sp>
          <p:sp>
            <p:nvSpPr>
              <p:cNvPr id="70" name="TextBox 69">
                <a:extLst>
                  <a:ext uri="{FF2B5EF4-FFF2-40B4-BE49-F238E27FC236}">
                    <a16:creationId xmlns:a16="http://schemas.microsoft.com/office/drawing/2014/main" id="{3560083E-E96A-4252-A5E0-501E152B4FD6}"/>
                  </a:ext>
                </a:extLst>
              </p:cNvPr>
              <p:cNvSpPr txBox="1"/>
              <p:nvPr/>
            </p:nvSpPr>
            <p:spPr>
              <a:xfrm>
                <a:off x="7372177" y="5437758"/>
                <a:ext cx="232104" cy="369332"/>
              </a:xfrm>
              <a:prstGeom prst="rect">
                <a:avLst/>
              </a:prstGeom>
              <a:noFill/>
              <a:ln w="19050">
                <a:noFill/>
              </a:ln>
            </p:spPr>
            <p:txBody>
              <a:bodyPr wrap="square" rtlCol="0">
                <a:spAutoFit/>
              </a:bodyPr>
              <a:lstStyle/>
              <a:p>
                <a:r>
                  <a:rPr lang="en-US" dirty="0"/>
                  <a:t>6</a:t>
                </a:r>
                <a:endParaRPr lang="en-ID" dirty="0"/>
              </a:p>
            </p:txBody>
          </p:sp>
          <p:sp>
            <p:nvSpPr>
              <p:cNvPr id="71" name="TextBox 70">
                <a:extLst>
                  <a:ext uri="{FF2B5EF4-FFF2-40B4-BE49-F238E27FC236}">
                    <a16:creationId xmlns:a16="http://schemas.microsoft.com/office/drawing/2014/main" id="{5A29E701-20C5-411B-8FAE-998473C34FEF}"/>
                  </a:ext>
                </a:extLst>
              </p:cNvPr>
              <p:cNvSpPr txBox="1"/>
              <p:nvPr/>
            </p:nvSpPr>
            <p:spPr>
              <a:xfrm>
                <a:off x="4317940" y="4267027"/>
                <a:ext cx="232104" cy="369332"/>
              </a:xfrm>
              <a:prstGeom prst="rect">
                <a:avLst/>
              </a:prstGeom>
              <a:noFill/>
              <a:ln w="19050">
                <a:noFill/>
              </a:ln>
            </p:spPr>
            <p:txBody>
              <a:bodyPr wrap="square" rtlCol="0">
                <a:spAutoFit/>
              </a:bodyPr>
              <a:lstStyle/>
              <a:p>
                <a:r>
                  <a:rPr lang="en-US" dirty="0"/>
                  <a:t>3</a:t>
                </a:r>
                <a:endParaRPr lang="en-ID" dirty="0"/>
              </a:p>
            </p:txBody>
          </p:sp>
          <p:sp>
            <p:nvSpPr>
              <p:cNvPr id="72" name="TextBox 71">
                <a:extLst>
                  <a:ext uri="{FF2B5EF4-FFF2-40B4-BE49-F238E27FC236}">
                    <a16:creationId xmlns:a16="http://schemas.microsoft.com/office/drawing/2014/main" id="{69294CD2-789A-4F45-BBDF-B268AB152B18}"/>
                  </a:ext>
                </a:extLst>
              </p:cNvPr>
              <p:cNvSpPr txBox="1"/>
              <p:nvPr/>
            </p:nvSpPr>
            <p:spPr>
              <a:xfrm>
                <a:off x="3392435" y="3569918"/>
                <a:ext cx="232104" cy="369332"/>
              </a:xfrm>
              <a:prstGeom prst="rect">
                <a:avLst/>
              </a:prstGeom>
              <a:noFill/>
              <a:ln w="19050">
                <a:noFill/>
              </a:ln>
            </p:spPr>
            <p:txBody>
              <a:bodyPr wrap="square" rtlCol="0">
                <a:spAutoFit/>
              </a:bodyPr>
              <a:lstStyle/>
              <a:p>
                <a:r>
                  <a:rPr lang="en-US" dirty="0"/>
                  <a:t>2</a:t>
                </a:r>
                <a:endParaRPr lang="en-ID" dirty="0"/>
              </a:p>
            </p:txBody>
          </p:sp>
          <p:sp>
            <p:nvSpPr>
              <p:cNvPr id="73" name="TextBox 72">
                <a:extLst>
                  <a:ext uri="{FF2B5EF4-FFF2-40B4-BE49-F238E27FC236}">
                    <a16:creationId xmlns:a16="http://schemas.microsoft.com/office/drawing/2014/main" id="{A9CDD492-565C-41A6-9DDA-6EB7C8483C73}"/>
                  </a:ext>
                </a:extLst>
              </p:cNvPr>
              <p:cNvSpPr txBox="1"/>
              <p:nvPr/>
            </p:nvSpPr>
            <p:spPr>
              <a:xfrm>
                <a:off x="7087591" y="3131194"/>
                <a:ext cx="232104" cy="369332"/>
              </a:xfrm>
              <a:prstGeom prst="rect">
                <a:avLst/>
              </a:prstGeom>
              <a:noFill/>
              <a:ln w="19050">
                <a:noFill/>
              </a:ln>
            </p:spPr>
            <p:txBody>
              <a:bodyPr wrap="square" rtlCol="0">
                <a:spAutoFit/>
              </a:bodyPr>
              <a:lstStyle/>
              <a:p>
                <a:r>
                  <a:rPr lang="en-US" dirty="0"/>
                  <a:t>2</a:t>
                </a:r>
                <a:endParaRPr lang="en-ID" dirty="0"/>
              </a:p>
            </p:txBody>
          </p:sp>
          <p:sp>
            <p:nvSpPr>
              <p:cNvPr id="74" name="TextBox 73">
                <a:extLst>
                  <a:ext uri="{FF2B5EF4-FFF2-40B4-BE49-F238E27FC236}">
                    <a16:creationId xmlns:a16="http://schemas.microsoft.com/office/drawing/2014/main" id="{58D69CD3-C67A-4E90-B015-E78E00B2587A}"/>
                  </a:ext>
                </a:extLst>
              </p:cNvPr>
              <p:cNvSpPr txBox="1"/>
              <p:nvPr/>
            </p:nvSpPr>
            <p:spPr>
              <a:xfrm>
                <a:off x="5854152" y="3156744"/>
                <a:ext cx="426118" cy="369332"/>
              </a:xfrm>
              <a:prstGeom prst="rect">
                <a:avLst/>
              </a:prstGeom>
              <a:noFill/>
              <a:ln w="19050">
                <a:noFill/>
              </a:ln>
            </p:spPr>
            <p:txBody>
              <a:bodyPr wrap="square" rtlCol="0">
                <a:spAutoFit/>
              </a:bodyPr>
              <a:lstStyle/>
              <a:p>
                <a:r>
                  <a:rPr lang="en-US" dirty="0"/>
                  <a:t>10</a:t>
                </a:r>
                <a:endParaRPr lang="en-ID" dirty="0"/>
              </a:p>
            </p:txBody>
          </p:sp>
          <p:sp>
            <p:nvSpPr>
              <p:cNvPr id="75" name="TextBox 74">
                <a:extLst>
                  <a:ext uri="{FF2B5EF4-FFF2-40B4-BE49-F238E27FC236}">
                    <a16:creationId xmlns:a16="http://schemas.microsoft.com/office/drawing/2014/main" id="{928D1EC1-F77D-438C-AB3D-7F2031A224DB}"/>
                  </a:ext>
                </a:extLst>
              </p:cNvPr>
              <p:cNvSpPr txBox="1"/>
              <p:nvPr/>
            </p:nvSpPr>
            <p:spPr>
              <a:xfrm>
                <a:off x="5445142" y="2764211"/>
                <a:ext cx="426118" cy="369332"/>
              </a:xfrm>
              <a:prstGeom prst="rect">
                <a:avLst/>
              </a:prstGeom>
              <a:noFill/>
              <a:ln w="19050">
                <a:noFill/>
              </a:ln>
            </p:spPr>
            <p:txBody>
              <a:bodyPr wrap="square" rtlCol="0">
                <a:spAutoFit/>
              </a:bodyPr>
              <a:lstStyle/>
              <a:p>
                <a:r>
                  <a:rPr lang="en-US" dirty="0"/>
                  <a:t>10</a:t>
                </a:r>
                <a:endParaRPr lang="en-ID" dirty="0"/>
              </a:p>
            </p:txBody>
          </p:sp>
          <p:sp>
            <p:nvSpPr>
              <p:cNvPr id="76" name="TextBox 75">
                <a:extLst>
                  <a:ext uri="{FF2B5EF4-FFF2-40B4-BE49-F238E27FC236}">
                    <a16:creationId xmlns:a16="http://schemas.microsoft.com/office/drawing/2014/main" id="{4741973D-AB11-411C-84F4-CBB31DA4631A}"/>
                  </a:ext>
                </a:extLst>
              </p:cNvPr>
              <p:cNvSpPr txBox="1"/>
              <p:nvPr/>
            </p:nvSpPr>
            <p:spPr>
              <a:xfrm>
                <a:off x="5228829" y="2192036"/>
                <a:ext cx="426118" cy="369332"/>
              </a:xfrm>
              <a:prstGeom prst="rect">
                <a:avLst/>
              </a:prstGeom>
              <a:noFill/>
              <a:ln w="19050">
                <a:noFill/>
              </a:ln>
            </p:spPr>
            <p:txBody>
              <a:bodyPr wrap="square" rtlCol="0">
                <a:spAutoFit/>
              </a:bodyPr>
              <a:lstStyle/>
              <a:p>
                <a:r>
                  <a:rPr lang="en-US" dirty="0"/>
                  <a:t>12</a:t>
                </a:r>
                <a:endParaRPr lang="en-ID" dirty="0"/>
              </a:p>
            </p:txBody>
          </p:sp>
          <p:sp>
            <p:nvSpPr>
              <p:cNvPr id="81" name="TextBox 80">
                <a:extLst>
                  <a:ext uri="{FF2B5EF4-FFF2-40B4-BE49-F238E27FC236}">
                    <a16:creationId xmlns:a16="http://schemas.microsoft.com/office/drawing/2014/main" id="{2B096103-0F64-4162-A7A8-0085C25FDA12}"/>
                  </a:ext>
                </a:extLst>
              </p:cNvPr>
              <p:cNvSpPr txBox="1"/>
              <p:nvPr/>
            </p:nvSpPr>
            <p:spPr>
              <a:xfrm>
                <a:off x="4619245" y="1581123"/>
                <a:ext cx="426118" cy="369332"/>
              </a:xfrm>
              <a:prstGeom prst="rect">
                <a:avLst/>
              </a:prstGeom>
              <a:noFill/>
              <a:ln w="19050">
                <a:noFill/>
              </a:ln>
            </p:spPr>
            <p:txBody>
              <a:bodyPr wrap="square" rtlCol="0">
                <a:spAutoFit/>
              </a:bodyPr>
              <a:lstStyle/>
              <a:p>
                <a:r>
                  <a:rPr lang="en-US" dirty="0"/>
                  <a:t>14</a:t>
                </a:r>
                <a:endParaRPr lang="en-ID" dirty="0"/>
              </a:p>
            </p:txBody>
          </p:sp>
        </p:grpSp>
      </p:grpSp>
      <p:sp>
        <p:nvSpPr>
          <p:cNvPr id="83" name="TextBox 82">
            <a:extLst>
              <a:ext uri="{FF2B5EF4-FFF2-40B4-BE49-F238E27FC236}">
                <a16:creationId xmlns:a16="http://schemas.microsoft.com/office/drawing/2014/main" id="{0ED14BF4-D298-4478-B3EA-70ADA232D018}"/>
              </a:ext>
            </a:extLst>
          </p:cNvPr>
          <p:cNvSpPr txBox="1"/>
          <p:nvPr/>
        </p:nvSpPr>
        <p:spPr>
          <a:xfrm>
            <a:off x="9240214" y="2815236"/>
            <a:ext cx="2396981" cy="2585323"/>
          </a:xfrm>
          <a:prstGeom prst="rect">
            <a:avLst/>
          </a:prstGeom>
          <a:noFill/>
        </p:spPr>
        <p:txBody>
          <a:bodyPr wrap="square" rtlCol="0">
            <a:spAutoFit/>
          </a:bodyPr>
          <a:lstStyle/>
          <a:p>
            <a:pPr algn="just"/>
            <a:r>
              <a:rPr lang="en-US" dirty="0"/>
              <a:t>Total </a:t>
            </a:r>
            <a:r>
              <a:rPr lang="en-US" dirty="0" err="1"/>
              <a:t>ada</a:t>
            </a:r>
            <a:r>
              <a:rPr lang="en-US" dirty="0"/>
              <a:t> 87 </a:t>
            </a:r>
            <a:r>
              <a:rPr lang="en-US" dirty="0" err="1"/>
              <a:t>rumah</a:t>
            </a:r>
            <a:endParaRPr lang="en-US" dirty="0"/>
          </a:p>
          <a:p>
            <a:pPr algn="just"/>
            <a:br>
              <a:rPr lang="en-US" dirty="0"/>
            </a:br>
            <a:r>
              <a:rPr lang="en-US" dirty="0" err="1"/>
              <a:t>Menggunakan</a:t>
            </a:r>
            <a:r>
              <a:rPr lang="en-US" dirty="0"/>
              <a:t> 13 ODP </a:t>
            </a:r>
            <a:r>
              <a:rPr lang="en-US" dirty="0" err="1"/>
              <a:t>dengan</a:t>
            </a:r>
            <a:r>
              <a:rPr lang="en-US" dirty="0"/>
              <a:t> splitter 1:8</a:t>
            </a:r>
          </a:p>
          <a:p>
            <a:pPr algn="just"/>
            <a:endParaRPr lang="en-US" dirty="0"/>
          </a:p>
          <a:p>
            <a:pPr algn="just"/>
            <a:r>
              <a:rPr lang="en-US" dirty="0" err="1"/>
              <a:t>Menggunakan</a:t>
            </a:r>
            <a:r>
              <a:rPr lang="en-US" dirty="0"/>
              <a:t> 1 ODC </a:t>
            </a:r>
            <a:r>
              <a:rPr lang="en-US" dirty="0" err="1"/>
              <a:t>dengan</a:t>
            </a:r>
            <a:r>
              <a:rPr lang="en-US" dirty="0"/>
              <a:t> splitter 1:4</a:t>
            </a:r>
          </a:p>
          <a:p>
            <a:pPr algn="just"/>
            <a:endParaRPr lang="en-US" dirty="0"/>
          </a:p>
          <a:p>
            <a:pPr algn="just"/>
            <a:r>
              <a:rPr lang="en-US" dirty="0"/>
              <a:t>        ODP </a:t>
            </a:r>
          </a:p>
        </p:txBody>
      </p:sp>
      <p:sp>
        <p:nvSpPr>
          <p:cNvPr id="3" name="Isosceles Triangle 2">
            <a:extLst>
              <a:ext uri="{FF2B5EF4-FFF2-40B4-BE49-F238E27FC236}">
                <a16:creationId xmlns:a16="http://schemas.microsoft.com/office/drawing/2014/main" id="{0834D1A5-0D5B-407D-A9B3-1518AD970D8A}"/>
              </a:ext>
            </a:extLst>
          </p:cNvPr>
          <p:cNvSpPr/>
          <p:nvPr/>
        </p:nvSpPr>
        <p:spPr>
          <a:xfrm>
            <a:off x="7636945" y="4409463"/>
            <a:ext cx="130048" cy="11789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a:p>
        </p:txBody>
      </p:sp>
      <p:sp>
        <p:nvSpPr>
          <p:cNvPr id="39" name="Isosceles Triangle 38">
            <a:extLst>
              <a:ext uri="{FF2B5EF4-FFF2-40B4-BE49-F238E27FC236}">
                <a16:creationId xmlns:a16="http://schemas.microsoft.com/office/drawing/2014/main" id="{A09721FE-0306-4987-9B03-2D6A22770952}"/>
              </a:ext>
            </a:extLst>
          </p:cNvPr>
          <p:cNvSpPr/>
          <p:nvPr/>
        </p:nvSpPr>
        <p:spPr>
          <a:xfrm>
            <a:off x="7665802" y="3361162"/>
            <a:ext cx="130048" cy="11789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a:p>
        </p:txBody>
      </p:sp>
      <p:sp>
        <p:nvSpPr>
          <p:cNvPr id="40" name="Isosceles Triangle 39">
            <a:extLst>
              <a:ext uri="{FF2B5EF4-FFF2-40B4-BE49-F238E27FC236}">
                <a16:creationId xmlns:a16="http://schemas.microsoft.com/office/drawing/2014/main" id="{CCBB1425-1389-4BDD-AE35-76A7226E71CF}"/>
              </a:ext>
            </a:extLst>
          </p:cNvPr>
          <p:cNvSpPr/>
          <p:nvPr/>
        </p:nvSpPr>
        <p:spPr>
          <a:xfrm>
            <a:off x="7684254" y="2074878"/>
            <a:ext cx="130048" cy="11789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a:p>
        </p:txBody>
      </p:sp>
      <p:sp>
        <p:nvSpPr>
          <p:cNvPr id="42" name="Isosceles Triangle 41">
            <a:extLst>
              <a:ext uri="{FF2B5EF4-FFF2-40B4-BE49-F238E27FC236}">
                <a16:creationId xmlns:a16="http://schemas.microsoft.com/office/drawing/2014/main" id="{EFFA148A-2F58-42C4-8F8A-661B3EFE6293}"/>
              </a:ext>
            </a:extLst>
          </p:cNvPr>
          <p:cNvSpPr/>
          <p:nvPr/>
        </p:nvSpPr>
        <p:spPr>
          <a:xfrm>
            <a:off x="7661863" y="1047591"/>
            <a:ext cx="130048" cy="11789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a:p>
        </p:txBody>
      </p:sp>
      <p:sp>
        <p:nvSpPr>
          <p:cNvPr id="43" name="Isosceles Triangle 42">
            <a:extLst>
              <a:ext uri="{FF2B5EF4-FFF2-40B4-BE49-F238E27FC236}">
                <a16:creationId xmlns:a16="http://schemas.microsoft.com/office/drawing/2014/main" id="{C7244E1E-CF21-41FF-8586-11AD9EAEC5B5}"/>
              </a:ext>
            </a:extLst>
          </p:cNvPr>
          <p:cNvSpPr/>
          <p:nvPr/>
        </p:nvSpPr>
        <p:spPr>
          <a:xfrm>
            <a:off x="6782830" y="1813407"/>
            <a:ext cx="130048" cy="11789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a:p>
        </p:txBody>
      </p:sp>
      <p:sp>
        <p:nvSpPr>
          <p:cNvPr id="44" name="Isosceles Triangle 43">
            <a:extLst>
              <a:ext uri="{FF2B5EF4-FFF2-40B4-BE49-F238E27FC236}">
                <a16:creationId xmlns:a16="http://schemas.microsoft.com/office/drawing/2014/main" id="{DC473D03-0CFF-4BB8-898D-640542BEF0F3}"/>
              </a:ext>
            </a:extLst>
          </p:cNvPr>
          <p:cNvSpPr/>
          <p:nvPr/>
        </p:nvSpPr>
        <p:spPr>
          <a:xfrm>
            <a:off x="5783800" y="2816699"/>
            <a:ext cx="130048" cy="11789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a:p>
        </p:txBody>
      </p:sp>
      <p:sp>
        <p:nvSpPr>
          <p:cNvPr id="45" name="Isosceles Triangle 44">
            <a:extLst>
              <a:ext uri="{FF2B5EF4-FFF2-40B4-BE49-F238E27FC236}">
                <a16:creationId xmlns:a16="http://schemas.microsoft.com/office/drawing/2014/main" id="{6ED3C74D-375F-41A0-A289-3EFB850D283E}"/>
              </a:ext>
            </a:extLst>
          </p:cNvPr>
          <p:cNvSpPr/>
          <p:nvPr/>
        </p:nvSpPr>
        <p:spPr>
          <a:xfrm>
            <a:off x="4782649" y="3024171"/>
            <a:ext cx="130048" cy="11789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a:p>
        </p:txBody>
      </p:sp>
      <p:sp>
        <p:nvSpPr>
          <p:cNvPr id="47" name="Isosceles Triangle 46">
            <a:extLst>
              <a:ext uri="{FF2B5EF4-FFF2-40B4-BE49-F238E27FC236}">
                <a16:creationId xmlns:a16="http://schemas.microsoft.com/office/drawing/2014/main" id="{5BD6536F-40F0-4D61-8892-3CBAB86F4B88}"/>
              </a:ext>
            </a:extLst>
          </p:cNvPr>
          <p:cNvSpPr/>
          <p:nvPr/>
        </p:nvSpPr>
        <p:spPr>
          <a:xfrm>
            <a:off x="5936656" y="1871886"/>
            <a:ext cx="130048" cy="11789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a:p>
        </p:txBody>
      </p:sp>
      <p:sp>
        <p:nvSpPr>
          <p:cNvPr id="48" name="Isosceles Triangle 47">
            <a:extLst>
              <a:ext uri="{FF2B5EF4-FFF2-40B4-BE49-F238E27FC236}">
                <a16:creationId xmlns:a16="http://schemas.microsoft.com/office/drawing/2014/main" id="{B5DEB4F6-FE08-4AD2-BADE-F4D20A0A3B92}"/>
              </a:ext>
            </a:extLst>
          </p:cNvPr>
          <p:cNvSpPr/>
          <p:nvPr/>
        </p:nvSpPr>
        <p:spPr>
          <a:xfrm>
            <a:off x="6498806" y="954676"/>
            <a:ext cx="130048" cy="11789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a:p>
        </p:txBody>
      </p:sp>
      <p:sp>
        <p:nvSpPr>
          <p:cNvPr id="53" name="Isosceles Triangle 52">
            <a:extLst>
              <a:ext uri="{FF2B5EF4-FFF2-40B4-BE49-F238E27FC236}">
                <a16:creationId xmlns:a16="http://schemas.microsoft.com/office/drawing/2014/main" id="{A7AB2E3E-A35A-4FE4-A24F-BB210A1961E1}"/>
              </a:ext>
            </a:extLst>
          </p:cNvPr>
          <p:cNvSpPr/>
          <p:nvPr/>
        </p:nvSpPr>
        <p:spPr>
          <a:xfrm>
            <a:off x="5374342" y="423519"/>
            <a:ext cx="130048" cy="11789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a:p>
        </p:txBody>
      </p:sp>
      <p:cxnSp>
        <p:nvCxnSpPr>
          <p:cNvPr id="55" name="Straight Connector 54">
            <a:extLst>
              <a:ext uri="{FF2B5EF4-FFF2-40B4-BE49-F238E27FC236}">
                <a16:creationId xmlns:a16="http://schemas.microsoft.com/office/drawing/2014/main" id="{4E415785-3214-4EF2-8053-56C0049B78B7}"/>
              </a:ext>
            </a:extLst>
          </p:cNvPr>
          <p:cNvCxnSpPr>
            <a:cxnSpLocks/>
          </p:cNvCxnSpPr>
          <p:nvPr/>
        </p:nvCxnSpPr>
        <p:spPr>
          <a:xfrm flipH="1">
            <a:off x="3059986" y="449630"/>
            <a:ext cx="2637966" cy="2207531"/>
          </a:xfrm>
          <a:prstGeom prst="line">
            <a:avLst/>
          </a:prstGeom>
          <a:ln w="19050"/>
        </p:spPr>
        <p:style>
          <a:lnRef idx="1">
            <a:schemeClr val="dk1"/>
          </a:lnRef>
          <a:fillRef idx="0">
            <a:schemeClr val="dk1"/>
          </a:fillRef>
          <a:effectRef idx="0">
            <a:schemeClr val="dk1"/>
          </a:effectRef>
          <a:fontRef idx="minor">
            <a:schemeClr val="tx1"/>
          </a:fontRef>
        </p:style>
      </p:cxnSp>
      <p:sp>
        <p:nvSpPr>
          <p:cNvPr id="56" name="Isosceles Triangle 55">
            <a:extLst>
              <a:ext uri="{FF2B5EF4-FFF2-40B4-BE49-F238E27FC236}">
                <a16:creationId xmlns:a16="http://schemas.microsoft.com/office/drawing/2014/main" id="{DEC1D685-32BF-443E-862B-A7C9E4341673}"/>
              </a:ext>
            </a:extLst>
          </p:cNvPr>
          <p:cNvSpPr/>
          <p:nvPr/>
        </p:nvSpPr>
        <p:spPr>
          <a:xfrm>
            <a:off x="4397492" y="1286066"/>
            <a:ext cx="130048" cy="11789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a:p>
        </p:txBody>
      </p:sp>
      <p:sp>
        <p:nvSpPr>
          <p:cNvPr id="58" name="Isosceles Triangle 57">
            <a:extLst>
              <a:ext uri="{FF2B5EF4-FFF2-40B4-BE49-F238E27FC236}">
                <a16:creationId xmlns:a16="http://schemas.microsoft.com/office/drawing/2014/main" id="{39FF4A29-C146-4A84-8044-6880EF4166EA}"/>
              </a:ext>
            </a:extLst>
          </p:cNvPr>
          <p:cNvSpPr/>
          <p:nvPr/>
        </p:nvSpPr>
        <p:spPr>
          <a:xfrm>
            <a:off x="3076910" y="2374796"/>
            <a:ext cx="130048" cy="11789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a:p>
        </p:txBody>
      </p:sp>
      <p:sp>
        <p:nvSpPr>
          <p:cNvPr id="59" name="Isosceles Triangle 58">
            <a:extLst>
              <a:ext uri="{FF2B5EF4-FFF2-40B4-BE49-F238E27FC236}">
                <a16:creationId xmlns:a16="http://schemas.microsoft.com/office/drawing/2014/main" id="{68BC6057-02A1-48B1-BE43-4C1B052510F9}"/>
              </a:ext>
            </a:extLst>
          </p:cNvPr>
          <p:cNvSpPr/>
          <p:nvPr/>
        </p:nvSpPr>
        <p:spPr>
          <a:xfrm>
            <a:off x="9362098" y="5141119"/>
            <a:ext cx="154777" cy="13875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dirty="0"/>
          </a:p>
        </p:txBody>
      </p:sp>
    </p:spTree>
    <p:extLst>
      <p:ext uri="{BB962C8B-B14F-4D97-AF65-F5344CB8AC3E}">
        <p14:creationId xmlns:p14="http://schemas.microsoft.com/office/powerpoint/2010/main" val="320332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629444" y="5395912"/>
            <a:ext cx="8421688" cy="1325563"/>
          </a:xfrm>
        </p:spPr>
        <p:txBody>
          <a:bodyPr/>
          <a:lstStyle/>
          <a:p>
            <a:r>
              <a:rPr lang="en-US" dirty="0" err="1"/>
              <a:t>Perancangan</a:t>
            </a:r>
            <a:r>
              <a:rPr lang="en-US" dirty="0"/>
              <a:t> DENGAN OPTISYSTEM</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2022</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err="1"/>
              <a:t>Goki</a:t>
            </a:r>
            <a:r>
              <a:rPr lang="en-US" dirty="0"/>
              <a:t> Folder </a:t>
            </a:r>
            <a:r>
              <a:rPr lang="en-US" dirty="0" err="1"/>
              <a:t>Rudianto</a:t>
            </a:r>
            <a:r>
              <a:rPr lang="en-US" dirty="0"/>
              <a:t> </a:t>
            </a:r>
            <a:r>
              <a:rPr lang="en-US" dirty="0" err="1"/>
              <a:t>Purba</a:t>
            </a:r>
            <a:endParaRPr lang="en-US"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5</a:t>
            </a:fld>
            <a:endParaRPr lang="en-US" dirty="0"/>
          </a:p>
        </p:txBody>
      </p:sp>
      <p:pic>
        <p:nvPicPr>
          <p:cNvPr id="4" name="Picture 3">
            <a:extLst>
              <a:ext uri="{FF2B5EF4-FFF2-40B4-BE49-F238E27FC236}">
                <a16:creationId xmlns:a16="http://schemas.microsoft.com/office/drawing/2014/main" id="{ADBE36A6-994E-4A15-A915-32FFD46F3CD1}"/>
              </a:ext>
            </a:extLst>
          </p:cNvPr>
          <p:cNvPicPr>
            <a:picLocks noChangeAspect="1"/>
          </p:cNvPicPr>
          <p:nvPr/>
        </p:nvPicPr>
        <p:blipFill>
          <a:blip r:embed="rId2"/>
          <a:stretch>
            <a:fillRect/>
          </a:stretch>
        </p:blipFill>
        <p:spPr>
          <a:xfrm>
            <a:off x="261274" y="407726"/>
            <a:ext cx="4920328" cy="2286532"/>
          </a:xfrm>
          <a:prstGeom prst="rect">
            <a:avLst/>
          </a:prstGeom>
        </p:spPr>
      </p:pic>
      <p:pic>
        <p:nvPicPr>
          <p:cNvPr id="6" name="Picture 5">
            <a:extLst>
              <a:ext uri="{FF2B5EF4-FFF2-40B4-BE49-F238E27FC236}">
                <a16:creationId xmlns:a16="http://schemas.microsoft.com/office/drawing/2014/main" id="{95272C2B-C84B-4E23-8771-AEF811351460}"/>
              </a:ext>
            </a:extLst>
          </p:cNvPr>
          <p:cNvPicPr>
            <a:picLocks noChangeAspect="1"/>
          </p:cNvPicPr>
          <p:nvPr/>
        </p:nvPicPr>
        <p:blipFill>
          <a:blip r:embed="rId3"/>
          <a:stretch>
            <a:fillRect/>
          </a:stretch>
        </p:blipFill>
        <p:spPr>
          <a:xfrm>
            <a:off x="5601744" y="407726"/>
            <a:ext cx="6017712" cy="2307498"/>
          </a:xfrm>
          <a:prstGeom prst="rect">
            <a:avLst/>
          </a:prstGeom>
        </p:spPr>
      </p:pic>
      <p:pic>
        <p:nvPicPr>
          <p:cNvPr id="8" name="Picture 7">
            <a:extLst>
              <a:ext uri="{FF2B5EF4-FFF2-40B4-BE49-F238E27FC236}">
                <a16:creationId xmlns:a16="http://schemas.microsoft.com/office/drawing/2014/main" id="{B3C5B3F5-2DFD-436F-8964-C653C58AF4F0}"/>
              </a:ext>
            </a:extLst>
          </p:cNvPr>
          <p:cNvPicPr>
            <a:picLocks noChangeAspect="1"/>
          </p:cNvPicPr>
          <p:nvPr/>
        </p:nvPicPr>
        <p:blipFill>
          <a:blip r:embed="rId4"/>
          <a:stretch>
            <a:fillRect/>
          </a:stretch>
        </p:blipFill>
        <p:spPr>
          <a:xfrm>
            <a:off x="2226340" y="2826936"/>
            <a:ext cx="6750808" cy="3049195"/>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ZA" dirty="0"/>
              <a:t>ABOUT US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3091497"/>
            <a:ext cx="3171825" cy="2519363"/>
          </a:xfrm>
        </p:spPr>
        <p:txBody>
          <a:bodyPr>
            <a:normAutofit/>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6</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PRODUCT BENEFITS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5111750" cy="1525588"/>
          </a:xfrm>
        </p:spPr>
        <p:txBody>
          <a:bodyPr vert="horz" lIns="91440" tIns="45720" rIns="91440" bIns="45720" rtlCol="0" anchor="t">
            <a:normAutofit/>
          </a:bodyPr>
          <a:lstStyle/>
          <a:p>
            <a:r>
              <a:rPr lang="en-ZA" dirty="0"/>
              <a:t>Cool and stylish product</a:t>
            </a:r>
          </a:p>
          <a:p>
            <a:r>
              <a:rPr lang="en-ZA" noProof="1"/>
              <a:t>Areas for community connections </a:t>
            </a:r>
          </a:p>
          <a:p>
            <a:r>
              <a:rPr lang="en-ZA" noProof="1"/>
              <a:t>Online store and market swap</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COMPANY OVERVIEW</a:t>
            </a:r>
          </a:p>
        </p:txBody>
      </p:sp>
    </p:spTree>
    <p:extLst>
      <p:ext uri="{BB962C8B-B14F-4D97-AF65-F5344CB8AC3E}">
        <p14:creationId xmlns:p14="http://schemas.microsoft.com/office/powerpoint/2010/main" val="707789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ZA" dirty="0"/>
              <a:t>BUSINESS MODEL</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ZA" noProof="1"/>
              <a:t>ABSTRACT</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a:normAutofit/>
          </a:bodyPr>
          <a:lstStyle/>
          <a:p>
            <a:r>
              <a:rPr lang="en-ZA" noProof="1"/>
              <a:t>We based our research on market trends and social media</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ZA" noProof="1"/>
              <a:t>DESIGN</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6"/>
            <a:ext cx="5431971" cy="557950"/>
          </a:xfrm>
        </p:spPr>
        <p:txBody>
          <a:bodyPr>
            <a:normAutofit/>
          </a:bodyPr>
          <a:lstStyle/>
          <a:p>
            <a:r>
              <a:rPr lang="en-ZA" noProof="1"/>
              <a:t>We believe people need more products specifically dedicated to this niche market</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ZA" noProof="1"/>
              <a:t>RESEARCH</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557950"/>
          </a:xfrm>
        </p:spPr>
        <p:txBody>
          <a:bodyPr>
            <a:normAutofit/>
          </a:bodyPr>
          <a:lstStyle/>
          <a:p>
            <a:r>
              <a:rPr lang="en-ZA" noProof="1"/>
              <a:t>Minimalist and easy to use </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20XX</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9</a:t>
            </a:fld>
            <a:endParaRPr lang="en-ZA" dirty="0"/>
          </a:p>
        </p:txBody>
      </p:sp>
    </p:spTree>
    <p:extLst>
      <p:ext uri="{BB962C8B-B14F-4D97-AF65-F5344CB8AC3E}">
        <p14:creationId xmlns:p14="http://schemas.microsoft.com/office/powerpoint/2010/main" val="2069393026"/>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566</TotalTime>
  <Words>817</Words>
  <Application>Microsoft Office PowerPoint</Application>
  <PresentationFormat>Widescreen</PresentationFormat>
  <Paragraphs>317</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Tenorite</vt:lpstr>
      <vt:lpstr>Monoline</vt:lpstr>
      <vt:lpstr>Tugas BESAR SKO</vt:lpstr>
      <vt:lpstr>OUTLINE</vt:lpstr>
      <vt:lpstr>PENDAHULUAN</vt:lpstr>
      <vt:lpstr>DENAH PERUMAHAN</vt:lpstr>
      <vt:lpstr>Perancangan DENGAN OPTISYSTEM</vt:lpstr>
      <vt:lpstr>ABOUT US</vt:lpstr>
      <vt:lpstr>PRODUCT BENEFITS</vt:lpstr>
      <vt:lpstr>COMPANY OVERVIEW</vt:lpstr>
      <vt:lpstr>BUSINESS MODEL</vt:lpstr>
      <vt:lpstr>MARKET OVERVIEW</vt:lpstr>
      <vt:lpstr>Market comparison</vt:lpstr>
      <vt:lpstr>OUR COMPETITION</vt:lpstr>
      <vt:lpstr>Our competition  </vt:lpstr>
      <vt:lpstr>Growth strategy</vt:lpstr>
      <vt:lpstr>TRACTION</vt:lpstr>
      <vt:lpstr>TWO-YEAR ACTION PLAN</vt:lpstr>
      <vt:lpstr>FINANCIALS</vt:lpstr>
      <vt:lpstr>MEET THE TEAM</vt:lpstr>
      <vt:lpstr>MEET THE TEAM </vt:lpstr>
      <vt:lpstr>FUNDING</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Tugas BESAR SKO</dc:title>
  <dc:creator>puipt-aicoms@outlook.com</dc:creator>
  <cp:lastModifiedBy>puipt-aicoms@outlook.com</cp:lastModifiedBy>
  <cp:revision>2</cp:revision>
  <dcterms:created xsi:type="dcterms:W3CDTF">2022-01-18T09:40:42Z</dcterms:created>
  <dcterms:modified xsi:type="dcterms:W3CDTF">2022-01-19T11:31:34Z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