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65" r:id="rId2"/>
    <p:sldMasterId id="2147483772" r:id="rId3"/>
  </p:sldMasterIdLst>
  <p:notesMasterIdLst>
    <p:notesMasterId r:id="rId25"/>
  </p:notesMasterIdLst>
  <p:sldIdLst>
    <p:sldId id="256" r:id="rId4"/>
    <p:sldId id="269" r:id="rId5"/>
    <p:sldId id="265" r:id="rId6"/>
    <p:sldId id="272" r:id="rId7"/>
    <p:sldId id="271" r:id="rId8"/>
    <p:sldId id="280" r:id="rId9"/>
    <p:sldId id="275" r:id="rId10"/>
    <p:sldId id="279" r:id="rId11"/>
    <p:sldId id="283" r:id="rId12"/>
    <p:sldId id="268" r:id="rId13"/>
    <p:sldId id="294" r:id="rId14"/>
    <p:sldId id="270" r:id="rId15"/>
    <p:sldId id="284" r:id="rId16"/>
    <p:sldId id="287" r:id="rId17"/>
    <p:sldId id="295" r:id="rId18"/>
    <p:sldId id="296" r:id="rId19"/>
    <p:sldId id="288" r:id="rId20"/>
    <p:sldId id="289" r:id="rId21"/>
    <p:sldId id="298" r:id="rId22"/>
    <p:sldId id="276" r:id="rId23"/>
    <p:sldId id="297" r:id="rId24"/>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D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047" autoAdjust="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A932E-0956-43AE-8BF2-454719BFBB65}" type="datetimeFigureOut">
              <a:rPr lang="en-US" smtClean="0"/>
              <a:t>11/17/2016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36DD1-B7B8-473D-9EEF-937D82EA0DFB}" type="slidenum">
              <a:rPr lang="en-US" smtClean="0"/>
              <a:t>‹#›</a:t>
            </a:fld>
            <a:endParaRPr lang="en-US"/>
          </a:p>
        </p:txBody>
      </p:sp>
    </p:spTree>
    <p:extLst>
      <p:ext uri="{BB962C8B-B14F-4D97-AF65-F5344CB8AC3E}">
        <p14:creationId xmlns:p14="http://schemas.microsoft.com/office/powerpoint/2010/main" val="2755418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is why every major site and local guide has their</a:t>
            </a:r>
            <a:r>
              <a:rPr lang="en-US" baseline="0" dirty="0"/>
              <a:t> presence on yelp</a:t>
            </a:r>
            <a:endParaRPr lang="en-US" dirty="0"/>
          </a:p>
        </p:txBody>
      </p:sp>
      <p:sp>
        <p:nvSpPr>
          <p:cNvPr id="4" name="Slide Number Placeholder 3"/>
          <p:cNvSpPr>
            <a:spLocks noGrp="1"/>
          </p:cNvSpPr>
          <p:nvPr>
            <p:ph type="sldNum" sz="quarter" idx="10"/>
          </p:nvPr>
        </p:nvSpPr>
        <p:spPr/>
        <p:txBody>
          <a:bodyPr/>
          <a:lstStyle/>
          <a:p>
            <a:fld id="{A1736DD1-B7B8-473D-9EEF-937D82EA0DFB}" type="slidenum">
              <a:rPr lang="en-US" smtClean="0"/>
              <a:t>2</a:t>
            </a:fld>
            <a:endParaRPr lang="en-US"/>
          </a:p>
        </p:txBody>
      </p:sp>
    </p:spTree>
    <p:extLst>
      <p:ext uri="{BB962C8B-B14F-4D97-AF65-F5344CB8AC3E}">
        <p14:creationId xmlns:p14="http://schemas.microsoft.com/office/powerpoint/2010/main" val="2524675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solidFill>
                  <a:srgbClr val="333333"/>
                </a:solidFill>
                <a:latin typeface="Ubuntu"/>
              </a:rPr>
              <a:t>Tokenizing: converting a document to its atomic elements.</a:t>
            </a:r>
          </a:p>
          <a:p>
            <a:pPr>
              <a:buFont typeface="Arial" panose="020B0604020202020204" pitchFamily="34" charset="0"/>
              <a:buChar char="•"/>
            </a:pPr>
            <a:r>
              <a:rPr lang="en-US" dirty="0">
                <a:solidFill>
                  <a:srgbClr val="333333"/>
                </a:solidFill>
                <a:latin typeface="Ubuntu"/>
              </a:rPr>
              <a:t>Stopping: removing meaningless words.</a:t>
            </a:r>
          </a:p>
          <a:p>
            <a:pPr>
              <a:buFont typeface="Arial" panose="020B0604020202020204" pitchFamily="34" charset="0"/>
              <a:buChar char="•"/>
            </a:pPr>
            <a:r>
              <a:rPr lang="en-US" dirty="0">
                <a:solidFill>
                  <a:srgbClr val="333333"/>
                </a:solidFill>
                <a:latin typeface="Ubuntu"/>
              </a:rPr>
              <a:t>Stemming: merging words that are equivalent in meaning.</a:t>
            </a:r>
            <a:endParaRPr lang="en-US" b="0" i="0" dirty="0">
              <a:solidFill>
                <a:srgbClr val="333333"/>
              </a:solidFill>
              <a:effectLst/>
              <a:latin typeface="Ubuntu"/>
            </a:endParaRPr>
          </a:p>
          <a:p>
            <a:endParaRPr lang="en-US" dirty="0"/>
          </a:p>
        </p:txBody>
      </p:sp>
      <p:sp>
        <p:nvSpPr>
          <p:cNvPr id="4" name="Slide Number Placeholder 3"/>
          <p:cNvSpPr>
            <a:spLocks noGrp="1"/>
          </p:cNvSpPr>
          <p:nvPr>
            <p:ph type="sldNum" sz="quarter" idx="10"/>
          </p:nvPr>
        </p:nvSpPr>
        <p:spPr/>
        <p:txBody>
          <a:bodyPr/>
          <a:lstStyle/>
          <a:p>
            <a:fld id="{A1736DD1-B7B8-473D-9EEF-937D82EA0DFB}" type="slidenum">
              <a:rPr lang="en-US" smtClean="0"/>
              <a:t>6</a:t>
            </a:fld>
            <a:endParaRPr lang="en-US"/>
          </a:p>
        </p:txBody>
      </p:sp>
    </p:spTree>
    <p:extLst>
      <p:ext uri="{BB962C8B-B14F-4D97-AF65-F5344CB8AC3E}">
        <p14:creationId xmlns:p14="http://schemas.microsoft.com/office/powerpoint/2010/main" val="2267478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solidFill>
                  <a:srgbClr val="333333"/>
                </a:solidFill>
                <a:latin typeface="Ubuntu"/>
              </a:rPr>
              <a:t>Tokenizing: converting a document to its atomic elements.</a:t>
            </a:r>
          </a:p>
          <a:p>
            <a:pPr>
              <a:buFont typeface="Arial" panose="020B0604020202020204" pitchFamily="34" charset="0"/>
              <a:buChar char="•"/>
            </a:pPr>
            <a:r>
              <a:rPr lang="en-US" dirty="0">
                <a:solidFill>
                  <a:srgbClr val="333333"/>
                </a:solidFill>
                <a:latin typeface="Ubuntu"/>
              </a:rPr>
              <a:t>Stopping: removing meaningless words.</a:t>
            </a:r>
          </a:p>
          <a:p>
            <a:pPr>
              <a:buFont typeface="Arial" panose="020B0604020202020204" pitchFamily="34" charset="0"/>
              <a:buChar char="•"/>
            </a:pPr>
            <a:r>
              <a:rPr lang="en-US" dirty="0">
                <a:solidFill>
                  <a:srgbClr val="333333"/>
                </a:solidFill>
                <a:latin typeface="Ubuntu"/>
              </a:rPr>
              <a:t>Stemming: merging words that are equivalent in meaning.</a:t>
            </a:r>
            <a:endParaRPr lang="en-US" b="0" i="0" dirty="0">
              <a:solidFill>
                <a:srgbClr val="333333"/>
              </a:solidFill>
              <a:effectLst/>
              <a:latin typeface="Ubuntu"/>
            </a:endParaRPr>
          </a:p>
          <a:p>
            <a:endParaRPr lang="en-US" dirty="0"/>
          </a:p>
        </p:txBody>
      </p:sp>
      <p:sp>
        <p:nvSpPr>
          <p:cNvPr id="4" name="Slide Number Placeholder 3"/>
          <p:cNvSpPr>
            <a:spLocks noGrp="1"/>
          </p:cNvSpPr>
          <p:nvPr>
            <p:ph type="sldNum" sz="quarter" idx="10"/>
          </p:nvPr>
        </p:nvSpPr>
        <p:spPr/>
        <p:txBody>
          <a:bodyPr/>
          <a:lstStyle/>
          <a:p>
            <a:fld id="{A1736DD1-B7B8-473D-9EEF-937D82EA0DFB}" type="slidenum">
              <a:rPr lang="en-US" smtClean="0"/>
              <a:t>9</a:t>
            </a:fld>
            <a:endParaRPr lang="en-US"/>
          </a:p>
        </p:txBody>
      </p:sp>
    </p:spTree>
    <p:extLst>
      <p:ext uri="{BB962C8B-B14F-4D97-AF65-F5344CB8AC3E}">
        <p14:creationId xmlns:p14="http://schemas.microsoft.com/office/powerpoint/2010/main" val="543638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736DD1-B7B8-473D-9EEF-937D82EA0DFB}" type="slidenum">
              <a:rPr lang="en-US" smtClean="0"/>
              <a:t>10</a:t>
            </a:fld>
            <a:endParaRPr lang="en-US"/>
          </a:p>
        </p:txBody>
      </p:sp>
    </p:spTree>
    <p:extLst>
      <p:ext uri="{BB962C8B-B14F-4D97-AF65-F5344CB8AC3E}">
        <p14:creationId xmlns:p14="http://schemas.microsoft.com/office/powerpoint/2010/main" val="2044878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736DD1-B7B8-473D-9EEF-937D82EA0DFB}" type="slidenum">
              <a:rPr lang="en-US" smtClean="0"/>
              <a:t>13</a:t>
            </a:fld>
            <a:endParaRPr lang="en-US"/>
          </a:p>
        </p:txBody>
      </p:sp>
    </p:spTree>
    <p:extLst>
      <p:ext uri="{BB962C8B-B14F-4D97-AF65-F5344CB8AC3E}">
        <p14:creationId xmlns:p14="http://schemas.microsoft.com/office/powerpoint/2010/main" val="292955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3886200"/>
            <a:ext cx="10363200" cy="1752600"/>
          </a:xfrm>
        </p:spPr>
        <p:txBody>
          <a:bodyPr/>
          <a:lstStyle>
            <a:lvl1pPr marL="0" indent="0" algn="l">
              <a:buNone/>
              <a:defRPr>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7451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972800" cy="1143000"/>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316480"/>
            <a:ext cx="10972800" cy="39319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006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963084" y="4406901"/>
            <a:ext cx="10363200" cy="1362075"/>
          </a:xfrm>
        </p:spPr>
        <p:txBody>
          <a:bodyPr anchor="t"/>
          <a:lstStyle>
            <a:lvl1pPr algn="l">
              <a:defRPr sz="5333" b="1" cap="all">
                <a:latin typeface="Arial"/>
              </a:defRPr>
            </a:lvl1pPr>
          </a:lstStyle>
          <a:p>
            <a:r>
              <a:rPr lang="en-US"/>
              <a:t>Click to edit Master title style</a:t>
            </a:r>
            <a:endParaRPr lang="en-US" dirty="0"/>
          </a:p>
        </p:txBody>
      </p:sp>
      <p:sp>
        <p:nvSpPr>
          <p:cNvPr id="5" name="Text Placeholder 2"/>
          <p:cNvSpPr>
            <a:spLocks noGrp="1"/>
          </p:cNvSpPr>
          <p:nvPr>
            <p:ph type="body" idx="1"/>
          </p:nvPr>
        </p:nvSpPr>
        <p:spPr>
          <a:xfrm>
            <a:off x="963084" y="2906713"/>
            <a:ext cx="10363200" cy="1500187"/>
          </a:xfrm>
        </p:spPr>
        <p:txBody>
          <a:bodyPr anchor="b"/>
          <a:lstStyle>
            <a:lvl1pPr marL="0" indent="0">
              <a:buNone/>
              <a:defRPr sz="2667">
                <a:solidFill>
                  <a:schemeClr val="tx1">
                    <a:lumMod val="75000"/>
                    <a:lumOff val="25000"/>
                  </a:schemeClr>
                </a:solidFill>
                <a:latin typeface="Aria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26187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5960"/>
            <a:ext cx="5384800" cy="402336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5960"/>
            <a:ext cx="5384800" cy="402336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2764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918" y="855347"/>
            <a:ext cx="4011084" cy="1162051"/>
          </a:xfrm>
        </p:spPr>
        <p:txBody>
          <a:bodyPr anchor="b"/>
          <a:lstStyle>
            <a:lvl1pPr algn="l">
              <a:defRPr sz="2667" b="1"/>
            </a:lvl1pPr>
          </a:lstStyle>
          <a:p>
            <a:r>
              <a:rPr lang="en-US"/>
              <a:t>Click to edit Master title style</a:t>
            </a:r>
            <a:endParaRPr lang="en-US" dirty="0"/>
          </a:p>
        </p:txBody>
      </p:sp>
      <p:sp>
        <p:nvSpPr>
          <p:cNvPr id="3" name="Content Placeholder 2"/>
          <p:cNvSpPr>
            <a:spLocks noGrp="1"/>
          </p:cNvSpPr>
          <p:nvPr>
            <p:ph idx="1"/>
          </p:nvPr>
        </p:nvSpPr>
        <p:spPr>
          <a:xfrm>
            <a:off x="4766733" y="1227845"/>
            <a:ext cx="6815667" cy="540155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0918" y="2135506"/>
            <a:ext cx="4011084" cy="4189095"/>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1812168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105400"/>
            <a:ext cx="7315200" cy="567691"/>
          </a:xfrm>
        </p:spPr>
        <p:txBody>
          <a:bodyPr anchor="b"/>
          <a:lstStyle>
            <a:lvl1pPr algn="l">
              <a:defRPr sz="2667" b="1"/>
            </a:lvl1pPr>
          </a:lstStyle>
          <a:p>
            <a:r>
              <a:rPr lang="en-US"/>
              <a:t>Click to edit Master title style</a:t>
            </a:r>
            <a:endParaRPr lang="en-US" dirty="0"/>
          </a:p>
        </p:txBody>
      </p:sp>
      <p:sp>
        <p:nvSpPr>
          <p:cNvPr id="3" name="Picture Placeholder 2"/>
          <p:cNvSpPr>
            <a:spLocks noGrp="1"/>
          </p:cNvSpPr>
          <p:nvPr>
            <p:ph type="pic" idx="1"/>
          </p:nvPr>
        </p:nvSpPr>
        <p:spPr>
          <a:xfrm>
            <a:off x="2389717" y="914400"/>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2389717" y="5673090"/>
            <a:ext cx="7315200" cy="80391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2464442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86369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036637"/>
            <a:ext cx="10972800" cy="1143000"/>
          </a:xfrm>
        </p:spPr>
        <p:txBody>
          <a:bodyPr/>
          <a:lstStyle/>
          <a:p>
            <a:r>
              <a:rPr lang="en-US"/>
              <a:t>Click to edit Master title style</a:t>
            </a:r>
          </a:p>
        </p:txBody>
      </p:sp>
      <p:sp>
        <p:nvSpPr>
          <p:cNvPr id="3" name="Content Placeholder 2"/>
          <p:cNvSpPr>
            <a:spLocks noGrp="1"/>
          </p:cNvSpPr>
          <p:nvPr>
            <p:ph idx="1"/>
          </p:nvPr>
        </p:nvSpPr>
        <p:spPr>
          <a:xfrm>
            <a:off x="609600" y="2362200"/>
            <a:ext cx="109728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0903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atin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latin typeface="Aria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969024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332037"/>
            <a:ext cx="5384800" cy="4144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2332037"/>
            <a:ext cx="5384800" cy="4144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7955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560918" y="855347"/>
            <a:ext cx="4011084" cy="1162051"/>
          </a:xfrm>
        </p:spPr>
        <p:txBody>
          <a:bodyPr anchor="b"/>
          <a:lstStyle>
            <a:lvl1pPr algn="l">
              <a:defRPr sz="2667" b="1"/>
            </a:lvl1pPr>
          </a:lstStyle>
          <a:p>
            <a:r>
              <a:rPr lang="en-US"/>
              <a:t>Click to edit Master title style</a:t>
            </a:r>
            <a:endParaRPr lang="en-US" dirty="0"/>
          </a:p>
        </p:txBody>
      </p:sp>
      <p:sp>
        <p:nvSpPr>
          <p:cNvPr id="6" name="Content Placeholder 2"/>
          <p:cNvSpPr>
            <a:spLocks noGrp="1"/>
          </p:cNvSpPr>
          <p:nvPr>
            <p:ph idx="1"/>
          </p:nvPr>
        </p:nvSpPr>
        <p:spPr>
          <a:xfrm>
            <a:off x="4766733" y="1227845"/>
            <a:ext cx="6815667" cy="540155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
          <p:cNvSpPr>
            <a:spLocks noGrp="1"/>
          </p:cNvSpPr>
          <p:nvPr>
            <p:ph type="body" sz="half" idx="2"/>
          </p:nvPr>
        </p:nvSpPr>
        <p:spPr>
          <a:xfrm>
            <a:off x="560918" y="2135506"/>
            <a:ext cx="4011084" cy="4189095"/>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111572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1398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2389717" y="5105400"/>
            <a:ext cx="7315200" cy="567691"/>
          </a:xfrm>
        </p:spPr>
        <p:txBody>
          <a:bodyPr anchor="b"/>
          <a:lstStyle>
            <a:lvl1pPr algn="l">
              <a:defRPr sz="2667" b="1"/>
            </a:lvl1pPr>
          </a:lstStyle>
          <a:p>
            <a:r>
              <a:rPr lang="en-US"/>
              <a:t>Click to edit Master title style</a:t>
            </a:r>
            <a:endParaRPr lang="en-US" dirty="0"/>
          </a:p>
        </p:txBody>
      </p:sp>
      <p:sp>
        <p:nvSpPr>
          <p:cNvPr id="6" name="Picture Placeholder 2"/>
          <p:cNvSpPr>
            <a:spLocks noGrp="1"/>
          </p:cNvSpPr>
          <p:nvPr>
            <p:ph type="pic" idx="1"/>
          </p:nvPr>
        </p:nvSpPr>
        <p:spPr>
          <a:xfrm>
            <a:off x="2389717" y="914400"/>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7" name="Text Placeholder 3"/>
          <p:cNvSpPr>
            <a:spLocks noGrp="1"/>
          </p:cNvSpPr>
          <p:nvPr>
            <p:ph type="body" sz="half" idx="2"/>
          </p:nvPr>
        </p:nvSpPr>
        <p:spPr>
          <a:xfrm>
            <a:off x="2389717" y="5673090"/>
            <a:ext cx="7315200" cy="80391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933702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663699"/>
          </a:xfrm>
        </p:spPr>
        <p:txBody>
          <a:bodyPr anchor="t"/>
          <a:lstStyle>
            <a:lvl1pPr algn="l">
              <a:defRPr sz="5333"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545170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311400"/>
            <a:ext cx="5384800" cy="42672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2311400"/>
            <a:ext cx="5384800" cy="42672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0249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092200"/>
            <a:ext cx="10972800" cy="1143000"/>
          </a:xfrm>
        </p:spPr>
        <p:txBody>
          <a:bodyPr/>
          <a:lstStyle/>
          <a:p>
            <a:r>
              <a:rPr lang="en-US"/>
              <a:t>Click to edit Master title style</a:t>
            </a:r>
            <a:endParaRPr lang="en-US" dirty="0"/>
          </a:p>
        </p:txBody>
      </p:sp>
    </p:spTree>
    <p:extLst>
      <p:ext uri="{BB962C8B-B14F-4D97-AF65-F5344CB8AC3E}">
        <p14:creationId xmlns:p14="http://schemas.microsoft.com/office/powerpoint/2010/main" val="2839443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6" y="1219200"/>
            <a:ext cx="4011084" cy="1162051"/>
          </a:xfrm>
        </p:spPr>
        <p:txBody>
          <a:bodyPr anchor="b"/>
          <a:lstStyle>
            <a:lvl1pPr algn="l">
              <a:defRPr sz="2667" b="1"/>
            </a:lvl1pPr>
          </a:lstStyle>
          <a:p>
            <a:r>
              <a:rPr lang="en-US"/>
              <a:t>Click to edit Master title style</a:t>
            </a:r>
            <a:endParaRPr lang="en-US" dirty="0"/>
          </a:p>
        </p:txBody>
      </p:sp>
      <p:sp>
        <p:nvSpPr>
          <p:cNvPr id="3" name="Content Placeholder 2"/>
          <p:cNvSpPr>
            <a:spLocks noGrp="1"/>
          </p:cNvSpPr>
          <p:nvPr>
            <p:ph idx="1"/>
          </p:nvPr>
        </p:nvSpPr>
        <p:spPr>
          <a:xfrm>
            <a:off x="4766733" y="1219202"/>
            <a:ext cx="6815667" cy="5257801"/>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6" y="2471739"/>
            <a:ext cx="4011084" cy="40052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1105171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2070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10191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2389717" y="5773739"/>
            <a:ext cx="7315200" cy="804863"/>
          </a:xfrm>
        </p:spPr>
        <p:txBody>
          <a:bodyPr/>
          <a:lstStyle>
            <a:lvl1pPr marL="0" indent="0">
              <a:buNone/>
              <a:defRPr sz="1867">
                <a:solidFill>
                  <a:schemeClr val="tx1">
                    <a:lumMod val="75000"/>
                    <a:lumOff val="2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4181648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rot="16200000">
            <a:off x="5382157" y="-175152"/>
            <a:ext cx="3429000" cy="91133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609600" y="1092200"/>
            <a:ext cx="10972800" cy="1143000"/>
          </a:xfrm>
        </p:spPr>
        <p:txBody>
          <a:bodyPr/>
          <a:lstStyle/>
          <a:p>
            <a:r>
              <a:rPr lang="en-US"/>
              <a:t>Click to edit Master title style</a:t>
            </a:r>
            <a:endParaRPr lang="en-US" dirty="0"/>
          </a:p>
        </p:txBody>
      </p:sp>
    </p:spTree>
    <p:extLst>
      <p:ext uri="{BB962C8B-B14F-4D97-AF65-F5344CB8AC3E}">
        <p14:creationId xmlns:p14="http://schemas.microsoft.com/office/powerpoint/2010/main" val="350086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29791"/>
            <a:ext cx="10363200" cy="1470660"/>
          </a:xfr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lumMod val="85000"/>
                    <a:lumOff val="15000"/>
                  </a:schemeClr>
                </a:solidFill>
                <a:latin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21210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17.xml"/><Relationship Id="rId7"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92200"/>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205037"/>
            <a:ext cx="10972800" cy="4373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743839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Lst>
  <p:txStyles>
    <p:titleStyle>
      <a:lvl1pPr algn="l" defTabSz="609585" rtl="0" eaLnBrk="1" latinLnBrk="0" hangingPunct="1">
        <a:spcBef>
          <a:spcPct val="0"/>
        </a:spcBef>
        <a:buNone/>
        <a:defRPr sz="5867" kern="1200">
          <a:solidFill>
            <a:schemeClr val="bg1"/>
          </a:solidFill>
          <a:latin typeface="Arial"/>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bg1"/>
          </a:solidFill>
          <a:latin typeface="Arial"/>
          <a:ea typeface="+mn-ea"/>
          <a:cs typeface="+mn-cs"/>
        </a:defRPr>
      </a:lvl1pPr>
      <a:lvl2pPr marL="990575" indent="-380990" algn="l" defTabSz="609585" rtl="0" eaLnBrk="1" latinLnBrk="0" hangingPunct="1">
        <a:spcBef>
          <a:spcPct val="20000"/>
        </a:spcBef>
        <a:buFont typeface="Arial"/>
        <a:buChar char="–"/>
        <a:defRPr sz="3733" kern="1200">
          <a:solidFill>
            <a:schemeClr val="bg1"/>
          </a:solidFill>
          <a:latin typeface="Arial"/>
          <a:ea typeface="+mn-ea"/>
          <a:cs typeface="+mn-cs"/>
        </a:defRPr>
      </a:lvl2pPr>
      <a:lvl3pPr marL="1523962" indent="-304792" algn="l" defTabSz="609585" rtl="0" eaLnBrk="1" latinLnBrk="0" hangingPunct="1">
        <a:spcBef>
          <a:spcPct val="20000"/>
        </a:spcBef>
        <a:buFont typeface="Arial"/>
        <a:buChar char="•"/>
        <a:defRPr sz="3200" kern="1200">
          <a:solidFill>
            <a:schemeClr val="bg1"/>
          </a:solidFill>
          <a:latin typeface="Arial"/>
          <a:ea typeface="+mn-ea"/>
          <a:cs typeface="+mn-cs"/>
        </a:defRPr>
      </a:lvl3pPr>
      <a:lvl4pPr marL="2133547" indent="-304792" algn="l" defTabSz="609585" rtl="0" eaLnBrk="1" latinLnBrk="0" hangingPunct="1">
        <a:spcBef>
          <a:spcPct val="20000"/>
        </a:spcBef>
        <a:buFont typeface="Arial"/>
        <a:buChar char="–"/>
        <a:defRPr sz="2667" kern="1200">
          <a:solidFill>
            <a:schemeClr val="bg1"/>
          </a:solidFill>
          <a:latin typeface="Arial"/>
          <a:ea typeface="+mn-ea"/>
          <a:cs typeface="+mn-cs"/>
        </a:defRPr>
      </a:lvl4pPr>
      <a:lvl5pPr marL="2743131" indent="-304792" algn="l" defTabSz="609585" rtl="0" eaLnBrk="1" latinLnBrk="0" hangingPunct="1">
        <a:spcBef>
          <a:spcPct val="20000"/>
        </a:spcBef>
        <a:buFont typeface="Arial"/>
        <a:buChar char="»"/>
        <a:defRPr sz="2667" kern="1200">
          <a:solidFill>
            <a:schemeClr val="bg1"/>
          </a:solidFill>
          <a:latin typeface="Arial"/>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838200"/>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240280"/>
            <a:ext cx="109728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97670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Lst>
  <p:txStyles>
    <p:titleStyle>
      <a:lvl1pPr algn="ctr" defTabSz="609585" rtl="0" eaLnBrk="1" latinLnBrk="0" hangingPunct="1">
        <a:spcBef>
          <a:spcPct val="0"/>
        </a:spcBef>
        <a:buNone/>
        <a:defRPr sz="5867" kern="1200">
          <a:solidFill>
            <a:schemeClr val="tx1">
              <a:lumMod val="85000"/>
              <a:lumOff val="15000"/>
            </a:schemeClr>
          </a:solidFill>
          <a:latin typeface="Arial"/>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lumMod val="85000"/>
              <a:lumOff val="15000"/>
            </a:schemeClr>
          </a:solidFill>
          <a:latin typeface="Arial"/>
          <a:ea typeface="+mn-ea"/>
          <a:cs typeface="+mn-cs"/>
        </a:defRPr>
      </a:lvl1pPr>
      <a:lvl2pPr marL="990575" indent="-380990" algn="l" defTabSz="609585" rtl="0" eaLnBrk="1" latinLnBrk="0" hangingPunct="1">
        <a:spcBef>
          <a:spcPct val="20000"/>
        </a:spcBef>
        <a:buFont typeface="Arial"/>
        <a:buChar char="–"/>
        <a:defRPr sz="3733" kern="1200">
          <a:solidFill>
            <a:schemeClr val="tx1">
              <a:lumMod val="85000"/>
              <a:lumOff val="15000"/>
            </a:schemeClr>
          </a:solidFill>
          <a:latin typeface="Arial"/>
          <a:ea typeface="+mn-ea"/>
          <a:cs typeface="+mn-cs"/>
        </a:defRPr>
      </a:lvl2pPr>
      <a:lvl3pPr marL="1523962" indent="-304792" algn="l" defTabSz="609585" rtl="0" eaLnBrk="1" latinLnBrk="0" hangingPunct="1">
        <a:spcBef>
          <a:spcPct val="20000"/>
        </a:spcBef>
        <a:buFont typeface="Arial"/>
        <a:buChar char="•"/>
        <a:defRPr sz="3200" kern="1200">
          <a:solidFill>
            <a:schemeClr val="tx1">
              <a:lumMod val="85000"/>
              <a:lumOff val="15000"/>
            </a:schemeClr>
          </a:solidFill>
          <a:latin typeface="Arial"/>
          <a:ea typeface="+mn-ea"/>
          <a:cs typeface="+mn-cs"/>
        </a:defRPr>
      </a:lvl3pPr>
      <a:lvl4pPr marL="2133547" indent="-304792" algn="l" defTabSz="609585" rtl="0" eaLnBrk="1" latinLnBrk="0" hangingPunct="1">
        <a:spcBef>
          <a:spcPct val="20000"/>
        </a:spcBef>
        <a:buFont typeface="Arial"/>
        <a:buChar char="–"/>
        <a:defRPr sz="2667" kern="1200">
          <a:solidFill>
            <a:schemeClr val="tx1">
              <a:lumMod val="85000"/>
              <a:lumOff val="15000"/>
            </a:schemeClr>
          </a:solidFill>
          <a:latin typeface="Arial"/>
          <a:ea typeface="+mn-ea"/>
          <a:cs typeface="+mn-cs"/>
        </a:defRPr>
      </a:lvl4pPr>
      <a:lvl5pPr marL="2743131" indent="-304792" algn="l" defTabSz="609585" rtl="0" eaLnBrk="1" latinLnBrk="0" hangingPunct="1">
        <a:spcBef>
          <a:spcPct val="20000"/>
        </a:spcBef>
        <a:buFont typeface="Arial"/>
        <a:buChar char="»"/>
        <a:defRPr sz="2667" kern="1200">
          <a:solidFill>
            <a:schemeClr val="tx1">
              <a:lumMod val="85000"/>
              <a:lumOff val="15000"/>
            </a:schemeClr>
          </a:solidFill>
          <a:latin typeface="Arial"/>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14400"/>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239963"/>
            <a:ext cx="109728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0105226"/>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Lst>
  <p:txStyles>
    <p:titleStyle>
      <a:lvl1pPr algn="ctr" defTabSz="609585" rtl="0" eaLnBrk="1" latinLnBrk="0" hangingPunct="1">
        <a:spcBef>
          <a:spcPct val="0"/>
        </a:spcBef>
        <a:buNone/>
        <a:defRPr sz="5867" kern="1200">
          <a:solidFill>
            <a:schemeClr val="tx1">
              <a:lumMod val="75000"/>
              <a:lumOff val="25000"/>
            </a:schemeClr>
          </a:solidFill>
          <a:latin typeface=""/>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lumMod val="75000"/>
              <a:lumOff val="25000"/>
            </a:schemeClr>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lumMod val="75000"/>
              <a:lumOff val="25000"/>
            </a:schemeClr>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lumMod val="75000"/>
              <a:lumOff val="25000"/>
            </a:schemeClr>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lumMod val="75000"/>
              <a:lumOff val="25000"/>
            </a:schemeClr>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tags" Target="../tags/tag2.xml"/><Relationship Id="rId7" Type="http://schemas.openxmlformats.org/officeDocument/2006/relationships/oleObject" Target="../embeddings/oleObject2.bin"/><Relationship Id="rId2" Type="http://schemas.openxmlformats.org/officeDocument/2006/relationships/tags" Target="../tags/tag1.xml"/><Relationship Id="rId1" Type="http://schemas.openxmlformats.org/officeDocument/2006/relationships/vmlDrawing" Target="../drawings/vmlDrawing2.vml"/><Relationship Id="rId6" Type="http://schemas.openxmlformats.org/officeDocument/2006/relationships/image" Target="../media/image13.png"/><Relationship Id="rId11" Type="http://schemas.openxmlformats.org/officeDocument/2006/relationships/image" Target="../media/image9.png"/><Relationship Id="rId5" Type="http://schemas.openxmlformats.org/officeDocument/2006/relationships/image" Target="../media/image12.png"/><Relationship Id="rId10" Type="http://schemas.openxmlformats.org/officeDocument/2006/relationships/image" Target="../media/image11.wmf"/><Relationship Id="rId4" Type="http://schemas.openxmlformats.org/officeDocument/2006/relationships/slideLayout" Target="../slideLayouts/slideLayout16.xml"/><Relationship Id="rId9"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5.xml"/><Relationship Id="rId7" Type="http://schemas.openxmlformats.org/officeDocument/2006/relationships/image" Target="../media/image15.wmf"/><Relationship Id="rId2" Type="http://schemas.openxmlformats.org/officeDocument/2006/relationships/slideLayout" Target="../slideLayouts/slideLayout16.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4.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9.png"/><Relationship Id="rId2" Type="http://schemas.openxmlformats.org/officeDocument/2006/relationships/slideLayout" Target="../slideLayouts/slideLayout16.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7.bin"/><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9.png"/><Relationship Id="rId2" Type="http://schemas.openxmlformats.org/officeDocument/2006/relationships/slideLayout" Target="../slideLayouts/slideLayout16.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9.bin"/><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6.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11.bin"/><Relationship Id="rId10" Type="http://schemas.openxmlformats.org/officeDocument/2006/relationships/oleObject" Target="../embeddings/oleObject15.bin"/><Relationship Id="rId4" Type="http://schemas.openxmlformats.org/officeDocument/2006/relationships/image" Target="../media/image20.wmf"/><Relationship Id="rId9"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2" Type="http://schemas.openxmlformats.org/officeDocument/2006/relationships/hyperlink" Target="plsi.html" TargetMode="Externa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hyperlink" Target="yelp.com/dataset_challeng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759" y="2622430"/>
            <a:ext cx="11471565" cy="1283282"/>
          </a:xfrm>
        </p:spPr>
        <p:txBody>
          <a:bodyPr>
            <a:normAutofit fontScale="90000"/>
          </a:bodyPr>
          <a:lstStyle/>
          <a:p>
            <a:r>
              <a:rPr lang="en-US" sz="5300" dirty="0"/>
              <a:t>Probabilistic Latent Semantic Analysis </a:t>
            </a:r>
            <a:br>
              <a:rPr lang="en-US" sz="5300" dirty="0"/>
            </a:br>
            <a:r>
              <a:rPr lang="en-US" sz="5300" dirty="0"/>
              <a:t>on </a:t>
            </a:r>
            <a:br>
              <a:rPr lang="en-US" sz="5300" dirty="0"/>
            </a:br>
            <a:r>
              <a:rPr lang="en-US" sz="5300" dirty="0"/>
              <a:t>Yelp Academic Dataset</a:t>
            </a:r>
            <a:br>
              <a:rPr lang="en-US" dirty="0"/>
            </a:br>
            <a:endParaRPr lang="en-US" dirty="0"/>
          </a:p>
        </p:txBody>
      </p:sp>
      <p:sp>
        <p:nvSpPr>
          <p:cNvPr id="3" name="Subtitle 2"/>
          <p:cNvSpPr>
            <a:spLocks noGrp="1"/>
          </p:cNvSpPr>
          <p:nvPr>
            <p:ph type="subTitle" idx="1"/>
          </p:nvPr>
        </p:nvSpPr>
        <p:spPr>
          <a:xfrm>
            <a:off x="1834341" y="4375030"/>
            <a:ext cx="8534400" cy="1752600"/>
          </a:xfrm>
        </p:spPr>
        <p:txBody>
          <a:bodyPr>
            <a:normAutofit fontScale="85000" lnSpcReduction="20000"/>
          </a:bodyPr>
          <a:lstStyle/>
          <a:p>
            <a:r>
              <a:rPr lang="en-US" dirty="0"/>
              <a:t>Computational Optimization Project</a:t>
            </a:r>
          </a:p>
          <a:p>
            <a:r>
              <a:rPr lang="en-US" dirty="0"/>
              <a:t>-Venkat Palampally</a:t>
            </a:r>
          </a:p>
          <a:p>
            <a:r>
              <a:rPr lang="en-US" dirty="0"/>
              <a:t>-Ravi Teja Mulpuri</a:t>
            </a:r>
          </a:p>
        </p:txBody>
      </p:sp>
    </p:spTree>
    <p:extLst>
      <p:ext uri="{BB962C8B-B14F-4D97-AF65-F5344CB8AC3E}">
        <p14:creationId xmlns:p14="http://schemas.microsoft.com/office/powerpoint/2010/main" val="774051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0043"/>
            <a:ext cx="10903788" cy="1143000"/>
          </a:xfrm>
        </p:spPr>
        <p:txBody>
          <a:bodyPr/>
          <a:lstStyle/>
          <a:p>
            <a:pPr algn="l"/>
            <a:r>
              <a:rPr lang="en-US" sz="3800" b="1" dirty="0" err="1">
                <a:latin typeface="+mj-lt"/>
              </a:rPr>
              <a:t>pLSA</a:t>
            </a:r>
            <a:r>
              <a:rPr lang="en-US" sz="3800" b="1" dirty="0">
                <a:latin typeface="+mj-lt"/>
              </a:rPr>
              <a:t> – Optimization model</a:t>
            </a:r>
            <a:endParaRPr lang="en-US" dirty="0"/>
          </a:p>
        </p:txBody>
      </p:sp>
      <p:sp>
        <p:nvSpPr>
          <p:cNvPr id="3" name="Content Placeholder 2"/>
          <p:cNvSpPr>
            <a:spLocks noGrp="1"/>
          </p:cNvSpPr>
          <p:nvPr>
            <p:ph idx="1"/>
          </p:nvPr>
        </p:nvSpPr>
        <p:spPr>
          <a:xfrm>
            <a:off x="609600" y="1748287"/>
            <a:ext cx="10972800" cy="4500113"/>
          </a:xfrm>
        </p:spPr>
        <p:txBody>
          <a:bodyPr>
            <a:normAutofit/>
          </a:bodyPr>
          <a:lstStyle/>
          <a:p>
            <a:pPr defTabSz="914400">
              <a:spcBef>
                <a:spcPts val="0"/>
              </a:spcBef>
              <a:buFont typeface="Arial" panose="020B0604020202020204" pitchFamily="34" charset="0"/>
              <a:buChar char="•"/>
            </a:pPr>
            <a:r>
              <a:rPr lang="en-US" altLang="en-US" sz="2700" dirty="0"/>
              <a:t>Unsupervised technique</a:t>
            </a:r>
          </a:p>
          <a:p>
            <a:pPr defTabSz="914400">
              <a:spcBef>
                <a:spcPts val="0"/>
              </a:spcBef>
              <a:buFont typeface="Arial" panose="020B0604020202020204" pitchFamily="34" charset="0"/>
              <a:buChar char="•"/>
            </a:pPr>
            <a:r>
              <a:rPr lang="en-US" altLang="en-US" sz="2700" dirty="0"/>
              <a:t>A document is a mixture of topics, and each topic has its own characteristic word distribution</a:t>
            </a:r>
          </a:p>
          <a:p>
            <a:pPr marL="609585" lvl="1" indent="0" defTabSz="914400">
              <a:spcBef>
                <a:spcPts val="0"/>
              </a:spcBef>
              <a:buNone/>
            </a:pPr>
            <a:endParaRPr lang="en-US" altLang="en-US" sz="3000" dirty="0"/>
          </a:p>
          <a:p>
            <a:pPr defTabSz="914400">
              <a:spcBef>
                <a:spcPts val="0"/>
              </a:spcBef>
            </a:pPr>
            <a:endParaRPr lang="en-US" sz="3000" dirty="0"/>
          </a:p>
        </p:txBody>
      </p:sp>
      <p:grpSp>
        <p:nvGrpSpPr>
          <p:cNvPr id="4" name="Group 31"/>
          <p:cNvGrpSpPr>
            <a:grpSpLocks/>
          </p:cNvGrpSpPr>
          <p:nvPr/>
        </p:nvGrpSpPr>
        <p:grpSpPr bwMode="auto">
          <a:xfrm>
            <a:off x="3731076" y="3767283"/>
            <a:ext cx="3657600" cy="1793876"/>
            <a:chOff x="144" y="1148"/>
            <a:chExt cx="2304" cy="1130"/>
          </a:xfrm>
        </p:grpSpPr>
        <p:sp>
          <p:nvSpPr>
            <p:cNvPr id="5" name="Rectangle 32"/>
            <p:cNvSpPr>
              <a:spLocks noChangeArrowheads="1"/>
            </p:cNvSpPr>
            <p:nvPr/>
          </p:nvSpPr>
          <p:spPr bwMode="auto">
            <a:xfrm>
              <a:off x="144" y="1148"/>
              <a:ext cx="2304" cy="1093"/>
            </a:xfrm>
            <a:prstGeom prst="rect">
              <a:avLst/>
            </a:prstGeom>
            <a:solidFill>
              <a:schemeClr val="bg1"/>
            </a:solidFill>
            <a:ln w="28575">
              <a:solidFill>
                <a:schemeClr val="tx1"/>
              </a:solidFill>
              <a:miter lim="800000"/>
              <a:headEnd/>
              <a:tailEnd/>
            </a:ln>
          </p:spPr>
          <p:txBody>
            <a:bodyPr wrap="none" anchor="ct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endParaRPr lang="en-US" altLang="en-US"/>
            </a:p>
          </p:txBody>
        </p:sp>
        <p:sp>
          <p:nvSpPr>
            <p:cNvPr id="6" name="Rectangle 33"/>
            <p:cNvSpPr>
              <a:spLocks noChangeArrowheads="1"/>
            </p:cNvSpPr>
            <p:nvPr/>
          </p:nvSpPr>
          <p:spPr bwMode="auto">
            <a:xfrm>
              <a:off x="942" y="1310"/>
              <a:ext cx="1417" cy="770"/>
            </a:xfrm>
            <a:prstGeom prst="rect">
              <a:avLst/>
            </a:prstGeom>
            <a:solidFill>
              <a:schemeClr val="bg1"/>
            </a:solidFill>
            <a:ln w="28575">
              <a:solidFill>
                <a:schemeClr val="tx1"/>
              </a:solidFill>
              <a:miter lim="800000"/>
              <a:headEnd/>
              <a:tailEnd/>
            </a:ln>
          </p:spPr>
          <p:txBody>
            <a:bodyPr wrap="none" anchor="ct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endParaRPr lang="en-US" altLang="en-US"/>
            </a:p>
          </p:txBody>
        </p:sp>
        <p:sp>
          <p:nvSpPr>
            <p:cNvPr id="7" name="Oval 34"/>
            <p:cNvSpPr>
              <a:spLocks noChangeArrowheads="1"/>
            </p:cNvSpPr>
            <p:nvPr/>
          </p:nvSpPr>
          <p:spPr bwMode="auto">
            <a:xfrm>
              <a:off x="1782" y="1472"/>
              <a:ext cx="405" cy="404"/>
            </a:xfrm>
            <a:prstGeom prst="ellipse">
              <a:avLst/>
            </a:prstGeom>
            <a:solidFill>
              <a:srgbClr val="C0C0C0"/>
            </a:solidFill>
            <a:ln w="28575">
              <a:solidFill>
                <a:schemeClr val="tx1"/>
              </a:solidFill>
              <a:round/>
              <a:headEnd/>
              <a:tailEnd/>
            </a:ln>
          </p:spPr>
          <p:txBody>
            <a:bodyPr wrap="none" anchor="ct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endParaRPr lang="en-US" altLang="en-US"/>
            </a:p>
          </p:txBody>
        </p:sp>
        <p:sp>
          <p:nvSpPr>
            <p:cNvPr id="8" name="Text Box 35"/>
            <p:cNvSpPr txBox="1">
              <a:spLocks noChangeArrowheads="1"/>
            </p:cNvSpPr>
            <p:nvPr/>
          </p:nvSpPr>
          <p:spPr bwMode="auto">
            <a:xfrm>
              <a:off x="1863" y="152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altLang="en-US" sz="2800" dirty="0"/>
                <a:t>w</a:t>
              </a:r>
            </a:p>
          </p:txBody>
        </p:sp>
        <p:sp>
          <p:nvSpPr>
            <p:cNvPr id="9" name="Text Box 36"/>
            <p:cNvSpPr txBox="1">
              <a:spLocks noChangeArrowheads="1"/>
            </p:cNvSpPr>
            <p:nvPr/>
          </p:nvSpPr>
          <p:spPr bwMode="auto">
            <a:xfrm>
              <a:off x="2138" y="1836"/>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sp>
          <p:nvSpPr>
            <p:cNvPr id="10" name="Oval 37"/>
            <p:cNvSpPr>
              <a:spLocks noChangeArrowheads="1"/>
            </p:cNvSpPr>
            <p:nvPr/>
          </p:nvSpPr>
          <p:spPr bwMode="auto">
            <a:xfrm>
              <a:off x="277" y="1472"/>
              <a:ext cx="405" cy="404"/>
            </a:xfrm>
            <a:prstGeom prst="ellipse">
              <a:avLst/>
            </a:prstGeom>
            <a:solidFill>
              <a:srgbClr val="C0C0C0"/>
            </a:solidFill>
            <a:ln w="28575">
              <a:solidFill>
                <a:schemeClr val="tx1"/>
              </a:solidFill>
              <a:round/>
              <a:headEnd/>
              <a:tailEnd/>
            </a:ln>
          </p:spPr>
          <p:txBody>
            <a:bodyPr wrap="none" anchor="ct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endParaRPr lang="en-US" altLang="en-US"/>
            </a:p>
          </p:txBody>
        </p:sp>
        <p:sp>
          <p:nvSpPr>
            <p:cNvPr id="11" name="Text Box 38"/>
            <p:cNvSpPr txBox="1">
              <a:spLocks noChangeArrowheads="1"/>
            </p:cNvSpPr>
            <p:nvPr/>
          </p:nvSpPr>
          <p:spPr bwMode="auto">
            <a:xfrm>
              <a:off x="358" y="152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altLang="en-US" sz="2800" dirty="0"/>
                <a:t>d</a:t>
              </a:r>
            </a:p>
          </p:txBody>
        </p:sp>
        <p:sp>
          <p:nvSpPr>
            <p:cNvPr id="12" name="Line 39"/>
            <p:cNvSpPr>
              <a:spLocks noChangeShapeType="1"/>
            </p:cNvSpPr>
            <p:nvPr/>
          </p:nvSpPr>
          <p:spPr bwMode="auto">
            <a:xfrm flipV="1">
              <a:off x="1518" y="1674"/>
              <a:ext cx="264" cy="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Oval 40"/>
            <p:cNvSpPr>
              <a:spLocks noChangeArrowheads="1"/>
            </p:cNvSpPr>
            <p:nvPr/>
          </p:nvSpPr>
          <p:spPr bwMode="auto">
            <a:xfrm>
              <a:off x="1123" y="1458"/>
              <a:ext cx="406" cy="40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endParaRPr lang="en-US" altLang="en-US"/>
            </a:p>
          </p:txBody>
        </p:sp>
        <p:sp>
          <p:nvSpPr>
            <p:cNvPr id="14" name="Text Box 41"/>
            <p:cNvSpPr txBox="1">
              <a:spLocks noChangeArrowheads="1"/>
            </p:cNvSpPr>
            <p:nvPr/>
          </p:nvSpPr>
          <p:spPr bwMode="auto">
            <a:xfrm>
              <a:off x="1205" y="150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altLang="en-US" sz="2800" dirty="0"/>
                <a:t>z</a:t>
              </a:r>
            </a:p>
          </p:txBody>
        </p:sp>
        <p:sp>
          <p:nvSpPr>
            <p:cNvPr id="15" name="Line 42"/>
            <p:cNvSpPr>
              <a:spLocks noChangeShapeType="1"/>
            </p:cNvSpPr>
            <p:nvPr/>
          </p:nvSpPr>
          <p:spPr bwMode="auto">
            <a:xfrm>
              <a:off x="676" y="1680"/>
              <a:ext cx="443"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6" name="Text Box 43"/>
            <p:cNvSpPr txBox="1">
              <a:spLocks noChangeArrowheads="1"/>
            </p:cNvSpPr>
            <p:nvPr/>
          </p:nvSpPr>
          <p:spPr bwMode="auto">
            <a:xfrm>
              <a:off x="188" y="199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altLang="en-US"/>
            </a:p>
          </p:txBody>
        </p:sp>
      </p:grpSp>
      <p:sp>
        <p:nvSpPr>
          <p:cNvPr id="17" name="Line 45"/>
          <p:cNvSpPr>
            <a:spLocks noChangeShapeType="1"/>
          </p:cNvSpPr>
          <p:nvPr/>
        </p:nvSpPr>
        <p:spPr bwMode="auto">
          <a:xfrm flipV="1">
            <a:off x="4252332" y="4967676"/>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46"/>
          <p:cNvSpPr>
            <a:spLocks noChangeShapeType="1"/>
          </p:cNvSpPr>
          <p:nvPr/>
        </p:nvSpPr>
        <p:spPr bwMode="auto">
          <a:xfrm flipV="1">
            <a:off x="5627930" y="4929576"/>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47"/>
          <p:cNvSpPr>
            <a:spLocks noChangeShapeType="1"/>
          </p:cNvSpPr>
          <p:nvPr/>
        </p:nvSpPr>
        <p:spPr bwMode="auto">
          <a:xfrm flipV="1">
            <a:off x="6693262" y="4967676"/>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Text Box 48"/>
          <p:cNvSpPr txBox="1">
            <a:spLocks noChangeArrowheads="1"/>
          </p:cNvSpPr>
          <p:nvPr/>
        </p:nvSpPr>
        <p:spPr bwMode="auto">
          <a:xfrm>
            <a:off x="3726690" y="5962318"/>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en-US" dirty="0"/>
              <a:t>document</a:t>
            </a:r>
          </a:p>
        </p:txBody>
      </p:sp>
      <p:sp>
        <p:nvSpPr>
          <p:cNvPr id="21" name="Text Box 49"/>
          <p:cNvSpPr txBox="1">
            <a:spLocks noChangeArrowheads="1"/>
          </p:cNvSpPr>
          <p:nvPr/>
        </p:nvSpPr>
        <p:spPr bwMode="auto">
          <a:xfrm>
            <a:off x="5326890" y="5983287"/>
            <a:ext cx="82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en-US" dirty="0"/>
              <a:t>topic</a:t>
            </a:r>
            <a:endParaRPr lang="en-US" altLang="en-US"/>
          </a:p>
        </p:txBody>
      </p:sp>
      <p:sp>
        <p:nvSpPr>
          <p:cNvPr id="22" name="Text Box 50"/>
          <p:cNvSpPr txBox="1">
            <a:spLocks noChangeArrowheads="1"/>
          </p:cNvSpPr>
          <p:nvPr/>
        </p:nvSpPr>
        <p:spPr bwMode="auto">
          <a:xfrm>
            <a:off x="6473482" y="5979842"/>
            <a:ext cx="846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en-US" dirty="0"/>
              <a:t>word</a:t>
            </a:r>
          </a:p>
        </p:txBody>
      </p:sp>
      <p:sp>
        <p:nvSpPr>
          <p:cNvPr id="23" name="Text Box 51"/>
          <p:cNvSpPr txBox="1">
            <a:spLocks noChangeArrowheads="1"/>
          </p:cNvSpPr>
          <p:nvPr/>
        </p:nvSpPr>
        <p:spPr bwMode="auto">
          <a:xfrm>
            <a:off x="5239389" y="6395049"/>
            <a:ext cx="928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en-US" i="1" dirty="0">
                <a:latin typeface="Times New Roman" charset="0"/>
              </a:rPr>
              <a:t>P</a:t>
            </a:r>
            <a:r>
              <a:rPr lang="en-US" altLang="en-US" dirty="0">
                <a:latin typeface="Times New Roman" charset="0"/>
              </a:rPr>
              <a:t>(</a:t>
            </a:r>
            <a:r>
              <a:rPr lang="en-US" altLang="en-US" i="1" dirty="0" err="1">
                <a:latin typeface="Times New Roman" charset="0"/>
              </a:rPr>
              <a:t>z|d</a:t>
            </a:r>
            <a:r>
              <a:rPr lang="en-US" altLang="en-US" dirty="0">
                <a:latin typeface="Times New Roman" charset="0"/>
              </a:rPr>
              <a:t>)</a:t>
            </a:r>
          </a:p>
        </p:txBody>
      </p:sp>
      <p:sp>
        <p:nvSpPr>
          <p:cNvPr id="24" name="Text Box 52"/>
          <p:cNvSpPr txBox="1">
            <a:spLocks noChangeArrowheads="1"/>
          </p:cNvSpPr>
          <p:nvPr/>
        </p:nvSpPr>
        <p:spPr bwMode="auto">
          <a:xfrm>
            <a:off x="6473482" y="6395049"/>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en-US" i="1" dirty="0">
                <a:latin typeface="Times New Roman" charset="0"/>
              </a:rPr>
              <a:t>P</a:t>
            </a:r>
            <a:r>
              <a:rPr lang="en-US" altLang="en-US" dirty="0">
                <a:latin typeface="Times New Roman" charset="0"/>
              </a:rPr>
              <a:t>(</a:t>
            </a:r>
            <a:r>
              <a:rPr lang="en-US" altLang="en-US" i="1" dirty="0" err="1">
                <a:latin typeface="Times New Roman" charset="0"/>
              </a:rPr>
              <a:t>w|z</a:t>
            </a:r>
            <a:r>
              <a:rPr lang="en-US" altLang="en-US" dirty="0">
                <a:latin typeface="Times New Roman" charset="0"/>
              </a:rPr>
              <a:t>)</a:t>
            </a:r>
            <a:endParaRPr lang="en-US" altLang="en-US">
              <a:latin typeface="Times New Roman" charset="0"/>
            </a:endParaRPr>
          </a:p>
        </p:txBody>
      </p:sp>
      <p:sp>
        <p:nvSpPr>
          <p:cNvPr id="25" name="Text Box 51"/>
          <p:cNvSpPr txBox="1">
            <a:spLocks noChangeArrowheads="1"/>
          </p:cNvSpPr>
          <p:nvPr/>
        </p:nvSpPr>
        <p:spPr bwMode="auto">
          <a:xfrm>
            <a:off x="3985076" y="6324600"/>
            <a:ext cx="10214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en-US" i="1" dirty="0">
                <a:latin typeface="Times New Roman" charset="0"/>
              </a:rPr>
              <a:t>P</a:t>
            </a:r>
            <a:r>
              <a:rPr lang="en-US" altLang="en-US" dirty="0">
                <a:latin typeface="Times New Roman" charset="0"/>
              </a:rPr>
              <a:t>(</a:t>
            </a:r>
            <a:r>
              <a:rPr lang="en-US" altLang="en-US" i="1" dirty="0" err="1">
                <a:latin typeface="Times New Roman" charset="0"/>
              </a:rPr>
              <a:t>w|d</a:t>
            </a:r>
            <a:r>
              <a:rPr lang="en-US" altLang="en-US" dirty="0">
                <a:latin typeface="Times New Roman" charset="0"/>
              </a:rPr>
              <a:t>)</a:t>
            </a:r>
          </a:p>
        </p:txBody>
      </p:sp>
    </p:spTree>
    <p:extLst>
      <p:ext uri="{BB962C8B-B14F-4D97-AF65-F5344CB8AC3E}">
        <p14:creationId xmlns:p14="http://schemas.microsoft.com/office/powerpoint/2010/main" val="132306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fade">
                                      <p:cBhvr>
                                        <p:cTn id="30" dur="500"/>
                                        <p:tgtEl>
                                          <p:spTgt spid="3">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fade">
                                      <p:cBhvr>
                                        <p:cTn id="3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3"/>
          <p:cNvSpPr txBox="1">
            <a:spLocks noChangeArrowheads="1"/>
          </p:cNvSpPr>
          <p:nvPr/>
        </p:nvSpPr>
        <p:spPr bwMode="auto">
          <a:xfrm>
            <a:off x="1699051" y="5735300"/>
            <a:ext cx="188301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altLang="en-US" sz="2000" dirty="0">
                <a:latin typeface="+mn-lt"/>
              </a:rPr>
              <a:t>M unique words</a:t>
            </a:r>
          </a:p>
          <a:p>
            <a:pPr eaLnBrk="1" hangingPunct="1"/>
            <a:r>
              <a:rPr lang="en-US" altLang="en-US" sz="2000" dirty="0">
                <a:latin typeface="+mn-lt"/>
              </a:rPr>
              <a:t>N documents</a:t>
            </a:r>
          </a:p>
          <a:p>
            <a:pPr eaLnBrk="1" hangingPunct="1"/>
            <a:r>
              <a:rPr lang="en-US" altLang="en-US" sz="2000" dirty="0">
                <a:latin typeface="+mn-lt"/>
              </a:rPr>
              <a:t>(</a:t>
            </a:r>
            <a:r>
              <a:rPr lang="en-US" altLang="en-US" sz="2000" i="1" dirty="0">
                <a:latin typeface="+mn-lt"/>
              </a:rPr>
              <a:t>M</a:t>
            </a:r>
            <a:r>
              <a:rPr lang="en-US" altLang="en-US" sz="2000" dirty="0">
                <a:latin typeface="+mn-lt"/>
              </a:rPr>
              <a:t>×</a:t>
            </a:r>
            <a:r>
              <a:rPr lang="en-US" altLang="en-US" sz="2000" i="1" dirty="0">
                <a:latin typeface="+mn-lt"/>
              </a:rPr>
              <a:t>N</a:t>
            </a:r>
            <a:r>
              <a:rPr lang="en-US" altLang="en-US" sz="2000" dirty="0">
                <a:latin typeface="+mn-lt"/>
              </a:rPr>
              <a:t>)</a:t>
            </a:r>
          </a:p>
        </p:txBody>
      </p:sp>
      <p:sp>
        <p:nvSpPr>
          <p:cNvPr id="26" name="Text Box 4"/>
          <p:cNvSpPr txBox="1">
            <a:spLocks noChangeArrowheads="1"/>
          </p:cNvSpPr>
          <p:nvPr/>
        </p:nvSpPr>
        <p:spPr bwMode="auto">
          <a:xfrm>
            <a:off x="8723876" y="5734100"/>
            <a:ext cx="188301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pt-BR" altLang="en-US" sz="2000" dirty="0">
                <a:latin typeface="+mn-lt"/>
              </a:rPr>
              <a:t>M unique words</a:t>
            </a:r>
            <a:endParaRPr lang="pt-BR" altLang="en-US" sz="2000">
              <a:latin typeface="+mn-lt"/>
            </a:endParaRPr>
          </a:p>
          <a:p>
            <a:pPr eaLnBrk="1" hangingPunct="1"/>
            <a:r>
              <a:rPr lang="pt-BR" altLang="en-US" sz="2000" dirty="0">
                <a:latin typeface="+mn-lt"/>
              </a:rPr>
              <a:t>k topics</a:t>
            </a:r>
            <a:endParaRPr lang="pt-BR" altLang="en-US" sz="2000">
              <a:latin typeface="+mn-lt"/>
            </a:endParaRPr>
          </a:p>
          <a:p>
            <a:pPr eaLnBrk="1" hangingPunct="1"/>
            <a:r>
              <a:rPr lang="pt-BR" altLang="en-US" sz="2000" dirty="0">
                <a:latin typeface="+mn-lt"/>
              </a:rPr>
              <a:t>(M×k)</a:t>
            </a:r>
          </a:p>
        </p:txBody>
      </p:sp>
      <p:sp>
        <p:nvSpPr>
          <p:cNvPr id="27" name="Text Box 5"/>
          <p:cNvSpPr txBox="1">
            <a:spLocks noChangeArrowheads="1"/>
          </p:cNvSpPr>
          <p:nvPr/>
        </p:nvSpPr>
        <p:spPr bwMode="auto">
          <a:xfrm>
            <a:off x="5154864" y="5734099"/>
            <a:ext cx="296273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pt-BR" altLang="en-US" sz="2000" dirty="0">
                <a:latin typeface="+mn-lt"/>
              </a:rPr>
              <a:t>k topics – model argument</a:t>
            </a:r>
            <a:endParaRPr lang="pt-BR" altLang="en-US" sz="2000">
              <a:latin typeface="+mn-lt"/>
            </a:endParaRPr>
          </a:p>
          <a:p>
            <a:pPr eaLnBrk="1" hangingPunct="1"/>
            <a:r>
              <a:rPr lang="pt-BR" altLang="en-US" sz="2000" dirty="0">
                <a:latin typeface="+mn-lt"/>
              </a:rPr>
              <a:t>N documents</a:t>
            </a:r>
            <a:endParaRPr lang="pt-BR" altLang="en-US" sz="2000">
              <a:latin typeface="+mn-lt"/>
            </a:endParaRPr>
          </a:p>
          <a:p>
            <a:pPr eaLnBrk="1" hangingPunct="1"/>
            <a:r>
              <a:rPr lang="pt-BR" altLang="en-US" sz="2000" dirty="0">
                <a:latin typeface="+mn-lt"/>
              </a:rPr>
              <a:t>(k×N)</a:t>
            </a:r>
          </a:p>
        </p:txBody>
      </p:sp>
      <p:graphicFrame>
        <p:nvGraphicFramePr>
          <p:cNvPr id="28" name="Object 6"/>
          <p:cNvGraphicFramePr>
            <a:graphicFrameLocks noGrp="1" noChangeAspect="1"/>
          </p:cNvGraphicFramePr>
          <p:nvPr>
            <p:ph/>
            <p:extLst/>
          </p:nvPr>
        </p:nvGraphicFramePr>
        <p:xfrm>
          <a:off x="2668588" y="1370013"/>
          <a:ext cx="6286500" cy="1295400"/>
        </p:xfrm>
        <a:graphic>
          <a:graphicData uri="http://schemas.openxmlformats.org/presentationml/2006/ole">
            <mc:AlternateContent xmlns:mc="http://schemas.openxmlformats.org/markup-compatibility/2006">
              <mc:Choice xmlns:v="urn:schemas-microsoft-com:vml" Requires="v">
                <p:oleObj spid="_x0000_s9278" name="Equation" r:id="rId3" imgW="2095200" imgH="431640" progId="Equation.3">
                  <p:embed/>
                </p:oleObj>
              </mc:Choice>
              <mc:Fallback>
                <p:oleObj name="Equation" r:id="rId3" imgW="2095200" imgH="431640" progId="Equation.3">
                  <p:embed/>
                  <p:pic>
                    <p:nvPicPr>
                      <p:cNvPr id="28" name="Object 6"/>
                      <p:cNvPicPr>
                        <a:picLocks noChangeAspect="1" noChangeArrowheads="1"/>
                      </p:cNvPicPr>
                      <p:nvPr/>
                    </p:nvPicPr>
                    <p:blipFill>
                      <a:blip r:embed="rId4"/>
                      <a:srcRect/>
                      <a:stretch>
                        <a:fillRect/>
                      </a:stretch>
                    </p:blipFill>
                    <p:spPr bwMode="auto">
                      <a:xfrm>
                        <a:off x="2668588" y="1370013"/>
                        <a:ext cx="6286500" cy="1295400"/>
                      </a:xfrm>
                      <a:prstGeom prst="rect">
                        <a:avLst/>
                      </a:prstGeom>
                      <a:solidFill>
                        <a:schemeClr val="bg1"/>
                      </a:solidFill>
                    </p:spPr>
                  </p:pic>
                </p:oleObj>
              </mc:Fallback>
            </mc:AlternateContent>
          </a:graphicData>
        </a:graphic>
      </p:graphicFrame>
      <p:sp>
        <p:nvSpPr>
          <p:cNvPr id="29" name="Rectangle 7"/>
          <p:cNvSpPr>
            <a:spLocks noChangeArrowheads="1"/>
          </p:cNvSpPr>
          <p:nvPr/>
        </p:nvSpPr>
        <p:spPr bwMode="auto">
          <a:xfrm>
            <a:off x="1329880" y="2959585"/>
            <a:ext cx="2286000" cy="266700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a:r>
              <a:rPr lang="en-US" altLang="en-US" i="1" dirty="0">
                <a:latin typeface="Times New Roman" charset="0"/>
              </a:rPr>
              <a:t>p</a:t>
            </a:r>
            <a:r>
              <a:rPr lang="en-US" altLang="en-US" dirty="0">
                <a:latin typeface="Times New Roman" charset="0"/>
              </a:rPr>
              <a:t>(</a:t>
            </a:r>
            <a:r>
              <a:rPr lang="en-US" altLang="en-US" i="1" dirty="0" err="1">
                <a:latin typeface="Times New Roman" charset="0"/>
              </a:rPr>
              <a:t>w</a:t>
            </a:r>
            <a:r>
              <a:rPr lang="en-US" altLang="en-US" i="1" baseline="-25000" dirty="0" err="1">
                <a:latin typeface="Times New Roman" charset="0"/>
              </a:rPr>
              <a:t>i</a:t>
            </a:r>
            <a:r>
              <a:rPr lang="en-US" altLang="en-US" dirty="0" err="1">
                <a:latin typeface="Times New Roman" charset="0"/>
              </a:rPr>
              <a:t>|</a:t>
            </a:r>
            <a:r>
              <a:rPr lang="en-US" altLang="en-US" i="1" dirty="0" err="1">
                <a:latin typeface="Times New Roman" charset="0"/>
              </a:rPr>
              <a:t>d</a:t>
            </a:r>
            <a:r>
              <a:rPr lang="en-US" altLang="en-US" i="1" baseline="-25000" dirty="0" err="1">
                <a:latin typeface="Times New Roman" charset="0"/>
              </a:rPr>
              <a:t>j</a:t>
            </a:r>
            <a:r>
              <a:rPr lang="en-US" altLang="en-US" dirty="0">
                <a:latin typeface="Times New Roman" charset="0"/>
              </a:rPr>
              <a:t>)</a:t>
            </a:r>
            <a:endParaRPr lang="en-US" altLang="en-US">
              <a:latin typeface="Times New Roman" charset="0"/>
            </a:endParaRPr>
          </a:p>
        </p:txBody>
      </p:sp>
      <p:sp>
        <p:nvSpPr>
          <p:cNvPr id="30" name="Rectangle 8"/>
          <p:cNvSpPr>
            <a:spLocks noChangeArrowheads="1"/>
          </p:cNvSpPr>
          <p:nvPr/>
        </p:nvSpPr>
        <p:spPr bwMode="auto">
          <a:xfrm>
            <a:off x="8859484" y="2931768"/>
            <a:ext cx="1600200" cy="266700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a:r>
              <a:rPr lang="en-US" altLang="en-US" i="1">
                <a:latin typeface="Times New Roman" charset="0"/>
              </a:rPr>
              <a:t>p</a:t>
            </a:r>
            <a:r>
              <a:rPr lang="en-US" altLang="en-US">
                <a:latin typeface="Times New Roman" charset="0"/>
              </a:rPr>
              <a:t>(</a:t>
            </a:r>
            <a:r>
              <a:rPr lang="en-US" altLang="en-US" i="1">
                <a:latin typeface="Times New Roman" charset="0"/>
              </a:rPr>
              <a:t>w</a:t>
            </a:r>
            <a:r>
              <a:rPr lang="en-US" altLang="en-US" i="1" baseline="-25000">
                <a:latin typeface="Times New Roman" charset="0"/>
              </a:rPr>
              <a:t>i</a:t>
            </a:r>
            <a:r>
              <a:rPr lang="en-US" altLang="en-US">
                <a:latin typeface="Times New Roman" charset="0"/>
              </a:rPr>
              <a:t>|</a:t>
            </a:r>
            <a:r>
              <a:rPr lang="en-US" altLang="en-US" i="1">
                <a:latin typeface="Times New Roman" charset="0"/>
              </a:rPr>
              <a:t>z</a:t>
            </a:r>
            <a:r>
              <a:rPr lang="en-US" altLang="en-US" i="1" baseline="-25000">
                <a:latin typeface="Times New Roman" charset="0"/>
              </a:rPr>
              <a:t>k</a:t>
            </a:r>
            <a:r>
              <a:rPr lang="en-US" altLang="en-US">
                <a:latin typeface="Times New Roman" charset="0"/>
              </a:rPr>
              <a:t>)</a:t>
            </a:r>
            <a:endParaRPr lang="en-US" altLang="en-US" dirty="0">
              <a:latin typeface="Times New Roman" charset="0"/>
            </a:endParaRPr>
          </a:p>
        </p:txBody>
      </p:sp>
      <p:sp>
        <p:nvSpPr>
          <p:cNvPr id="31" name="Rectangle 9"/>
          <p:cNvSpPr>
            <a:spLocks noChangeArrowheads="1"/>
          </p:cNvSpPr>
          <p:nvPr/>
        </p:nvSpPr>
        <p:spPr bwMode="auto">
          <a:xfrm>
            <a:off x="5302507" y="2990900"/>
            <a:ext cx="2667000" cy="129540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a:r>
              <a:rPr lang="en-US" altLang="en-US" i="1" dirty="0">
                <a:latin typeface="Times New Roman" charset="0"/>
              </a:rPr>
              <a:t>p</a:t>
            </a:r>
            <a:r>
              <a:rPr lang="en-US" altLang="en-US" dirty="0">
                <a:latin typeface="Times New Roman" charset="0"/>
              </a:rPr>
              <a:t>(</a:t>
            </a:r>
            <a:r>
              <a:rPr lang="en-US" altLang="en-US" i="1" dirty="0" err="1">
                <a:latin typeface="Times New Roman" charset="0"/>
              </a:rPr>
              <a:t>z</a:t>
            </a:r>
            <a:r>
              <a:rPr lang="en-US" altLang="en-US" i="1" baseline="-25000" dirty="0" err="1">
                <a:latin typeface="Times New Roman" charset="0"/>
              </a:rPr>
              <a:t>k</a:t>
            </a:r>
            <a:r>
              <a:rPr lang="en-US" altLang="en-US" dirty="0" err="1">
                <a:latin typeface="Times New Roman" charset="0"/>
              </a:rPr>
              <a:t>|</a:t>
            </a:r>
            <a:r>
              <a:rPr lang="en-US" altLang="en-US" i="1" dirty="0" err="1">
                <a:latin typeface="Times New Roman" charset="0"/>
              </a:rPr>
              <a:t>d</a:t>
            </a:r>
            <a:r>
              <a:rPr lang="en-US" altLang="en-US" i="1" baseline="-25000" dirty="0" err="1">
                <a:latin typeface="Times New Roman" charset="0"/>
              </a:rPr>
              <a:t>j</a:t>
            </a:r>
            <a:r>
              <a:rPr lang="en-US" altLang="en-US" dirty="0">
                <a:latin typeface="Times New Roman" charset="0"/>
              </a:rPr>
              <a:t>)</a:t>
            </a:r>
          </a:p>
        </p:txBody>
      </p:sp>
      <p:sp>
        <p:nvSpPr>
          <p:cNvPr id="32" name="Line 10"/>
          <p:cNvSpPr>
            <a:spLocks noChangeShapeType="1"/>
          </p:cNvSpPr>
          <p:nvPr/>
        </p:nvSpPr>
        <p:spPr bwMode="auto">
          <a:xfrm>
            <a:off x="1177480" y="3111985"/>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 name="Line 11"/>
          <p:cNvSpPr>
            <a:spLocks noChangeShapeType="1"/>
          </p:cNvSpPr>
          <p:nvPr/>
        </p:nvSpPr>
        <p:spPr bwMode="auto">
          <a:xfrm>
            <a:off x="1406080" y="2796073"/>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 name="Text Box 12"/>
          <p:cNvSpPr txBox="1">
            <a:spLocks noChangeArrowheads="1"/>
          </p:cNvSpPr>
          <p:nvPr/>
        </p:nvSpPr>
        <p:spPr bwMode="auto">
          <a:xfrm>
            <a:off x="1329880" y="2502385"/>
            <a:ext cx="11560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en-US" sz="1400" dirty="0">
                <a:latin typeface="+mj-lt"/>
              </a:rPr>
              <a:t>N documents</a:t>
            </a:r>
            <a:endParaRPr lang="en-US" altLang="en-US" sz="1400"/>
          </a:p>
        </p:txBody>
      </p:sp>
      <p:sp>
        <p:nvSpPr>
          <p:cNvPr id="35" name="Line 14"/>
          <p:cNvSpPr>
            <a:spLocks noChangeShapeType="1"/>
          </p:cNvSpPr>
          <p:nvPr/>
        </p:nvSpPr>
        <p:spPr bwMode="auto">
          <a:xfrm>
            <a:off x="8678509" y="3084168"/>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 name="Text Box 15"/>
          <p:cNvSpPr txBox="1">
            <a:spLocks noChangeArrowheads="1"/>
          </p:cNvSpPr>
          <p:nvPr/>
        </p:nvSpPr>
        <p:spPr bwMode="auto">
          <a:xfrm rot="16200000">
            <a:off x="7858594" y="3487493"/>
            <a:ext cx="11826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en-US" sz="1400" dirty="0">
                <a:latin typeface="+mj-lt"/>
              </a:rPr>
              <a:t>M words</a:t>
            </a:r>
            <a:r>
              <a:rPr lang="en-US" altLang="en-US" sz="1400">
                <a:latin typeface="+mj-lt"/>
              </a:rPr>
              <a:t> </a:t>
            </a:r>
            <a:r>
              <a:rPr lang="en-US" altLang="en-US" sz="1400" dirty="0"/>
              <a:t>(</a:t>
            </a:r>
            <a:r>
              <a:rPr lang="el-GR" altLang="en-US" sz="1400" dirty="0"/>
              <a:t>θ</a:t>
            </a:r>
            <a:r>
              <a:rPr lang="en-US" altLang="en-US" sz="1400" baseline="-25000" dirty="0"/>
              <a:t>M</a:t>
            </a:r>
            <a:r>
              <a:rPr lang="en-US" altLang="en-US" sz="1400" dirty="0"/>
              <a:t>)</a:t>
            </a:r>
            <a:endParaRPr lang="en-US" altLang="en-US" sz="1400"/>
          </a:p>
        </p:txBody>
      </p:sp>
      <p:sp>
        <p:nvSpPr>
          <p:cNvPr id="37" name="Line 16"/>
          <p:cNvSpPr>
            <a:spLocks noChangeShapeType="1"/>
          </p:cNvSpPr>
          <p:nvPr/>
        </p:nvSpPr>
        <p:spPr bwMode="auto">
          <a:xfrm>
            <a:off x="8983309" y="2768256"/>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 name="Text Box 17"/>
          <p:cNvSpPr txBox="1">
            <a:spLocks noChangeArrowheads="1"/>
          </p:cNvSpPr>
          <p:nvPr/>
        </p:nvSpPr>
        <p:spPr bwMode="auto">
          <a:xfrm>
            <a:off x="9059509" y="2474568"/>
            <a:ext cx="7537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en-US" sz="1400" dirty="0">
                <a:latin typeface="+mj-lt"/>
              </a:rPr>
              <a:t>K topics</a:t>
            </a:r>
            <a:endParaRPr lang="en-US" altLang="en-US" sz="1400"/>
          </a:p>
        </p:txBody>
      </p:sp>
      <p:sp>
        <p:nvSpPr>
          <p:cNvPr id="39" name="Line 18"/>
          <p:cNvSpPr>
            <a:spLocks noChangeShapeType="1"/>
          </p:cNvSpPr>
          <p:nvPr/>
        </p:nvSpPr>
        <p:spPr bwMode="auto">
          <a:xfrm>
            <a:off x="5157072" y="3219500"/>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 name="Text Box 19"/>
          <p:cNvSpPr txBox="1">
            <a:spLocks noChangeArrowheads="1"/>
          </p:cNvSpPr>
          <p:nvPr/>
        </p:nvSpPr>
        <p:spPr bwMode="auto">
          <a:xfrm rot="16200000">
            <a:off x="4460407" y="3533906"/>
            <a:ext cx="1085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en-US" sz="1400" dirty="0">
                <a:latin typeface="+mj-lt"/>
              </a:rPr>
              <a:t>K topics (</a:t>
            </a:r>
            <a:r>
              <a:rPr lang="el-GR" altLang="en-US" sz="1800" dirty="0">
                <a:latin typeface="+mj-lt"/>
              </a:rPr>
              <a:t>π</a:t>
            </a:r>
            <a:r>
              <a:rPr lang="en-US" altLang="en-US" sz="1400" baseline="-25000" dirty="0">
                <a:latin typeface="+mj-lt"/>
              </a:rPr>
              <a:t>k</a:t>
            </a:r>
            <a:r>
              <a:rPr lang="en-US" altLang="en-US" sz="1400" dirty="0">
                <a:latin typeface="+mj-lt"/>
              </a:rPr>
              <a:t>)</a:t>
            </a:r>
            <a:endParaRPr lang="en-US" altLang="en-US" sz="1400" dirty="0"/>
          </a:p>
        </p:txBody>
      </p:sp>
      <p:sp>
        <p:nvSpPr>
          <p:cNvPr id="41" name="Freeform 20"/>
          <p:cNvSpPr>
            <a:spLocks/>
          </p:cNvSpPr>
          <p:nvPr/>
        </p:nvSpPr>
        <p:spPr bwMode="auto">
          <a:xfrm rot="21425670" flipV="1">
            <a:off x="5745785" y="2809640"/>
            <a:ext cx="1129581" cy="45719"/>
          </a:xfrm>
          <a:custGeom>
            <a:avLst/>
            <a:gdLst>
              <a:gd name="T0" fmla="*/ 0 w 782"/>
              <a:gd name="T1" fmla="*/ 2147483647 h 1"/>
              <a:gd name="T2" fmla="*/ 2147483647 w 782"/>
              <a:gd name="T3" fmla="*/ 0 h 1"/>
              <a:gd name="T4" fmla="*/ 0 60000 65536"/>
              <a:gd name="T5" fmla="*/ 0 60000 65536"/>
              <a:gd name="T6" fmla="*/ 0 w 782"/>
              <a:gd name="T7" fmla="*/ 0 h 1"/>
              <a:gd name="T8" fmla="*/ 782 w 782"/>
              <a:gd name="T9" fmla="*/ 1 h 1"/>
            </a:gdLst>
            <a:ahLst/>
            <a:cxnLst>
              <a:cxn ang="T4">
                <a:pos x="T0" y="T1"/>
              </a:cxn>
              <a:cxn ang="T5">
                <a:pos x="T2" y="T3"/>
              </a:cxn>
            </a:cxnLst>
            <a:rect l="T6" t="T7" r="T8" b="T9"/>
            <a:pathLst>
              <a:path w="782" h="1">
                <a:moveTo>
                  <a:pt x="0" y="1"/>
                </a:moveTo>
                <a:lnTo>
                  <a:pt x="782"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endParaRPr lang="en-US" altLang="en-US"/>
          </a:p>
        </p:txBody>
      </p:sp>
      <p:sp>
        <p:nvSpPr>
          <p:cNvPr id="42" name="Text Box 21"/>
          <p:cNvSpPr txBox="1">
            <a:spLocks noChangeArrowheads="1"/>
          </p:cNvSpPr>
          <p:nvPr/>
        </p:nvSpPr>
        <p:spPr bwMode="auto">
          <a:xfrm>
            <a:off x="5719280" y="2513013"/>
            <a:ext cx="11560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en-US" sz="1400" dirty="0">
                <a:latin typeface="+mj-lt"/>
              </a:rPr>
              <a:t>N documents</a:t>
            </a:r>
            <a:endParaRPr lang="en-US" altLang="en-US" sz="1400"/>
          </a:p>
        </p:txBody>
      </p:sp>
      <p:sp>
        <p:nvSpPr>
          <p:cNvPr id="43" name="Text Box 22"/>
          <p:cNvSpPr txBox="1">
            <a:spLocks noChangeArrowheads="1"/>
          </p:cNvSpPr>
          <p:nvPr/>
        </p:nvSpPr>
        <p:spPr bwMode="auto">
          <a:xfrm>
            <a:off x="3990255" y="3638600"/>
            <a:ext cx="422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en-US" sz="3200" dirty="0"/>
              <a:t>=</a:t>
            </a:r>
            <a:endParaRPr lang="en-US" altLang="en-US" sz="3200"/>
          </a:p>
        </p:txBody>
      </p:sp>
      <p:sp>
        <p:nvSpPr>
          <p:cNvPr id="22" name="Text Box 15"/>
          <p:cNvSpPr txBox="1">
            <a:spLocks noChangeArrowheads="1"/>
          </p:cNvSpPr>
          <p:nvPr/>
        </p:nvSpPr>
        <p:spPr bwMode="auto">
          <a:xfrm rot="16200000">
            <a:off x="506432" y="3484711"/>
            <a:ext cx="8249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Arial"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en-US" sz="1400" dirty="0">
                <a:latin typeface="+mj-lt"/>
              </a:rPr>
              <a:t>M words</a:t>
            </a:r>
          </a:p>
        </p:txBody>
      </p:sp>
      <p:sp>
        <p:nvSpPr>
          <p:cNvPr id="23" name="Title 1"/>
          <p:cNvSpPr txBox="1">
            <a:spLocks/>
          </p:cNvSpPr>
          <p:nvPr/>
        </p:nvSpPr>
        <p:spPr>
          <a:xfrm>
            <a:off x="609600" y="560043"/>
            <a:ext cx="10903788" cy="1143000"/>
          </a:xfrm>
          <a:prstGeom prst="rect">
            <a:avLst/>
          </a:prstGeom>
        </p:spPr>
        <p:txBody>
          <a:bodyPr vert="horz" lIns="91440" tIns="45720" rIns="91440" bIns="45720" rtlCol="0" anchor="ctr">
            <a:normAutofit/>
          </a:bodyPr>
          <a:lstStyle>
            <a:lvl1pPr algn="ctr" defTabSz="609585" rtl="0" eaLnBrk="1" latinLnBrk="0" hangingPunct="1">
              <a:spcBef>
                <a:spcPct val="0"/>
              </a:spcBef>
              <a:buNone/>
              <a:defRPr sz="5867" kern="1200">
                <a:solidFill>
                  <a:schemeClr val="tx1">
                    <a:lumMod val="75000"/>
                    <a:lumOff val="25000"/>
                  </a:schemeClr>
                </a:solidFill>
                <a:latin typeface=""/>
                <a:ea typeface="+mj-ea"/>
                <a:cs typeface="+mj-cs"/>
              </a:defRPr>
            </a:lvl1pPr>
          </a:lstStyle>
          <a:p>
            <a:pPr algn="l" fontAlgn="auto">
              <a:spcAft>
                <a:spcPts val="0"/>
              </a:spcAft>
            </a:pPr>
            <a:r>
              <a:rPr lang="en-US" sz="3800" b="1" dirty="0" err="1">
                <a:latin typeface="+mj-lt"/>
              </a:rPr>
              <a:t>pLSA</a:t>
            </a:r>
            <a:r>
              <a:rPr lang="en-US" sz="3800" b="1" dirty="0">
                <a:latin typeface="+mj-lt"/>
              </a:rPr>
              <a:t> – word probabilities</a:t>
            </a:r>
          </a:p>
        </p:txBody>
      </p:sp>
      <p:pic>
        <p:nvPicPr>
          <p:cNvPr id="4" name="Picture 3"/>
          <p:cNvPicPr>
            <a:picLocks noChangeAspect="1"/>
          </p:cNvPicPr>
          <p:nvPr/>
        </p:nvPicPr>
        <p:blipFill>
          <a:blip r:embed="rId5"/>
          <a:stretch>
            <a:fillRect/>
          </a:stretch>
        </p:blipFill>
        <p:spPr>
          <a:xfrm>
            <a:off x="9873548" y="680872"/>
            <a:ext cx="2191990" cy="1821513"/>
          </a:xfrm>
          <a:prstGeom prst="rect">
            <a:avLst/>
          </a:prstGeom>
        </p:spPr>
      </p:pic>
    </p:spTree>
    <p:extLst>
      <p:ext uri="{BB962C8B-B14F-4D97-AF65-F5344CB8AC3E}">
        <p14:creationId xmlns:p14="http://schemas.microsoft.com/office/powerpoint/2010/main" val="337185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9" grpId="0" animBg="1"/>
      <p:bldP spid="30" grpId="0" animBg="1"/>
      <p:bldP spid="31" grpId="0" animBg="1"/>
      <p:bldP spid="32" grpId="0" animBg="1"/>
      <p:bldP spid="33" grpId="0" animBg="1"/>
      <p:bldP spid="34" grpId="0"/>
      <p:bldP spid="35" grpId="0" animBg="1"/>
      <p:bldP spid="36" grpId="0"/>
      <p:bldP spid="37" grpId="0" animBg="1"/>
      <p:bldP spid="38" grpId="0"/>
      <p:bldP spid="39" grpId="0" animBg="1"/>
      <p:bldP spid="40" grpId="0"/>
      <p:bldP spid="41" grpId="0" animBg="1"/>
      <p:bldP spid="42" grpId="0"/>
      <p:bldP spid="43"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0043"/>
            <a:ext cx="10903788" cy="1143000"/>
          </a:xfrm>
        </p:spPr>
        <p:txBody>
          <a:bodyPr>
            <a:normAutofit/>
          </a:bodyPr>
          <a:lstStyle/>
          <a:p>
            <a:pPr algn="l"/>
            <a:r>
              <a:rPr lang="en-US" sz="3800" b="1" dirty="0">
                <a:latin typeface="+mj-lt"/>
              </a:rPr>
              <a:t>Objective function - Likelihood Maximization</a:t>
            </a:r>
            <a:endParaRPr lang="en-US" sz="4000" dirty="0"/>
          </a:p>
        </p:txBody>
      </p:sp>
      <p:sp>
        <p:nvSpPr>
          <p:cNvPr id="3" name="Content Placeholder 2"/>
          <p:cNvSpPr>
            <a:spLocks noGrp="1"/>
          </p:cNvSpPr>
          <p:nvPr>
            <p:ph idx="1"/>
          </p:nvPr>
        </p:nvSpPr>
        <p:spPr>
          <a:xfrm>
            <a:off x="609600" y="1748287"/>
            <a:ext cx="10972800" cy="4961795"/>
          </a:xfrm>
        </p:spPr>
        <p:txBody>
          <a:bodyPr>
            <a:normAutofit fontScale="92500" lnSpcReduction="20000"/>
          </a:bodyPr>
          <a:lstStyle/>
          <a:p>
            <a:r>
              <a:rPr lang="de-DE" altLang="en-US" sz="3000" b="1" dirty="0">
                <a:solidFill>
                  <a:srgbClr val="FF0000"/>
                </a:solidFill>
              </a:rPr>
              <a:t>Log-</a:t>
            </a:r>
            <a:r>
              <a:rPr lang="de-DE" altLang="en-US" sz="3000" b="1" dirty="0" err="1">
                <a:solidFill>
                  <a:srgbClr val="FF0000"/>
                </a:solidFill>
              </a:rPr>
              <a:t>Likelihood</a:t>
            </a:r>
            <a:endParaRPr lang="de-DE" altLang="en-US" sz="3000" b="1" dirty="0">
              <a:solidFill>
                <a:srgbClr val="FF0000"/>
              </a:solidFill>
            </a:endParaRPr>
          </a:p>
          <a:p>
            <a:endParaRPr lang="en-US" dirty="0"/>
          </a:p>
          <a:p>
            <a:endParaRPr lang="en-US" dirty="0"/>
          </a:p>
          <a:p>
            <a:endParaRPr lang="en-US" dirty="0"/>
          </a:p>
          <a:p>
            <a:endParaRPr lang="en-US" dirty="0"/>
          </a:p>
          <a:p>
            <a:endParaRPr lang="de-DE" altLang="en-US" sz="3000" b="1" dirty="0">
              <a:solidFill>
                <a:srgbClr val="FF0000"/>
              </a:solidFill>
            </a:endParaRPr>
          </a:p>
          <a:p>
            <a:endParaRPr lang="de-DE" altLang="en-US" sz="3000" b="1" dirty="0">
              <a:solidFill>
                <a:srgbClr val="FF0000"/>
              </a:solidFill>
            </a:endParaRPr>
          </a:p>
          <a:p>
            <a:r>
              <a:rPr lang="de-DE" altLang="en-US" sz="3000" b="1" dirty="0">
                <a:solidFill>
                  <a:srgbClr val="FF0000"/>
                </a:solidFill>
              </a:rPr>
              <a:t>Objective</a:t>
            </a:r>
            <a:r>
              <a:rPr lang="de-DE" altLang="en-US" sz="3000" dirty="0"/>
              <a:t>: Find model parameters that </a:t>
            </a:r>
            <a:r>
              <a:rPr lang="de-DE" altLang="en-US" sz="3000" b="1" dirty="0">
                <a:solidFill>
                  <a:srgbClr val="FF3300"/>
                </a:solidFill>
              </a:rPr>
              <a:t>maximize</a:t>
            </a:r>
            <a:r>
              <a:rPr lang="de-DE" altLang="en-US" sz="3000" dirty="0"/>
              <a:t> the log-likelihood, i.e. maximize the average predictive probability for observed word occurrences </a:t>
            </a:r>
            <a:endParaRPr lang="en-US" dirty="0"/>
          </a:p>
        </p:txBody>
      </p:sp>
      <p:grpSp>
        <p:nvGrpSpPr>
          <p:cNvPr id="4" name="Group 4"/>
          <p:cNvGrpSpPr>
            <a:grpSpLocks/>
          </p:cNvGrpSpPr>
          <p:nvPr/>
        </p:nvGrpSpPr>
        <p:grpSpPr bwMode="auto">
          <a:xfrm>
            <a:off x="5298096" y="3231463"/>
            <a:ext cx="2151063" cy="1538288"/>
            <a:chOff x="1699" y="1960"/>
            <a:chExt cx="1355" cy="969"/>
          </a:xfrm>
        </p:grpSpPr>
        <p:sp>
          <p:nvSpPr>
            <p:cNvPr id="5" name="AutoShape 5"/>
            <p:cNvSpPr>
              <a:spLocks/>
            </p:cNvSpPr>
            <p:nvPr/>
          </p:nvSpPr>
          <p:spPr bwMode="auto">
            <a:xfrm rot="16200000">
              <a:off x="2228" y="1748"/>
              <a:ext cx="200" cy="624"/>
            </a:xfrm>
            <a:prstGeom prst="leftBrace">
              <a:avLst>
                <a:gd name="adj1" fmla="val 26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ctr">
                <a:defRPr kumimoji="1" sz="3200" b="1" i="1">
                  <a:solidFill>
                    <a:schemeClr val="tx1"/>
                  </a:solidFill>
                  <a:latin typeface="Trebuchet MS" charset="0"/>
                </a:defRPr>
              </a:lvl1pPr>
              <a:lvl2pPr marL="742950" indent="-285750" algn="ctr">
                <a:defRPr kumimoji="1" sz="3200" b="1" i="1">
                  <a:solidFill>
                    <a:schemeClr val="tx1"/>
                  </a:solidFill>
                  <a:latin typeface="Trebuchet MS" charset="0"/>
                </a:defRPr>
              </a:lvl2pPr>
              <a:lvl3pPr marL="1143000" indent="-228600" algn="ctr">
                <a:defRPr kumimoji="1" sz="3200" b="1" i="1">
                  <a:solidFill>
                    <a:schemeClr val="tx1"/>
                  </a:solidFill>
                  <a:latin typeface="Trebuchet MS" charset="0"/>
                </a:defRPr>
              </a:lvl3pPr>
              <a:lvl4pPr marL="1600200" indent="-228600" algn="ctr">
                <a:defRPr kumimoji="1" sz="3200" b="1" i="1">
                  <a:solidFill>
                    <a:schemeClr val="tx1"/>
                  </a:solidFill>
                  <a:latin typeface="Trebuchet MS" charset="0"/>
                </a:defRPr>
              </a:lvl4pPr>
              <a:lvl5pPr marL="2057400" indent="-228600" algn="ctr">
                <a:defRPr kumimoji="1" sz="3200" b="1" i="1">
                  <a:solidFill>
                    <a:schemeClr val="tx1"/>
                  </a:solidFill>
                  <a:latin typeface="Trebuchet MS" charset="0"/>
                </a:defRPr>
              </a:lvl5pPr>
              <a:lvl6pPr marL="2514600" indent="-228600" algn="ctr" eaLnBrk="0" fontAlgn="base" hangingPunct="0">
                <a:spcBef>
                  <a:spcPct val="0"/>
                </a:spcBef>
                <a:spcAft>
                  <a:spcPct val="0"/>
                </a:spcAft>
                <a:defRPr kumimoji="1" sz="3200" b="1" i="1">
                  <a:solidFill>
                    <a:schemeClr val="tx1"/>
                  </a:solidFill>
                  <a:latin typeface="Trebuchet MS" charset="0"/>
                </a:defRPr>
              </a:lvl6pPr>
              <a:lvl7pPr marL="2971800" indent="-228600" algn="ctr" eaLnBrk="0" fontAlgn="base" hangingPunct="0">
                <a:spcBef>
                  <a:spcPct val="0"/>
                </a:spcBef>
                <a:spcAft>
                  <a:spcPct val="0"/>
                </a:spcAft>
                <a:defRPr kumimoji="1" sz="3200" b="1" i="1">
                  <a:solidFill>
                    <a:schemeClr val="tx1"/>
                  </a:solidFill>
                  <a:latin typeface="Trebuchet MS" charset="0"/>
                </a:defRPr>
              </a:lvl7pPr>
              <a:lvl8pPr marL="3429000" indent="-228600" algn="ctr" eaLnBrk="0" fontAlgn="base" hangingPunct="0">
                <a:spcBef>
                  <a:spcPct val="0"/>
                </a:spcBef>
                <a:spcAft>
                  <a:spcPct val="0"/>
                </a:spcAft>
                <a:defRPr kumimoji="1" sz="3200" b="1" i="1">
                  <a:solidFill>
                    <a:schemeClr val="tx1"/>
                  </a:solidFill>
                  <a:latin typeface="Trebuchet MS" charset="0"/>
                </a:defRPr>
              </a:lvl8pPr>
              <a:lvl9pPr marL="3886200" indent="-228600" algn="ctr" eaLnBrk="0" fontAlgn="base" hangingPunct="0">
                <a:spcBef>
                  <a:spcPct val="0"/>
                </a:spcBef>
                <a:spcAft>
                  <a:spcPct val="0"/>
                </a:spcAft>
                <a:defRPr kumimoji="1" sz="3200" b="1" i="1">
                  <a:solidFill>
                    <a:schemeClr val="tx1"/>
                  </a:solidFill>
                  <a:latin typeface="Trebuchet MS" charset="0"/>
                </a:defRPr>
              </a:lvl9pPr>
            </a:lstStyle>
            <a:p>
              <a:pPr eaLnBrk="1" hangingPunct="1"/>
              <a:endParaRPr lang="en-US" altLang="en-US"/>
            </a:p>
          </p:txBody>
        </p:sp>
        <p:sp>
          <p:nvSpPr>
            <p:cNvPr id="6" name="Text Box 6"/>
            <p:cNvSpPr txBox="1">
              <a:spLocks noChangeArrowheads="1"/>
            </p:cNvSpPr>
            <p:nvPr/>
          </p:nvSpPr>
          <p:spPr bwMode="auto">
            <a:xfrm>
              <a:off x="1699" y="2487"/>
              <a:ext cx="135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gn="ctr">
                <a:defRPr kumimoji="1" sz="3200" b="1" i="1">
                  <a:solidFill>
                    <a:schemeClr val="tx1"/>
                  </a:solidFill>
                  <a:latin typeface="Trebuchet MS" charset="0"/>
                </a:defRPr>
              </a:lvl1pPr>
              <a:lvl2pPr marL="742950" indent="-285750" algn="ctr">
                <a:defRPr kumimoji="1" sz="3200" b="1" i="1">
                  <a:solidFill>
                    <a:schemeClr val="tx1"/>
                  </a:solidFill>
                  <a:latin typeface="Trebuchet MS" charset="0"/>
                </a:defRPr>
              </a:lvl2pPr>
              <a:lvl3pPr marL="1143000" indent="-228600" algn="ctr">
                <a:defRPr kumimoji="1" sz="3200" b="1" i="1">
                  <a:solidFill>
                    <a:schemeClr val="tx1"/>
                  </a:solidFill>
                  <a:latin typeface="Trebuchet MS" charset="0"/>
                </a:defRPr>
              </a:lvl3pPr>
              <a:lvl4pPr marL="1600200" indent="-228600" algn="ctr">
                <a:defRPr kumimoji="1" sz="3200" b="1" i="1">
                  <a:solidFill>
                    <a:schemeClr val="tx1"/>
                  </a:solidFill>
                  <a:latin typeface="Trebuchet MS" charset="0"/>
                </a:defRPr>
              </a:lvl4pPr>
              <a:lvl5pPr marL="2057400" indent="-228600" algn="ctr">
                <a:defRPr kumimoji="1" sz="3200" b="1" i="1">
                  <a:solidFill>
                    <a:schemeClr val="tx1"/>
                  </a:solidFill>
                  <a:latin typeface="Trebuchet MS" charset="0"/>
                </a:defRPr>
              </a:lvl5pPr>
              <a:lvl6pPr marL="2514600" indent="-228600" algn="ctr" eaLnBrk="0" fontAlgn="base" hangingPunct="0">
                <a:spcBef>
                  <a:spcPct val="0"/>
                </a:spcBef>
                <a:spcAft>
                  <a:spcPct val="0"/>
                </a:spcAft>
                <a:defRPr kumimoji="1" sz="3200" b="1" i="1">
                  <a:solidFill>
                    <a:schemeClr val="tx1"/>
                  </a:solidFill>
                  <a:latin typeface="Trebuchet MS" charset="0"/>
                </a:defRPr>
              </a:lvl6pPr>
              <a:lvl7pPr marL="2971800" indent="-228600" algn="ctr" eaLnBrk="0" fontAlgn="base" hangingPunct="0">
                <a:spcBef>
                  <a:spcPct val="0"/>
                </a:spcBef>
                <a:spcAft>
                  <a:spcPct val="0"/>
                </a:spcAft>
                <a:defRPr kumimoji="1" sz="3200" b="1" i="1">
                  <a:solidFill>
                    <a:schemeClr val="tx1"/>
                  </a:solidFill>
                  <a:latin typeface="Trebuchet MS" charset="0"/>
                </a:defRPr>
              </a:lvl7pPr>
              <a:lvl8pPr marL="3429000" indent="-228600" algn="ctr" eaLnBrk="0" fontAlgn="base" hangingPunct="0">
                <a:spcBef>
                  <a:spcPct val="0"/>
                </a:spcBef>
                <a:spcAft>
                  <a:spcPct val="0"/>
                </a:spcAft>
                <a:defRPr kumimoji="1" sz="3200" b="1" i="1">
                  <a:solidFill>
                    <a:schemeClr val="tx1"/>
                  </a:solidFill>
                  <a:latin typeface="Trebuchet MS" charset="0"/>
                </a:defRPr>
              </a:lvl8pPr>
              <a:lvl9pPr marL="3886200" indent="-228600" algn="ctr" eaLnBrk="0" fontAlgn="base" hangingPunct="0">
                <a:spcBef>
                  <a:spcPct val="0"/>
                </a:spcBef>
                <a:spcAft>
                  <a:spcPct val="0"/>
                </a:spcAft>
                <a:defRPr kumimoji="1" sz="3200" b="1" i="1">
                  <a:solidFill>
                    <a:schemeClr val="tx1"/>
                  </a:solidFill>
                  <a:latin typeface="Trebuchet MS" charset="0"/>
                </a:defRPr>
              </a:lvl9pPr>
            </a:lstStyle>
            <a:p>
              <a:pPr eaLnBrk="1" hangingPunct="1"/>
              <a:r>
                <a:rPr lang="de-DE" altLang="en-US" sz="2000" b="0" i="0" dirty="0"/>
                <a:t>Observed </a:t>
              </a:r>
            </a:p>
            <a:p>
              <a:pPr eaLnBrk="1" hangingPunct="1"/>
              <a:r>
                <a:rPr lang="de-DE" altLang="en-US" sz="2000" b="0" i="0" dirty="0"/>
                <a:t>word frequencies</a:t>
              </a:r>
            </a:p>
          </p:txBody>
        </p:sp>
      </p:grpSp>
      <p:grpSp>
        <p:nvGrpSpPr>
          <p:cNvPr id="7" name="Group 7"/>
          <p:cNvGrpSpPr>
            <a:grpSpLocks/>
          </p:cNvGrpSpPr>
          <p:nvPr/>
        </p:nvGrpSpPr>
        <p:grpSpPr bwMode="auto">
          <a:xfrm>
            <a:off x="3003568" y="2456009"/>
            <a:ext cx="588" cy="2428876"/>
            <a:chOff x="950" y="1257"/>
            <a:chExt cx="588" cy="1530"/>
          </a:xfrm>
        </p:grpSpPr>
        <p:sp>
          <p:nvSpPr>
            <p:cNvPr id="8" name="Line 8"/>
            <p:cNvSpPr>
              <a:spLocks noChangeShapeType="1"/>
            </p:cNvSpPr>
            <p:nvPr/>
          </p:nvSpPr>
          <p:spPr bwMode="auto">
            <a:xfrm>
              <a:off x="950" y="1257"/>
              <a:ext cx="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Text Box 9"/>
            <p:cNvSpPr txBox="1">
              <a:spLocks noChangeArrowheads="1"/>
            </p:cNvSpPr>
            <p:nvPr/>
          </p:nvSpPr>
          <p:spPr bwMode="auto">
            <a:xfrm>
              <a:off x="950" y="2168"/>
              <a:ext cx="5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gn="ctr">
                <a:defRPr kumimoji="1" sz="3200" b="1" i="1">
                  <a:solidFill>
                    <a:schemeClr val="tx1"/>
                  </a:solidFill>
                  <a:latin typeface="Trebuchet MS" charset="0"/>
                </a:defRPr>
              </a:lvl1pPr>
              <a:lvl2pPr marL="742950" indent="-285750" algn="ctr">
                <a:defRPr kumimoji="1" sz="3200" b="1" i="1">
                  <a:solidFill>
                    <a:schemeClr val="tx1"/>
                  </a:solidFill>
                  <a:latin typeface="Trebuchet MS" charset="0"/>
                </a:defRPr>
              </a:lvl2pPr>
              <a:lvl3pPr marL="1143000" indent="-228600" algn="ctr">
                <a:defRPr kumimoji="1" sz="3200" b="1" i="1">
                  <a:solidFill>
                    <a:schemeClr val="tx1"/>
                  </a:solidFill>
                  <a:latin typeface="Trebuchet MS" charset="0"/>
                </a:defRPr>
              </a:lvl3pPr>
              <a:lvl4pPr marL="1600200" indent="-228600" algn="ctr">
                <a:defRPr kumimoji="1" sz="3200" b="1" i="1">
                  <a:solidFill>
                    <a:schemeClr val="tx1"/>
                  </a:solidFill>
                  <a:latin typeface="Trebuchet MS" charset="0"/>
                </a:defRPr>
              </a:lvl4pPr>
              <a:lvl5pPr marL="2057400" indent="-228600" algn="ctr">
                <a:defRPr kumimoji="1" sz="3200" b="1" i="1">
                  <a:solidFill>
                    <a:schemeClr val="tx1"/>
                  </a:solidFill>
                  <a:latin typeface="Trebuchet MS" charset="0"/>
                </a:defRPr>
              </a:lvl5pPr>
              <a:lvl6pPr marL="2514600" indent="-228600" algn="ctr" eaLnBrk="0" fontAlgn="base" hangingPunct="0">
                <a:spcBef>
                  <a:spcPct val="0"/>
                </a:spcBef>
                <a:spcAft>
                  <a:spcPct val="0"/>
                </a:spcAft>
                <a:defRPr kumimoji="1" sz="3200" b="1" i="1">
                  <a:solidFill>
                    <a:schemeClr val="tx1"/>
                  </a:solidFill>
                  <a:latin typeface="Trebuchet MS" charset="0"/>
                </a:defRPr>
              </a:lvl6pPr>
              <a:lvl7pPr marL="2971800" indent="-228600" algn="ctr" eaLnBrk="0" fontAlgn="base" hangingPunct="0">
                <a:spcBef>
                  <a:spcPct val="0"/>
                </a:spcBef>
                <a:spcAft>
                  <a:spcPct val="0"/>
                </a:spcAft>
                <a:defRPr kumimoji="1" sz="3200" b="1" i="1">
                  <a:solidFill>
                    <a:schemeClr val="tx1"/>
                  </a:solidFill>
                  <a:latin typeface="Trebuchet MS" charset="0"/>
                </a:defRPr>
              </a:lvl7pPr>
              <a:lvl8pPr marL="3429000" indent="-228600" algn="ctr" eaLnBrk="0" fontAlgn="base" hangingPunct="0">
                <a:spcBef>
                  <a:spcPct val="0"/>
                </a:spcBef>
                <a:spcAft>
                  <a:spcPct val="0"/>
                </a:spcAft>
                <a:defRPr kumimoji="1" sz="3200" b="1" i="1">
                  <a:solidFill>
                    <a:schemeClr val="tx1"/>
                  </a:solidFill>
                  <a:latin typeface="Trebuchet MS" charset="0"/>
                </a:defRPr>
              </a:lvl8pPr>
              <a:lvl9pPr marL="3886200" indent="-228600" algn="ctr" eaLnBrk="0" fontAlgn="base" hangingPunct="0">
                <a:spcBef>
                  <a:spcPct val="0"/>
                </a:spcBef>
                <a:spcAft>
                  <a:spcPct val="0"/>
                </a:spcAft>
                <a:defRPr kumimoji="1" sz="3200" b="1" i="1">
                  <a:solidFill>
                    <a:schemeClr val="tx1"/>
                  </a:solidFill>
                  <a:latin typeface="Trebuchet MS" charset="0"/>
                </a:defRPr>
              </a:lvl9pPr>
            </a:lstStyle>
            <a:p>
              <a:pPr eaLnBrk="1" hangingPunct="1"/>
              <a:r>
                <a:rPr lang="en-US" altLang="en-US" sz="1800" b="0" i="0" dirty="0"/>
                <a:t>argmax</a:t>
              </a:r>
              <a:endParaRPr lang="de-DE" altLang="en-US" sz="1800" b="0" i="0" dirty="0"/>
            </a:p>
          </p:txBody>
        </p:sp>
        <p:pic>
          <p:nvPicPr>
            <p:cNvPr id="10" name="Picture 10" descr="txp_fig"/>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950" y="2496"/>
              <a:ext cx="5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grpSp>
        <p:nvGrpSpPr>
          <p:cNvPr id="13" name="Group 13"/>
          <p:cNvGrpSpPr>
            <a:grpSpLocks/>
          </p:cNvGrpSpPr>
          <p:nvPr/>
        </p:nvGrpSpPr>
        <p:grpSpPr bwMode="auto">
          <a:xfrm>
            <a:off x="7543800" y="3231462"/>
            <a:ext cx="2560949" cy="1600200"/>
            <a:chOff x="3419" y="1824"/>
            <a:chExt cx="2101" cy="1008"/>
          </a:xfrm>
        </p:grpSpPr>
        <p:grpSp>
          <p:nvGrpSpPr>
            <p:cNvPr id="14" name="Group 14"/>
            <p:cNvGrpSpPr>
              <a:grpSpLocks/>
            </p:cNvGrpSpPr>
            <p:nvPr/>
          </p:nvGrpSpPr>
          <p:grpSpPr bwMode="auto">
            <a:xfrm>
              <a:off x="3419" y="1824"/>
              <a:ext cx="2101" cy="1008"/>
              <a:chOff x="3419" y="1824"/>
              <a:chExt cx="2101" cy="1008"/>
            </a:xfrm>
          </p:grpSpPr>
          <p:sp>
            <p:nvSpPr>
              <p:cNvPr id="16" name="AutoShape 15"/>
              <p:cNvSpPr>
                <a:spLocks/>
              </p:cNvSpPr>
              <p:nvPr/>
            </p:nvSpPr>
            <p:spPr bwMode="auto">
              <a:xfrm rot="16200000">
                <a:off x="4370" y="873"/>
                <a:ext cx="200" cy="2101"/>
              </a:xfrm>
              <a:prstGeom prst="leftBrace">
                <a:avLst>
                  <a:gd name="adj1" fmla="val 8754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ctr">
                  <a:defRPr kumimoji="1" sz="3200" b="1" i="1">
                    <a:solidFill>
                      <a:schemeClr val="tx1"/>
                    </a:solidFill>
                    <a:latin typeface="Trebuchet MS" charset="0"/>
                  </a:defRPr>
                </a:lvl1pPr>
                <a:lvl2pPr marL="742950" indent="-285750" algn="ctr">
                  <a:defRPr kumimoji="1" sz="3200" b="1" i="1">
                    <a:solidFill>
                      <a:schemeClr val="tx1"/>
                    </a:solidFill>
                    <a:latin typeface="Trebuchet MS" charset="0"/>
                  </a:defRPr>
                </a:lvl2pPr>
                <a:lvl3pPr marL="1143000" indent="-228600" algn="ctr">
                  <a:defRPr kumimoji="1" sz="3200" b="1" i="1">
                    <a:solidFill>
                      <a:schemeClr val="tx1"/>
                    </a:solidFill>
                    <a:latin typeface="Trebuchet MS" charset="0"/>
                  </a:defRPr>
                </a:lvl3pPr>
                <a:lvl4pPr marL="1600200" indent="-228600" algn="ctr">
                  <a:defRPr kumimoji="1" sz="3200" b="1" i="1">
                    <a:solidFill>
                      <a:schemeClr val="tx1"/>
                    </a:solidFill>
                    <a:latin typeface="Trebuchet MS" charset="0"/>
                  </a:defRPr>
                </a:lvl4pPr>
                <a:lvl5pPr marL="2057400" indent="-228600" algn="ctr">
                  <a:defRPr kumimoji="1" sz="3200" b="1" i="1">
                    <a:solidFill>
                      <a:schemeClr val="tx1"/>
                    </a:solidFill>
                    <a:latin typeface="Trebuchet MS" charset="0"/>
                  </a:defRPr>
                </a:lvl5pPr>
                <a:lvl6pPr marL="2514600" indent="-228600" algn="ctr" eaLnBrk="0" fontAlgn="base" hangingPunct="0">
                  <a:spcBef>
                    <a:spcPct val="0"/>
                  </a:spcBef>
                  <a:spcAft>
                    <a:spcPct val="0"/>
                  </a:spcAft>
                  <a:defRPr kumimoji="1" sz="3200" b="1" i="1">
                    <a:solidFill>
                      <a:schemeClr val="tx1"/>
                    </a:solidFill>
                    <a:latin typeface="Trebuchet MS" charset="0"/>
                  </a:defRPr>
                </a:lvl6pPr>
                <a:lvl7pPr marL="2971800" indent="-228600" algn="ctr" eaLnBrk="0" fontAlgn="base" hangingPunct="0">
                  <a:spcBef>
                    <a:spcPct val="0"/>
                  </a:spcBef>
                  <a:spcAft>
                    <a:spcPct val="0"/>
                  </a:spcAft>
                  <a:defRPr kumimoji="1" sz="3200" b="1" i="1">
                    <a:solidFill>
                      <a:schemeClr val="tx1"/>
                    </a:solidFill>
                    <a:latin typeface="Trebuchet MS" charset="0"/>
                  </a:defRPr>
                </a:lvl7pPr>
                <a:lvl8pPr marL="3429000" indent="-228600" algn="ctr" eaLnBrk="0" fontAlgn="base" hangingPunct="0">
                  <a:spcBef>
                    <a:spcPct val="0"/>
                  </a:spcBef>
                  <a:spcAft>
                    <a:spcPct val="0"/>
                  </a:spcAft>
                  <a:defRPr kumimoji="1" sz="3200" b="1" i="1">
                    <a:solidFill>
                      <a:schemeClr val="tx1"/>
                    </a:solidFill>
                    <a:latin typeface="Trebuchet MS" charset="0"/>
                  </a:defRPr>
                </a:lvl8pPr>
                <a:lvl9pPr marL="3886200" indent="-228600" algn="ctr" eaLnBrk="0" fontAlgn="base" hangingPunct="0">
                  <a:spcBef>
                    <a:spcPct val="0"/>
                  </a:spcBef>
                  <a:spcAft>
                    <a:spcPct val="0"/>
                  </a:spcAft>
                  <a:defRPr kumimoji="1" sz="3200" b="1" i="1">
                    <a:solidFill>
                      <a:schemeClr val="tx1"/>
                    </a:solidFill>
                    <a:latin typeface="Trebuchet MS" charset="0"/>
                  </a:defRPr>
                </a:lvl9pPr>
              </a:lstStyle>
              <a:p>
                <a:pPr eaLnBrk="1" hangingPunct="1"/>
                <a:endParaRPr lang="en-US" altLang="en-US"/>
              </a:p>
            </p:txBody>
          </p:sp>
          <p:sp>
            <p:nvSpPr>
              <p:cNvPr id="17" name="Text Box 16"/>
              <p:cNvSpPr txBox="1">
                <a:spLocks noChangeArrowheads="1"/>
              </p:cNvSpPr>
              <p:nvPr/>
            </p:nvSpPr>
            <p:spPr bwMode="auto">
              <a:xfrm>
                <a:off x="3726" y="2390"/>
                <a:ext cx="174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gn="ctr">
                  <a:defRPr kumimoji="1" sz="3200" b="1" i="1">
                    <a:solidFill>
                      <a:schemeClr val="tx1"/>
                    </a:solidFill>
                    <a:latin typeface="Trebuchet MS" charset="0"/>
                  </a:defRPr>
                </a:lvl1pPr>
                <a:lvl2pPr marL="742950" indent="-285750" algn="ctr">
                  <a:defRPr kumimoji="1" sz="3200" b="1" i="1">
                    <a:solidFill>
                      <a:schemeClr val="tx1"/>
                    </a:solidFill>
                    <a:latin typeface="Trebuchet MS" charset="0"/>
                  </a:defRPr>
                </a:lvl2pPr>
                <a:lvl3pPr marL="1143000" indent="-228600" algn="ctr">
                  <a:defRPr kumimoji="1" sz="3200" b="1" i="1">
                    <a:solidFill>
                      <a:schemeClr val="tx1"/>
                    </a:solidFill>
                    <a:latin typeface="Trebuchet MS" charset="0"/>
                  </a:defRPr>
                </a:lvl3pPr>
                <a:lvl4pPr marL="1600200" indent="-228600" algn="ctr">
                  <a:defRPr kumimoji="1" sz="3200" b="1" i="1">
                    <a:solidFill>
                      <a:schemeClr val="tx1"/>
                    </a:solidFill>
                    <a:latin typeface="Trebuchet MS" charset="0"/>
                  </a:defRPr>
                </a:lvl4pPr>
                <a:lvl5pPr marL="2057400" indent="-228600" algn="ctr">
                  <a:defRPr kumimoji="1" sz="3200" b="1" i="1">
                    <a:solidFill>
                      <a:schemeClr val="tx1"/>
                    </a:solidFill>
                    <a:latin typeface="Trebuchet MS" charset="0"/>
                  </a:defRPr>
                </a:lvl5pPr>
                <a:lvl6pPr marL="2514600" indent="-228600" algn="ctr" eaLnBrk="0" fontAlgn="base" hangingPunct="0">
                  <a:spcBef>
                    <a:spcPct val="0"/>
                  </a:spcBef>
                  <a:spcAft>
                    <a:spcPct val="0"/>
                  </a:spcAft>
                  <a:defRPr kumimoji="1" sz="3200" b="1" i="1">
                    <a:solidFill>
                      <a:schemeClr val="tx1"/>
                    </a:solidFill>
                    <a:latin typeface="Trebuchet MS" charset="0"/>
                  </a:defRPr>
                </a:lvl6pPr>
                <a:lvl7pPr marL="2971800" indent="-228600" algn="ctr" eaLnBrk="0" fontAlgn="base" hangingPunct="0">
                  <a:spcBef>
                    <a:spcPct val="0"/>
                  </a:spcBef>
                  <a:spcAft>
                    <a:spcPct val="0"/>
                  </a:spcAft>
                  <a:defRPr kumimoji="1" sz="3200" b="1" i="1">
                    <a:solidFill>
                      <a:schemeClr val="tx1"/>
                    </a:solidFill>
                    <a:latin typeface="Trebuchet MS" charset="0"/>
                  </a:defRPr>
                </a:lvl7pPr>
                <a:lvl8pPr marL="3429000" indent="-228600" algn="ctr" eaLnBrk="0" fontAlgn="base" hangingPunct="0">
                  <a:spcBef>
                    <a:spcPct val="0"/>
                  </a:spcBef>
                  <a:spcAft>
                    <a:spcPct val="0"/>
                  </a:spcAft>
                  <a:defRPr kumimoji="1" sz="3200" b="1" i="1">
                    <a:solidFill>
                      <a:schemeClr val="tx1"/>
                    </a:solidFill>
                    <a:latin typeface="Trebuchet MS" charset="0"/>
                  </a:defRPr>
                </a:lvl8pPr>
                <a:lvl9pPr marL="3886200" indent="-228600" algn="ctr" eaLnBrk="0" fontAlgn="base" hangingPunct="0">
                  <a:spcBef>
                    <a:spcPct val="0"/>
                  </a:spcBef>
                  <a:spcAft>
                    <a:spcPct val="0"/>
                  </a:spcAft>
                  <a:defRPr kumimoji="1" sz="3200" b="1" i="1">
                    <a:solidFill>
                      <a:schemeClr val="tx1"/>
                    </a:solidFill>
                    <a:latin typeface="Trebuchet MS" charset="0"/>
                  </a:defRPr>
                </a:lvl9pPr>
              </a:lstStyle>
              <a:p>
                <a:pPr eaLnBrk="1" hangingPunct="1"/>
                <a:r>
                  <a:rPr lang="de-DE" altLang="en-US" sz="2000" b="0" i="0"/>
                  <a:t>Predictive probability</a:t>
                </a:r>
              </a:p>
              <a:p>
                <a:pPr eaLnBrk="1" hangingPunct="1"/>
                <a:r>
                  <a:rPr lang="de-DE" altLang="en-US" sz="2000" b="0" i="0"/>
                  <a:t>of pLSA mixture model</a:t>
                </a:r>
              </a:p>
            </p:txBody>
          </p:sp>
        </p:grpSp>
        <p:pic>
          <p:nvPicPr>
            <p:cNvPr id="15" name="Picture 17" descr="txp_fig"/>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4032" y="2064"/>
              <a:ext cx="942"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graphicFrame>
        <p:nvGraphicFramePr>
          <p:cNvPr id="19" name="Object 6"/>
          <p:cNvGraphicFramePr>
            <a:graphicFrameLocks noChangeAspect="1"/>
          </p:cNvGraphicFramePr>
          <p:nvPr>
            <p:extLst>
              <p:ext uri="{D42A27DB-BD31-4B8C-83A1-F6EECF244321}">
                <p14:modId xmlns:p14="http://schemas.microsoft.com/office/powerpoint/2010/main" val="2060807960"/>
              </p:ext>
            </p:extLst>
          </p:nvPr>
        </p:nvGraphicFramePr>
        <p:xfrm>
          <a:off x="2168525" y="2100263"/>
          <a:ext cx="8143875" cy="1131887"/>
        </p:xfrm>
        <a:graphic>
          <a:graphicData uri="http://schemas.openxmlformats.org/presentationml/2006/ole">
            <mc:AlternateContent xmlns:mc="http://schemas.openxmlformats.org/markup-compatibility/2006">
              <mc:Choice xmlns:v="urn:schemas-microsoft-com:vml" Requires="v">
                <p:oleObj spid="_x0000_s10361" name="Equation" r:id="rId7" imgW="3124080" imgH="457200" progId="Equation.3">
                  <p:embed/>
                </p:oleObj>
              </mc:Choice>
              <mc:Fallback>
                <p:oleObj name="Equation" r:id="rId7" imgW="3124080" imgH="457200" progId="Equation.3">
                  <p:embed/>
                  <p:pic>
                    <p:nvPicPr>
                      <p:cNvPr id="5" name="Object 6"/>
                      <p:cNvPicPr>
                        <a:picLocks noChangeAspect="1" noChangeArrowheads="1"/>
                      </p:cNvPicPr>
                      <p:nvPr/>
                    </p:nvPicPr>
                    <p:blipFill>
                      <a:blip r:embed="rId8"/>
                      <a:srcRect/>
                      <a:stretch>
                        <a:fillRect/>
                      </a:stretch>
                    </p:blipFill>
                    <p:spPr bwMode="auto">
                      <a:xfrm>
                        <a:off x="2168525" y="2100263"/>
                        <a:ext cx="8143875" cy="1131887"/>
                      </a:xfrm>
                      <a:prstGeom prst="rect">
                        <a:avLst/>
                      </a:prstGeom>
                      <a:solidFill>
                        <a:schemeClr val="bg1"/>
                      </a:solidFill>
                    </p:spPr>
                  </p:pic>
                </p:oleObj>
              </mc:Fallback>
            </mc:AlternateContent>
          </a:graphicData>
        </a:graphic>
      </p:graphicFrame>
      <p:graphicFrame>
        <p:nvGraphicFramePr>
          <p:cNvPr id="20" name="Object 6"/>
          <p:cNvGraphicFramePr>
            <a:graphicFrameLocks noChangeAspect="1"/>
          </p:cNvGraphicFramePr>
          <p:nvPr>
            <p:extLst>
              <p:ext uri="{D42A27DB-BD31-4B8C-83A1-F6EECF244321}">
                <p14:modId xmlns:p14="http://schemas.microsoft.com/office/powerpoint/2010/main" val="1863813824"/>
              </p:ext>
            </p:extLst>
          </p:nvPr>
        </p:nvGraphicFramePr>
        <p:xfrm>
          <a:off x="3714751" y="4938829"/>
          <a:ext cx="4743450" cy="366393"/>
        </p:xfrm>
        <a:graphic>
          <a:graphicData uri="http://schemas.openxmlformats.org/presentationml/2006/ole">
            <mc:AlternateContent xmlns:mc="http://schemas.openxmlformats.org/markup-compatibility/2006">
              <mc:Choice xmlns:v="urn:schemas-microsoft-com:vml" Requires="v">
                <p:oleObj spid="_x0000_s10362" name="Equation" r:id="rId9" imgW="3124080" imgH="241200" progId="Equation.3">
                  <p:embed/>
                </p:oleObj>
              </mc:Choice>
              <mc:Fallback>
                <p:oleObj name="Equation" r:id="rId9" imgW="3124080" imgH="241200" progId="Equation.3">
                  <p:embed/>
                  <p:pic>
                    <p:nvPicPr>
                      <p:cNvPr id="4" name="Object 6"/>
                      <p:cNvPicPr>
                        <a:picLocks noChangeAspect="1" noChangeArrowheads="1"/>
                      </p:cNvPicPr>
                      <p:nvPr/>
                    </p:nvPicPr>
                    <p:blipFill>
                      <a:blip r:embed="rId10"/>
                      <a:srcRect/>
                      <a:stretch>
                        <a:fillRect/>
                      </a:stretch>
                    </p:blipFill>
                    <p:spPr bwMode="auto">
                      <a:xfrm>
                        <a:off x="3714751" y="4938829"/>
                        <a:ext cx="4743450" cy="366393"/>
                      </a:xfrm>
                      <a:prstGeom prst="rect">
                        <a:avLst/>
                      </a:prstGeom>
                      <a:solidFill>
                        <a:schemeClr val="bg1"/>
                      </a:solidFill>
                    </p:spPr>
                  </p:pic>
                </p:oleObj>
              </mc:Fallback>
            </mc:AlternateContent>
          </a:graphicData>
        </a:graphic>
      </p:graphicFrame>
      <p:pic>
        <p:nvPicPr>
          <p:cNvPr id="18" name="Picture 17"/>
          <p:cNvPicPr>
            <a:picLocks noChangeAspect="1"/>
          </p:cNvPicPr>
          <p:nvPr/>
        </p:nvPicPr>
        <p:blipFill>
          <a:blip r:embed="rId11"/>
          <a:stretch>
            <a:fillRect/>
          </a:stretch>
        </p:blipFill>
        <p:spPr>
          <a:xfrm>
            <a:off x="9873548" y="680872"/>
            <a:ext cx="2191990" cy="1821513"/>
          </a:xfrm>
          <a:prstGeom prst="rect">
            <a:avLst/>
          </a:prstGeom>
        </p:spPr>
      </p:pic>
    </p:spTree>
    <p:extLst>
      <p:ext uri="{BB962C8B-B14F-4D97-AF65-F5344CB8AC3E}">
        <p14:creationId xmlns:p14="http://schemas.microsoft.com/office/powerpoint/2010/main" val="260777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0043"/>
            <a:ext cx="10903788" cy="1143000"/>
          </a:xfrm>
        </p:spPr>
        <p:txBody>
          <a:bodyPr>
            <a:normAutofit/>
          </a:bodyPr>
          <a:lstStyle/>
          <a:p>
            <a:pPr algn="l"/>
            <a:r>
              <a:rPr lang="en-US" sz="3800" b="1" dirty="0" err="1">
                <a:latin typeface="+mj-lt"/>
              </a:rPr>
              <a:t>pLSA</a:t>
            </a:r>
            <a:r>
              <a:rPr lang="en-US" sz="3800" b="1" dirty="0">
                <a:latin typeface="+mj-lt"/>
              </a:rPr>
              <a:t> - model constraints</a:t>
            </a:r>
          </a:p>
        </p:txBody>
      </p:sp>
      <p:sp>
        <p:nvSpPr>
          <p:cNvPr id="3" name="Content Placeholder 2"/>
          <p:cNvSpPr>
            <a:spLocks noGrp="1"/>
          </p:cNvSpPr>
          <p:nvPr>
            <p:ph idx="1"/>
          </p:nvPr>
        </p:nvSpPr>
        <p:spPr>
          <a:xfrm>
            <a:off x="609600" y="1748287"/>
            <a:ext cx="10972800" cy="4961795"/>
          </a:xfrm>
        </p:spPr>
        <p:txBody>
          <a:bodyPr>
            <a:normAutofit/>
          </a:bodyPr>
          <a:lstStyle/>
          <a:p>
            <a:r>
              <a:rPr lang="de-DE" altLang="en-US" sz="3000" b="1" dirty="0">
                <a:solidFill>
                  <a:srgbClr val="FF0000"/>
                </a:solidFill>
              </a:rPr>
              <a:t>Constraints</a:t>
            </a:r>
            <a:r>
              <a:rPr lang="de-DE" altLang="en-US" sz="3000" dirty="0"/>
              <a:t>:</a:t>
            </a:r>
            <a:endParaRPr lang="de-DE" sz="3000" dirty="0"/>
          </a:p>
          <a:p>
            <a:pPr marL="0" indent="0">
              <a:buNone/>
            </a:pPr>
            <a:endParaRPr lang="en-US" dirty="0"/>
          </a:p>
        </p:txBody>
      </p:sp>
      <p:graphicFrame>
        <p:nvGraphicFramePr>
          <p:cNvPr id="4" name="Object 6"/>
          <p:cNvGraphicFramePr>
            <a:graphicFrameLocks noChangeAspect="1"/>
          </p:cNvGraphicFramePr>
          <p:nvPr>
            <p:extLst>
              <p:ext uri="{D42A27DB-BD31-4B8C-83A1-F6EECF244321}">
                <p14:modId xmlns:p14="http://schemas.microsoft.com/office/powerpoint/2010/main" val="3481812180"/>
              </p:ext>
            </p:extLst>
          </p:nvPr>
        </p:nvGraphicFramePr>
        <p:xfrm>
          <a:off x="3705225" y="4913313"/>
          <a:ext cx="4876800" cy="1981200"/>
        </p:xfrm>
        <a:graphic>
          <a:graphicData uri="http://schemas.openxmlformats.org/presentationml/2006/ole">
            <mc:AlternateContent xmlns:mc="http://schemas.openxmlformats.org/markup-compatibility/2006">
              <mc:Choice xmlns:v="urn:schemas-microsoft-com:vml" Requires="v">
                <p:oleObj spid="_x0000_s3213" name="Equation" r:id="rId4" imgW="1625400" imgH="660240" progId="Equation.3">
                  <p:embed/>
                </p:oleObj>
              </mc:Choice>
              <mc:Fallback>
                <p:oleObj name="Equation" r:id="rId4" imgW="1625400" imgH="660240" progId="Equation.3">
                  <p:embed/>
                  <p:pic>
                    <p:nvPicPr>
                      <p:cNvPr id="28" name="Object 6"/>
                      <p:cNvPicPr>
                        <a:picLocks noChangeAspect="1" noChangeArrowheads="1"/>
                      </p:cNvPicPr>
                      <p:nvPr/>
                    </p:nvPicPr>
                    <p:blipFill>
                      <a:blip r:embed="rId5"/>
                      <a:srcRect/>
                      <a:stretch>
                        <a:fillRect/>
                      </a:stretch>
                    </p:blipFill>
                    <p:spPr bwMode="auto">
                      <a:xfrm>
                        <a:off x="3705225" y="4913313"/>
                        <a:ext cx="4876800" cy="1981200"/>
                      </a:xfrm>
                      <a:prstGeom prst="rect">
                        <a:avLst/>
                      </a:prstGeom>
                      <a:solidFill>
                        <a:schemeClr val="bg1"/>
                      </a:solidFill>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109279962"/>
              </p:ext>
            </p:extLst>
          </p:nvPr>
        </p:nvGraphicFramePr>
        <p:xfrm>
          <a:off x="4125913" y="3029034"/>
          <a:ext cx="3619500" cy="1333500"/>
        </p:xfrm>
        <a:graphic>
          <a:graphicData uri="http://schemas.openxmlformats.org/presentationml/2006/ole">
            <mc:AlternateContent xmlns:mc="http://schemas.openxmlformats.org/markup-compatibility/2006">
              <mc:Choice xmlns:v="urn:schemas-microsoft-com:vml" Requires="v">
                <p:oleObj spid="_x0000_s3214" name="Equation" r:id="rId6" imgW="1206360" imgH="444240" progId="Equation.3">
                  <p:embed/>
                </p:oleObj>
              </mc:Choice>
              <mc:Fallback>
                <p:oleObj name="Equation" r:id="rId6" imgW="1206360" imgH="444240" progId="Equation.3">
                  <p:embed/>
                  <p:pic>
                    <p:nvPicPr>
                      <p:cNvPr id="28" name="Object 6"/>
                      <p:cNvPicPr>
                        <a:picLocks noChangeAspect="1" noChangeArrowheads="1"/>
                      </p:cNvPicPr>
                      <p:nvPr/>
                    </p:nvPicPr>
                    <p:blipFill>
                      <a:blip r:embed="rId7"/>
                      <a:srcRect/>
                      <a:stretch>
                        <a:fillRect/>
                      </a:stretch>
                    </p:blipFill>
                    <p:spPr bwMode="auto">
                      <a:xfrm>
                        <a:off x="4125913" y="3029034"/>
                        <a:ext cx="3619500" cy="1333500"/>
                      </a:xfrm>
                      <a:prstGeom prst="rect">
                        <a:avLst/>
                      </a:prstGeom>
                      <a:solidFill>
                        <a:schemeClr val="bg1"/>
                      </a:solidFill>
                    </p:spPr>
                  </p:pic>
                </p:oleObj>
              </mc:Fallback>
            </mc:AlternateContent>
          </a:graphicData>
        </a:graphic>
      </p:graphicFrame>
      <p:sp>
        <p:nvSpPr>
          <p:cNvPr id="6" name="TextBox 5"/>
          <p:cNvSpPr txBox="1"/>
          <p:nvPr/>
        </p:nvSpPr>
        <p:spPr>
          <a:xfrm>
            <a:off x="1131846" y="4419533"/>
            <a:ext cx="6537367" cy="461665"/>
          </a:xfrm>
          <a:prstGeom prst="rect">
            <a:avLst/>
          </a:prstGeom>
          <a:noFill/>
        </p:spPr>
        <p:txBody>
          <a:bodyPr wrap="none" rtlCol="0">
            <a:spAutoFit/>
          </a:bodyPr>
          <a:lstStyle/>
          <a:p>
            <a:r>
              <a:rPr lang="en-US" dirty="0"/>
              <a:t>Sum of word distribution probabilities in a topic</a:t>
            </a:r>
          </a:p>
        </p:txBody>
      </p:sp>
      <p:sp>
        <p:nvSpPr>
          <p:cNvPr id="7" name="TextBox 6"/>
          <p:cNvSpPr txBox="1"/>
          <p:nvPr/>
        </p:nvSpPr>
        <p:spPr>
          <a:xfrm>
            <a:off x="1131846" y="2510370"/>
            <a:ext cx="9685665" cy="461665"/>
          </a:xfrm>
          <a:prstGeom prst="rect">
            <a:avLst/>
          </a:prstGeom>
          <a:noFill/>
        </p:spPr>
        <p:txBody>
          <a:bodyPr wrap="none" rtlCol="0">
            <a:spAutoFit/>
          </a:bodyPr>
          <a:lstStyle/>
          <a:p>
            <a:r>
              <a:rPr lang="en-US" dirty="0"/>
              <a:t>Sum of topic distribution probabilities for each document in the corpus</a:t>
            </a:r>
          </a:p>
        </p:txBody>
      </p:sp>
      <p:pic>
        <p:nvPicPr>
          <p:cNvPr id="8" name="Picture 7"/>
          <p:cNvPicPr>
            <a:picLocks noChangeAspect="1"/>
          </p:cNvPicPr>
          <p:nvPr/>
        </p:nvPicPr>
        <p:blipFill>
          <a:blip r:embed="rId8"/>
          <a:stretch>
            <a:fillRect/>
          </a:stretch>
        </p:blipFill>
        <p:spPr>
          <a:xfrm>
            <a:off x="9873548" y="680872"/>
            <a:ext cx="2191990" cy="1821513"/>
          </a:xfrm>
          <a:prstGeom prst="rect">
            <a:avLst/>
          </a:prstGeom>
        </p:spPr>
      </p:pic>
    </p:spTree>
    <p:extLst>
      <p:ext uri="{BB962C8B-B14F-4D97-AF65-F5344CB8AC3E}">
        <p14:creationId xmlns:p14="http://schemas.microsoft.com/office/powerpoint/2010/main" val="261094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0043"/>
            <a:ext cx="10903788" cy="1143000"/>
          </a:xfrm>
        </p:spPr>
        <p:txBody>
          <a:bodyPr>
            <a:normAutofit/>
          </a:bodyPr>
          <a:lstStyle/>
          <a:p>
            <a:pPr algn="l"/>
            <a:r>
              <a:rPr lang="en-US" sz="3800" b="1" dirty="0" err="1">
                <a:latin typeface="+mj-lt"/>
              </a:rPr>
              <a:t>pSLA</a:t>
            </a:r>
            <a:r>
              <a:rPr lang="en-US" sz="3800" b="1" dirty="0">
                <a:latin typeface="+mj-lt"/>
              </a:rPr>
              <a:t> - Maximum likelihood estimation</a:t>
            </a:r>
          </a:p>
        </p:txBody>
      </p:sp>
      <p:sp>
        <p:nvSpPr>
          <p:cNvPr id="3" name="Content Placeholder 2"/>
          <p:cNvSpPr>
            <a:spLocks noGrp="1"/>
          </p:cNvSpPr>
          <p:nvPr>
            <p:ph idx="1"/>
          </p:nvPr>
        </p:nvSpPr>
        <p:spPr>
          <a:xfrm>
            <a:off x="609600" y="1748287"/>
            <a:ext cx="10972800" cy="4961795"/>
          </a:xfrm>
        </p:spPr>
        <p:txBody>
          <a:bodyPr>
            <a:normAutofit/>
          </a:bodyPr>
          <a:lstStyle/>
          <a:p>
            <a:r>
              <a:rPr lang="de-DE" altLang="en-US" sz="3000" dirty="0"/>
              <a:t>Proability based model for estimating parameters</a:t>
            </a:r>
          </a:p>
          <a:p>
            <a:r>
              <a:rPr lang="de-DE" altLang="en-US" sz="3000" dirty="0"/>
              <a:t>Intilialitzation of parameters (</a:t>
            </a:r>
            <a:r>
              <a:rPr lang="el-GR" altLang="en-US" sz="3200" dirty="0"/>
              <a:t>π</a:t>
            </a:r>
            <a:r>
              <a:rPr lang="en-US" altLang="en-US" sz="2400" baseline="-25000" dirty="0"/>
              <a:t>k</a:t>
            </a:r>
            <a:r>
              <a:rPr lang="de-DE" altLang="en-US" sz="3000" dirty="0"/>
              <a:t> , </a:t>
            </a:r>
            <a:r>
              <a:rPr lang="el-GR" altLang="en-US" sz="3000" dirty="0"/>
              <a:t>θ</a:t>
            </a:r>
            <a:r>
              <a:rPr lang="de-DE" altLang="en-US" sz="3000" baseline="-25000" dirty="0"/>
              <a:t>M</a:t>
            </a:r>
            <a:r>
              <a:rPr lang="de-DE" altLang="en-US" sz="3000" dirty="0"/>
              <a:t>) to start the iterative process</a:t>
            </a:r>
          </a:p>
          <a:p>
            <a:r>
              <a:rPr lang="de-DE" altLang="en-US" sz="3000" dirty="0"/>
              <a:t>Every iterative process has two steps</a:t>
            </a:r>
          </a:p>
          <a:p>
            <a:pPr lvl="1"/>
            <a:r>
              <a:rPr lang="de-DE" altLang="en-US" sz="2466" dirty="0"/>
              <a:t>Expectation step</a:t>
            </a:r>
          </a:p>
          <a:p>
            <a:pPr lvl="1"/>
            <a:r>
              <a:rPr lang="de-DE" altLang="en-US" sz="2466" dirty="0"/>
              <a:t>Maximization step</a:t>
            </a:r>
          </a:p>
          <a:p>
            <a:r>
              <a:rPr lang="de-DE" altLang="en-US" sz="3000" dirty="0"/>
              <a:t>Tunes free parameters (</a:t>
            </a:r>
            <a:r>
              <a:rPr lang="el-GR" altLang="en-US" sz="3200" dirty="0"/>
              <a:t>π</a:t>
            </a:r>
            <a:r>
              <a:rPr lang="en-US" altLang="en-US" sz="2400" baseline="-25000" dirty="0"/>
              <a:t>k</a:t>
            </a:r>
            <a:r>
              <a:rPr lang="de-DE" altLang="en-US" sz="3000" dirty="0"/>
              <a:t> , </a:t>
            </a:r>
            <a:r>
              <a:rPr lang="el-GR" altLang="en-US" sz="3000" dirty="0"/>
              <a:t>θ</a:t>
            </a:r>
            <a:r>
              <a:rPr lang="de-DE" altLang="en-US" sz="3000" baseline="-25000" dirty="0"/>
              <a:t>M</a:t>
            </a:r>
            <a:r>
              <a:rPr lang="de-DE" altLang="en-US" sz="3000" dirty="0"/>
              <a:t>) to provide optimal fit</a:t>
            </a:r>
          </a:p>
          <a:p>
            <a:endParaRPr lang="de-DE" altLang="en-US" sz="3000" dirty="0"/>
          </a:p>
          <a:p>
            <a:endParaRPr lang="en-US" dirty="0"/>
          </a:p>
        </p:txBody>
      </p:sp>
      <p:pic>
        <p:nvPicPr>
          <p:cNvPr id="4" name="Picture 3"/>
          <p:cNvPicPr>
            <a:picLocks noChangeAspect="1"/>
          </p:cNvPicPr>
          <p:nvPr/>
        </p:nvPicPr>
        <p:blipFill>
          <a:blip r:embed="rId2"/>
          <a:stretch>
            <a:fillRect/>
          </a:stretch>
        </p:blipFill>
        <p:spPr>
          <a:xfrm>
            <a:off x="9873548" y="680872"/>
            <a:ext cx="2191990" cy="1821513"/>
          </a:xfrm>
          <a:prstGeom prst="rect">
            <a:avLst/>
          </a:prstGeom>
        </p:spPr>
      </p:pic>
    </p:spTree>
    <p:extLst>
      <p:ext uri="{BB962C8B-B14F-4D97-AF65-F5344CB8AC3E}">
        <p14:creationId xmlns:p14="http://schemas.microsoft.com/office/powerpoint/2010/main" val="2589054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0043"/>
            <a:ext cx="10903788" cy="1143000"/>
          </a:xfrm>
        </p:spPr>
        <p:txBody>
          <a:bodyPr>
            <a:normAutofit/>
          </a:bodyPr>
          <a:lstStyle/>
          <a:p>
            <a:pPr algn="l"/>
            <a:r>
              <a:rPr lang="en-US" sz="3800" b="1" dirty="0"/>
              <a:t>EM algorithm – E step</a:t>
            </a:r>
            <a:endParaRPr lang="en-US" sz="3800" b="1" dirty="0">
              <a:latin typeface="+mj-lt"/>
            </a:endParaRPr>
          </a:p>
        </p:txBody>
      </p:sp>
      <p:sp>
        <p:nvSpPr>
          <p:cNvPr id="3" name="Content Placeholder 2"/>
          <p:cNvSpPr>
            <a:spLocks noGrp="1"/>
          </p:cNvSpPr>
          <p:nvPr>
            <p:ph idx="1"/>
          </p:nvPr>
        </p:nvSpPr>
        <p:spPr>
          <a:xfrm>
            <a:off x="609600" y="1748287"/>
            <a:ext cx="10972800" cy="4961795"/>
          </a:xfrm>
        </p:spPr>
        <p:txBody>
          <a:bodyPr>
            <a:normAutofit/>
          </a:bodyPr>
          <a:lstStyle/>
          <a:p>
            <a:r>
              <a:rPr lang="de-DE" altLang="en-US" sz="3000" dirty="0"/>
              <a:t>E- Step (Expectation)</a:t>
            </a:r>
          </a:p>
          <a:p>
            <a:pPr lvl="1">
              <a:buFont typeface="Wingdings" panose="05000000000000000000" pitchFamily="2" charset="2"/>
              <a:buChar char="Ø"/>
            </a:pPr>
            <a:r>
              <a:rPr lang="de-DE" altLang="en-US" sz="2466" dirty="0"/>
              <a:t>Calculates the probability that a word ‘w‘ occuring in a document ‘ d‘ is explanied by the topic ‘k‘</a:t>
            </a:r>
          </a:p>
          <a:p>
            <a:endParaRPr lang="de-DE" altLang="en-US" sz="3000" dirty="0"/>
          </a:p>
          <a:p>
            <a:endParaRPr lang="de-DE" altLang="en-US" sz="3000" dirty="0"/>
          </a:p>
          <a:p>
            <a:endParaRPr lang="de-DE" altLang="en-US" sz="3000" dirty="0"/>
          </a:p>
          <a:p>
            <a:pPr marL="609585" lvl="1" indent="0">
              <a:buNone/>
            </a:pPr>
            <a:endParaRPr lang="de-DE" altLang="en-US" sz="2466" dirty="0"/>
          </a:p>
          <a:p>
            <a:pPr lvl="1">
              <a:buFont typeface="Wingdings" panose="05000000000000000000" pitchFamily="2" charset="2"/>
              <a:buChar char="Ø"/>
            </a:pPr>
            <a:endParaRPr lang="de-DE" altLang="en-US" sz="2466" dirty="0"/>
          </a:p>
          <a:p>
            <a:pPr marL="0" indent="0">
              <a:buNone/>
            </a:pPr>
            <a:endParaRPr lang="de-DE" altLang="en-US" sz="2466" dirty="0"/>
          </a:p>
          <a:p>
            <a:endParaRPr lang="en-US" dirty="0"/>
          </a:p>
        </p:txBody>
      </p:sp>
      <p:graphicFrame>
        <p:nvGraphicFramePr>
          <p:cNvPr id="4" name="Object 6"/>
          <p:cNvGraphicFramePr>
            <a:graphicFrameLocks noChangeAspect="1"/>
          </p:cNvGraphicFramePr>
          <p:nvPr>
            <p:extLst/>
          </p:nvPr>
        </p:nvGraphicFramePr>
        <p:xfrm>
          <a:off x="3331256" y="3386138"/>
          <a:ext cx="4345894" cy="1448631"/>
        </p:xfrm>
        <a:graphic>
          <a:graphicData uri="http://schemas.openxmlformats.org/presentationml/2006/ole">
            <mc:AlternateContent xmlns:mc="http://schemas.openxmlformats.org/markup-compatibility/2006">
              <mc:Choice xmlns:v="urn:schemas-microsoft-com:vml" Requires="v">
                <p:oleObj spid="_x0000_s11384" name="Equation" r:id="rId3" imgW="2057400" imgH="685800" progId="Equation.3">
                  <p:embed/>
                </p:oleObj>
              </mc:Choice>
              <mc:Fallback>
                <p:oleObj name="Equation" r:id="rId3" imgW="2057400" imgH="685800" progId="Equation.3">
                  <p:embed/>
                  <p:pic>
                    <p:nvPicPr>
                      <p:cNvPr id="4" name="Object 6"/>
                      <p:cNvPicPr>
                        <a:picLocks noChangeAspect="1" noChangeArrowheads="1"/>
                      </p:cNvPicPr>
                      <p:nvPr/>
                    </p:nvPicPr>
                    <p:blipFill>
                      <a:blip r:embed="rId4"/>
                      <a:srcRect/>
                      <a:stretch>
                        <a:fillRect/>
                      </a:stretch>
                    </p:blipFill>
                    <p:spPr bwMode="auto">
                      <a:xfrm>
                        <a:off x="3331256" y="3386138"/>
                        <a:ext cx="4345894" cy="1448631"/>
                      </a:xfrm>
                      <a:prstGeom prst="rect">
                        <a:avLst/>
                      </a:prstGeom>
                      <a:solidFill>
                        <a:schemeClr val="bg1"/>
                      </a:solidFill>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1637619601"/>
              </p:ext>
            </p:extLst>
          </p:nvPr>
        </p:nvGraphicFramePr>
        <p:xfrm>
          <a:off x="4448175" y="5216727"/>
          <a:ext cx="2397806" cy="584081"/>
        </p:xfrm>
        <a:graphic>
          <a:graphicData uri="http://schemas.openxmlformats.org/presentationml/2006/ole">
            <mc:AlternateContent xmlns:mc="http://schemas.openxmlformats.org/markup-compatibility/2006">
              <mc:Choice xmlns:v="urn:schemas-microsoft-com:vml" Requires="v">
                <p:oleObj spid="_x0000_s11385" name="Equation" r:id="rId5" imgW="990360" imgH="241200" progId="Equation.3">
                  <p:embed/>
                </p:oleObj>
              </mc:Choice>
              <mc:Fallback>
                <p:oleObj name="Equation" r:id="rId5" imgW="990360" imgH="241200" progId="Equation.3">
                  <p:embed/>
                  <p:pic>
                    <p:nvPicPr>
                      <p:cNvPr id="5" name="Object 6"/>
                      <p:cNvPicPr>
                        <a:picLocks noChangeAspect="1" noChangeArrowheads="1"/>
                      </p:cNvPicPr>
                      <p:nvPr/>
                    </p:nvPicPr>
                    <p:blipFill>
                      <a:blip r:embed="rId6"/>
                      <a:srcRect/>
                      <a:stretch>
                        <a:fillRect/>
                      </a:stretch>
                    </p:blipFill>
                    <p:spPr bwMode="auto">
                      <a:xfrm>
                        <a:off x="4448175" y="5216727"/>
                        <a:ext cx="2397806" cy="584081"/>
                      </a:xfrm>
                      <a:prstGeom prst="rect">
                        <a:avLst/>
                      </a:prstGeom>
                      <a:solidFill>
                        <a:schemeClr val="bg1"/>
                      </a:solidFill>
                    </p:spPr>
                  </p:pic>
                </p:oleObj>
              </mc:Fallback>
            </mc:AlternateContent>
          </a:graphicData>
        </a:graphic>
      </p:graphicFrame>
      <p:pic>
        <p:nvPicPr>
          <p:cNvPr id="6" name="Picture 5"/>
          <p:cNvPicPr>
            <a:picLocks noChangeAspect="1"/>
          </p:cNvPicPr>
          <p:nvPr/>
        </p:nvPicPr>
        <p:blipFill>
          <a:blip r:embed="rId7"/>
          <a:stretch>
            <a:fillRect/>
          </a:stretch>
        </p:blipFill>
        <p:spPr>
          <a:xfrm>
            <a:off x="9873548" y="680872"/>
            <a:ext cx="2191990" cy="1821513"/>
          </a:xfrm>
          <a:prstGeom prst="rect">
            <a:avLst/>
          </a:prstGeom>
        </p:spPr>
      </p:pic>
    </p:spTree>
    <p:extLst>
      <p:ext uri="{BB962C8B-B14F-4D97-AF65-F5344CB8AC3E}">
        <p14:creationId xmlns:p14="http://schemas.microsoft.com/office/powerpoint/2010/main" val="2452359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0043"/>
            <a:ext cx="10903788" cy="1143000"/>
          </a:xfrm>
        </p:spPr>
        <p:txBody>
          <a:bodyPr>
            <a:normAutofit/>
          </a:bodyPr>
          <a:lstStyle/>
          <a:p>
            <a:pPr algn="l"/>
            <a:r>
              <a:rPr lang="en-US" sz="3800" b="1" dirty="0"/>
              <a:t>EM algorithm – M step</a:t>
            </a:r>
            <a:endParaRPr lang="en-US" sz="3800" b="1" dirty="0">
              <a:latin typeface="+mj-lt"/>
            </a:endParaRPr>
          </a:p>
        </p:txBody>
      </p:sp>
      <p:sp>
        <p:nvSpPr>
          <p:cNvPr id="3" name="Content Placeholder 2"/>
          <p:cNvSpPr>
            <a:spLocks noGrp="1"/>
          </p:cNvSpPr>
          <p:nvPr>
            <p:ph idx="1"/>
          </p:nvPr>
        </p:nvSpPr>
        <p:spPr>
          <a:xfrm>
            <a:off x="609600" y="1748287"/>
            <a:ext cx="10972800" cy="4961795"/>
          </a:xfrm>
        </p:spPr>
        <p:txBody>
          <a:bodyPr>
            <a:normAutofit/>
          </a:bodyPr>
          <a:lstStyle/>
          <a:p>
            <a:r>
              <a:rPr lang="de-DE" altLang="en-US" sz="3000" dirty="0"/>
              <a:t>M-Step (Maximization)</a:t>
            </a:r>
          </a:p>
          <a:p>
            <a:pPr lvl="1">
              <a:buFont typeface="Wingdings" panose="05000000000000000000" pitchFamily="2" charset="2"/>
              <a:buChar char="Ø"/>
            </a:pPr>
            <a:r>
              <a:rPr lang="de-DE" altLang="en-US" sz="2466" dirty="0"/>
              <a:t>Determine the actual parameters</a:t>
            </a:r>
          </a:p>
          <a:p>
            <a:pPr lvl="1">
              <a:buFont typeface="Wingdings" panose="05000000000000000000" pitchFamily="2" charset="2"/>
              <a:buChar char="Ø"/>
            </a:pPr>
            <a:r>
              <a:rPr lang="de-DE" altLang="en-US" sz="2466" dirty="0"/>
              <a:t>Find the parameters that maximizes the likelihood function</a:t>
            </a:r>
            <a:endParaRPr lang="de-DE" altLang="en-US" sz="3000" dirty="0"/>
          </a:p>
          <a:p>
            <a:endParaRPr lang="de-DE" altLang="en-US" sz="3000" dirty="0"/>
          </a:p>
          <a:p>
            <a:endParaRPr lang="de-DE" altLang="en-US" sz="3000" dirty="0"/>
          </a:p>
          <a:p>
            <a:pPr lvl="1">
              <a:buFont typeface="Wingdings" panose="05000000000000000000" pitchFamily="2" charset="2"/>
              <a:buChar char="Ø"/>
            </a:pPr>
            <a:endParaRPr lang="de-DE" altLang="en-US" sz="2466" dirty="0"/>
          </a:p>
          <a:p>
            <a:pPr lvl="1">
              <a:buFont typeface="Wingdings" panose="05000000000000000000" pitchFamily="2" charset="2"/>
              <a:buChar char="Ø"/>
            </a:pPr>
            <a:endParaRPr lang="de-DE" altLang="en-US" sz="2466" dirty="0"/>
          </a:p>
          <a:p>
            <a:pPr marL="0" indent="0">
              <a:buNone/>
            </a:pPr>
            <a:endParaRPr lang="de-DE" altLang="en-US" sz="2466" dirty="0"/>
          </a:p>
          <a:p>
            <a:endParaRPr lang="en-US" dirty="0"/>
          </a:p>
        </p:txBody>
      </p:sp>
      <p:graphicFrame>
        <p:nvGraphicFramePr>
          <p:cNvPr id="5" name="Object 6"/>
          <p:cNvGraphicFramePr>
            <a:graphicFrameLocks noChangeAspect="1"/>
          </p:cNvGraphicFramePr>
          <p:nvPr>
            <p:extLst>
              <p:ext uri="{D42A27DB-BD31-4B8C-83A1-F6EECF244321}">
                <p14:modId xmlns:p14="http://schemas.microsoft.com/office/powerpoint/2010/main" val="3740672201"/>
              </p:ext>
            </p:extLst>
          </p:nvPr>
        </p:nvGraphicFramePr>
        <p:xfrm>
          <a:off x="3568700" y="3367088"/>
          <a:ext cx="3957638" cy="1489075"/>
        </p:xfrm>
        <a:graphic>
          <a:graphicData uri="http://schemas.openxmlformats.org/presentationml/2006/ole">
            <mc:AlternateContent xmlns:mc="http://schemas.openxmlformats.org/markup-compatibility/2006">
              <mc:Choice xmlns:v="urn:schemas-microsoft-com:vml" Requires="v">
                <p:oleObj spid="_x0000_s12408" name="Equation" r:id="rId3" imgW="2057400" imgH="774360" progId="Equation.3">
                  <p:embed/>
                </p:oleObj>
              </mc:Choice>
              <mc:Fallback>
                <p:oleObj name="Equation" r:id="rId3" imgW="2057400" imgH="774360" progId="Equation.3">
                  <p:embed/>
                  <p:pic>
                    <p:nvPicPr>
                      <p:cNvPr id="6" name="Object 6"/>
                      <p:cNvPicPr>
                        <a:picLocks noChangeAspect="1" noChangeArrowheads="1"/>
                      </p:cNvPicPr>
                      <p:nvPr/>
                    </p:nvPicPr>
                    <p:blipFill>
                      <a:blip r:embed="rId4"/>
                      <a:srcRect/>
                      <a:stretch>
                        <a:fillRect/>
                      </a:stretch>
                    </p:blipFill>
                    <p:spPr bwMode="auto">
                      <a:xfrm>
                        <a:off x="3568700" y="3367088"/>
                        <a:ext cx="3957638" cy="1489075"/>
                      </a:xfrm>
                      <a:prstGeom prst="rect">
                        <a:avLst/>
                      </a:prstGeom>
                      <a:solidFill>
                        <a:schemeClr val="bg1"/>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3014127"/>
              </p:ext>
            </p:extLst>
          </p:nvPr>
        </p:nvGraphicFramePr>
        <p:xfrm>
          <a:off x="3327400" y="4991100"/>
          <a:ext cx="4440238" cy="1344613"/>
        </p:xfrm>
        <a:graphic>
          <a:graphicData uri="http://schemas.openxmlformats.org/presentationml/2006/ole">
            <mc:AlternateContent xmlns:mc="http://schemas.openxmlformats.org/markup-compatibility/2006">
              <mc:Choice xmlns:v="urn:schemas-microsoft-com:vml" Requires="v">
                <p:oleObj spid="_x0000_s12409" name="Equation" r:id="rId5" imgW="2514600" imgH="761760" progId="Equation.3">
                  <p:embed/>
                </p:oleObj>
              </mc:Choice>
              <mc:Fallback>
                <p:oleObj name="Equation" r:id="rId5" imgW="2514600" imgH="761760" progId="Equation.3">
                  <p:embed/>
                  <p:pic>
                    <p:nvPicPr>
                      <p:cNvPr id="7" name="Object 6"/>
                      <p:cNvPicPr>
                        <a:picLocks noChangeAspect="1" noChangeArrowheads="1"/>
                      </p:cNvPicPr>
                      <p:nvPr/>
                    </p:nvPicPr>
                    <p:blipFill>
                      <a:blip r:embed="rId6"/>
                      <a:srcRect/>
                      <a:stretch>
                        <a:fillRect/>
                      </a:stretch>
                    </p:blipFill>
                    <p:spPr bwMode="auto">
                      <a:xfrm>
                        <a:off x="3327400" y="4991100"/>
                        <a:ext cx="4440238" cy="1344613"/>
                      </a:xfrm>
                      <a:prstGeom prst="rect">
                        <a:avLst/>
                      </a:prstGeom>
                      <a:solidFill>
                        <a:schemeClr val="bg1"/>
                      </a:solidFill>
                    </p:spPr>
                  </p:pic>
                </p:oleObj>
              </mc:Fallback>
            </mc:AlternateContent>
          </a:graphicData>
        </a:graphic>
      </p:graphicFrame>
      <p:pic>
        <p:nvPicPr>
          <p:cNvPr id="7" name="Picture 6"/>
          <p:cNvPicPr>
            <a:picLocks noChangeAspect="1"/>
          </p:cNvPicPr>
          <p:nvPr/>
        </p:nvPicPr>
        <p:blipFill>
          <a:blip r:embed="rId7"/>
          <a:stretch>
            <a:fillRect/>
          </a:stretch>
        </p:blipFill>
        <p:spPr>
          <a:xfrm>
            <a:off x="9873548" y="680872"/>
            <a:ext cx="2191990" cy="1821513"/>
          </a:xfrm>
          <a:prstGeom prst="rect">
            <a:avLst/>
          </a:prstGeom>
        </p:spPr>
      </p:pic>
    </p:spTree>
    <p:extLst>
      <p:ext uri="{BB962C8B-B14F-4D97-AF65-F5344CB8AC3E}">
        <p14:creationId xmlns:p14="http://schemas.microsoft.com/office/powerpoint/2010/main" val="1880103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0043"/>
            <a:ext cx="10903788" cy="1143000"/>
          </a:xfrm>
        </p:spPr>
        <p:txBody>
          <a:bodyPr>
            <a:normAutofit/>
          </a:bodyPr>
          <a:lstStyle/>
          <a:p>
            <a:pPr algn="l"/>
            <a:r>
              <a:rPr lang="en-US" sz="3800" b="1" dirty="0"/>
              <a:t>EM algorithm - Example</a:t>
            </a:r>
            <a:endParaRPr lang="en-US" sz="3800" b="1" dirty="0">
              <a:latin typeface="+mj-lt"/>
            </a:endParaRPr>
          </a:p>
        </p:txBody>
      </p:sp>
      <p:graphicFrame>
        <p:nvGraphicFramePr>
          <p:cNvPr id="16" name="Table 15"/>
          <p:cNvGraphicFramePr>
            <a:graphicFrameLocks noGrp="1"/>
          </p:cNvGraphicFramePr>
          <p:nvPr>
            <p:extLst>
              <p:ext uri="{D42A27DB-BD31-4B8C-83A1-F6EECF244321}">
                <p14:modId xmlns:p14="http://schemas.microsoft.com/office/powerpoint/2010/main" val="3903504549"/>
              </p:ext>
            </p:extLst>
          </p:nvPr>
        </p:nvGraphicFramePr>
        <p:xfrm>
          <a:off x="1997494" y="2053166"/>
          <a:ext cx="8128000" cy="1940560"/>
        </p:xfrm>
        <a:graphic>
          <a:graphicData uri="http://schemas.openxmlformats.org/drawingml/2006/table">
            <a:tbl>
              <a:tblPr firstRow="1" firstCol="1" bandCol="1">
                <a:tableStyleId>{08FB837D-C827-4EFA-A057-4D05807E0F7C}</a:tableStyleId>
              </a:tblPr>
              <a:tblGrid>
                <a:gridCol w="1021931">
                  <a:extLst>
                    <a:ext uri="{9D8B030D-6E8A-4147-A177-3AD203B41FA5}">
                      <a16:colId xmlns:a16="http://schemas.microsoft.com/office/drawing/2014/main" val="1500471051"/>
                    </a:ext>
                  </a:extLst>
                </a:gridCol>
                <a:gridCol w="1010069">
                  <a:extLst>
                    <a:ext uri="{9D8B030D-6E8A-4147-A177-3AD203B41FA5}">
                      <a16:colId xmlns:a16="http://schemas.microsoft.com/office/drawing/2014/main" val="1635016161"/>
                    </a:ext>
                  </a:extLst>
                </a:gridCol>
                <a:gridCol w="1016000">
                  <a:extLst>
                    <a:ext uri="{9D8B030D-6E8A-4147-A177-3AD203B41FA5}">
                      <a16:colId xmlns:a16="http://schemas.microsoft.com/office/drawing/2014/main" val="2647528821"/>
                    </a:ext>
                  </a:extLst>
                </a:gridCol>
                <a:gridCol w="1016000">
                  <a:extLst>
                    <a:ext uri="{9D8B030D-6E8A-4147-A177-3AD203B41FA5}">
                      <a16:colId xmlns:a16="http://schemas.microsoft.com/office/drawing/2014/main" val="3840439021"/>
                    </a:ext>
                  </a:extLst>
                </a:gridCol>
                <a:gridCol w="1016000">
                  <a:extLst>
                    <a:ext uri="{9D8B030D-6E8A-4147-A177-3AD203B41FA5}">
                      <a16:colId xmlns:a16="http://schemas.microsoft.com/office/drawing/2014/main" val="4157526179"/>
                    </a:ext>
                  </a:extLst>
                </a:gridCol>
                <a:gridCol w="1016000">
                  <a:extLst>
                    <a:ext uri="{9D8B030D-6E8A-4147-A177-3AD203B41FA5}">
                      <a16:colId xmlns:a16="http://schemas.microsoft.com/office/drawing/2014/main" val="1342960173"/>
                    </a:ext>
                  </a:extLst>
                </a:gridCol>
                <a:gridCol w="1016000">
                  <a:extLst>
                    <a:ext uri="{9D8B030D-6E8A-4147-A177-3AD203B41FA5}">
                      <a16:colId xmlns:a16="http://schemas.microsoft.com/office/drawing/2014/main" val="715077509"/>
                    </a:ext>
                  </a:extLst>
                </a:gridCol>
                <a:gridCol w="1016000">
                  <a:extLst>
                    <a:ext uri="{9D8B030D-6E8A-4147-A177-3AD203B41FA5}">
                      <a16:colId xmlns:a16="http://schemas.microsoft.com/office/drawing/2014/main" val="3751017349"/>
                    </a:ext>
                  </a:extLst>
                </a:gridCol>
              </a:tblGrid>
              <a:tr h="370840">
                <a:tc>
                  <a:txBody>
                    <a:bodyPr/>
                    <a:lstStyle/>
                    <a:p>
                      <a:r>
                        <a:rPr lang="en-US" sz="1800" b="0" dirty="0">
                          <a:solidFill>
                            <a:schemeClr val="tx1"/>
                          </a:solidFill>
                        </a:rPr>
                        <a:t>Word</a:t>
                      </a:r>
                    </a:p>
                  </a:txBody>
                  <a:tcPr anchor="ctr"/>
                </a:tc>
                <a:tc>
                  <a:txBody>
                    <a:bodyPr/>
                    <a:lstStyle/>
                    <a:p>
                      <a:pPr marL="0" algn="ctr" defTabSz="609585" rtl="0" eaLnBrk="1" latinLnBrk="0" hangingPunct="1"/>
                      <a:r>
                        <a:rPr lang="en-US" sz="1800" b="0" kern="1200" dirty="0">
                          <a:solidFill>
                            <a:schemeClr val="tx1"/>
                          </a:solidFill>
                          <a:latin typeface="+mn-lt"/>
                          <a:ea typeface="+mn-ea"/>
                          <a:cs typeface="+mn-cs"/>
                        </a:rPr>
                        <a:t>c(</a:t>
                      </a:r>
                      <a:r>
                        <a:rPr lang="en-US" sz="1800" b="0" kern="1200" dirty="0" err="1">
                          <a:solidFill>
                            <a:schemeClr val="tx1"/>
                          </a:solidFill>
                          <a:latin typeface="+mn-lt"/>
                          <a:ea typeface="+mn-ea"/>
                          <a:cs typeface="+mn-cs"/>
                        </a:rPr>
                        <a:t>w,d</a:t>
                      </a:r>
                      <a:r>
                        <a:rPr lang="en-US" sz="1800" b="0" kern="1200" dirty="0">
                          <a:solidFill>
                            <a:schemeClr val="tx1"/>
                          </a:solidFill>
                          <a:latin typeface="+mn-lt"/>
                          <a:ea typeface="+mn-ea"/>
                          <a:cs typeface="+mn-cs"/>
                        </a:rPr>
                        <a:t>)</a:t>
                      </a:r>
                    </a:p>
                  </a:txBody>
                  <a:tcPr anchor="ct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79104097"/>
                  </a:ext>
                </a:extLst>
              </a:tr>
              <a:tr h="370840">
                <a:tc>
                  <a:txBody>
                    <a:bodyPr/>
                    <a:lstStyle/>
                    <a:p>
                      <a:r>
                        <a:rPr lang="en-US" sz="1600" b="0" u="sng" dirty="0"/>
                        <a:t>Analysis</a:t>
                      </a:r>
                    </a:p>
                  </a:txBody>
                  <a:tcPr/>
                </a:tc>
                <a:tc>
                  <a:txBody>
                    <a:bodyPr/>
                    <a:lstStyle/>
                    <a:p>
                      <a:pPr algn="ctr"/>
                      <a:r>
                        <a:rPr lang="en-US" sz="1600" dirty="0"/>
                        <a:t>4</a:t>
                      </a:r>
                    </a:p>
                  </a:txBody>
                  <a:tcPr anchor="ctr"/>
                </a:tc>
                <a:tc>
                  <a:txBody>
                    <a:bodyPr/>
                    <a:lstStyle/>
                    <a:p>
                      <a:pPr algn="ctr"/>
                      <a:r>
                        <a:rPr lang="en-US" sz="1600" dirty="0"/>
                        <a:t>0.25</a:t>
                      </a:r>
                    </a:p>
                  </a:txBody>
                  <a:tcPr anchor="ctr"/>
                </a:tc>
                <a:tc>
                  <a:txBody>
                    <a:bodyPr/>
                    <a:lstStyle/>
                    <a:p>
                      <a:pPr algn="ctr"/>
                      <a:r>
                        <a:rPr lang="en-US" sz="1600" dirty="0"/>
                        <a:t>0.33</a:t>
                      </a:r>
                    </a:p>
                  </a:txBody>
                  <a:tcPr anchor="ctr"/>
                </a:tc>
                <a:tc>
                  <a:txBody>
                    <a:bodyPr/>
                    <a:lstStyle/>
                    <a:p>
                      <a:pPr algn="ctr"/>
                      <a:r>
                        <a:rPr lang="en-US" sz="1600" dirty="0"/>
                        <a:t>0.20</a:t>
                      </a:r>
                    </a:p>
                  </a:txBody>
                  <a:tcPr anchor="ctr"/>
                </a:tc>
                <a:tc>
                  <a:txBody>
                    <a:bodyPr/>
                    <a:lstStyle/>
                    <a:p>
                      <a:pPr algn="ctr"/>
                      <a:r>
                        <a:rPr lang="en-US" sz="1600" dirty="0"/>
                        <a:t>0.29</a:t>
                      </a:r>
                    </a:p>
                  </a:txBody>
                  <a:tcPr anchor="ctr"/>
                </a:tc>
                <a:tc>
                  <a:txBody>
                    <a:bodyPr/>
                    <a:lstStyle/>
                    <a:p>
                      <a:pPr algn="ctr"/>
                      <a:r>
                        <a:rPr lang="en-US" sz="1600" dirty="0"/>
                        <a:t>0.18</a:t>
                      </a:r>
                    </a:p>
                  </a:txBody>
                  <a:tcPr anchor="ctr"/>
                </a:tc>
                <a:tc>
                  <a:txBody>
                    <a:bodyPr/>
                    <a:lstStyle/>
                    <a:p>
                      <a:pPr algn="ctr"/>
                      <a:r>
                        <a:rPr lang="en-US" sz="1600" dirty="0"/>
                        <a:t>0.26</a:t>
                      </a:r>
                    </a:p>
                  </a:txBody>
                  <a:tcPr anchor="ctr"/>
                </a:tc>
                <a:extLst>
                  <a:ext uri="{0D108BD9-81ED-4DB2-BD59-A6C34878D82A}">
                    <a16:rowId xmlns:a16="http://schemas.microsoft.com/office/drawing/2014/main" val="1659843260"/>
                  </a:ext>
                </a:extLst>
              </a:tr>
              <a:tr h="370840">
                <a:tc>
                  <a:txBody>
                    <a:bodyPr/>
                    <a:lstStyle/>
                    <a:p>
                      <a:r>
                        <a:rPr lang="en-US" sz="1600" b="0" u="sng" dirty="0"/>
                        <a:t>Text</a:t>
                      </a:r>
                    </a:p>
                  </a:txBody>
                  <a:tcPr/>
                </a:tc>
                <a:tc>
                  <a:txBody>
                    <a:bodyPr/>
                    <a:lstStyle/>
                    <a:p>
                      <a:pPr algn="ctr"/>
                      <a:r>
                        <a:rPr lang="en-US" sz="1600" dirty="0"/>
                        <a:t>2</a:t>
                      </a:r>
                    </a:p>
                  </a:txBody>
                  <a:tcPr anchor="ctr"/>
                </a:tc>
                <a:tc>
                  <a:txBody>
                    <a:bodyPr/>
                    <a:lstStyle/>
                    <a:p>
                      <a:pPr algn="ctr"/>
                      <a:r>
                        <a:rPr lang="en-US" sz="1600" dirty="0"/>
                        <a:t>0.25</a:t>
                      </a:r>
                    </a:p>
                  </a:txBody>
                  <a:tcPr anchor="ctr"/>
                </a:tc>
                <a:tc>
                  <a:txBody>
                    <a:bodyPr/>
                    <a:lstStyle/>
                    <a:p>
                      <a:pPr algn="ctr"/>
                      <a:r>
                        <a:rPr lang="en-US" sz="1600" dirty="0"/>
                        <a:t>0.45</a:t>
                      </a:r>
                    </a:p>
                  </a:txBody>
                  <a:tcPr anchor="ctr"/>
                </a:tc>
                <a:tc>
                  <a:txBody>
                    <a:bodyPr/>
                    <a:lstStyle/>
                    <a:p>
                      <a:pPr algn="ctr"/>
                      <a:r>
                        <a:rPr lang="en-US" sz="1600" dirty="0"/>
                        <a:t>0.14</a:t>
                      </a:r>
                    </a:p>
                  </a:txBody>
                  <a:tcPr anchor="ctr"/>
                </a:tc>
                <a:tc>
                  <a:txBody>
                    <a:bodyPr/>
                    <a:lstStyle/>
                    <a:p>
                      <a:pPr algn="ctr"/>
                      <a:r>
                        <a:rPr lang="en-US" sz="1600" dirty="0"/>
                        <a:t>0.32</a:t>
                      </a:r>
                    </a:p>
                  </a:txBody>
                  <a:tcPr anchor="ctr"/>
                </a:tc>
                <a:tc>
                  <a:txBody>
                    <a:bodyPr/>
                    <a:lstStyle/>
                    <a:p>
                      <a:pPr algn="ctr"/>
                      <a:r>
                        <a:rPr lang="en-US" sz="1600" dirty="0"/>
                        <a:t>0.10</a:t>
                      </a:r>
                    </a:p>
                  </a:txBody>
                  <a:tcPr anchor="ctr"/>
                </a:tc>
                <a:tc>
                  <a:txBody>
                    <a:bodyPr/>
                    <a:lstStyle/>
                    <a:p>
                      <a:pPr algn="ctr"/>
                      <a:r>
                        <a:rPr lang="en-US" sz="1600" dirty="0"/>
                        <a:t>0.25</a:t>
                      </a:r>
                    </a:p>
                  </a:txBody>
                  <a:tcPr anchor="ctr"/>
                </a:tc>
                <a:extLst>
                  <a:ext uri="{0D108BD9-81ED-4DB2-BD59-A6C34878D82A}">
                    <a16:rowId xmlns:a16="http://schemas.microsoft.com/office/drawing/2014/main" val="4110454084"/>
                  </a:ext>
                </a:extLst>
              </a:tr>
              <a:tr h="370840">
                <a:tc>
                  <a:txBody>
                    <a:bodyPr/>
                    <a:lstStyle/>
                    <a:p>
                      <a:r>
                        <a:rPr lang="en-US" sz="1600" b="0" u="sng" dirty="0"/>
                        <a:t>Mining</a:t>
                      </a:r>
                    </a:p>
                  </a:txBody>
                  <a:tcPr/>
                </a:tc>
                <a:tc>
                  <a:txBody>
                    <a:bodyPr/>
                    <a:lstStyle/>
                    <a:p>
                      <a:pPr algn="ctr"/>
                      <a:r>
                        <a:rPr lang="en-US" sz="1600" dirty="0"/>
                        <a:t>4</a:t>
                      </a:r>
                    </a:p>
                  </a:txBody>
                  <a:tcPr anchor="ctr"/>
                </a:tc>
                <a:tc>
                  <a:txBody>
                    <a:bodyPr/>
                    <a:lstStyle/>
                    <a:p>
                      <a:pPr algn="ctr"/>
                      <a:r>
                        <a:rPr lang="en-US" sz="1600" dirty="0"/>
                        <a:t>0.25</a:t>
                      </a:r>
                    </a:p>
                  </a:txBody>
                  <a:tcPr anchor="ctr"/>
                </a:tc>
                <a:tc>
                  <a:txBody>
                    <a:bodyPr/>
                    <a:lstStyle/>
                    <a:p>
                      <a:pPr algn="ctr"/>
                      <a:r>
                        <a:rPr lang="en-US" sz="1600" dirty="0"/>
                        <a:t>0.71</a:t>
                      </a:r>
                    </a:p>
                  </a:txBody>
                  <a:tcPr anchor="ctr"/>
                </a:tc>
                <a:tc>
                  <a:txBody>
                    <a:bodyPr/>
                    <a:lstStyle/>
                    <a:p>
                      <a:pPr algn="ctr"/>
                      <a:r>
                        <a:rPr lang="en-US" sz="1600" dirty="0"/>
                        <a:t>0.44</a:t>
                      </a:r>
                    </a:p>
                  </a:txBody>
                  <a:tcPr anchor="ctr"/>
                </a:tc>
                <a:tc>
                  <a:txBody>
                    <a:bodyPr/>
                    <a:lstStyle/>
                    <a:p>
                      <a:pPr algn="ctr"/>
                      <a:r>
                        <a:rPr lang="en-US" sz="1600" dirty="0"/>
                        <a:t>0.81</a:t>
                      </a:r>
                    </a:p>
                  </a:txBody>
                  <a:tcPr anchor="ctr"/>
                </a:tc>
                <a:tc>
                  <a:txBody>
                    <a:bodyPr/>
                    <a:lstStyle/>
                    <a:p>
                      <a:pPr algn="ctr"/>
                      <a:r>
                        <a:rPr lang="en-US" sz="1600" dirty="0"/>
                        <a:t>0.50</a:t>
                      </a:r>
                    </a:p>
                  </a:txBody>
                  <a:tcPr anchor="ctr"/>
                </a:tc>
                <a:tc>
                  <a:txBody>
                    <a:bodyPr/>
                    <a:lstStyle/>
                    <a:p>
                      <a:pPr algn="ctr"/>
                      <a:r>
                        <a:rPr lang="en-US" sz="1600" dirty="0"/>
                        <a:t>0.93</a:t>
                      </a:r>
                    </a:p>
                  </a:txBody>
                  <a:tcPr anchor="ctr"/>
                </a:tc>
                <a:extLst>
                  <a:ext uri="{0D108BD9-81ED-4DB2-BD59-A6C34878D82A}">
                    <a16:rowId xmlns:a16="http://schemas.microsoft.com/office/drawing/2014/main" val="718605571"/>
                  </a:ext>
                </a:extLst>
              </a:tr>
              <a:tr h="370840">
                <a:tc>
                  <a:txBody>
                    <a:bodyPr/>
                    <a:lstStyle/>
                    <a:p>
                      <a:r>
                        <a:rPr lang="en-US" sz="1600" b="0" u="sng" dirty="0"/>
                        <a:t>Project</a:t>
                      </a:r>
                    </a:p>
                  </a:txBody>
                  <a:tcPr/>
                </a:tc>
                <a:tc>
                  <a:txBody>
                    <a:bodyPr/>
                    <a:lstStyle/>
                    <a:p>
                      <a:pPr algn="ctr"/>
                      <a:r>
                        <a:rPr lang="en-US" sz="1600" dirty="0"/>
                        <a:t>2</a:t>
                      </a:r>
                    </a:p>
                  </a:txBody>
                  <a:tcPr anchor="ctr"/>
                </a:tc>
                <a:tc>
                  <a:txBody>
                    <a:bodyPr/>
                    <a:lstStyle/>
                    <a:p>
                      <a:pPr algn="ctr"/>
                      <a:r>
                        <a:rPr lang="en-US" sz="1600" dirty="0"/>
                        <a:t>0.25</a:t>
                      </a:r>
                    </a:p>
                  </a:txBody>
                  <a:tcPr anchor="ctr"/>
                </a:tc>
                <a:tc>
                  <a:txBody>
                    <a:bodyPr/>
                    <a:lstStyle/>
                    <a:p>
                      <a:pPr algn="ctr"/>
                      <a:r>
                        <a:rPr lang="en-US" sz="1600" dirty="0"/>
                        <a:t>0.71</a:t>
                      </a:r>
                    </a:p>
                  </a:txBody>
                  <a:tcPr anchor="ctr"/>
                </a:tc>
                <a:tc>
                  <a:txBody>
                    <a:bodyPr/>
                    <a:lstStyle/>
                    <a:p>
                      <a:pPr algn="ctr"/>
                      <a:r>
                        <a:rPr lang="en-US" sz="1600" dirty="0"/>
                        <a:t>0.22</a:t>
                      </a:r>
                    </a:p>
                  </a:txBody>
                  <a:tcPr anchor="ctr"/>
                </a:tc>
                <a:tc>
                  <a:txBody>
                    <a:bodyPr/>
                    <a:lstStyle/>
                    <a:p>
                      <a:pPr algn="ctr"/>
                      <a:r>
                        <a:rPr lang="en-US" sz="1600" dirty="0"/>
                        <a:t>0.69</a:t>
                      </a:r>
                    </a:p>
                  </a:txBody>
                  <a:tcPr anchor="ctr"/>
                </a:tc>
                <a:tc>
                  <a:txBody>
                    <a:bodyPr/>
                    <a:lstStyle/>
                    <a:p>
                      <a:pPr algn="ctr"/>
                      <a:r>
                        <a:rPr lang="en-US" sz="1600" dirty="0"/>
                        <a:t>0.22</a:t>
                      </a:r>
                    </a:p>
                  </a:txBody>
                  <a:tcPr anchor="ctr"/>
                </a:tc>
                <a:tc>
                  <a:txBody>
                    <a:bodyPr/>
                    <a:lstStyle/>
                    <a:p>
                      <a:pPr algn="ctr"/>
                      <a:r>
                        <a:rPr lang="en-US" sz="1600" dirty="0"/>
                        <a:t>0.69</a:t>
                      </a:r>
                    </a:p>
                  </a:txBody>
                  <a:tcPr anchor="ctr"/>
                </a:tc>
                <a:extLst>
                  <a:ext uri="{0D108BD9-81ED-4DB2-BD59-A6C34878D82A}">
                    <a16:rowId xmlns:a16="http://schemas.microsoft.com/office/drawing/2014/main" val="1677036401"/>
                  </a:ext>
                </a:extLst>
              </a:tr>
            </a:tbl>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55567614"/>
              </p:ext>
            </p:extLst>
          </p:nvPr>
        </p:nvGraphicFramePr>
        <p:xfrm>
          <a:off x="9218263" y="2124074"/>
          <a:ext cx="907231" cy="292015"/>
        </p:xfrm>
        <a:graphic>
          <a:graphicData uri="http://schemas.openxmlformats.org/presentationml/2006/ole">
            <mc:AlternateContent xmlns:mc="http://schemas.openxmlformats.org/markup-compatibility/2006">
              <mc:Choice xmlns:v="urn:schemas-microsoft-com:vml" Requires="v">
                <p:oleObj spid="_x0000_s8578" name="Equation" r:id="rId3" imgW="736560" imgH="203040" progId="Equation.3">
                  <p:embed/>
                </p:oleObj>
              </mc:Choice>
              <mc:Fallback>
                <p:oleObj name="Equation" r:id="rId3" imgW="736560" imgH="203040" progId="Equation.3">
                  <p:embed/>
                  <p:pic>
                    <p:nvPicPr>
                      <p:cNvPr id="15" name="Object 14"/>
                      <p:cNvPicPr/>
                      <p:nvPr/>
                    </p:nvPicPr>
                    <p:blipFill>
                      <a:blip r:embed="rId4"/>
                      <a:stretch>
                        <a:fillRect/>
                      </a:stretch>
                    </p:blipFill>
                    <p:spPr>
                      <a:xfrm>
                        <a:off x="9218263" y="2124074"/>
                        <a:ext cx="907231" cy="292015"/>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500437825"/>
              </p:ext>
            </p:extLst>
          </p:nvPr>
        </p:nvGraphicFramePr>
        <p:xfrm>
          <a:off x="8305137" y="2100687"/>
          <a:ext cx="715037" cy="320278"/>
        </p:xfrm>
        <a:graphic>
          <a:graphicData uri="http://schemas.openxmlformats.org/presentationml/2006/ole">
            <mc:AlternateContent xmlns:mc="http://schemas.openxmlformats.org/markup-compatibility/2006">
              <mc:Choice xmlns:v="urn:schemas-microsoft-com:vml" Requires="v">
                <p:oleObj spid="_x0000_s8579" name="Equation" r:id="rId5" imgW="520560" imgH="203040" progId="Equation.3">
                  <p:embed/>
                </p:oleObj>
              </mc:Choice>
              <mc:Fallback>
                <p:oleObj name="Equation" r:id="rId5" imgW="520560" imgH="203040" progId="Equation.3">
                  <p:embed/>
                  <p:pic>
                    <p:nvPicPr>
                      <p:cNvPr id="14" name="Object 13"/>
                      <p:cNvPicPr/>
                      <p:nvPr/>
                    </p:nvPicPr>
                    <p:blipFill>
                      <a:blip r:embed="rId6"/>
                      <a:stretch>
                        <a:fillRect/>
                      </a:stretch>
                    </p:blipFill>
                    <p:spPr>
                      <a:xfrm>
                        <a:off x="8305137" y="2100687"/>
                        <a:ext cx="715037" cy="320278"/>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4001860152"/>
              </p:ext>
            </p:extLst>
          </p:nvPr>
        </p:nvGraphicFramePr>
        <p:xfrm>
          <a:off x="7188863" y="2124073"/>
          <a:ext cx="907231" cy="292015"/>
        </p:xfrm>
        <a:graphic>
          <a:graphicData uri="http://schemas.openxmlformats.org/presentationml/2006/ole">
            <mc:AlternateContent xmlns:mc="http://schemas.openxmlformats.org/markup-compatibility/2006">
              <mc:Choice xmlns:v="urn:schemas-microsoft-com:vml" Requires="v">
                <p:oleObj spid="_x0000_s8580" name="Equation" r:id="rId7" imgW="736560" imgH="203040" progId="Equation.3">
                  <p:embed/>
                </p:oleObj>
              </mc:Choice>
              <mc:Fallback>
                <p:oleObj name="Equation" r:id="rId7" imgW="736560" imgH="203040" progId="Equation.3">
                  <p:embed/>
                  <p:pic>
                    <p:nvPicPr>
                      <p:cNvPr id="13" name="Object 12"/>
                      <p:cNvPicPr/>
                      <p:nvPr/>
                    </p:nvPicPr>
                    <p:blipFill>
                      <a:blip r:embed="rId4"/>
                      <a:stretch>
                        <a:fillRect/>
                      </a:stretch>
                    </p:blipFill>
                    <p:spPr>
                      <a:xfrm>
                        <a:off x="7188863" y="2124073"/>
                        <a:ext cx="907231" cy="292015"/>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094137968"/>
              </p:ext>
            </p:extLst>
          </p:nvPr>
        </p:nvGraphicFramePr>
        <p:xfrm>
          <a:off x="5154263" y="2124073"/>
          <a:ext cx="907231" cy="292015"/>
        </p:xfrm>
        <a:graphic>
          <a:graphicData uri="http://schemas.openxmlformats.org/presentationml/2006/ole">
            <mc:AlternateContent xmlns:mc="http://schemas.openxmlformats.org/markup-compatibility/2006">
              <mc:Choice xmlns:v="urn:schemas-microsoft-com:vml" Requires="v">
                <p:oleObj spid="_x0000_s8581" name="Equation" r:id="rId8" imgW="736560" imgH="203040" progId="Equation.3">
                  <p:embed/>
                </p:oleObj>
              </mc:Choice>
              <mc:Fallback>
                <p:oleObj name="Equation" r:id="rId8" imgW="736560" imgH="203040" progId="Equation.3">
                  <p:embed/>
                  <p:pic>
                    <p:nvPicPr>
                      <p:cNvPr id="19" name="Object 18"/>
                      <p:cNvPicPr/>
                      <p:nvPr/>
                    </p:nvPicPr>
                    <p:blipFill>
                      <a:blip r:embed="rId4"/>
                      <a:stretch>
                        <a:fillRect/>
                      </a:stretch>
                    </p:blipFill>
                    <p:spPr>
                      <a:xfrm>
                        <a:off x="5154263" y="2124073"/>
                        <a:ext cx="907231" cy="292015"/>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738200598"/>
              </p:ext>
            </p:extLst>
          </p:nvPr>
        </p:nvGraphicFramePr>
        <p:xfrm>
          <a:off x="6228111" y="2124073"/>
          <a:ext cx="715037" cy="320278"/>
        </p:xfrm>
        <a:graphic>
          <a:graphicData uri="http://schemas.openxmlformats.org/presentationml/2006/ole">
            <mc:AlternateContent xmlns:mc="http://schemas.openxmlformats.org/markup-compatibility/2006">
              <mc:Choice xmlns:v="urn:schemas-microsoft-com:vml" Requires="v">
                <p:oleObj spid="_x0000_s8582" name="Equation" r:id="rId9" imgW="520560" imgH="203040" progId="Equation.3">
                  <p:embed/>
                </p:oleObj>
              </mc:Choice>
              <mc:Fallback>
                <p:oleObj name="Equation" r:id="rId9" imgW="520560" imgH="203040" progId="Equation.3">
                  <p:embed/>
                  <p:pic>
                    <p:nvPicPr>
                      <p:cNvPr id="18" name="Object 17"/>
                      <p:cNvPicPr/>
                      <p:nvPr/>
                    </p:nvPicPr>
                    <p:blipFill>
                      <a:blip r:embed="rId6"/>
                      <a:stretch>
                        <a:fillRect/>
                      </a:stretch>
                    </p:blipFill>
                    <p:spPr>
                      <a:xfrm>
                        <a:off x="6228111" y="2124073"/>
                        <a:ext cx="715037" cy="320278"/>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1576891891"/>
              </p:ext>
            </p:extLst>
          </p:nvPr>
        </p:nvGraphicFramePr>
        <p:xfrm>
          <a:off x="4248657" y="2100687"/>
          <a:ext cx="715037" cy="320278"/>
        </p:xfrm>
        <a:graphic>
          <a:graphicData uri="http://schemas.openxmlformats.org/presentationml/2006/ole">
            <mc:AlternateContent xmlns:mc="http://schemas.openxmlformats.org/markup-compatibility/2006">
              <mc:Choice xmlns:v="urn:schemas-microsoft-com:vml" Requires="v">
                <p:oleObj spid="_x0000_s8583" name="Equation" r:id="rId10" imgW="520560" imgH="203040" progId="Equation.3">
                  <p:embed/>
                </p:oleObj>
              </mc:Choice>
              <mc:Fallback>
                <p:oleObj name="Equation" r:id="rId10" imgW="520560" imgH="203040" progId="Equation.3">
                  <p:embed/>
                  <p:pic>
                    <p:nvPicPr>
                      <p:cNvPr id="21" name="Object 20"/>
                      <p:cNvPicPr/>
                      <p:nvPr/>
                    </p:nvPicPr>
                    <p:blipFill>
                      <a:blip r:embed="rId6"/>
                      <a:stretch>
                        <a:fillRect/>
                      </a:stretch>
                    </p:blipFill>
                    <p:spPr>
                      <a:xfrm>
                        <a:off x="4248657" y="2100687"/>
                        <a:ext cx="715037" cy="320278"/>
                      </a:xfrm>
                      <a:prstGeom prst="rect">
                        <a:avLst/>
                      </a:prstGeom>
                    </p:spPr>
                  </p:pic>
                </p:oleObj>
              </mc:Fallback>
            </mc:AlternateContent>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055594033"/>
              </p:ext>
            </p:extLst>
          </p:nvPr>
        </p:nvGraphicFramePr>
        <p:xfrm>
          <a:off x="1997494" y="3991938"/>
          <a:ext cx="8128000" cy="579120"/>
        </p:xfrm>
        <a:graphic>
          <a:graphicData uri="http://schemas.openxmlformats.org/drawingml/2006/table">
            <a:tbl>
              <a:tblPr firstRow="1" firstCol="1" bandCol="1">
                <a:tableStyleId>{08FB837D-C827-4EFA-A057-4D05807E0F7C}</a:tableStyleId>
              </a:tblPr>
              <a:tblGrid>
                <a:gridCol w="1021931">
                  <a:extLst>
                    <a:ext uri="{9D8B030D-6E8A-4147-A177-3AD203B41FA5}">
                      <a16:colId xmlns:a16="http://schemas.microsoft.com/office/drawing/2014/main" val="136292172"/>
                    </a:ext>
                  </a:extLst>
                </a:gridCol>
                <a:gridCol w="1010069">
                  <a:extLst>
                    <a:ext uri="{9D8B030D-6E8A-4147-A177-3AD203B41FA5}">
                      <a16:colId xmlns:a16="http://schemas.microsoft.com/office/drawing/2014/main" val="3876404025"/>
                    </a:ext>
                  </a:extLst>
                </a:gridCol>
                <a:gridCol w="1016000">
                  <a:extLst>
                    <a:ext uri="{9D8B030D-6E8A-4147-A177-3AD203B41FA5}">
                      <a16:colId xmlns:a16="http://schemas.microsoft.com/office/drawing/2014/main" val="3971520190"/>
                    </a:ext>
                  </a:extLst>
                </a:gridCol>
                <a:gridCol w="1016000">
                  <a:extLst>
                    <a:ext uri="{9D8B030D-6E8A-4147-A177-3AD203B41FA5}">
                      <a16:colId xmlns:a16="http://schemas.microsoft.com/office/drawing/2014/main" val="788140286"/>
                    </a:ext>
                  </a:extLst>
                </a:gridCol>
                <a:gridCol w="1016000">
                  <a:extLst>
                    <a:ext uri="{9D8B030D-6E8A-4147-A177-3AD203B41FA5}">
                      <a16:colId xmlns:a16="http://schemas.microsoft.com/office/drawing/2014/main" val="1502054580"/>
                    </a:ext>
                  </a:extLst>
                </a:gridCol>
                <a:gridCol w="1016000">
                  <a:extLst>
                    <a:ext uri="{9D8B030D-6E8A-4147-A177-3AD203B41FA5}">
                      <a16:colId xmlns:a16="http://schemas.microsoft.com/office/drawing/2014/main" val="2439240912"/>
                    </a:ext>
                  </a:extLst>
                </a:gridCol>
                <a:gridCol w="1016000">
                  <a:extLst>
                    <a:ext uri="{9D8B030D-6E8A-4147-A177-3AD203B41FA5}">
                      <a16:colId xmlns:a16="http://schemas.microsoft.com/office/drawing/2014/main" val="3369339098"/>
                    </a:ext>
                  </a:extLst>
                </a:gridCol>
                <a:gridCol w="1016000">
                  <a:extLst>
                    <a:ext uri="{9D8B030D-6E8A-4147-A177-3AD203B41FA5}">
                      <a16:colId xmlns:a16="http://schemas.microsoft.com/office/drawing/2014/main" val="252729499"/>
                    </a:ext>
                  </a:extLst>
                </a:gridCol>
              </a:tblGrid>
              <a:tr h="370840">
                <a:tc>
                  <a:txBody>
                    <a:bodyPr/>
                    <a:lstStyle/>
                    <a:p>
                      <a:r>
                        <a:rPr lang="en-US" sz="1600" b="0" u="none" dirty="0"/>
                        <a:t>Objective value</a:t>
                      </a:r>
                    </a:p>
                  </a:txBody>
                  <a:tcPr/>
                </a:tc>
                <a:tc>
                  <a:txBody>
                    <a:bodyPr/>
                    <a:lstStyle/>
                    <a:p>
                      <a:pPr algn="ctr"/>
                      <a:endParaRPr lang="en-US" sz="1600" dirty="0"/>
                    </a:p>
                  </a:txBody>
                  <a:tcPr anchor="ctr"/>
                </a:tc>
                <a:tc>
                  <a:txBody>
                    <a:bodyPr/>
                    <a:lstStyle/>
                    <a:p>
                      <a:pPr algn="ctr"/>
                      <a:endParaRPr lang="en-US" sz="1600" dirty="0"/>
                    </a:p>
                  </a:txBody>
                  <a:tcPr anchor="ctr"/>
                </a:tc>
                <a:tc>
                  <a:txBody>
                    <a:bodyPr/>
                    <a:lstStyle/>
                    <a:p>
                      <a:pPr algn="ctr"/>
                      <a:r>
                        <a:rPr lang="en-US" sz="1800" dirty="0"/>
                        <a:t>-16.96</a:t>
                      </a:r>
                    </a:p>
                  </a:txBody>
                  <a:tcPr anchor="ctr"/>
                </a:tc>
                <a:tc>
                  <a:txBody>
                    <a:bodyPr/>
                    <a:lstStyle/>
                    <a:p>
                      <a:pPr algn="ctr"/>
                      <a:endParaRPr lang="en-US" sz="1800" dirty="0"/>
                    </a:p>
                  </a:txBody>
                  <a:tcPr anchor="ctr"/>
                </a:tc>
                <a:tc>
                  <a:txBody>
                    <a:bodyPr/>
                    <a:lstStyle/>
                    <a:p>
                      <a:pPr algn="ctr"/>
                      <a:r>
                        <a:rPr lang="en-US" sz="1800" dirty="0"/>
                        <a:t>-16.13</a:t>
                      </a:r>
                    </a:p>
                  </a:txBody>
                  <a:tcPr anchor="ctr"/>
                </a:tc>
                <a:tc>
                  <a:txBody>
                    <a:bodyPr/>
                    <a:lstStyle/>
                    <a:p>
                      <a:pPr algn="ctr"/>
                      <a:endParaRPr lang="en-US" sz="1800" dirty="0"/>
                    </a:p>
                  </a:txBody>
                  <a:tcPr anchor="ctr"/>
                </a:tc>
                <a:tc>
                  <a:txBody>
                    <a:bodyPr/>
                    <a:lstStyle/>
                    <a:p>
                      <a:pPr algn="ctr"/>
                      <a:r>
                        <a:rPr lang="en-US" sz="1800" dirty="0"/>
                        <a:t>-16.02</a:t>
                      </a:r>
                    </a:p>
                  </a:txBody>
                  <a:tcPr anchor="ctr"/>
                </a:tc>
                <a:extLst>
                  <a:ext uri="{0D108BD9-81ED-4DB2-BD59-A6C34878D82A}">
                    <a16:rowId xmlns:a16="http://schemas.microsoft.com/office/drawing/2014/main" val="1583664486"/>
                  </a:ext>
                </a:extLst>
              </a:tr>
            </a:tbl>
          </a:graphicData>
        </a:graphic>
      </p:graphicFrame>
    </p:spTree>
    <p:extLst>
      <p:ext uri="{BB962C8B-B14F-4D97-AF65-F5344CB8AC3E}">
        <p14:creationId xmlns:p14="http://schemas.microsoft.com/office/powerpoint/2010/main" val="3987497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0043"/>
            <a:ext cx="10903788" cy="1143000"/>
          </a:xfrm>
        </p:spPr>
        <p:txBody>
          <a:bodyPr>
            <a:normAutofit/>
          </a:bodyPr>
          <a:lstStyle/>
          <a:p>
            <a:pPr algn="l"/>
            <a:r>
              <a:rPr lang="en-US" sz="3800" b="1" dirty="0" err="1"/>
              <a:t>pLSA</a:t>
            </a:r>
            <a:r>
              <a:rPr lang="en-US" sz="3800" b="1" dirty="0"/>
              <a:t> results – Yelp academic dataset</a:t>
            </a:r>
            <a:endParaRPr lang="en-US" sz="3800" b="1" dirty="0">
              <a:latin typeface="+mj-lt"/>
            </a:endParaRPr>
          </a:p>
        </p:txBody>
      </p:sp>
      <p:sp>
        <p:nvSpPr>
          <p:cNvPr id="3" name="Content Placeholder 2"/>
          <p:cNvSpPr>
            <a:spLocks noGrp="1"/>
          </p:cNvSpPr>
          <p:nvPr>
            <p:ph idx="1"/>
          </p:nvPr>
        </p:nvSpPr>
        <p:spPr>
          <a:xfrm>
            <a:off x="609600" y="1748287"/>
            <a:ext cx="10972800" cy="4961795"/>
          </a:xfrm>
        </p:spPr>
        <p:txBody>
          <a:bodyPr>
            <a:normAutofit/>
          </a:bodyPr>
          <a:lstStyle/>
          <a:p>
            <a:r>
              <a:rPr lang="en-US" sz="3000" dirty="0">
                <a:hlinkClick r:id="rId2" action="ppaction://hlinkfile"/>
              </a:rPr>
              <a:t>Results visualization</a:t>
            </a:r>
            <a:endParaRPr lang="en-US" sz="3000" dirty="0"/>
          </a:p>
          <a:p>
            <a:endParaRPr lang="en-US" dirty="0"/>
          </a:p>
        </p:txBody>
      </p:sp>
    </p:spTree>
    <p:extLst>
      <p:ext uri="{BB962C8B-B14F-4D97-AF65-F5344CB8AC3E}">
        <p14:creationId xmlns:p14="http://schemas.microsoft.com/office/powerpoint/2010/main" val="4111917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0043"/>
            <a:ext cx="10903788" cy="1143000"/>
          </a:xfrm>
        </p:spPr>
        <p:txBody>
          <a:bodyPr>
            <a:normAutofit/>
          </a:bodyPr>
          <a:lstStyle/>
          <a:p>
            <a:pPr algn="l"/>
            <a:r>
              <a:rPr lang="en-US" sz="3800" b="1" dirty="0"/>
              <a:t>Additional things	</a:t>
            </a:r>
            <a:endParaRPr lang="en-US" sz="3800" b="1" dirty="0">
              <a:latin typeface="+mj-lt"/>
            </a:endParaRPr>
          </a:p>
        </p:txBody>
      </p:sp>
      <p:sp>
        <p:nvSpPr>
          <p:cNvPr id="3" name="Content Placeholder 2"/>
          <p:cNvSpPr>
            <a:spLocks noGrp="1"/>
          </p:cNvSpPr>
          <p:nvPr>
            <p:ph idx="1"/>
          </p:nvPr>
        </p:nvSpPr>
        <p:spPr>
          <a:xfrm>
            <a:off x="609600" y="1748287"/>
            <a:ext cx="10972800" cy="4961795"/>
          </a:xfrm>
        </p:spPr>
        <p:txBody>
          <a:bodyPr>
            <a:normAutofit/>
          </a:bodyPr>
          <a:lstStyle/>
          <a:p>
            <a:r>
              <a:rPr lang="en-US" sz="3000" dirty="0"/>
              <a:t>Topic naming from topic distribution</a:t>
            </a:r>
          </a:p>
          <a:p>
            <a:endParaRPr lang="en-US" dirty="0"/>
          </a:p>
        </p:txBody>
      </p:sp>
    </p:spTree>
    <p:extLst>
      <p:ext uri="{BB962C8B-B14F-4D97-AF65-F5344CB8AC3E}">
        <p14:creationId xmlns:p14="http://schemas.microsoft.com/office/powerpoint/2010/main" val="122408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53798"/>
          <a:stretch/>
        </p:blipFill>
        <p:spPr>
          <a:xfrm>
            <a:off x="7845095" y="3001991"/>
            <a:ext cx="3835070" cy="3327515"/>
          </a:xfrm>
          <a:prstGeom prst="rect">
            <a:avLst/>
          </a:prstGeom>
        </p:spPr>
      </p:pic>
      <p:sp>
        <p:nvSpPr>
          <p:cNvPr id="2" name="Title 1"/>
          <p:cNvSpPr>
            <a:spLocks noGrp="1"/>
          </p:cNvSpPr>
          <p:nvPr>
            <p:ph type="title"/>
          </p:nvPr>
        </p:nvSpPr>
        <p:spPr>
          <a:xfrm>
            <a:off x="609600" y="560043"/>
            <a:ext cx="10903788" cy="1143000"/>
          </a:xfrm>
        </p:spPr>
        <p:txBody>
          <a:bodyPr/>
          <a:lstStyle/>
          <a:p>
            <a:pPr algn="l"/>
            <a:r>
              <a:rPr lang="en-US" sz="4000" dirty="0"/>
              <a:t>Why </a:t>
            </a:r>
            <a:endParaRPr lang="en-US" dirty="0"/>
          </a:p>
        </p:txBody>
      </p:sp>
      <p:sp>
        <p:nvSpPr>
          <p:cNvPr id="3" name="Content Placeholder 2"/>
          <p:cNvSpPr>
            <a:spLocks noGrp="1"/>
          </p:cNvSpPr>
          <p:nvPr>
            <p:ph idx="1"/>
          </p:nvPr>
        </p:nvSpPr>
        <p:spPr>
          <a:xfrm>
            <a:off x="609600" y="1748287"/>
            <a:ext cx="10972800" cy="4500113"/>
          </a:xfrm>
        </p:spPr>
        <p:txBody>
          <a:bodyPr>
            <a:normAutofit/>
          </a:bodyPr>
          <a:lstStyle/>
          <a:p>
            <a:r>
              <a:rPr lang="en-US" dirty="0"/>
              <a:t>        We(sic) love food! and we love</a:t>
            </a:r>
          </a:p>
          <a:p>
            <a:r>
              <a:rPr lang="en-US" dirty="0"/>
              <a:t>Real world data set is interesting</a:t>
            </a:r>
          </a:p>
          <a:p>
            <a:r>
              <a:rPr lang="en-US" dirty="0">
                <a:hlinkClick r:id="rId4"/>
              </a:rPr>
              <a:t>yelp.com/</a:t>
            </a:r>
            <a:r>
              <a:rPr lang="en-US" dirty="0" err="1">
                <a:hlinkClick r:id="rId4"/>
              </a:rPr>
              <a:t>dataset_challenge</a:t>
            </a:r>
          </a:p>
          <a:p>
            <a:r>
              <a:rPr lang="en-US" dirty="0"/>
              <a:t>Consumers value online reviews</a:t>
            </a:r>
          </a:p>
        </p:txBody>
      </p:sp>
      <p:pic>
        <p:nvPicPr>
          <p:cNvPr id="4"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0608" y="607178"/>
            <a:ext cx="1908237" cy="1048729"/>
          </a:xfrm>
          <a:prstGeom prst="rect">
            <a:avLst/>
          </a:prstGeom>
        </p:spPr>
      </p:pic>
      <p:pic>
        <p:nvPicPr>
          <p:cNvPr id="5"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0407" y="1655907"/>
            <a:ext cx="1560303" cy="879439"/>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5299" y="1655907"/>
            <a:ext cx="854784" cy="854784"/>
          </a:xfrm>
          <a:prstGeom prst="rect">
            <a:avLst/>
          </a:prstGeom>
        </p:spPr>
      </p:pic>
    </p:spTree>
    <p:extLst>
      <p:ext uri="{BB962C8B-B14F-4D97-AF65-F5344CB8AC3E}">
        <p14:creationId xmlns:p14="http://schemas.microsoft.com/office/powerpoint/2010/main" val="2872410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0043"/>
            <a:ext cx="10903788" cy="1143000"/>
          </a:xfrm>
        </p:spPr>
        <p:txBody>
          <a:bodyPr/>
          <a:lstStyle/>
          <a:p>
            <a:pPr algn="l"/>
            <a:r>
              <a:rPr lang="en-US" sz="3800" b="1" dirty="0">
                <a:latin typeface="+mj-lt"/>
              </a:rPr>
              <a:t>Applications of </a:t>
            </a:r>
            <a:r>
              <a:rPr lang="en-US" sz="3800" b="1" dirty="0" err="1">
                <a:latin typeface="+mj-lt"/>
              </a:rPr>
              <a:t>pLSA</a:t>
            </a:r>
            <a:r>
              <a:rPr lang="en-US" sz="3800" b="1" dirty="0">
                <a:latin typeface="+mj-lt"/>
              </a:rPr>
              <a:t> (Topic mining)</a:t>
            </a:r>
            <a:endParaRPr lang="en-US" dirty="0"/>
          </a:p>
        </p:txBody>
      </p:sp>
      <p:sp>
        <p:nvSpPr>
          <p:cNvPr id="3" name="Content Placeholder 2"/>
          <p:cNvSpPr>
            <a:spLocks noGrp="1"/>
          </p:cNvSpPr>
          <p:nvPr>
            <p:ph idx="1"/>
          </p:nvPr>
        </p:nvSpPr>
        <p:spPr>
          <a:xfrm>
            <a:off x="609600" y="1748287"/>
            <a:ext cx="10972800" cy="4500113"/>
          </a:xfrm>
        </p:spPr>
        <p:txBody>
          <a:bodyPr>
            <a:normAutofit/>
          </a:bodyPr>
          <a:lstStyle/>
          <a:p>
            <a:r>
              <a:rPr lang="en-US" sz="2800" dirty="0"/>
              <a:t>Matching Ads to Web Pages</a:t>
            </a:r>
          </a:p>
          <a:p>
            <a:r>
              <a:rPr lang="en-US" sz="2800"/>
              <a:t>Find </a:t>
            </a:r>
            <a:r>
              <a:rPr lang="en-US" sz="2800" dirty="0"/>
              <a:t>predominant topics in research papers</a:t>
            </a:r>
          </a:p>
          <a:p>
            <a:r>
              <a:rPr lang="en-US" sz="2800"/>
              <a:t>Skimming Medical Reports</a:t>
            </a:r>
            <a:r>
              <a:rPr lang="en-US" sz="2800" dirty="0"/>
              <a:t> </a:t>
            </a:r>
            <a:r>
              <a:rPr lang="en-US" sz="2800"/>
              <a:t>to </a:t>
            </a:r>
            <a:r>
              <a:rPr lang="en-US" sz="2800" dirty="0"/>
              <a:t>find reports of </a:t>
            </a:r>
            <a:r>
              <a:rPr lang="en-US" sz="2800"/>
              <a:t>Interest</a:t>
            </a:r>
            <a:endParaRPr lang="en-US" sz="2800" dirty="0"/>
          </a:p>
          <a:p>
            <a:r>
              <a:rPr lang="en-US" sz="2800" dirty="0"/>
              <a:t>Important topics in News Paper Articles</a:t>
            </a:r>
          </a:p>
          <a:p>
            <a:endParaRPr lang="en-US" dirty="0"/>
          </a:p>
        </p:txBody>
      </p:sp>
    </p:spTree>
    <p:extLst>
      <p:ext uri="{BB962C8B-B14F-4D97-AF65-F5344CB8AC3E}">
        <p14:creationId xmlns:p14="http://schemas.microsoft.com/office/powerpoint/2010/main" val="553148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6275" y="2684462"/>
            <a:ext cx="10972800" cy="1143000"/>
          </a:xfrm>
        </p:spPr>
        <p:txBody>
          <a:bodyPr/>
          <a:lstStyle/>
          <a:p>
            <a:r>
              <a:rPr lang="en-US" dirty="0"/>
              <a:t>Thank you</a:t>
            </a:r>
          </a:p>
        </p:txBody>
      </p:sp>
    </p:spTree>
    <p:extLst>
      <p:ext uri="{BB962C8B-B14F-4D97-AF65-F5344CB8AC3E}">
        <p14:creationId xmlns:p14="http://schemas.microsoft.com/office/powerpoint/2010/main" val="1384870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0043"/>
            <a:ext cx="10903788" cy="1143000"/>
          </a:xfrm>
        </p:spPr>
        <p:txBody>
          <a:bodyPr/>
          <a:lstStyle/>
          <a:p>
            <a:pPr algn="l"/>
            <a:r>
              <a:rPr lang="en-US" sz="4000" dirty="0"/>
              <a:t>Brainstorming</a:t>
            </a:r>
            <a:endParaRPr lang="en-US" dirty="0"/>
          </a:p>
        </p:txBody>
      </p:sp>
      <p:sp>
        <p:nvSpPr>
          <p:cNvPr id="3" name="Content Placeholder 2"/>
          <p:cNvSpPr>
            <a:spLocks noGrp="1"/>
          </p:cNvSpPr>
          <p:nvPr>
            <p:ph idx="1"/>
          </p:nvPr>
        </p:nvSpPr>
        <p:spPr>
          <a:xfrm>
            <a:off x="609600" y="1748287"/>
            <a:ext cx="10972800" cy="4500113"/>
          </a:xfrm>
        </p:spPr>
        <p:txBody>
          <a:bodyPr>
            <a:normAutofit/>
          </a:bodyPr>
          <a:lstStyle/>
          <a:p>
            <a:pPr marL="0" indent="0" fontAlgn="base">
              <a:buNone/>
            </a:pPr>
            <a:r>
              <a:rPr lang="en-US" sz="2800" dirty="0"/>
              <a:t>            Multi-label classification using convolution neural networks</a:t>
            </a:r>
          </a:p>
          <a:p>
            <a:pPr marL="0" indent="0" fontAlgn="base">
              <a:buNone/>
            </a:pPr>
            <a:endParaRPr lang="en-US" sz="2266" dirty="0"/>
          </a:p>
          <a:p>
            <a:pPr marL="0" indent="0" fontAlgn="base">
              <a:buNone/>
            </a:pPr>
            <a:r>
              <a:rPr lang="en-US" sz="2800" dirty="0"/>
              <a:t>  	    Probabilistic Latent Semantic Analysis for </a:t>
            </a:r>
            <a:r>
              <a:rPr lang="en-US" sz="2800"/>
              <a:t>topic mining</a:t>
            </a:r>
            <a:endParaRPr lang="en-US" sz="2800" dirty="0"/>
          </a:p>
          <a:p>
            <a:pPr marL="0" indent="0" fontAlgn="base">
              <a:buNone/>
            </a:pPr>
            <a:endParaRPr lang="en-US" sz="2800" dirty="0"/>
          </a:p>
          <a:p>
            <a:pPr marL="0" indent="0" fontAlgn="base">
              <a:buNone/>
            </a:pPr>
            <a:r>
              <a:rPr lang="en-US" sz="2800" dirty="0"/>
              <a:t>    	    Latent </a:t>
            </a:r>
            <a:r>
              <a:rPr lang="en-US" sz="2800" dirty="0" err="1"/>
              <a:t>Dirichlet</a:t>
            </a:r>
            <a:r>
              <a:rPr lang="en-US" sz="2800" dirty="0"/>
              <a:t> Allocation for topic modeling</a:t>
            </a:r>
            <a:endParaRPr lang="en-US" sz="2700" dirty="0"/>
          </a:p>
          <a:p>
            <a:pPr fontAlgn="base"/>
            <a:endParaRPr lang="en-US" sz="2800" dirty="0"/>
          </a:p>
          <a:p>
            <a:pPr fontAlgn="base"/>
            <a:endParaRPr lang="en-US" sz="2800" dirty="0"/>
          </a:p>
          <a:p>
            <a:endParaRPr lang="en-US" sz="2700" dirty="0"/>
          </a:p>
          <a:p>
            <a:endParaRPr lang="en-US" sz="2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3575" t="5228" r="12416" b="11348"/>
          <a:stretch/>
        </p:blipFill>
        <p:spPr>
          <a:xfrm>
            <a:off x="1029298" y="1639018"/>
            <a:ext cx="586717" cy="661359"/>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3575" t="5228" r="12416" b="11348"/>
          <a:stretch/>
        </p:blipFill>
        <p:spPr>
          <a:xfrm>
            <a:off x="1029298" y="2622430"/>
            <a:ext cx="586717" cy="661359"/>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3575" t="5228" r="12416" b="11348"/>
          <a:stretch/>
        </p:blipFill>
        <p:spPr>
          <a:xfrm>
            <a:off x="1029297" y="3579962"/>
            <a:ext cx="586717" cy="661359"/>
          </a:xfrm>
          <a:prstGeom prst="rect">
            <a:avLst/>
          </a:prstGeom>
        </p:spPr>
      </p:pic>
    </p:spTree>
    <p:extLst>
      <p:ext uri="{BB962C8B-B14F-4D97-AF65-F5344CB8AC3E}">
        <p14:creationId xmlns:p14="http://schemas.microsoft.com/office/powerpoint/2010/main" val="4293349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0043"/>
            <a:ext cx="10903788" cy="1143000"/>
          </a:xfrm>
        </p:spPr>
        <p:txBody>
          <a:bodyPr/>
          <a:lstStyle/>
          <a:p>
            <a:pPr algn="l"/>
            <a:r>
              <a:rPr lang="en-US" sz="4000" dirty="0"/>
              <a:t>Format of Yelp Academic Dataset</a:t>
            </a:r>
            <a:endParaRPr lang="en-US" dirty="0"/>
          </a:p>
        </p:txBody>
      </p:sp>
      <p:sp>
        <p:nvSpPr>
          <p:cNvPr id="3" name="Content Placeholder 2"/>
          <p:cNvSpPr>
            <a:spLocks noGrp="1"/>
          </p:cNvSpPr>
          <p:nvPr>
            <p:ph idx="1"/>
          </p:nvPr>
        </p:nvSpPr>
        <p:spPr>
          <a:xfrm>
            <a:off x="609600" y="1748287"/>
            <a:ext cx="10972800" cy="4500113"/>
          </a:xfrm>
        </p:spPr>
        <p:txBody>
          <a:bodyPr>
            <a:normAutofit/>
          </a:bodyPr>
          <a:lstStyle/>
          <a:p>
            <a:pPr fontAlgn="base"/>
            <a:r>
              <a:rPr lang="en-US" sz="2700" dirty="0"/>
              <a:t>Original data set has 4 million restaurant reviews</a:t>
            </a:r>
            <a:endParaRPr lang="en-US" sz="2800" dirty="0"/>
          </a:p>
          <a:p>
            <a:r>
              <a:rPr lang="en-US" sz="2700" dirty="0"/>
              <a:t>Utilized all the restaurant reviews for our analysis </a:t>
            </a:r>
          </a:p>
          <a:p>
            <a:r>
              <a:rPr lang="en-US" sz="2700" dirty="0"/>
              <a:t>Data set is in series of JSON files</a:t>
            </a:r>
            <a:endParaRPr lang="en-US" sz="2700" dirty="0">
              <a:solidFill>
                <a:srgbClr val="E46D0A"/>
              </a:solidFill>
            </a:endParaRPr>
          </a:p>
          <a:p>
            <a:r>
              <a:rPr lang="en-US" sz="2700" dirty="0">
                <a:solidFill>
                  <a:srgbClr val="E46D0A"/>
                </a:solidFill>
              </a:rPr>
              <a:t>Reviews , Business details</a:t>
            </a:r>
            <a:r>
              <a:rPr lang="en-US" sz="2700" dirty="0"/>
              <a:t>, check-in's, tips and user</a:t>
            </a:r>
          </a:p>
          <a:p>
            <a:r>
              <a:rPr lang="en-US" sz="2700" dirty="0"/>
              <a:t>Converted </a:t>
            </a:r>
            <a:r>
              <a:rPr lang="en-US" sz="2700" dirty="0">
                <a:solidFill>
                  <a:srgbClr val="E46D0A"/>
                </a:solidFill>
              </a:rPr>
              <a:t>Reviews , Business details </a:t>
            </a:r>
            <a:r>
              <a:rPr lang="en-US" sz="2700" dirty="0"/>
              <a:t>JSON files to .csv files</a:t>
            </a:r>
          </a:p>
          <a:p>
            <a:pPr fontAlgn="base"/>
            <a:endParaRPr lang="en-US" sz="2800" dirty="0"/>
          </a:p>
          <a:p>
            <a:pPr fontAlgn="base"/>
            <a:endParaRPr lang="en-US" sz="2800" dirty="0"/>
          </a:p>
          <a:p>
            <a:endParaRPr lang="en-US" sz="2700" dirty="0"/>
          </a:p>
          <a:p>
            <a:endParaRPr lang="en-US" sz="2000" dirty="0"/>
          </a:p>
        </p:txBody>
      </p:sp>
    </p:spTree>
    <p:extLst>
      <p:ext uri="{BB962C8B-B14F-4D97-AF65-F5344CB8AC3E}">
        <p14:creationId xmlns:p14="http://schemas.microsoft.com/office/powerpoint/2010/main" val="2791591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0043"/>
            <a:ext cx="10903788" cy="1143000"/>
          </a:xfrm>
        </p:spPr>
        <p:txBody>
          <a:bodyPr>
            <a:normAutofit/>
          </a:bodyPr>
          <a:lstStyle/>
          <a:p>
            <a:pPr algn="l"/>
            <a:r>
              <a:rPr lang="en-US" sz="4000" dirty="0"/>
              <a:t>Format of JSON files</a:t>
            </a:r>
          </a:p>
        </p:txBody>
      </p:sp>
      <p:sp>
        <p:nvSpPr>
          <p:cNvPr id="3" name="Content Placeholder 2"/>
          <p:cNvSpPr>
            <a:spLocks noGrp="1"/>
          </p:cNvSpPr>
          <p:nvPr>
            <p:ph idx="1"/>
          </p:nvPr>
        </p:nvSpPr>
        <p:spPr>
          <a:xfrm>
            <a:off x="6192478" y="2265872"/>
            <a:ext cx="4192438" cy="4134927"/>
          </a:xfrm>
        </p:spPr>
        <p:txBody>
          <a:bodyPr>
            <a:noAutofit/>
          </a:bodyPr>
          <a:lstStyle/>
          <a:p>
            <a:pPr marL="533386" lvl="1" indent="0">
              <a:buNone/>
            </a:pPr>
            <a:r>
              <a:rPr lang="en-US" sz="2000" dirty="0"/>
              <a:t>{ </a:t>
            </a:r>
          </a:p>
          <a:p>
            <a:pPr marL="533386" lvl="1" indent="0">
              <a:buNone/>
            </a:pPr>
            <a:r>
              <a:rPr lang="en-US" sz="2000" dirty="0">
                <a:solidFill>
                  <a:srgbClr val="FF0000"/>
                </a:solidFill>
              </a:rPr>
              <a:t>'</a:t>
            </a:r>
            <a:r>
              <a:rPr lang="en-US" sz="2000" dirty="0" err="1">
                <a:solidFill>
                  <a:srgbClr val="FF0000"/>
                </a:solidFill>
              </a:rPr>
              <a:t>business_id</a:t>
            </a:r>
            <a:r>
              <a:rPr lang="en-US" sz="2000" dirty="0">
                <a:solidFill>
                  <a:srgbClr val="FF0000"/>
                </a:solidFill>
              </a:rPr>
              <a:t>': (encrypted business id),</a:t>
            </a:r>
            <a:endParaRPr lang="en-US" sz="2000" dirty="0"/>
          </a:p>
          <a:p>
            <a:pPr marL="533386" lvl="1" indent="0">
              <a:buNone/>
            </a:pPr>
            <a:r>
              <a:rPr lang="en-US" sz="2000" dirty="0">
                <a:solidFill>
                  <a:schemeClr val="accent6">
                    <a:lumMod val="75000"/>
                  </a:schemeClr>
                </a:solidFill>
              </a:rPr>
              <a:t>'categories': [(localized category names)]</a:t>
            </a:r>
          </a:p>
          <a:p>
            <a:pPr marL="533386" lvl="1" indent="0">
              <a:buNone/>
            </a:pPr>
            <a:r>
              <a:rPr lang="en-US" sz="2000" dirty="0"/>
              <a:t>}</a:t>
            </a:r>
          </a:p>
        </p:txBody>
      </p:sp>
      <p:sp>
        <p:nvSpPr>
          <p:cNvPr id="4" name="Content Placeholder 2"/>
          <p:cNvSpPr txBox="1">
            <a:spLocks/>
          </p:cNvSpPr>
          <p:nvPr/>
        </p:nvSpPr>
        <p:spPr>
          <a:xfrm>
            <a:off x="762000" y="2265872"/>
            <a:ext cx="4192438" cy="4134928"/>
          </a:xfrm>
          <a:prstGeom prst="rect">
            <a:avLst/>
          </a:prstGeom>
        </p:spPr>
        <p:txBody>
          <a:bodyPr vert="horz" lIns="91440" tIns="45720" rIns="91440" bIns="45720" rtlCol="0">
            <a:noAutofit/>
          </a:bodyPr>
          <a:lstStyle>
            <a:lvl1pPr marL="457189" indent="-457189" algn="l" defTabSz="609585" rtl="0" eaLnBrk="1" latinLnBrk="0" hangingPunct="1">
              <a:spcBef>
                <a:spcPct val="20000"/>
              </a:spcBef>
              <a:buFont typeface="Arial"/>
              <a:buChar char="•"/>
              <a:defRPr sz="4267" kern="1200">
                <a:solidFill>
                  <a:schemeClr val="tx1">
                    <a:lumMod val="75000"/>
                    <a:lumOff val="25000"/>
                  </a:schemeClr>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lumMod val="75000"/>
                    <a:lumOff val="25000"/>
                  </a:schemeClr>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lumMod val="75000"/>
                    <a:lumOff val="25000"/>
                  </a:schemeClr>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lumMod val="75000"/>
                    <a:lumOff val="25000"/>
                  </a:schemeClr>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533386" lvl="1" indent="0" fontAlgn="auto">
              <a:spcAft>
                <a:spcPts val="0"/>
              </a:spcAft>
              <a:buFont typeface="Arial"/>
              <a:buNone/>
            </a:pPr>
            <a:r>
              <a:rPr lang="en-US" sz="2000" dirty="0"/>
              <a:t>{ </a:t>
            </a:r>
          </a:p>
          <a:p>
            <a:pPr marL="533386" lvl="1" indent="0" fontAlgn="auto">
              <a:spcAft>
                <a:spcPts val="0"/>
              </a:spcAft>
              <a:buFont typeface="Arial"/>
              <a:buNone/>
            </a:pPr>
            <a:r>
              <a:rPr lang="en-US" sz="2000" dirty="0">
                <a:solidFill>
                  <a:schemeClr val="accent6">
                    <a:lumMod val="75000"/>
                  </a:schemeClr>
                </a:solidFill>
              </a:rPr>
              <a:t>'type': 'review', </a:t>
            </a:r>
          </a:p>
          <a:p>
            <a:pPr marL="533386" lvl="1" indent="0" fontAlgn="auto">
              <a:spcAft>
                <a:spcPts val="0"/>
              </a:spcAft>
              <a:buNone/>
            </a:pPr>
            <a:r>
              <a:rPr lang="en-US" sz="2000" dirty="0">
                <a:solidFill>
                  <a:srgbClr val="FF0000"/>
                </a:solidFill>
              </a:rPr>
              <a:t>'</a:t>
            </a:r>
            <a:r>
              <a:rPr lang="en-US" sz="2000" dirty="0" err="1">
                <a:solidFill>
                  <a:srgbClr val="FF0000"/>
                </a:solidFill>
              </a:rPr>
              <a:t>business_id</a:t>
            </a:r>
            <a:r>
              <a:rPr lang="en-US" sz="2000" dirty="0">
                <a:solidFill>
                  <a:srgbClr val="FF0000"/>
                </a:solidFill>
              </a:rPr>
              <a:t>': (encrypted business id), </a:t>
            </a:r>
            <a:endParaRPr lang="en-US" sz="2000" dirty="0"/>
          </a:p>
          <a:p>
            <a:pPr marL="533386" lvl="1" indent="0" fontAlgn="auto">
              <a:spcAft>
                <a:spcPts val="0"/>
              </a:spcAft>
              <a:buFont typeface="Arial"/>
              <a:buNone/>
            </a:pPr>
            <a:r>
              <a:rPr lang="en-US" sz="2000" dirty="0"/>
              <a:t>'</a:t>
            </a:r>
            <a:r>
              <a:rPr lang="en-US" sz="2000" dirty="0" err="1"/>
              <a:t>user_id</a:t>
            </a:r>
            <a:r>
              <a:rPr lang="en-US" sz="2000" dirty="0"/>
              <a:t>': (encrypted user id), </a:t>
            </a:r>
          </a:p>
          <a:p>
            <a:pPr marL="533386" lvl="1" indent="0" fontAlgn="auto">
              <a:spcAft>
                <a:spcPts val="0"/>
              </a:spcAft>
              <a:buFont typeface="Arial"/>
              <a:buNone/>
            </a:pPr>
            <a:r>
              <a:rPr lang="en-US" sz="2000" dirty="0"/>
              <a:t>'stars': (star rating, rounded to half-stars), </a:t>
            </a:r>
          </a:p>
          <a:p>
            <a:pPr marL="533386" lvl="1" indent="0" fontAlgn="auto">
              <a:spcAft>
                <a:spcPts val="0"/>
              </a:spcAft>
              <a:buFont typeface="Arial"/>
              <a:buNone/>
            </a:pPr>
            <a:r>
              <a:rPr lang="en-US" sz="2000" dirty="0"/>
              <a:t>'text': (review text), 'date': (date, formatted like '2012-03-14'), </a:t>
            </a:r>
          </a:p>
          <a:p>
            <a:pPr marL="533386" lvl="1" indent="0" fontAlgn="auto">
              <a:spcAft>
                <a:spcPts val="0"/>
              </a:spcAft>
              <a:buFont typeface="Arial"/>
              <a:buNone/>
            </a:pPr>
            <a:r>
              <a:rPr lang="en-US" sz="2000" dirty="0"/>
              <a:t>'votes': {(vote type): (count)}, </a:t>
            </a:r>
          </a:p>
          <a:p>
            <a:pPr marL="533386" lvl="1" indent="0" fontAlgn="auto">
              <a:spcAft>
                <a:spcPts val="0"/>
              </a:spcAft>
              <a:buFont typeface="Arial"/>
              <a:buNone/>
            </a:pPr>
            <a:r>
              <a:rPr lang="en-US" sz="2000" dirty="0"/>
              <a:t>}</a:t>
            </a:r>
          </a:p>
        </p:txBody>
      </p:sp>
      <p:sp>
        <p:nvSpPr>
          <p:cNvPr id="5" name="Rectangle 4"/>
          <p:cNvSpPr/>
          <p:nvPr/>
        </p:nvSpPr>
        <p:spPr>
          <a:xfrm>
            <a:off x="1426235" y="1703043"/>
            <a:ext cx="2340634" cy="4543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Review JSON file</a:t>
            </a:r>
          </a:p>
        </p:txBody>
      </p:sp>
      <p:sp>
        <p:nvSpPr>
          <p:cNvPr id="6" name="Rectangle 5"/>
          <p:cNvSpPr/>
          <p:nvPr/>
        </p:nvSpPr>
        <p:spPr>
          <a:xfrm>
            <a:off x="6858001" y="1703042"/>
            <a:ext cx="2452775" cy="4543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Business JSON file</a:t>
            </a:r>
          </a:p>
        </p:txBody>
      </p:sp>
    </p:spTree>
    <p:extLst>
      <p:ext uri="{BB962C8B-B14F-4D97-AF65-F5344CB8AC3E}">
        <p14:creationId xmlns:p14="http://schemas.microsoft.com/office/powerpoint/2010/main" val="1746345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600" y="2517572"/>
            <a:ext cx="4620016" cy="341632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560043"/>
            <a:ext cx="10903788" cy="1143000"/>
          </a:xfrm>
        </p:spPr>
        <p:txBody>
          <a:bodyPr/>
          <a:lstStyle/>
          <a:p>
            <a:pPr algn="l"/>
            <a:r>
              <a:rPr lang="en-US" sz="4000" dirty="0"/>
              <a:t>What did we do with this data</a:t>
            </a:r>
            <a:endParaRPr lang="en-US" dirty="0"/>
          </a:p>
        </p:txBody>
      </p:sp>
      <p:sp>
        <p:nvSpPr>
          <p:cNvPr id="3" name="Content Placeholder 2"/>
          <p:cNvSpPr>
            <a:spLocks noGrp="1"/>
          </p:cNvSpPr>
          <p:nvPr>
            <p:ph idx="1"/>
          </p:nvPr>
        </p:nvSpPr>
        <p:spPr>
          <a:xfrm>
            <a:off x="609600" y="1748288"/>
            <a:ext cx="10403457" cy="707366"/>
          </a:xfrm>
        </p:spPr>
        <p:txBody>
          <a:bodyPr>
            <a:normAutofit/>
          </a:bodyPr>
          <a:lstStyle/>
          <a:p>
            <a:pPr fontAlgn="base"/>
            <a:r>
              <a:rPr lang="en-US" sz="2700" dirty="0"/>
              <a:t>Cleaning each document (review)</a:t>
            </a:r>
          </a:p>
          <a:p>
            <a:endParaRPr lang="en-US" sz="2000" dirty="0"/>
          </a:p>
        </p:txBody>
      </p:sp>
      <p:sp>
        <p:nvSpPr>
          <p:cNvPr id="5" name="Content Placeholder 2"/>
          <p:cNvSpPr txBox="1">
            <a:spLocks/>
          </p:cNvSpPr>
          <p:nvPr/>
        </p:nvSpPr>
        <p:spPr>
          <a:xfrm>
            <a:off x="609600" y="2769081"/>
            <a:ext cx="3870385" cy="3723734"/>
          </a:xfrm>
          <a:prstGeom prst="rect">
            <a:avLst/>
          </a:prstGeom>
        </p:spPr>
        <p:txBody>
          <a:bodyPr vert="horz" lIns="91440" tIns="45720" rIns="91440" bIns="45720" rtlCol="0">
            <a:normAutofit/>
          </a:bodyPr>
          <a:lstStyle>
            <a:lvl1pPr marL="457189" indent="-457189" algn="l" defTabSz="609585" rtl="0" eaLnBrk="1" latinLnBrk="0" hangingPunct="1">
              <a:spcBef>
                <a:spcPct val="20000"/>
              </a:spcBef>
              <a:buFont typeface="Arial"/>
              <a:buChar char="•"/>
              <a:defRPr sz="4267" kern="1200">
                <a:solidFill>
                  <a:schemeClr val="tx1">
                    <a:lumMod val="75000"/>
                    <a:lumOff val="25000"/>
                  </a:schemeClr>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lumMod val="75000"/>
                    <a:lumOff val="25000"/>
                  </a:schemeClr>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lumMod val="75000"/>
                    <a:lumOff val="25000"/>
                  </a:schemeClr>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lumMod val="75000"/>
                    <a:lumOff val="25000"/>
                  </a:schemeClr>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fontAlgn="auto">
              <a:spcAft>
                <a:spcPts val="0"/>
              </a:spcAft>
              <a:buNone/>
            </a:pPr>
            <a:endParaRPr lang="en-US" sz="2000" dirty="0"/>
          </a:p>
        </p:txBody>
      </p:sp>
      <p:sp>
        <p:nvSpPr>
          <p:cNvPr id="6" name="Rectangle 5"/>
          <p:cNvSpPr/>
          <p:nvPr/>
        </p:nvSpPr>
        <p:spPr>
          <a:xfrm>
            <a:off x="609600" y="2579491"/>
            <a:ext cx="4720225" cy="3139321"/>
          </a:xfrm>
          <a:prstGeom prst="rect">
            <a:avLst/>
          </a:prstGeom>
        </p:spPr>
        <p:txBody>
          <a:bodyPr wrap="square">
            <a:spAutoFit/>
          </a:bodyPr>
          <a:lstStyle/>
          <a:p>
            <a:r>
              <a:rPr lang="en-US" sz="1800" dirty="0">
                <a:latin typeface="Courier New" panose="02070309020205020404" pitchFamily="49" charset="0"/>
                <a:cs typeface="Courier New" panose="02070309020205020404" pitchFamily="49" charset="0"/>
              </a:rPr>
              <a:t>Barb's breakfasts cannot be beat, but truly any meal you get there you won't regret.  Everything is made to order, with fair portions, and great prices. My recommendation is a breakfast sandwich on a bagel and a coffee.  There's nothing better than drinking from a cup that could have come from your grandma's kitchen.</a:t>
            </a:r>
          </a:p>
        </p:txBody>
      </p:sp>
      <p:sp>
        <p:nvSpPr>
          <p:cNvPr id="8" name="Rectangle 7"/>
          <p:cNvSpPr/>
          <p:nvPr/>
        </p:nvSpPr>
        <p:spPr>
          <a:xfrm>
            <a:off x="6994328" y="1376152"/>
            <a:ext cx="5100181" cy="14516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1" name="Rectangle 3"/>
          <p:cNvSpPr>
            <a:spLocks noChangeArrowheads="1"/>
          </p:cNvSpPr>
          <p:nvPr/>
        </p:nvSpPr>
        <p:spPr bwMode="auto">
          <a:xfrm>
            <a:off x="7050695" y="1486418"/>
            <a:ext cx="4987446"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hangingPunct="0"/>
            <a:r>
              <a:rPr lang="en-US" altLang="en-US" sz="1000" dirty="0">
                <a:solidFill>
                  <a:srgbClr val="000000"/>
                </a:solidFill>
                <a:latin typeface="Courier New" panose="02070309020205020404" pitchFamily="49" charset="0"/>
                <a:cs typeface="Courier New" panose="02070309020205020404" pitchFamily="49" charset="0"/>
              </a:rPr>
              <a:t>['barb', 's', 'breakfasts', 'cannot', 'be', 'beat', 'but', </a:t>
            </a:r>
          </a:p>
          <a:p>
            <a:pPr eaLnBrk="0" hangingPunct="0"/>
            <a:r>
              <a:rPr lang="en-US" altLang="en-US" sz="1000" dirty="0">
                <a:solidFill>
                  <a:srgbClr val="000000"/>
                </a:solidFill>
                <a:latin typeface="Courier New" panose="02070309020205020404" pitchFamily="49" charset="0"/>
                <a:cs typeface="Courier New" panose="02070309020205020404" pitchFamily="49" charset="0"/>
              </a:rPr>
              <a:t>'truly', 'any', 'meal', 'you', 'get', 'there', 'you', 'won', 't',</a:t>
            </a:r>
          </a:p>
          <a:p>
            <a:pPr eaLnBrk="0" hangingPunct="0"/>
            <a:r>
              <a:rPr lang="en-US" altLang="en-US" sz="1000" dirty="0">
                <a:solidFill>
                  <a:srgbClr val="000000"/>
                </a:solidFill>
                <a:latin typeface="Courier New" panose="02070309020205020404" pitchFamily="49" charset="0"/>
                <a:cs typeface="Courier New" panose="02070309020205020404" pitchFamily="49" charset="0"/>
              </a:rPr>
              <a:t> 'regret', 'everything', 'is', 'made', 'to', 'order', 'with', </a:t>
            </a:r>
          </a:p>
          <a:p>
            <a:pPr eaLnBrk="0" hangingPunct="0"/>
            <a:r>
              <a:rPr lang="en-US" altLang="en-US" sz="1000" dirty="0">
                <a:solidFill>
                  <a:srgbClr val="000000"/>
                </a:solidFill>
                <a:latin typeface="Courier New" panose="02070309020205020404" pitchFamily="49" charset="0"/>
                <a:cs typeface="Courier New" panose="02070309020205020404" pitchFamily="49" charset="0"/>
              </a:rPr>
              <a:t>'fair', 'portions', 'and', 'great', 'prices', 'my', </a:t>
            </a:r>
          </a:p>
          <a:p>
            <a:pPr eaLnBrk="0" hangingPunct="0"/>
            <a:r>
              <a:rPr lang="en-US" altLang="en-US" sz="1000" dirty="0">
                <a:solidFill>
                  <a:srgbClr val="000000"/>
                </a:solidFill>
                <a:latin typeface="Courier New" panose="02070309020205020404" pitchFamily="49" charset="0"/>
                <a:cs typeface="Courier New" panose="02070309020205020404" pitchFamily="49" charset="0"/>
              </a:rPr>
              <a:t>'recommendation', 'is', 'a', 'breakfast', 'sandwich', 'on', 'a', </a:t>
            </a:r>
          </a:p>
          <a:p>
            <a:pPr eaLnBrk="0" hangingPunct="0"/>
            <a:r>
              <a:rPr lang="en-US" altLang="en-US" sz="1000" dirty="0">
                <a:solidFill>
                  <a:srgbClr val="000000"/>
                </a:solidFill>
                <a:latin typeface="Courier New" panose="02070309020205020404" pitchFamily="49" charset="0"/>
                <a:cs typeface="Courier New" panose="02070309020205020404" pitchFamily="49" charset="0"/>
              </a:rPr>
              <a:t>'bagel', 'and', 'a', 'coffee', 'there', 's', 'nothing', 'better', </a:t>
            </a:r>
          </a:p>
          <a:p>
            <a:pPr eaLnBrk="0" hangingPunct="0"/>
            <a:r>
              <a:rPr lang="en-US" altLang="en-US" sz="1000" dirty="0">
                <a:solidFill>
                  <a:srgbClr val="000000"/>
                </a:solidFill>
                <a:latin typeface="Courier New" panose="02070309020205020404" pitchFamily="49" charset="0"/>
                <a:cs typeface="Courier New" panose="02070309020205020404" pitchFamily="49" charset="0"/>
              </a:rPr>
              <a:t>'than', 'drinking', 'from', 'a', 'cup', 'that', 'could', 'have', 'come', 'from', 'your', 'grandma', 's', 'kitchen']</a:t>
            </a:r>
            <a:r>
              <a:rPr lang="en-US" altLang="en-US" sz="500" dirty="0"/>
              <a:t> </a:t>
            </a:r>
            <a:endParaRPr lang="en-US" altLang="en-US" sz="1800" dirty="0">
              <a:latin typeface="Arial" panose="020B0604020202020204" pitchFamily="34" charset="0"/>
            </a:endParaRPr>
          </a:p>
        </p:txBody>
      </p:sp>
      <p:sp>
        <p:nvSpPr>
          <p:cNvPr id="12" name="Arrow: Right 11"/>
          <p:cNvSpPr/>
          <p:nvPr/>
        </p:nvSpPr>
        <p:spPr>
          <a:xfrm rot="19673510">
            <a:off x="5333487" y="2555433"/>
            <a:ext cx="1509386" cy="506978"/>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800" dirty="0">
                <a:solidFill>
                  <a:schemeClr val="tx1"/>
                </a:solidFill>
              </a:rPr>
              <a:t>Tokenization</a:t>
            </a:r>
            <a:endParaRPr lang="en-US" dirty="0">
              <a:solidFill>
                <a:schemeClr val="tx1"/>
              </a:solidFill>
            </a:endParaRPr>
          </a:p>
        </p:txBody>
      </p:sp>
      <p:sp>
        <p:nvSpPr>
          <p:cNvPr id="14" name="Rectangle 13"/>
          <p:cNvSpPr/>
          <p:nvPr/>
        </p:nvSpPr>
        <p:spPr>
          <a:xfrm>
            <a:off x="6937960" y="3789235"/>
            <a:ext cx="5100181" cy="69926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5" name="Arrow: Right 14"/>
          <p:cNvSpPr/>
          <p:nvPr/>
        </p:nvSpPr>
        <p:spPr>
          <a:xfrm rot="5400000">
            <a:off x="8776461" y="3055023"/>
            <a:ext cx="916200" cy="506978"/>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solidFill>
                <a:schemeClr val="tx1"/>
              </a:solidFill>
            </a:endParaRPr>
          </a:p>
        </p:txBody>
      </p:sp>
      <p:sp>
        <p:nvSpPr>
          <p:cNvPr id="16" name="TextBox 15"/>
          <p:cNvSpPr txBox="1"/>
          <p:nvPr/>
        </p:nvSpPr>
        <p:spPr>
          <a:xfrm>
            <a:off x="7363584" y="2908005"/>
            <a:ext cx="1216551" cy="646331"/>
          </a:xfrm>
          <a:prstGeom prst="rect">
            <a:avLst/>
          </a:prstGeom>
          <a:noFill/>
        </p:spPr>
        <p:txBody>
          <a:bodyPr wrap="none" rtlCol="0">
            <a:spAutoFit/>
          </a:bodyPr>
          <a:lstStyle/>
          <a:p>
            <a:r>
              <a:rPr lang="en-US" sz="1800" dirty="0">
                <a:latin typeface="+mj-lt"/>
              </a:rPr>
              <a:t>Removing </a:t>
            </a:r>
          </a:p>
          <a:p>
            <a:r>
              <a:rPr lang="en-US" sz="1800" dirty="0">
                <a:latin typeface="+mj-lt"/>
              </a:rPr>
              <a:t>stop words</a:t>
            </a:r>
          </a:p>
        </p:txBody>
      </p:sp>
      <p:sp>
        <p:nvSpPr>
          <p:cNvPr id="17" name="Rectangle 5"/>
          <p:cNvSpPr>
            <a:spLocks noChangeArrowheads="1"/>
          </p:cNvSpPr>
          <p:nvPr/>
        </p:nvSpPr>
        <p:spPr bwMode="auto">
          <a:xfrm>
            <a:off x="6994328" y="3879932"/>
            <a:ext cx="490575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hangingPunct="0"/>
            <a:r>
              <a:rPr lang="en-US" altLang="en-US" sz="1000" dirty="0">
                <a:solidFill>
                  <a:srgbClr val="000000"/>
                </a:solidFill>
                <a:latin typeface="Courier New" panose="02070309020205020404" pitchFamily="49" charset="0"/>
                <a:cs typeface="Courier New" panose="02070309020205020404" pitchFamily="49" charset="0"/>
              </a:rPr>
              <a:t>['barb', 'breakfasts', 'beat', 'meal', 'won', 'regret', 'fair', 'portions', 'prices', 'recommendation', 'breakfast', 'sandwich', 'bagel', 'coffee', 'drinking', 'cup', 'grandma', 'kitchen']</a:t>
            </a:r>
            <a:r>
              <a:rPr lang="en-US" altLang="en-US" sz="500" dirty="0"/>
              <a:t> </a:t>
            </a:r>
            <a:endParaRPr lang="en-US" altLang="en-US" sz="1800" dirty="0">
              <a:latin typeface="Arial" panose="020B0604020202020204" pitchFamily="34" charset="0"/>
            </a:endParaRPr>
          </a:p>
        </p:txBody>
      </p:sp>
      <p:sp>
        <p:nvSpPr>
          <p:cNvPr id="18" name="Arrow: Right 17"/>
          <p:cNvSpPr/>
          <p:nvPr/>
        </p:nvSpPr>
        <p:spPr>
          <a:xfrm rot="5400000">
            <a:off x="8832829" y="4708379"/>
            <a:ext cx="916200" cy="506978"/>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solidFill>
                <a:schemeClr val="tx1"/>
              </a:solidFill>
            </a:endParaRPr>
          </a:p>
        </p:txBody>
      </p:sp>
      <p:sp>
        <p:nvSpPr>
          <p:cNvPr id="19" name="TextBox 18"/>
          <p:cNvSpPr txBox="1"/>
          <p:nvPr/>
        </p:nvSpPr>
        <p:spPr>
          <a:xfrm>
            <a:off x="7466176" y="4657084"/>
            <a:ext cx="1223412" cy="369332"/>
          </a:xfrm>
          <a:prstGeom prst="rect">
            <a:avLst/>
          </a:prstGeom>
          <a:noFill/>
        </p:spPr>
        <p:txBody>
          <a:bodyPr wrap="none" rtlCol="0">
            <a:spAutoFit/>
          </a:bodyPr>
          <a:lstStyle/>
          <a:p>
            <a:r>
              <a:rPr lang="en-US" sz="1800" dirty="0"/>
              <a:t>Stemming</a:t>
            </a:r>
          </a:p>
        </p:txBody>
      </p:sp>
      <p:sp>
        <p:nvSpPr>
          <p:cNvPr id="21" name="Rectangle 20"/>
          <p:cNvSpPr/>
          <p:nvPr/>
        </p:nvSpPr>
        <p:spPr>
          <a:xfrm>
            <a:off x="6937960" y="5419968"/>
            <a:ext cx="5100181" cy="69926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0" name="Rectangle 6"/>
          <p:cNvSpPr>
            <a:spLocks noChangeArrowheads="1"/>
          </p:cNvSpPr>
          <p:nvPr/>
        </p:nvSpPr>
        <p:spPr bwMode="auto">
          <a:xfrm>
            <a:off x="7050695" y="5458024"/>
            <a:ext cx="4933097"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hangingPunct="0"/>
            <a:r>
              <a:rPr lang="en-US" altLang="en-US" sz="1000" dirty="0">
                <a:solidFill>
                  <a:srgbClr val="000000"/>
                </a:solidFill>
                <a:latin typeface="Courier New" panose="02070309020205020404" pitchFamily="49" charset="0"/>
                <a:cs typeface="Courier New" panose="02070309020205020404" pitchFamily="49" charset="0"/>
              </a:rPr>
              <a:t>[</a:t>
            </a:r>
            <a:r>
              <a:rPr lang="en-US" altLang="en-US" sz="1000" dirty="0" err="1">
                <a:solidFill>
                  <a:srgbClr val="000000"/>
                </a:solidFill>
                <a:latin typeface="Courier New" panose="02070309020205020404" pitchFamily="49" charset="0"/>
                <a:cs typeface="Courier New" panose="02070309020205020404" pitchFamily="49" charset="0"/>
              </a:rPr>
              <a:t>u'barb</a:t>
            </a:r>
            <a:r>
              <a:rPr lang="en-US" altLang="en-US" sz="1000" dirty="0">
                <a:solidFill>
                  <a:srgbClr val="000000"/>
                </a:solidFill>
                <a:latin typeface="Courier New" panose="02070309020205020404" pitchFamily="49" charset="0"/>
                <a:cs typeface="Courier New" panose="02070309020205020404" pitchFamily="49" charset="0"/>
              </a:rPr>
              <a:t>', </a:t>
            </a:r>
            <a:r>
              <a:rPr lang="en-US" altLang="en-US" sz="1000" dirty="0" err="1">
                <a:solidFill>
                  <a:srgbClr val="000000"/>
                </a:solidFill>
                <a:latin typeface="Courier New" panose="02070309020205020404" pitchFamily="49" charset="0"/>
                <a:cs typeface="Courier New" panose="02070309020205020404" pitchFamily="49" charset="0"/>
              </a:rPr>
              <a:t>u'breakfast</a:t>
            </a:r>
            <a:r>
              <a:rPr lang="en-US" altLang="en-US" sz="1000" dirty="0">
                <a:solidFill>
                  <a:srgbClr val="000000"/>
                </a:solidFill>
                <a:latin typeface="Courier New" panose="02070309020205020404" pitchFamily="49" charset="0"/>
                <a:cs typeface="Courier New" panose="02070309020205020404" pitchFamily="49" charset="0"/>
              </a:rPr>
              <a:t>', </a:t>
            </a:r>
            <a:r>
              <a:rPr lang="en-US" altLang="en-US" sz="1000" dirty="0" err="1">
                <a:solidFill>
                  <a:srgbClr val="000000"/>
                </a:solidFill>
                <a:latin typeface="Courier New" panose="02070309020205020404" pitchFamily="49" charset="0"/>
                <a:cs typeface="Courier New" panose="02070309020205020404" pitchFamily="49" charset="0"/>
              </a:rPr>
              <a:t>u'beat</a:t>
            </a:r>
            <a:r>
              <a:rPr lang="en-US" altLang="en-US" sz="1000" dirty="0">
                <a:solidFill>
                  <a:srgbClr val="000000"/>
                </a:solidFill>
                <a:latin typeface="Courier New" panose="02070309020205020404" pitchFamily="49" charset="0"/>
                <a:cs typeface="Courier New" panose="02070309020205020404" pitchFamily="49" charset="0"/>
              </a:rPr>
              <a:t>', </a:t>
            </a:r>
            <a:r>
              <a:rPr lang="en-US" altLang="en-US" sz="1000" dirty="0" err="1">
                <a:solidFill>
                  <a:srgbClr val="000000"/>
                </a:solidFill>
                <a:latin typeface="Courier New" panose="02070309020205020404" pitchFamily="49" charset="0"/>
                <a:cs typeface="Courier New" panose="02070309020205020404" pitchFamily="49" charset="0"/>
              </a:rPr>
              <a:t>u'meal</a:t>
            </a:r>
            <a:r>
              <a:rPr lang="en-US" altLang="en-US" sz="1000" dirty="0">
                <a:solidFill>
                  <a:srgbClr val="000000"/>
                </a:solidFill>
                <a:latin typeface="Courier New" panose="02070309020205020404" pitchFamily="49" charset="0"/>
                <a:cs typeface="Courier New" panose="02070309020205020404" pitchFamily="49" charset="0"/>
              </a:rPr>
              <a:t>', </a:t>
            </a:r>
            <a:r>
              <a:rPr lang="en-US" altLang="en-US" sz="1000" dirty="0" err="1">
                <a:solidFill>
                  <a:srgbClr val="000000"/>
                </a:solidFill>
                <a:latin typeface="Courier New" panose="02070309020205020404" pitchFamily="49" charset="0"/>
                <a:cs typeface="Courier New" panose="02070309020205020404" pitchFamily="49" charset="0"/>
              </a:rPr>
              <a:t>u'won</a:t>
            </a:r>
            <a:r>
              <a:rPr lang="en-US" altLang="en-US" sz="1000" dirty="0">
                <a:solidFill>
                  <a:srgbClr val="000000"/>
                </a:solidFill>
                <a:latin typeface="Courier New" panose="02070309020205020404" pitchFamily="49" charset="0"/>
                <a:cs typeface="Courier New" panose="02070309020205020404" pitchFamily="49" charset="0"/>
              </a:rPr>
              <a:t>', </a:t>
            </a:r>
            <a:r>
              <a:rPr lang="en-US" altLang="en-US" sz="1000" dirty="0" err="1">
                <a:solidFill>
                  <a:srgbClr val="000000"/>
                </a:solidFill>
                <a:latin typeface="Courier New" panose="02070309020205020404" pitchFamily="49" charset="0"/>
                <a:cs typeface="Courier New" panose="02070309020205020404" pitchFamily="49" charset="0"/>
              </a:rPr>
              <a:t>u'regret</a:t>
            </a:r>
            <a:r>
              <a:rPr lang="en-US" altLang="en-US" sz="1000" dirty="0">
                <a:solidFill>
                  <a:srgbClr val="000000"/>
                </a:solidFill>
                <a:latin typeface="Courier New" panose="02070309020205020404" pitchFamily="49" charset="0"/>
                <a:cs typeface="Courier New" panose="02070309020205020404" pitchFamily="49" charset="0"/>
              </a:rPr>
              <a:t>', </a:t>
            </a:r>
            <a:r>
              <a:rPr lang="en-US" altLang="en-US" sz="1000" dirty="0" err="1">
                <a:solidFill>
                  <a:srgbClr val="000000"/>
                </a:solidFill>
                <a:latin typeface="Courier New" panose="02070309020205020404" pitchFamily="49" charset="0"/>
                <a:cs typeface="Courier New" panose="02070309020205020404" pitchFamily="49" charset="0"/>
              </a:rPr>
              <a:t>u'fair</a:t>
            </a:r>
            <a:r>
              <a:rPr lang="en-US" altLang="en-US" sz="1000" dirty="0">
                <a:solidFill>
                  <a:srgbClr val="000000"/>
                </a:solidFill>
                <a:latin typeface="Courier New" panose="02070309020205020404" pitchFamily="49" charset="0"/>
                <a:cs typeface="Courier New" panose="02070309020205020404" pitchFamily="49" charset="0"/>
              </a:rPr>
              <a:t>', </a:t>
            </a:r>
            <a:r>
              <a:rPr lang="en-US" altLang="en-US" sz="1000" dirty="0" err="1">
                <a:solidFill>
                  <a:srgbClr val="000000"/>
                </a:solidFill>
                <a:latin typeface="Courier New" panose="02070309020205020404" pitchFamily="49" charset="0"/>
                <a:cs typeface="Courier New" panose="02070309020205020404" pitchFamily="49" charset="0"/>
              </a:rPr>
              <a:t>u'portion</a:t>
            </a:r>
            <a:r>
              <a:rPr lang="en-US" altLang="en-US" sz="1000" dirty="0">
                <a:solidFill>
                  <a:srgbClr val="000000"/>
                </a:solidFill>
                <a:latin typeface="Courier New" panose="02070309020205020404" pitchFamily="49" charset="0"/>
                <a:cs typeface="Courier New" panose="02070309020205020404" pitchFamily="49" charset="0"/>
              </a:rPr>
              <a:t>', </a:t>
            </a:r>
            <a:r>
              <a:rPr lang="en-US" altLang="en-US" sz="1000" dirty="0" err="1">
                <a:solidFill>
                  <a:srgbClr val="000000"/>
                </a:solidFill>
                <a:latin typeface="Courier New" panose="02070309020205020404" pitchFamily="49" charset="0"/>
                <a:cs typeface="Courier New" panose="02070309020205020404" pitchFamily="49" charset="0"/>
              </a:rPr>
              <a:t>u'price</a:t>
            </a:r>
            <a:r>
              <a:rPr lang="en-US" altLang="en-US" sz="1000" dirty="0">
                <a:solidFill>
                  <a:srgbClr val="000000"/>
                </a:solidFill>
                <a:latin typeface="Courier New" panose="02070309020205020404" pitchFamily="49" charset="0"/>
                <a:cs typeface="Courier New" panose="02070309020205020404" pitchFamily="49" charset="0"/>
              </a:rPr>
              <a:t>', </a:t>
            </a:r>
            <a:r>
              <a:rPr lang="en-US" altLang="en-US" sz="1000" dirty="0" err="1">
                <a:solidFill>
                  <a:srgbClr val="000000"/>
                </a:solidFill>
                <a:latin typeface="Courier New" panose="02070309020205020404" pitchFamily="49" charset="0"/>
                <a:cs typeface="Courier New" panose="02070309020205020404" pitchFamily="49" charset="0"/>
              </a:rPr>
              <a:t>u'recommend</a:t>
            </a:r>
            <a:r>
              <a:rPr lang="en-US" altLang="en-US" sz="1000" dirty="0">
                <a:solidFill>
                  <a:srgbClr val="000000"/>
                </a:solidFill>
                <a:latin typeface="Courier New" panose="02070309020205020404" pitchFamily="49" charset="0"/>
                <a:cs typeface="Courier New" panose="02070309020205020404" pitchFamily="49" charset="0"/>
              </a:rPr>
              <a:t>', </a:t>
            </a:r>
            <a:r>
              <a:rPr lang="en-US" altLang="en-US" sz="1000" dirty="0" err="1">
                <a:solidFill>
                  <a:srgbClr val="000000"/>
                </a:solidFill>
                <a:latin typeface="Courier New" panose="02070309020205020404" pitchFamily="49" charset="0"/>
                <a:cs typeface="Courier New" panose="02070309020205020404" pitchFamily="49" charset="0"/>
              </a:rPr>
              <a:t>u'breakfast</a:t>
            </a:r>
            <a:r>
              <a:rPr lang="en-US" altLang="en-US" sz="1000" dirty="0">
                <a:solidFill>
                  <a:srgbClr val="000000"/>
                </a:solidFill>
                <a:latin typeface="Courier New" panose="02070309020205020404" pitchFamily="49" charset="0"/>
                <a:cs typeface="Courier New" panose="02070309020205020404" pitchFamily="49" charset="0"/>
              </a:rPr>
              <a:t>', </a:t>
            </a:r>
            <a:r>
              <a:rPr lang="en-US" altLang="en-US" sz="1000" dirty="0" err="1">
                <a:solidFill>
                  <a:srgbClr val="000000"/>
                </a:solidFill>
                <a:latin typeface="Courier New" panose="02070309020205020404" pitchFamily="49" charset="0"/>
                <a:cs typeface="Courier New" panose="02070309020205020404" pitchFamily="49" charset="0"/>
              </a:rPr>
              <a:t>u'sandwich</a:t>
            </a:r>
            <a:r>
              <a:rPr lang="en-US" altLang="en-US" sz="1000" dirty="0">
                <a:solidFill>
                  <a:srgbClr val="000000"/>
                </a:solidFill>
                <a:latin typeface="Courier New" panose="02070309020205020404" pitchFamily="49" charset="0"/>
                <a:cs typeface="Courier New" panose="02070309020205020404" pitchFamily="49" charset="0"/>
              </a:rPr>
              <a:t>', </a:t>
            </a:r>
            <a:r>
              <a:rPr lang="en-US" altLang="en-US" sz="1000" dirty="0" err="1">
                <a:solidFill>
                  <a:srgbClr val="000000"/>
                </a:solidFill>
                <a:latin typeface="Courier New" panose="02070309020205020404" pitchFamily="49" charset="0"/>
                <a:cs typeface="Courier New" panose="02070309020205020404" pitchFamily="49" charset="0"/>
              </a:rPr>
              <a:t>u'bagel</a:t>
            </a:r>
            <a:r>
              <a:rPr lang="en-US" altLang="en-US" sz="1000" dirty="0">
                <a:solidFill>
                  <a:srgbClr val="000000"/>
                </a:solidFill>
                <a:latin typeface="Courier New" panose="02070309020205020404" pitchFamily="49" charset="0"/>
                <a:cs typeface="Courier New" panose="02070309020205020404" pitchFamily="49" charset="0"/>
              </a:rPr>
              <a:t>', </a:t>
            </a:r>
            <a:r>
              <a:rPr lang="en-US" altLang="en-US" sz="1000" dirty="0" err="1">
                <a:solidFill>
                  <a:srgbClr val="000000"/>
                </a:solidFill>
                <a:latin typeface="Courier New" panose="02070309020205020404" pitchFamily="49" charset="0"/>
                <a:cs typeface="Courier New" panose="02070309020205020404" pitchFamily="49" charset="0"/>
              </a:rPr>
              <a:t>u'coffe</a:t>
            </a:r>
            <a:r>
              <a:rPr lang="en-US" altLang="en-US" sz="1000" dirty="0">
                <a:solidFill>
                  <a:srgbClr val="000000"/>
                </a:solidFill>
                <a:latin typeface="Courier New" panose="02070309020205020404" pitchFamily="49" charset="0"/>
                <a:cs typeface="Courier New" panose="02070309020205020404" pitchFamily="49" charset="0"/>
              </a:rPr>
              <a:t>', </a:t>
            </a:r>
            <a:r>
              <a:rPr lang="en-US" altLang="en-US" sz="1000" dirty="0" err="1">
                <a:solidFill>
                  <a:srgbClr val="000000"/>
                </a:solidFill>
                <a:latin typeface="Courier New" panose="02070309020205020404" pitchFamily="49" charset="0"/>
                <a:cs typeface="Courier New" panose="02070309020205020404" pitchFamily="49" charset="0"/>
              </a:rPr>
              <a:t>u'drink</a:t>
            </a:r>
            <a:r>
              <a:rPr lang="en-US" altLang="en-US" sz="1000" dirty="0">
                <a:solidFill>
                  <a:srgbClr val="000000"/>
                </a:solidFill>
                <a:latin typeface="Courier New" panose="02070309020205020404" pitchFamily="49" charset="0"/>
                <a:cs typeface="Courier New" panose="02070309020205020404" pitchFamily="49" charset="0"/>
              </a:rPr>
              <a:t>', </a:t>
            </a:r>
            <a:r>
              <a:rPr lang="en-US" altLang="en-US" sz="1000" dirty="0" err="1">
                <a:solidFill>
                  <a:srgbClr val="000000"/>
                </a:solidFill>
                <a:latin typeface="Courier New" panose="02070309020205020404" pitchFamily="49" charset="0"/>
                <a:cs typeface="Courier New" panose="02070309020205020404" pitchFamily="49" charset="0"/>
              </a:rPr>
              <a:t>u'cup</a:t>
            </a:r>
            <a:r>
              <a:rPr lang="en-US" altLang="en-US" sz="1000" dirty="0">
                <a:solidFill>
                  <a:srgbClr val="000000"/>
                </a:solidFill>
                <a:latin typeface="Courier New" panose="02070309020205020404" pitchFamily="49" charset="0"/>
                <a:cs typeface="Courier New" panose="02070309020205020404" pitchFamily="49" charset="0"/>
              </a:rPr>
              <a:t>', </a:t>
            </a:r>
            <a:r>
              <a:rPr lang="en-US" altLang="en-US" sz="1000" dirty="0" err="1">
                <a:solidFill>
                  <a:srgbClr val="000000"/>
                </a:solidFill>
                <a:latin typeface="Courier New" panose="02070309020205020404" pitchFamily="49" charset="0"/>
                <a:cs typeface="Courier New" panose="02070309020205020404" pitchFamily="49" charset="0"/>
              </a:rPr>
              <a:t>u'grandma</a:t>
            </a:r>
            <a:r>
              <a:rPr lang="en-US" altLang="en-US" sz="1000" dirty="0">
                <a:solidFill>
                  <a:srgbClr val="000000"/>
                </a:solidFill>
                <a:latin typeface="Courier New" panose="02070309020205020404" pitchFamily="49" charset="0"/>
                <a:cs typeface="Courier New" panose="02070309020205020404" pitchFamily="49" charset="0"/>
              </a:rPr>
              <a:t>', </a:t>
            </a:r>
            <a:r>
              <a:rPr lang="en-US" altLang="en-US" sz="1000" dirty="0" err="1">
                <a:solidFill>
                  <a:srgbClr val="000000"/>
                </a:solidFill>
                <a:latin typeface="Courier New" panose="02070309020205020404" pitchFamily="49" charset="0"/>
                <a:cs typeface="Courier New" panose="02070309020205020404" pitchFamily="49" charset="0"/>
              </a:rPr>
              <a:t>u'kitchen</a:t>
            </a:r>
            <a:r>
              <a:rPr lang="en-US" altLang="en-US" sz="1000" dirty="0">
                <a:solidFill>
                  <a:srgbClr val="000000"/>
                </a:solidFill>
                <a:latin typeface="Courier New" panose="02070309020205020404" pitchFamily="49" charset="0"/>
                <a:cs typeface="Courier New" panose="02070309020205020404" pitchFamily="49" charset="0"/>
              </a:rPr>
              <a:t>']</a:t>
            </a:r>
            <a:r>
              <a:rPr lang="en-US" altLang="en-US" sz="500" dirty="0"/>
              <a:t> </a:t>
            </a:r>
            <a:endParaRPr lang="en-US" altLang="en-US" sz="1800" dirty="0">
              <a:latin typeface="Arial" panose="020B0604020202020204" pitchFamily="34" charset="0"/>
            </a:endParaRPr>
          </a:p>
        </p:txBody>
      </p:sp>
    </p:spTree>
    <p:extLst>
      <p:ext uri="{BB962C8B-B14F-4D97-AF65-F5344CB8AC3E}">
        <p14:creationId xmlns:p14="http://schemas.microsoft.com/office/powerpoint/2010/main" val="118712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0043"/>
            <a:ext cx="10903788" cy="1143000"/>
          </a:xfrm>
        </p:spPr>
        <p:txBody>
          <a:bodyPr/>
          <a:lstStyle/>
          <a:p>
            <a:pPr algn="l"/>
            <a:r>
              <a:rPr lang="en-US" sz="4000" dirty="0"/>
              <a:t>What next ?</a:t>
            </a:r>
            <a:endParaRPr lang="en-US" dirty="0"/>
          </a:p>
        </p:txBody>
      </p:sp>
      <p:sp>
        <p:nvSpPr>
          <p:cNvPr id="3" name="Content Placeholder 2"/>
          <p:cNvSpPr>
            <a:spLocks noGrp="1"/>
          </p:cNvSpPr>
          <p:nvPr>
            <p:ph idx="1"/>
          </p:nvPr>
        </p:nvSpPr>
        <p:spPr>
          <a:xfrm>
            <a:off x="609600" y="1748287"/>
            <a:ext cx="10972800" cy="4500113"/>
          </a:xfrm>
        </p:spPr>
        <p:txBody>
          <a:bodyPr>
            <a:normAutofit/>
          </a:bodyPr>
          <a:lstStyle/>
          <a:p>
            <a:pPr fontAlgn="base"/>
            <a:r>
              <a:rPr lang="en-US" sz="2700" dirty="0"/>
              <a:t>Brief introduction to </a:t>
            </a:r>
            <a:r>
              <a:rPr lang="en-US" sz="2800" dirty="0"/>
              <a:t>Probabilistic Latent Semantic Analysis (PLSA)</a:t>
            </a:r>
            <a:r>
              <a:rPr lang="en-US" sz="2700" dirty="0"/>
              <a:t> </a:t>
            </a:r>
          </a:p>
          <a:p>
            <a:pPr fontAlgn="base"/>
            <a:endParaRPr lang="en-US" sz="2800" dirty="0"/>
          </a:p>
          <a:p>
            <a:pPr fontAlgn="base"/>
            <a:endParaRPr lang="en-US" sz="2800" dirty="0"/>
          </a:p>
          <a:p>
            <a:endParaRPr lang="en-US" sz="2700" dirty="0"/>
          </a:p>
          <a:p>
            <a:endParaRPr lang="en-US" sz="2000" dirty="0"/>
          </a:p>
        </p:txBody>
      </p:sp>
    </p:spTree>
    <p:extLst>
      <p:ext uri="{BB962C8B-B14F-4D97-AF65-F5344CB8AC3E}">
        <p14:creationId xmlns:p14="http://schemas.microsoft.com/office/powerpoint/2010/main" val="243637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0043"/>
            <a:ext cx="10903788" cy="1143000"/>
          </a:xfrm>
        </p:spPr>
        <p:txBody>
          <a:bodyPr/>
          <a:lstStyle/>
          <a:p>
            <a:pPr algn="l"/>
            <a:r>
              <a:rPr lang="en-US" sz="4000" dirty="0"/>
              <a:t>Probabilistic Latent Semantic Analysis (</a:t>
            </a:r>
            <a:r>
              <a:rPr lang="en-US" sz="4000" dirty="0" err="1"/>
              <a:t>pLSA</a:t>
            </a:r>
            <a:r>
              <a:rPr lang="en-US" sz="4000" dirty="0"/>
              <a:t>)</a:t>
            </a:r>
            <a:endParaRPr lang="en-US" dirty="0"/>
          </a:p>
        </p:txBody>
      </p:sp>
      <p:sp>
        <p:nvSpPr>
          <p:cNvPr id="3" name="Content Placeholder 2"/>
          <p:cNvSpPr>
            <a:spLocks noGrp="1"/>
          </p:cNvSpPr>
          <p:nvPr>
            <p:ph idx="1"/>
          </p:nvPr>
        </p:nvSpPr>
        <p:spPr>
          <a:xfrm>
            <a:off x="609600" y="1748287"/>
            <a:ext cx="10972800" cy="4500113"/>
          </a:xfrm>
        </p:spPr>
        <p:txBody>
          <a:bodyPr>
            <a:normAutofit/>
          </a:bodyPr>
          <a:lstStyle/>
          <a:p>
            <a:pPr fontAlgn="base"/>
            <a:r>
              <a:rPr lang="en-US" sz="2700" dirty="0" err="1"/>
              <a:t>pLSA</a:t>
            </a:r>
            <a:r>
              <a:rPr lang="en-US" sz="2700" dirty="0"/>
              <a:t> </a:t>
            </a:r>
            <a:r>
              <a:rPr lang="en-US" sz="2700" u="sng" dirty="0"/>
              <a:t>considers</a:t>
            </a:r>
            <a:r>
              <a:rPr lang="en-US" sz="2700" dirty="0"/>
              <a:t> each document as a bag of words</a:t>
            </a:r>
          </a:p>
          <a:p>
            <a:pPr fontAlgn="base"/>
            <a:r>
              <a:rPr lang="en-US" sz="2700" dirty="0" err="1"/>
              <a:t>pLSA</a:t>
            </a:r>
            <a:r>
              <a:rPr lang="en-US" sz="2700" dirty="0"/>
              <a:t> </a:t>
            </a:r>
            <a:r>
              <a:rPr lang="en-US" sz="2700" u="sng" dirty="0"/>
              <a:t>assumes</a:t>
            </a:r>
            <a:r>
              <a:rPr lang="en-US" sz="2700" dirty="0"/>
              <a:t> that  each word in a document is independent of others</a:t>
            </a:r>
          </a:p>
          <a:p>
            <a:pPr fontAlgn="base"/>
            <a:r>
              <a:rPr lang="en-US" sz="2700" dirty="0" err="1"/>
              <a:t>pLSA</a:t>
            </a:r>
            <a:r>
              <a:rPr lang="en-US" sz="2700" dirty="0"/>
              <a:t> </a:t>
            </a:r>
            <a:r>
              <a:rPr lang="en-US" sz="2700" u="sng" dirty="0"/>
              <a:t>identifies</a:t>
            </a:r>
            <a:r>
              <a:rPr lang="en-US" sz="2700" dirty="0"/>
              <a:t> each document as a mixture of underlying k topics</a:t>
            </a:r>
          </a:p>
          <a:p>
            <a:pPr fontAlgn="base"/>
            <a:endParaRPr lang="en-US" sz="2700" dirty="0"/>
          </a:p>
          <a:p>
            <a:pPr fontAlgn="base"/>
            <a:endParaRPr lang="en-US" sz="2800" dirty="0"/>
          </a:p>
          <a:p>
            <a:pPr marL="0" indent="0">
              <a:buNone/>
            </a:pPr>
            <a:endParaRPr lang="en-US" sz="2700" dirty="0"/>
          </a:p>
          <a:p>
            <a:endParaRPr lang="en-US" sz="2000" dirty="0"/>
          </a:p>
        </p:txBody>
      </p:sp>
    </p:spTree>
    <p:extLst>
      <p:ext uri="{BB962C8B-B14F-4D97-AF65-F5344CB8AC3E}">
        <p14:creationId xmlns:p14="http://schemas.microsoft.com/office/powerpoint/2010/main" val="182896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36242" y="1033407"/>
            <a:ext cx="2192054" cy="132343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Content Placeholder 2"/>
          <p:cNvSpPr txBox="1">
            <a:spLocks/>
          </p:cNvSpPr>
          <p:nvPr/>
        </p:nvSpPr>
        <p:spPr>
          <a:xfrm>
            <a:off x="609600" y="2769081"/>
            <a:ext cx="3870385" cy="3723734"/>
          </a:xfrm>
          <a:prstGeom prst="rect">
            <a:avLst/>
          </a:prstGeom>
        </p:spPr>
        <p:txBody>
          <a:bodyPr vert="horz" lIns="91440" tIns="45720" rIns="91440" bIns="45720" rtlCol="0">
            <a:normAutofit/>
          </a:bodyPr>
          <a:lstStyle>
            <a:lvl1pPr marL="457189" indent="-457189" algn="l" defTabSz="609585" rtl="0" eaLnBrk="1" latinLnBrk="0" hangingPunct="1">
              <a:spcBef>
                <a:spcPct val="20000"/>
              </a:spcBef>
              <a:buFont typeface="Arial"/>
              <a:buChar char="•"/>
              <a:defRPr sz="4267" kern="1200">
                <a:solidFill>
                  <a:schemeClr val="tx1">
                    <a:lumMod val="75000"/>
                    <a:lumOff val="25000"/>
                  </a:schemeClr>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lumMod val="75000"/>
                    <a:lumOff val="25000"/>
                  </a:schemeClr>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lumMod val="75000"/>
                    <a:lumOff val="25000"/>
                  </a:schemeClr>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lumMod val="75000"/>
                    <a:lumOff val="25000"/>
                  </a:schemeClr>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fontAlgn="auto">
              <a:spcAft>
                <a:spcPts val="0"/>
              </a:spcAft>
              <a:buNone/>
            </a:pPr>
            <a:endParaRPr lang="en-US" sz="2000" dirty="0"/>
          </a:p>
        </p:txBody>
      </p:sp>
      <p:sp>
        <p:nvSpPr>
          <p:cNvPr id="6" name="Rectangle 5"/>
          <p:cNvSpPr/>
          <p:nvPr/>
        </p:nvSpPr>
        <p:spPr>
          <a:xfrm>
            <a:off x="1135802" y="1063749"/>
            <a:ext cx="2299515" cy="1323439"/>
          </a:xfrm>
          <a:prstGeom prst="rect">
            <a:avLst/>
          </a:prstGeom>
        </p:spPr>
        <p:txBody>
          <a:bodyPr wrap="square">
            <a:spAutoFit/>
          </a:bodyPr>
          <a:lstStyle/>
          <a:p>
            <a:r>
              <a:rPr lang="en-US" sz="800" dirty="0">
                <a:latin typeface="Courier New" panose="02070309020205020404" pitchFamily="49" charset="0"/>
                <a:cs typeface="Courier New" panose="02070309020205020404" pitchFamily="49" charset="0"/>
              </a:rPr>
              <a:t>Barb's breakfasts cannot be beat, but truly any meal you get there you won't regret.  Everything is made to order, with fair portions, and great prices. My recommendation is a breakfast sandwich on a bagel and a coffee.  There's nothing better than drinking from a cup that could have come from your grandma's kitchen.</a:t>
            </a:r>
          </a:p>
        </p:txBody>
      </p:sp>
      <p:sp>
        <p:nvSpPr>
          <p:cNvPr id="8" name="Rectangle 7"/>
          <p:cNvSpPr/>
          <p:nvPr/>
        </p:nvSpPr>
        <p:spPr>
          <a:xfrm>
            <a:off x="8763954" y="1053910"/>
            <a:ext cx="1707805" cy="9523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1" name="Rectangle 20"/>
          <p:cNvSpPr/>
          <p:nvPr/>
        </p:nvSpPr>
        <p:spPr>
          <a:xfrm>
            <a:off x="4842849" y="2611388"/>
            <a:ext cx="2659302" cy="127329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chemeClr val="tx1"/>
                </a:solidFill>
              </a:rPr>
              <a:t>Probabilistic Latent Semantic Analysis</a:t>
            </a:r>
          </a:p>
        </p:txBody>
      </p:sp>
      <p:sp>
        <p:nvSpPr>
          <p:cNvPr id="24" name="Rectangle 23"/>
          <p:cNvSpPr/>
          <p:nvPr/>
        </p:nvSpPr>
        <p:spPr>
          <a:xfrm>
            <a:off x="1135803" y="2621923"/>
            <a:ext cx="2192054" cy="132343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5" name="Rectangle 24"/>
          <p:cNvSpPr/>
          <p:nvPr/>
        </p:nvSpPr>
        <p:spPr>
          <a:xfrm>
            <a:off x="1135803" y="4189936"/>
            <a:ext cx="2192054" cy="84187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7" name="Rectangle 26"/>
          <p:cNvSpPr/>
          <p:nvPr/>
        </p:nvSpPr>
        <p:spPr>
          <a:xfrm>
            <a:off x="1082072" y="2684349"/>
            <a:ext cx="2299515" cy="1200329"/>
          </a:xfrm>
          <a:prstGeom prst="rect">
            <a:avLst/>
          </a:prstGeom>
        </p:spPr>
        <p:txBody>
          <a:bodyPr wrap="square">
            <a:spAutoFit/>
          </a:bodyPr>
          <a:lstStyle/>
          <a:p>
            <a:r>
              <a:rPr lang="en-US" sz="800" dirty="0">
                <a:latin typeface="Courier New" panose="02070309020205020404" pitchFamily="49" charset="0"/>
                <a:cs typeface="Courier New" panose="02070309020205020404" pitchFamily="49" charset="0"/>
              </a:rPr>
              <a:t>I recommend the fried green beans with aioli  -- </a:t>
            </a:r>
            <a:r>
              <a:rPr lang="en-US" sz="800" dirty="0" err="1">
                <a:latin typeface="Courier New" panose="02070309020205020404" pitchFamily="49" charset="0"/>
                <a:cs typeface="Courier New" panose="02070309020205020404" pitchFamily="49" charset="0"/>
              </a:rPr>
              <a:t>soooo</a:t>
            </a:r>
            <a:r>
              <a:rPr lang="en-US" sz="800" dirty="0">
                <a:latin typeface="Courier New" panose="02070309020205020404" pitchFamily="49" charset="0"/>
                <a:cs typeface="Courier New" panose="02070309020205020404" pitchFamily="49" charset="0"/>
              </a:rPr>
              <a:t> good! Who knew I liked green beans?! And this trip I tried some sushi and got the spicy tuna roll. Although it was clearly not pieced together by an expert sushi chef, it was extremely fresh and delish (so who cares if it's not beautiful?!)"</a:t>
            </a:r>
          </a:p>
        </p:txBody>
      </p:sp>
      <p:sp>
        <p:nvSpPr>
          <p:cNvPr id="23" name="Rectangle 22"/>
          <p:cNvSpPr/>
          <p:nvPr/>
        </p:nvSpPr>
        <p:spPr>
          <a:xfrm>
            <a:off x="1135803" y="4215806"/>
            <a:ext cx="2299515" cy="830997"/>
          </a:xfrm>
          <a:prstGeom prst="rect">
            <a:avLst/>
          </a:prstGeom>
        </p:spPr>
        <p:txBody>
          <a:bodyPr wrap="square">
            <a:spAutoFit/>
          </a:bodyPr>
          <a:lstStyle/>
          <a:p>
            <a:r>
              <a:rPr lang="en-US" sz="800" dirty="0">
                <a:latin typeface="Courier New" panose="02070309020205020404" pitchFamily="49" charset="0"/>
                <a:cs typeface="Courier New" panose="02070309020205020404" pitchFamily="49" charset="0"/>
              </a:rPr>
              <a:t>We had the pretzel with cheese dip appetizer and the nachos, Pretzel was very nice, nachos not so much. The pizza I had was ok even though the crust was charcoal due to over cooking.</a:t>
            </a:r>
          </a:p>
        </p:txBody>
      </p:sp>
      <p:sp>
        <p:nvSpPr>
          <p:cNvPr id="28" name="Rectangle 27"/>
          <p:cNvSpPr/>
          <p:nvPr/>
        </p:nvSpPr>
        <p:spPr>
          <a:xfrm>
            <a:off x="1135803" y="5248693"/>
            <a:ext cx="2192054" cy="84187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9" name="Rectangle 28"/>
          <p:cNvSpPr/>
          <p:nvPr/>
        </p:nvSpPr>
        <p:spPr>
          <a:xfrm>
            <a:off x="1082072" y="5320996"/>
            <a:ext cx="2299515" cy="584775"/>
          </a:xfrm>
          <a:prstGeom prst="rect">
            <a:avLst/>
          </a:prstGeom>
        </p:spPr>
        <p:txBody>
          <a:bodyPr wrap="square">
            <a:spAutoFit/>
          </a:bodyPr>
          <a:lstStyle/>
          <a:p>
            <a:r>
              <a:rPr lang="en-US" sz="800" dirty="0">
                <a:latin typeface="Courier New" panose="02070309020205020404" pitchFamily="49" charset="0"/>
                <a:cs typeface="Courier New" panose="02070309020205020404" pitchFamily="49" charset="0"/>
              </a:rPr>
              <a:t>"Wonderful ambiance and great selection of brews and food. Absolutely love the </a:t>
            </a:r>
            <a:r>
              <a:rPr lang="en-US" sz="800" dirty="0" err="1">
                <a:latin typeface="Courier New" panose="02070309020205020404" pitchFamily="49" charset="0"/>
                <a:cs typeface="Courier New" panose="02070309020205020404" pitchFamily="49" charset="0"/>
              </a:rPr>
              <a:t>the</a:t>
            </a:r>
            <a:r>
              <a:rPr lang="en-US" sz="800" dirty="0">
                <a:latin typeface="Courier New" panose="02070309020205020404" pitchFamily="49" charset="0"/>
                <a:cs typeface="Courier New" panose="02070309020205020404" pitchFamily="49" charset="0"/>
              </a:rPr>
              <a:t> tofu tacos and pineapple habanero salsa.</a:t>
            </a:r>
          </a:p>
        </p:txBody>
      </p:sp>
      <p:sp>
        <p:nvSpPr>
          <p:cNvPr id="34" name="Rectangle 33"/>
          <p:cNvSpPr/>
          <p:nvPr/>
        </p:nvSpPr>
        <p:spPr>
          <a:xfrm>
            <a:off x="8763954" y="2469294"/>
            <a:ext cx="1707805" cy="9523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5" name="Rectangle 34"/>
          <p:cNvSpPr/>
          <p:nvPr/>
        </p:nvSpPr>
        <p:spPr>
          <a:xfrm>
            <a:off x="8763954" y="3871616"/>
            <a:ext cx="1707805" cy="9523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6" name="Rectangle 35"/>
          <p:cNvSpPr/>
          <p:nvPr/>
        </p:nvSpPr>
        <p:spPr>
          <a:xfrm>
            <a:off x="8763954" y="5166867"/>
            <a:ext cx="1707805" cy="9523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7" name="Rectangle 36"/>
          <p:cNvSpPr/>
          <p:nvPr/>
        </p:nvSpPr>
        <p:spPr>
          <a:xfrm>
            <a:off x="8763951" y="1033407"/>
            <a:ext cx="1871543" cy="954107"/>
          </a:xfrm>
          <a:prstGeom prst="rect">
            <a:avLst/>
          </a:prstGeom>
        </p:spPr>
        <p:txBody>
          <a:bodyPr wrap="square">
            <a:spAutoFit/>
          </a:bodyPr>
          <a:lstStyle/>
          <a:p>
            <a:r>
              <a:rPr lang="da-DK" sz="1200" dirty="0">
                <a:latin typeface="Courier New" panose="02070309020205020404" pitchFamily="49" charset="0"/>
                <a:cs typeface="Courier New" panose="02070309020205020404" pitchFamily="49" charset="0"/>
              </a:rPr>
              <a:t>breakfast 0.064 </a:t>
            </a:r>
          </a:p>
          <a:p>
            <a:r>
              <a:rPr lang="da-DK" sz="1200" dirty="0">
                <a:latin typeface="Courier New" panose="02070309020205020404" pitchFamily="49" charset="0"/>
                <a:cs typeface="Courier New" panose="02070309020205020404" pitchFamily="49" charset="0"/>
              </a:rPr>
              <a:t>coffe 	0.035 </a:t>
            </a:r>
          </a:p>
          <a:p>
            <a:r>
              <a:rPr lang="da-DK" sz="1200" dirty="0">
                <a:latin typeface="Courier New" panose="02070309020205020404" pitchFamily="49" charset="0"/>
                <a:cs typeface="Courier New" panose="02070309020205020404" pitchFamily="49" charset="0"/>
              </a:rPr>
              <a:t>bagel 	0.032 </a:t>
            </a:r>
          </a:p>
          <a:p>
            <a:r>
              <a:rPr lang="da-DK" sz="1200" dirty="0">
                <a:latin typeface="Courier New" panose="02070309020205020404" pitchFamily="49" charset="0"/>
                <a:cs typeface="Courier New" panose="02070309020205020404" pitchFamily="49" charset="0"/>
              </a:rPr>
              <a:t>ice 	0.024</a:t>
            </a:r>
          </a:p>
          <a:p>
            <a:r>
              <a:rPr lang="en-US" sz="800" dirty="0">
                <a:latin typeface="Courier New" panose="02070309020205020404" pitchFamily="49" charset="0"/>
                <a:cs typeface="Courier New" panose="02070309020205020404" pitchFamily="49" charset="0"/>
              </a:rPr>
              <a:t>…………	……………</a:t>
            </a:r>
          </a:p>
        </p:txBody>
      </p:sp>
      <p:sp>
        <p:nvSpPr>
          <p:cNvPr id="33" name="Rectangle 32"/>
          <p:cNvSpPr/>
          <p:nvPr/>
        </p:nvSpPr>
        <p:spPr>
          <a:xfrm>
            <a:off x="8763951" y="2494870"/>
            <a:ext cx="1871543" cy="1323439"/>
          </a:xfrm>
          <a:prstGeom prst="rect">
            <a:avLst/>
          </a:prstGeom>
        </p:spPr>
        <p:txBody>
          <a:bodyPr wrap="square">
            <a:spAutoFit/>
          </a:bodyPr>
          <a:lstStyle/>
          <a:p>
            <a:r>
              <a:rPr lang="da-DK" sz="1200" dirty="0">
                <a:latin typeface="Courier New" panose="02070309020205020404" pitchFamily="49" charset="0"/>
                <a:cs typeface="Courier New" panose="02070309020205020404" pitchFamily="49" charset="0"/>
              </a:rPr>
              <a:t>sushi 	0.111</a:t>
            </a:r>
          </a:p>
          <a:p>
            <a:r>
              <a:rPr lang="da-DK" sz="1200" dirty="0">
                <a:latin typeface="Courier New" panose="02070309020205020404" pitchFamily="49" charset="0"/>
                <a:cs typeface="Courier New" panose="02070309020205020404" pitchFamily="49" charset="0"/>
              </a:rPr>
              <a:t>fish 	0.055 </a:t>
            </a:r>
          </a:p>
          <a:p>
            <a:r>
              <a:rPr lang="da-DK" sz="1200" dirty="0">
                <a:latin typeface="Courier New" panose="02070309020205020404" pitchFamily="49" charset="0"/>
                <a:cs typeface="Courier New" panose="02070309020205020404" pitchFamily="49" charset="0"/>
              </a:rPr>
              <a:t>chef 	0.025 </a:t>
            </a:r>
          </a:p>
          <a:p>
            <a:r>
              <a:rPr lang="da-DK" sz="1200" dirty="0">
                <a:latin typeface="Courier New" panose="02070309020205020404" pitchFamily="49" charset="0"/>
                <a:cs typeface="Courier New" panose="02070309020205020404" pitchFamily="49" charset="0"/>
              </a:rPr>
              <a:t>fresh 	0.018</a:t>
            </a:r>
          </a:p>
          <a:p>
            <a:r>
              <a:rPr lang="en-US" sz="1200" dirty="0">
                <a:latin typeface="Courier New" panose="02070309020205020404" pitchFamily="49" charset="0"/>
                <a:cs typeface="Courier New" panose="02070309020205020404" pitchFamily="49" charset="0"/>
              </a:rPr>
              <a:t>…………	……………</a:t>
            </a:r>
          </a:p>
          <a:p>
            <a:endParaRPr lang="da-DK" sz="1200" dirty="0">
              <a:latin typeface="Courier New" panose="02070309020205020404" pitchFamily="49" charset="0"/>
              <a:cs typeface="Courier New" panose="02070309020205020404" pitchFamily="49" charset="0"/>
            </a:endParaRPr>
          </a:p>
          <a:p>
            <a:endParaRPr lang="en-US" sz="800" dirty="0">
              <a:latin typeface="Courier New" panose="02070309020205020404" pitchFamily="49" charset="0"/>
              <a:cs typeface="Courier New" panose="02070309020205020404" pitchFamily="49" charset="0"/>
            </a:endParaRPr>
          </a:p>
        </p:txBody>
      </p:sp>
      <p:sp>
        <p:nvSpPr>
          <p:cNvPr id="38" name="Rectangle 37"/>
          <p:cNvSpPr/>
          <p:nvPr/>
        </p:nvSpPr>
        <p:spPr>
          <a:xfrm>
            <a:off x="8763952" y="3884678"/>
            <a:ext cx="1871543" cy="1077218"/>
          </a:xfrm>
          <a:prstGeom prst="rect">
            <a:avLst/>
          </a:prstGeom>
        </p:spPr>
        <p:txBody>
          <a:bodyPr wrap="square">
            <a:spAutoFit/>
          </a:bodyPr>
          <a:lstStyle/>
          <a:p>
            <a:r>
              <a:rPr lang="da-DK" sz="1200" dirty="0">
                <a:latin typeface="Courier New" panose="02070309020205020404" pitchFamily="49" charset="0"/>
                <a:cs typeface="Courier New" panose="02070309020205020404" pitchFamily="49" charset="0"/>
              </a:rPr>
              <a:t>taco 	0.048 burrito 	0.034 salsa 	0.026 bean 	0.023</a:t>
            </a:r>
          </a:p>
          <a:p>
            <a:r>
              <a:rPr lang="en-US" sz="800" dirty="0">
                <a:latin typeface="Courier New" panose="02070309020205020404" pitchFamily="49" charset="0"/>
                <a:cs typeface="Courier New" panose="02070309020205020404" pitchFamily="49" charset="0"/>
              </a:rPr>
              <a:t>…………	……………</a:t>
            </a:r>
          </a:p>
          <a:p>
            <a:endParaRPr lang="en-US" sz="800" dirty="0">
              <a:latin typeface="Courier New" panose="02070309020205020404" pitchFamily="49" charset="0"/>
              <a:cs typeface="Courier New" panose="02070309020205020404" pitchFamily="49" charset="0"/>
            </a:endParaRPr>
          </a:p>
        </p:txBody>
      </p:sp>
      <p:sp>
        <p:nvSpPr>
          <p:cNvPr id="39" name="Rectangle 38"/>
          <p:cNvSpPr/>
          <p:nvPr/>
        </p:nvSpPr>
        <p:spPr>
          <a:xfrm>
            <a:off x="8763951" y="5165130"/>
            <a:ext cx="1871543" cy="1077218"/>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pizza 	0.135</a:t>
            </a:r>
          </a:p>
          <a:p>
            <a:r>
              <a:rPr lang="en-US" sz="1200" dirty="0">
                <a:latin typeface="Courier New" panose="02070309020205020404" pitchFamily="49" charset="0"/>
                <a:cs typeface="Courier New" panose="02070309020205020404" pitchFamily="49" charset="0"/>
              </a:rPr>
              <a:t>wing 	0.036 </a:t>
            </a:r>
          </a:p>
          <a:p>
            <a:r>
              <a:rPr lang="en-US" sz="1200" dirty="0">
                <a:latin typeface="Courier New" panose="02070309020205020404" pitchFamily="49" charset="0"/>
                <a:cs typeface="Courier New" panose="02070309020205020404" pitchFamily="49" charset="0"/>
              </a:rPr>
              <a:t>good 	0.023 </a:t>
            </a:r>
          </a:p>
          <a:p>
            <a:r>
              <a:rPr lang="en-US" sz="1200" dirty="0">
                <a:latin typeface="Courier New" panose="02070309020205020404" pitchFamily="49" charset="0"/>
                <a:cs typeface="Courier New" panose="02070309020205020404" pitchFamily="49" charset="0"/>
              </a:rPr>
              <a:t>crust 	0.021</a:t>
            </a:r>
          </a:p>
          <a:p>
            <a:r>
              <a:rPr lang="en-US" sz="800" dirty="0">
                <a:latin typeface="Courier New" panose="02070309020205020404" pitchFamily="49" charset="0"/>
                <a:cs typeface="Courier New" panose="02070309020205020404" pitchFamily="49" charset="0"/>
              </a:rPr>
              <a:t>…………	……………</a:t>
            </a:r>
          </a:p>
          <a:p>
            <a:endParaRPr lang="en-US" sz="800" dirty="0">
              <a:latin typeface="Courier New" panose="02070309020205020404" pitchFamily="49" charset="0"/>
              <a:cs typeface="Courier New" panose="02070309020205020404" pitchFamily="49" charset="0"/>
            </a:endParaRPr>
          </a:p>
        </p:txBody>
      </p:sp>
      <p:cxnSp>
        <p:nvCxnSpPr>
          <p:cNvPr id="40" name="Straight Arrow Connector 39"/>
          <p:cNvCxnSpPr>
            <a:endCxn id="21" idx="1"/>
          </p:cNvCxnSpPr>
          <p:nvPr/>
        </p:nvCxnSpPr>
        <p:spPr>
          <a:xfrm flipV="1">
            <a:off x="3327857" y="3248033"/>
            <a:ext cx="1514992" cy="133272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1" name="Straight Arrow Connector 40"/>
          <p:cNvCxnSpPr>
            <a:endCxn id="21" idx="1"/>
          </p:cNvCxnSpPr>
          <p:nvPr/>
        </p:nvCxnSpPr>
        <p:spPr>
          <a:xfrm>
            <a:off x="3335887" y="3246261"/>
            <a:ext cx="1506962" cy="177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2" name="Straight Arrow Connector 41"/>
          <p:cNvCxnSpPr>
            <a:endCxn id="21" idx="1"/>
          </p:cNvCxnSpPr>
          <p:nvPr/>
        </p:nvCxnSpPr>
        <p:spPr>
          <a:xfrm flipV="1">
            <a:off x="3340064" y="3248033"/>
            <a:ext cx="1502785" cy="240517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0" name="Straight Arrow Connector 49"/>
          <p:cNvCxnSpPr>
            <a:endCxn id="33" idx="1"/>
          </p:cNvCxnSpPr>
          <p:nvPr/>
        </p:nvCxnSpPr>
        <p:spPr>
          <a:xfrm>
            <a:off x="7502151" y="3154817"/>
            <a:ext cx="1261800" cy="177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2" name="Straight Arrow Connector 51"/>
          <p:cNvCxnSpPr>
            <a:endCxn id="8" idx="1"/>
          </p:cNvCxnSpPr>
          <p:nvPr/>
        </p:nvCxnSpPr>
        <p:spPr>
          <a:xfrm flipV="1">
            <a:off x="7502151" y="1530095"/>
            <a:ext cx="1261803" cy="162294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Straight Arrow Connector 53"/>
          <p:cNvCxnSpPr>
            <a:endCxn id="38" idx="1"/>
          </p:cNvCxnSpPr>
          <p:nvPr/>
        </p:nvCxnSpPr>
        <p:spPr>
          <a:xfrm>
            <a:off x="7502151" y="3156850"/>
            <a:ext cx="1261801" cy="126643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6" name="Straight Arrow Connector 55"/>
          <p:cNvCxnSpPr>
            <a:endCxn id="36" idx="1"/>
          </p:cNvCxnSpPr>
          <p:nvPr/>
        </p:nvCxnSpPr>
        <p:spPr>
          <a:xfrm>
            <a:off x="7502148" y="3144458"/>
            <a:ext cx="1261806" cy="249859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8" name="Straight Arrow Connector 57"/>
          <p:cNvCxnSpPr/>
          <p:nvPr/>
        </p:nvCxnSpPr>
        <p:spPr>
          <a:xfrm>
            <a:off x="3327857" y="1643615"/>
            <a:ext cx="1519018" cy="157570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Straight Arrow Connector 8"/>
          <p:cNvCxnSpPr/>
          <p:nvPr/>
        </p:nvCxnSpPr>
        <p:spPr>
          <a:xfrm>
            <a:off x="667063" y="2406245"/>
            <a:ext cx="19050" cy="203083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0" name="TextBox 9"/>
          <p:cNvSpPr txBox="1"/>
          <p:nvPr/>
        </p:nvSpPr>
        <p:spPr>
          <a:xfrm>
            <a:off x="274069" y="2743500"/>
            <a:ext cx="461665" cy="1343766"/>
          </a:xfrm>
          <a:prstGeom prst="rect">
            <a:avLst/>
          </a:prstGeom>
          <a:noFill/>
        </p:spPr>
        <p:txBody>
          <a:bodyPr vert="vert270" wrap="none" rtlCol="0">
            <a:spAutoFit/>
          </a:bodyPr>
          <a:lstStyle/>
          <a:p>
            <a:r>
              <a:rPr lang="en-US" sz="1800" dirty="0">
                <a:latin typeface="+mj-lt"/>
              </a:rPr>
              <a:t>N documents</a:t>
            </a:r>
          </a:p>
        </p:txBody>
      </p:sp>
      <p:sp>
        <p:nvSpPr>
          <p:cNvPr id="43" name="TextBox 42"/>
          <p:cNvSpPr txBox="1"/>
          <p:nvPr/>
        </p:nvSpPr>
        <p:spPr>
          <a:xfrm>
            <a:off x="10697537" y="3073136"/>
            <a:ext cx="461665" cy="824265"/>
          </a:xfrm>
          <a:prstGeom prst="rect">
            <a:avLst/>
          </a:prstGeom>
          <a:noFill/>
        </p:spPr>
        <p:txBody>
          <a:bodyPr vert="vert270" wrap="none" rtlCol="0">
            <a:spAutoFit/>
          </a:bodyPr>
          <a:lstStyle/>
          <a:p>
            <a:r>
              <a:rPr lang="en-US" sz="1800" dirty="0">
                <a:latin typeface="+mj-lt"/>
              </a:rPr>
              <a:t>K topics</a:t>
            </a:r>
          </a:p>
        </p:txBody>
      </p:sp>
      <p:cxnSp>
        <p:nvCxnSpPr>
          <p:cNvPr id="44" name="Straight Arrow Connector 43"/>
          <p:cNvCxnSpPr/>
          <p:nvPr/>
        </p:nvCxnSpPr>
        <p:spPr>
          <a:xfrm>
            <a:off x="11057511" y="2580038"/>
            <a:ext cx="19050" cy="203083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7685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par>
                                <p:cTn id="32" presetID="10"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par>
                                <p:cTn id="35" presetID="10"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par>
                                <p:cTn id="41" presetID="10" presetClass="entr" presetSubtype="0" fill="hold" nodeType="with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500"/>
                                        <p:tgtEl>
                                          <p:spTgt spid="58"/>
                                        </p:tgtEl>
                                      </p:cBhvr>
                                    </p:animEffect>
                                  </p:childTnLst>
                                </p:cTn>
                              </p:par>
                              <p:par>
                                <p:cTn id="44" presetID="10"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500"/>
                                        <p:tgtEl>
                                          <p:spTgt spid="3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500"/>
                                        <p:tgtEl>
                                          <p:spTgt spid="3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500"/>
                                        <p:tgtEl>
                                          <p:spTgt spid="3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par>
                                <p:cTn id="81" presetID="10" presetClass="entr" presetSubtype="0" fill="hold" nodeType="with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fade">
                                      <p:cBhvr>
                                        <p:cTn id="83" dur="500"/>
                                        <p:tgtEl>
                                          <p:spTgt spid="50"/>
                                        </p:tgtEl>
                                      </p:cBhvr>
                                    </p:animEffect>
                                  </p:childTnLst>
                                </p:cTn>
                              </p:par>
                              <p:par>
                                <p:cTn id="84" presetID="10" presetClass="entr" presetSubtype="0" fill="hold" nodeType="with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fade">
                                      <p:cBhvr>
                                        <p:cTn id="86" dur="500"/>
                                        <p:tgtEl>
                                          <p:spTgt spid="52"/>
                                        </p:tgtEl>
                                      </p:cBhvr>
                                    </p:animEffect>
                                  </p:childTnLst>
                                </p:cTn>
                              </p:par>
                              <p:par>
                                <p:cTn id="87" presetID="10" presetClass="entr" presetSubtype="0" fill="hold" nodeType="withEffect">
                                  <p:stCondLst>
                                    <p:cond delay="0"/>
                                  </p:stCondLst>
                                  <p:childTnLst>
                                    <p:set>
                                      <p:cBhvr>
                                        <p:cTn id="88" dur="1" fill="hold">
                                          <p:stCondLst>
                                            <p:cond delay="0"/>
                                          </p:stCondLst>
                                        </p:cTn>
                                        <p:tgtEl>
                                          <p:spTgt spid="54"/>
                                        </p:tgtEl>
                                        <p:attrNameLst>
                                          <p:attrName>style.visibility</p:attrName>
                                        </p:attrNameLst>
                                      </p:cBhvr>
                                      <p:to>
                                        <p:strVal val="visible"/>
                                      </p:to>
                                    </p:set>
                                    <p:animEffect transition="in" filter="fade">
                                      <p:cBhvr>
                                        <p:cTn id="89" dur="500"/>
                                        <p:tgtEl>
                                          <p:spTgt spid="54"/>
                                        </p:tgtEl>
                                      </p:cBhvr>
                                    </p:animEffect>
                                  </p:childTnLst>
                                </p:cTn>
                              </p:par>
                              <p:par>
                                <p:cTn id="90" presetID="10" presetClass="entr" presetSubtype="0" fill="hold"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500"/>
                                        <p:tgtEl>
                                          <p:spTgt spid="56"/>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fade">
                                      <p:cBhvr>
                                        <p:cTn id="95" dur="500"/>
                                        <p:tgtEl>
                                          <p:spTgt spid="43"/>
                                        </p:tgtEl>
                                      </p:cBhvr>
                                    </p:animEffect>
                                  </p:childTnLst>
                                </p:cTn>
                              </p:par>
                              <p:par>
                                <p:cTn id="96" presetID="10" presetClass="entr" presetSubtype="0" fill="hold"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fade">
                                      <p:cBhvr>
                                        <p:cTn id="9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6" grpId="0"/>
      <p:bldP spid="8" grpId="0" animBg="1"/>
      <p:bldP spid="21" grpId="0" animBg="1"/>
      <p:bldP spid="24" grpId="0" animBg="1"/>
      <p:bldP spid="25" grpId="0" animBg="1"/>
      <p:bldP spid="27" grpId="0"/>
      <p:bldP spid="23" grpId="0"/>
      <p:bldP spid="28" grpId="0" animBg="1"/>
      <p:bldP spid="29" grpId="0"/>
      <p:bldP spid="34" grpId="0" animBg="1"/>
      <p:bldP spid="35" grpId="0" animBg="1"/>
      <p:bldP spid="36" grpId="0" animBg="1"/>
      <p:bldP spid="37" grpId="0"/>
      <p:bldP spid="33" grpId="0"/>
      <p:bldP spid="38" grpId="0"/>
      <p:bldP spid="39" grpId="0"/>
      <p:bldP spid="10" grpId="0"/>
      <p:bldP spid="43" grpId="0"/>
    </p:bld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article}\pagestyle{empty}&#10;\usepackage{color}&#10;\usepackage{amsmath}&#10;\renewcommand{\P}{{\bf P}}&#10;\begin{document}&#10;$$&#10;\hat P_{\text{\tiny LSA}}(w|d)&#10;$$&#10;\end{document}&#10;"/>
  <p:tag name="EXTERNALNAME" val="txp_fig"/>
  <p:tag name="BLEND" val="False"/>
  <p:tag name="TRANSPARENT" val="False"/>
  <p:tag name="KEEPFILES" val="False"/>
  <p:tag name="DEBUGPAUSE" val="False"/>
  <p:tag name="RESOLUTION" val="1200"/>
  <p:tag name="TIMEOUT" val="(none)"/>
  <p:tag name="BOXWIDTH" val="354"/>
  <p:tag name="BOXHEIGHT" val="421"/>
  <p:tag name="BOXFONT" val="10"/>
  <p:tag name="BOXWRAP" val="False"/>
  <p:tag name="WORKAROUNDTRANSPARENCYBUG" val="False"/>
  <p:tag name="ALLOWFONTSUBSTITUTION" val="False"/>
  <p:tag name="BITMAPFORMAT" val="bmp256"/>
  <p:tag name="ORIGWIDTH" val="42"/>
  <p:tag name="PICTUREFILESIZE" val="152278"/>
</p:tagLst>
</file>

<file path=ppt/tags/tag2.xml><?xml version="1.0" encoding="utf-8"?>
<p:tagLst xmlns:a="http://schemas.openxmlformats.org/drawingml/2006/main" xmlns:r="http://schemas.openxmlformats.org/officeDocument/2006/relationships" xmlns:p="http://schemas.openxmlformats.org/presentationml/2006/main">
  <p:tag name="SOURCE" val="\documentclass{article}&#10;\pagestyle{empty}&#10;\usepackage{color}&#10;\usepackage{amsmath}&#10;\renewcommand{\P}{{\bf P}}&#10;\begin{document}&#10;$$&#10;(\hat\theta, \, \hat\pi)&#10;$$&#10;\end{document}&#10;"/>
  <p:tag name="EXTERNALNAME" val="txp_fig"/>
  <p:tag name="BLEND" val="False"/>
  <p:tag name="TRANSPARENT" val="False"/>
  <p:tag name="KEEPFILES" val="False"/>
  <p:tag name="DEBUGPAUSE" val="False"/>
  <p:tag name="RESOLUTION" val="1200"/>
  <p:tag name="TIMEOUT" val="(none)"/>
  <p:tag name="BOXWIDTH" val="354"/>
  <p:tag name="BOXHEIGHT" val="421"/>
  <p:tag name="BOXFONT" val="10"/>
  <p:tag name="BOXWRAP" val="False"/>
  <p:tag name="WORKAROUNDTRANSPARENCYBUG" val="False"/>
  <p:tag name="ALLOWFONTSUBSTITUTION" val="False"/>
  <p:tag name="BITMAPFORMAT" val="bmp256"/>
  <p:tag name="ORIGWIDTH" val="24"/>
  <p:tag name="PICTUREFILESIZE" val="87478"/>
</p:tagLst>
</file>

<file path=ppt/theme/theme1.xml><?xml version="1.0" encoding="utf-8"?>
<a:theme xmlns:a="http://schemas.openxmlformats.org/drawingml/2006/main" name="4-3 Dark Background">
  <a:themeElements>
    <a:clrScheme name="Custom 11">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040300"/>
      </a:hlink>
      <a:folHlink>
        <a:srgbClr val="96A9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4-3 Light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4-3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16-9_UT_Primary_powerpoint</Template>
  <TotalTime>973</TotalTime>
  <Words>1081</Words>
  <Application>Microsoft Office PowerPoint</Application>
  <PresentationFormat>Widescreen</PresentationFormat>
  <Paragraphs>224</Paragraphs>
  <Slides>21</Slides>
  <Notes>5</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21</vt:i4>
      </vt:variant>
    </vt:vector>
  </HeadingPairs>
  <TitlesOfParts>
    <vt:vector size="33" baseType="lpstr">
      <vt:lpstr>Arial</vt:lpstr>
      <vt:lpstr>Calibri</vt:lpstr>
      <vt:lpstr>Courier New</vt:lpstr>
      <vt:lpstr>Times New Roman</vt:lpstr>
      <vt:lpstr>Trebuchet MS</vt:lpstr>
      <vt:lpstr>Ubuntu</vt:lpstr>
      <vt:lpstr>Wingdings</vt:lpstr>
      <vt:lpstr>ヒラギノ角ゴ Pro W3</vt:lpstr>
      <vt:lpstr>4-3 Dark Background</vt:lpstr>
      <vt:lpstr>4-3 Light Background</vt:lpstr>
      <vt:lpstr>4-3 White Backgroud</vt:lpstr>
      <vt:lpstr>Equation</vt:lpstr>
      <vt:lpstr>Probabilistic Latent Semantic Analysis  on  Yelp Academic Dataset </vt:lpstr>
      <vt:lpstr>Why </vt:lpstr>
      <vt:lpstr>Brainstorming</vt:lpstr>
      <vt:lpstr>Format of Yelp Academic Dataset</vt:lpstr>
      <vt:lpstr>Format of JSON files</vt:lpstr>
      <vt:lpstr>What did we do with this data</vt:lpstr>
      <vt:lpstr>What next ?</vt:lpstr>
      <vt:lpstr>Probabilistic Latent Semantic Analysis (pLSA)</vt:lpstr>
      <vt:lpstr>PowerPoint Presentation</vt:lpstr>
      <vt:lpstr>pLSA – Optimization model</vt:lpstr>
      <vt:lpstr>PowerPoint Presentation</vt:lpstr>
      <vt:lpstr>Objective function - Likelihood Maximization</vt:lpstr>
      <vt:lpstr>pLSA - model constraints</vt:lpstr>
      <vt:lpstr>pSLA - Maximum likelihood estimation</vt:lpstr>
      <vt:lpstr>EM algorithm – E step</vt:lpstr>
      <vt:lpstr>EM algorithm – M step</vt:lpstr>
      <vt:lpstr>EM algorithm - Example</vt:lpstr>
      <vt:lpstr>pLSA results – Yelp academic dataset</vt:lpstr>
      <vt:lpstr>Additional things </vt:lpstr>
      <vt:lpstr>Applications of pLSA (Topic mining)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lsdff</dc:title>
  <dc:creator>Ravi Teja Mulpuri</dc:creator>
  <cp:lastModifiedBy>Ravi Teja Mulpuri</cp:lastModifiedBy>
  <cp:revision>133</cp:revision>
  <dcterms:created xsi:type="dcterms:W3CDTF">2016-11-17T03:07:41Z</dcterms:created>
  <dcterms:modified xsi:type="dcterms:W3CDTF">2016-11-17T21:58:40Z</dcterms:modified>
</cp:coreProperties>
</file>