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Lato" panose="020F0502020204030203" pitchFamily="34" charset="0"/>
      <p:regular r:id="rId36"/>
      <p:bold r:id="rId37"/>
      <p:italic r:id="rId38"/>
      <p:boldItalic r:id="rId39"/>
    </p:embeddedFont>
    <p:embeddedFont>
      <p:font typeface="Oswald" panose="00000500000000000000" pitchFamily="2" charset="0"/>
      <p:regular r:id="rId40"/>
      <p:bold r:id="rId41"/>
    </p:embeddedFont>
    <p:embeddedFont>
      <p:font typeface="Oswald Medium" panose="00000600000000000000" pitchFamily="2" charset="0"/>
      <p:regular r:id="rId42"/>
      <p:bold r:id="rId43"/>
    </p:embeddedFont>
    <p:embeddedFont>
      <p:font typeface="Raleway"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2f76a637f1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2f76a637f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f76a637f1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f76a637f1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f76a637f1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f76a637f1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f76a637f1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f76a637f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f76a637f1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f76a637f1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f7f46c9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f7f46c9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f7f46c9f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f7f46c9f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f7f46c9f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f7f46c9f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f7f46c9f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f7f46c9f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f7f46c9f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f7f46c9f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7f46c9f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7f46c9f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f76a637f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f76a637f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f7f46c9f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f7f46c9f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f7f46c9f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f7f46c9f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f7f46c9f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f7f46c9f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f7f46c9fa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2f7f46c9f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2f7f46c9fa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2f7f46c9f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f7f46c9f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f7f46c9f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2f7f46c9fa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2f7f46c9f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03b1f095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03b1f09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303b1f095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303b1f09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2f7e1b65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2f7e1b65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f76a637f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f76a637f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303b1f095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303b1f095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2f7e1b65c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2f7e1b65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f76a637f1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f76a637f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f76a637f1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2f76a637f1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f76a637f1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f76a637f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f76a637f1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f76a637f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f76a637f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f76a637f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f76a637f1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f76a637f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f76a637f1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f76a637f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f76a637f1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f76a637f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017650"/>
            <a:ext cx="7688100" cy="1664700"/>
          </a:xfrm>
          <a:prstGeom prst="rect">
            <a:avLst/>
          </a:prstGeom>
        </p:spPr>
        <p:txBody>
          <a:bodyPr spcFirstLastPara="1" wrap="square" lIns="91425" tIns="91425" rIns="91425" bIns="91425" anchor="ctr" anchorCtr="0">
            <a:normAutofit/>
          </a:bodyPr>
          <a:lstStyle/>
          <a:p>
            <a:pPr marL="0" lvl="0" indent="0" algn="ctr" rtl="0">
              <a:lnSpc>
                <a:spcPct val="150000"/>
              </a:lnSpc>
              <a:spcBef>
                <a:spcPts val="0"/>
              </a:spcBef>
              <a:spcAft>
                <a:spcPts val="1600"/>
              </a:spcAft>
              <a:buNone/>
            </a:pPr>
            <a:r>
              <a:rPr lang="en-GB" sz="2800">
                <a:solidFill>
                  <a:srgbClr val="000000"/>
                </a:solidFill>
                <a:latin typeface="Oswald"/>
                <a:ea typeface="Oswald"/>
                <a:cs typeface="Oswald"/>
                <a:sym typeface="Oswald"/>
              </a:rPr>
              <a:t>Path Navigation using Deep Q Learning</a:t>
            </a:r>
            <a:endParaRPr sz="5800">
              <a:latin typeface="Oswald"/>
              <a:ea typeface="Oswald"/>
              <a:cs typeface="Oswald"/>
              <a:sym typeface="Oswald"/>
            </a:endParaRPr>
          </a:p>
        </p:txBody>
      </p:sp>
      <p:sp>
        <p:nvSpPr>
          <p:cNvPr id="87" name="Google Shape;87;p13"/>
          <p:cNvSpPr txBox="1">
            <a:spLocks noGrp="1"/>
          </p:cNvSpPr>
          <p:nvPr>
            <p:ph type="subTitle" idx="1"/>
          </p:nvPr>
        </p:nvSpPr>
        <p:spPr>
          <a:xfrm>
            <a:off x="577975" y="2682350"/>
            <a:ext cx="7688100" cy="2157900"/>
          </a:xfrm>
          <a:prstGeom prst="rect">
            <a:avLst/>
          </a:prstGeom>
        </p:spPr>
        <p:txBody>
          <a:bodyPr spcFirstLastPara="1" wrap="square" lIns="91425" tIns="91425" rIns="91425" bIns="91425" anchor="t" anchorCtr="0">
            <a:spAutoFit/>
          </a:bodyPr>
          <a:lstStyle/>
          <a:p>
            <a:pPr marL="0" lvl="0" indent="0" algn="r" rtl="0">
              <a:lnSpc>
                <a:spcPct val="130000"/>
              </a:lnSpc>
              <a:spcBef>
                <a:spcPts val="0"/>
              </a:spcBef>
              <a:spcAft>
                <a:spcPts val="0"/>
              </a:spcAft>
              <a:buSzPts val="275"/>
              <a:buNone/>
            </a:pPr>
            <a:r>
              <a:rPr lang="en-GB" sz="1800">
                <a:solidFill>
                  <a:srgbClr val="000000"/>
                </a:solidFill>
                <a:latin typeface="Oswald Medium"/>
                <a:ea typeface="Oswald Medium"/>
                <a:cs typeface="Oswald Medium"/>
                <a:sym typeface="Oswald Medium"/>
              </a:rPr>
              <a:t>Guide :Dr.S.Muthurajkumar</a:t>
            </a:r>
            <a:endParaRPr sz="1800">
              <a:solidFill>
                <a:srgbClr val="000000"/>
              </a:solidFill>
              <a:latin typeface="Oswald Medium"/>
              <a:ea typeface="Oswald Medium"/>
              <a:cs typeface="Oswald Medium"/>
              <a:sym typeface="Oswald Medium"/>
            </a:endParaRPr>
          </a:p>
          <a:p>
            <a:pPr marL="0" lvl="0" indent="0" algn="l" rtl="0">
              <a:lnSpc>
                <a:spcPct val="130000"/>
              </a:lnSpc>
              <a:spcBef>
                <a:spcPts val="1600"/>
              </a:spcBef>
              <a:spcAft>
                <a:spcPts val="0"/>
              </a:spcAft>
              <a:buSzPts val="275"/>
              <a:buNone/>
            </a:pPr>
            <a:r>
              <a:rPr lang="en-GB" sz="1800">
                <a:solidFill>
                  <a:srgbClr val="000000"/>
                </a:solidFill>
                <a:latin typeface="Oswald Medium"/>
                <a:ea typeface="Oswald Medium"/>
                <a:cs typeface="Oswald Medium"/>
                <a:sym typeface="Oswald Medium"/>
              </a:rPr>
              <a:t>Rahul B (2019503545)</a:t>
            </a:r>
            <a:endParaRPr sz="1800">
              <a:solidFill>
                <a:srgbClr val="000000"/>
              </a:solidFill>
              <a:latin typeface="Oswald Medium"/>
              <a:ea typeface="Oswald Medium"/>
              <a:cs typeface="Oswald Medium"/>
              <a:sym typeface="Oswald Medium"/>
            </a:endParaRPr>
          </a:p>
          <a:p>
            <a:pPr marL="0" lvl="0" indent="0" algn="l" rtl="0">
              <a:lnSpc>
                <a:spcPct val="130000"/>
              </a:lnSpc>
              <a:spcBef>
                <a:spcPts val="1600"/>
              </a:spcBef>
              <a:spcAft>
                <a:spcPts val="0"/>
              </a:spcAft>
              <a:buSzPts val="275"/>
              <a:buNone/>
            </a:pPr>
            <a:r>
              <a:rPr lang="en-GB" sz="1800">
                <a:solidFill>
                  <a:srgbClr val="000000"/>
                </a:solidFill>
                <a:latin typeface="Oswald Medium"/>
                <a:ea typeface="Oswald Medium"/>
                <a:cs typeface="Oswald Medium"/>
                <a:sym typeface="Oswald Medium"/>
              </a:rPr>
              <a:t>L S Sanjay kumar (2019503042)</a:t>
            </a:r>
            <a:endParaRPr sz="1800">
              <a:solidFill>
                <a:srgbClr val="000000"/>
              </a:solidFill>
              <a:latin typeface="Oswald Medium"/>
              <a:ea typeface="Oswald Medium"/>
              <a:cs typeface="Oswald Medium"/>
              <a:sym typeface="Oswald Medium"/>
            </a:endParaRPr>
          </a:p>
          <a:p>
            <a:pPr marL="0" lvl="0" indent="0" algn="l" rtl="0">
              <a:lnSpc>
                <a:spcPct val="130000"/>
              </a:lnSpc>
              <a:spcBef>
                <a:spcPts val="1600"/>
              </a:spcBef>
              <a:spcAft>
                <a:spcPts val="1600"/>
              </a:spcAft>
              <a:buSzPts val="275"/>
              <a:buNone/>
            </a:pPr>
            <a:r>
              <a:rPr lang="en-GB" sz="1800">
                <a:solidFill>
                  <a:srgbClr val="000000"/>
                </a:solidFill>
                <a:latin typeface="Oswald Medium"/>
                <a:ea typeface="Oswald Medium"/>
                <a:cs typeface="Oswald Medium"/>
                <a:sym typeface="Oswald Medium"/>
              </a:rPr>
              <a:t>Gokkul E(2019503517)</a:t>
            </a:r>
            <a:endParaRPr sz="1900">
              <a:latin typeface="Oswald Medium"/>
              <a:ea typeface="Oswald Medium"/>
              <a:cs typeface="Oswald Medium"/>
              <a:sym typeface="Oswal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321475" y="579275"/>
            <a:ext cx="7935900" cy="59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Modules :</a:t>
            </a:r>
            <a:endParaRPr/>
          </a:p>
        </p:txBody>
      </p:sp>
      <p:sp>
        <p:nvSpPr>
          <p:cNvPr id="142" name="Google Shape;142;p22"/>
          <p:cNvSpPr txBox="1">
            <a:spLocks noGrp="1"/>
          </p:cNvSpPr>
          <p:nvPr>
            <p:ph type="body" idx="1"/>
          </p:nvPr>
        </p:nvSpPr>
        <p:spPr>
          <a:xfrm>
            <a:off x="375050" y="1382325"/>
            <a:ext cx="8454600" cy="33648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GB" sz="1700" b="1" i="1">
                <a:solidFill>
                  <a:srgbClr val="010202"/>
                </a:solidFill>
                <a:latin typeface="Raleway"/>
                <a:ea typeface="Raleway"/>
                <a:cs typeface="Raleway"/>
                <a:sym typeface="Raleway"/>
              </a:rPr>
              <a:t>Module 1 : To create an environment with the object and sensors.</a:t>
            </a:r>
            <a:endParaRPr sz="1700" b="1" i="1">
              <a:solidFill>
                <a:srgbClr val="010202"/>
              </a:solidFill>
              <a:latin typeface="Raleway"/>
              <a:ea typeface="Raleway"/>
              <a:cs typeface="Raleway"/>
              <a:sym typeface="Raleway"/>
            </a:endParaRPr>
          </a:p>
          <a:p>
            <a:pPr marL="457200" lvl="0" indent="0" algn="just" rtl="0">
              <a:spcBef>
                <a:spcPts val="600"/>
              </a:spcBef>
              <a:spcAft>
                <a:spcPts val="0"/>
              </a:spcAft>
              <a:buNone/>
            </a:pPr>
            <a:endParaRPr sz="1400">
              <a:solidFill>
                <a:srgbClr val="010202"/>
              </a:solidFill>
              <a:latin typeface="Raleway"/>
              <a:ea typeface="Raleway"/>
              <a:cs typeface="Raleway"/>
              <a:sym typeface="Raleway"/>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We create the environment and we use Kivy WebApp to  create 4 Kivy objects, a rectangle shape representing the object and three sensors to detect any obstacle and to navigate to the destination. </a:t>
            </a:r>
            <a:endParaRPr sz="1400">
              <a:solidFill>
                <a:srgbClr val="010202"/>
              </a:solidFill>
              <a:latin typeface="Raleway"/>
              <a:ea typeface="Raleway"/>
              <a:cs typeface="Raleway"/>
              <a:sym typeface="Raleway"/>
            </a:endParaRPr>
          </a:p>
          <a:p>
            <a:pPr marL="457200" lvl="0" indent="0" algn="just" rtl="0">
              <a:spcBef>
                <a:spcPts val="0"/>
              </a:spcBef>
              <a:spcAft>
                <a:spcPts val="0"/>
              </a:spcAft>
              <a:buNone/>
            </a:pPr>
            <a:endParaRPr sz="1400">
              <a:solidFill>
                <a:srgbClr val="010202"/>
              </a:solidFill>
              <a:latin typeface="Raleway"/>
              <a:ea typeface="Raleway"/>
              <a:cs typeface="Raleway"/>
              <a:sym typeface="Raleway"/>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We set our object to go from the upper left corner of the map, to the bottom right corner.</a:t>
            </a:r>
            <a:endParaRPr sz="1400">
              <a:solidFill>
                <a:srgbClr val="010202"/>
              </a:solidFill>
              <a:latin typeface="Raleway"/>
              <a:ea typeface="Raleway"/>
              <a:cs typeface="Raleway"/>
              <a:sym typeface="Raleway"/>
            </a:endParaRPr>
          </a:p>
          <a:p>
            <a:pPr marL="457200" lvl="0" indent="0" algn="just" rtl="0">
              <a:spcBef>
                <a:spcPts val="0"/>
              </a:spcBef>
              <a:spcAft>
                <a:spcPts val="0"/>
              </a:spcAft>
              <a:buNone/>
            </a:pPr>
            <a:endParaRPr sz="1400">
              <a:solidFill>
                <a:srgbClr val="010202"/>
              </a:solidFill>
              <a:latin typeface="Raleway"/>
              <a:ea typeface="Raleway"/>
              <a:cs typeface="Raleway"/>
              <a:sym typeface="Raleway"/>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Create 3 buttons: Clear, Load and Save.</a:t>
            </a:r>
            <a:endParaRPr sz="1400">
              <a:solidFill>
                <a:srgbClr val="010202"/>
              </a:solidFill>
              <a:latin typeface="Raleway"/>
              <a:ea typeface="Raleway"/>
              <a:cs typeface="Raleway"/>
              <a:sym typeface="Raleway"/>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635850" y="1385025"/>
            <a:ext cx="7872300" cy="2963700"/>
          </a:xfrm>
          <a:prstGeom prst="rect">
            <a:avLst/>
          </a:prstGeom>
        </p:spPr>
        <p:txBody>
          <a:bodyPr spcFirstLastPara="1" wrap="square" lIns="91425" tIns="91425" rIns="91425" bIns="91425" anchor="t" anchorCtr="0">
            <a:normAutofit/>
          </a:bodyPr>
          <a:lstStyle/>
          <a:p>
            <a:pPr marL="0" lvl="0" indent="0" algn="just" rtl="0">
              <a:spcBef>
                <a:spcPts val="1800"/>
              </a:spcBef>
              <a:spcAft>
                <a:spcPts val="0"/>
              </a:spcAft>
              <a:buNone/>
            </a:pPr>
            <a:r>
              <a:rPr lang="en-GB" sz="1900" b="1">
                <a:solidFill>
                  <a:srgbClr val="010202"/>
                </a:solidFill>
                <a:latin typeface="Raleway"/>
                <a:ea typeface="Raleway"/>
                <a:cs typeface="Raleway"/>
                <a:sym typeface="Raleway"/>
              </a:rPr>
              <a:t>Module 2 : To build the obstacle creator and to assign functions for the objects.</a:t>
            </a:r>
            <a:endParaRPr sz="1900" b="1">
              <a:solidFill>
                <a:srgbClr val="010202"/>
              </a:solidFill>
              <a:latin typeface="Raleway"/>
              <a:ea typeface="Raleway"/>
              <a:cs typeface="Raleway"/>
              <a:sym typeface="Raleway"/>
            </a:endParaRPr>
          </a:p>
          <a:p>
            <a:pPr marL="457200" lvl="0" indent="0" algn="just" rtl="0">
              <a:spcBef>
                <a:spcPts val="600"/>
              </a:spcBef>
              <a:spcAft>
                <a:spcPts val="0"/>
              </a:spcAft>
              <a:buNone/>
            </a:pPr>
            <a:endParaRPr sz="1400">
              <a:solidFill>
                <a:srgbClr val="010202"/>
              </a:solidFill>
              <a:latin typeface="Arial"/>
              <a:ea typeface="Arial"/>
              <a:cs typeface="Arial"/>
              <a:sym typeface="Arial"/>
            </a:endParaRPr>
          </a:p>
          <a:p>
            <a:pPr marL="457200" lvl="0" indent="-323850" algn="just" rtl="0">
              <a:spcBef>
                <a:spcPts val="0"/>
              </a:spcBef>
              <a:spcAft>
                <a:spcPts val="0"/>
              </a:spcAft>
              <a:buClr>
                <a:srgbClr val="010202"/>
              </a:buClr>
              <a:buSzPts val="1500"/>
              <a:buFont typeface="Raleway"/>
              <a:buChar char="●"/>
            </a:pPr>
            <a:r>
              <a:rPr lang="en-GB" sz="1500">
                <a:solidFill>
                  <a:srgbClr val="010202"/>
                </a:solidFill>
                <a:latin typeface="Raleway"/>
                <a:ea typeface="Raleway"/>
                <a:cs typeface="Raleway"/>
                <a:sym typeface="Raleway"/>
              </a:rPr>
              <a:t>We build a system to draw different obstacles in the environment.</a:t>
            </a:r>
            <a:endParaRPr sz="1500">
              <a:solidFill>
                <a:srgbClr val="010202"/>
              </a:solidFill>
              <a:latin typeface="Raleway"/>
              <a:ea typeface="Raleway"/>
              <a:cs typeface="Raleway"/>
              <a:sym typeface="Raleway"/>
            </a:endParaRPr>
          </a:p>
          <a:p>
            <a:pPr marL="457200" lvl="0" indent="0" algn="just" rtl="0">
              <a:spcBef>
                <a:spcPts val="0"/>
              </a:spcBef>
              <a:spcAft>
                <a:spcPts val="0"/>
              </a:spcAft>
              <a:buNone/>
            </a:pPr>
            <a:endParaRPr sz="1500">
              <a:solidFill>
                <a:srgbClr val="010202"/>
              </a:solidFill>
              <a:latin typeface="Raleway"/>
              <a:ea typeface="Raleway"/>
              <a:cs typeface="Raleway"/>
              <a:sym typeface="Raleway"/>
            </a:endParaRPr>
          </a:p>
          <a:p>
            <a:pPr marL="457200" lvl="0" indent="-323850" algn="just" rtl="0">
              <a:spcBef>
                <a:spcPts val="0"/>
              </a:spcBef>
              <a:spcAft>
                <a:spcPts val="0"/>
              </a:spcAft>
              <a:buClr>
                <a:srgbClr val="010202"/>
              </a:buClr>
              <a:buSzPts val="1500"/>
              <a:buFont typeface="Raleway"/>
              <a:buChar char="●"/>
            </a:pPr>
            <a:r>
              <a:rPr lang="en-GB" sz="1500">
                <a:solidFill>
                  <a:srgbClr val="010202"/>
                </a:solidFill>
                <a:latin typeface="Raleway"/>
                <a:ea typeface="Raleway"/>
                <a:cs typeface="Raleway"/>
                <a:sym typeface="Raleway"/>
              </a:rPr>
              <a:t>We assign functions to the objects to make it go through any path we create from the start to the end point.</a:t>
            </a:r>
            <a:endParaRPr sz="1500">
              <a:solidFill>
                <a:srgbClr val="010202"/>
              </a:solidFill>
              <a:latin typeface="Raleway"/>
              <a:ea typeface="Raleway"/>
              <a:cs typeface="Raleway"/>
              <a:sym typeface="Raleway"/>
            </a:endParaRPr>
          </a:p>
          <a:p>
            <a:pPr marL="457200" lvl="0" indent="0" algn="just" rtl="0">
              <a:spcBef>
                <a:spcPts val="0"/>
              </a:spcBef>
              <a:spcAft>
                <a:spcPts val="0"/>
              </a:spcAft>
              <a:buNone/>
            </a:pPr>
            <a:endParaRPr sz="1500">
              <a:solidFill>
                <a:srgbClr val="010202"/>
              </a:solidFill>
              <a:latin typeface="Raleway"/>
              <a:ea typeface="Raleway"/>
              <a:cs typeface="Raleway"/>
              <a:sym typeface="Raleway"/>
            </a:endParaRPr>
          </a:p>
          <a:p>
            <a:pPr marL="457200" lvl="0" indent="-323850" algn="just" rtl="0">
              <a:spcBef>
                <a:spcPts val="0"/>
              </a:spcBef>
              <a:spcAft>
                <a:spcPts val="0"/>
              </a:spcAft>
              <a:buClr>
                <a:srgbClr val="010202"/>
              </a:buClr>
              <a:buSzPts val="1500"/>
              <a:buFont typeface="Raleway"/>
              <a:buChar char="●"/>
            </a:pPr>
            <a:r>
              <a:rPr lang="en-GB" sz="1500">
                <a:solidFill>
                  <a:srgbClr val="010202"/>
                </a:solidFill>
                <a:latin typeface="Raleway"/>
                <a:ea typeface="Raleway"/>
                <a:cs typeface="Raleway"/>
                <a:sym typeface="Raleway"/>
              </a:rPr>
              <a:t>Assign function to Clear button.</a:t>
            </a:r>
            <a:endParaRPr sz="1500">
              <a:solidFill>
                <a:srgbClr val="010202"/>
              </a:solidFill>
              <a:latin typeface="Raleway"/>
              <a:ea typeface="Raleway"/>
              <a:cs typeface="Raleway"/>
              <a:sym typeface="Raleway"/>
            </a:endParaRPr>
          </a:p>
          <a:p>
            <a:pPr marL="457200" lvl="0" indent="-228600" algn="just" rtl="0">
              <a:spcBef>
                <a:spcPts val="0"/>
              </a:spcBef>
              <a:spcAft>
                <a:spcPts val="0"/>
              </a:spcAft>
              <a:buNone/>
            </a:pPr>
            <a:endParaRPr sz="14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body" idx="1"/>
          </p:nvPr>
        </p:nvSpPr>
        <p:spPr>
          <a:xfrm>
            <a:off x="385000" y="1620900"/>
            <a:ext cx="8405700" cy="1901700"/>
          </a:xfrm>
          <a:prstGeom prst="rect">
            <a:avLst/>
          </a:prstGeom>
        </p:spPr>
        <p:txBody>
          <a:bodyPr spcFirstLastPara="1" wrap="square" lIns="91425" tIns="91425" rIns="91425" bIns="91425" anchor="t" anchorCtr="0">
            <a:normAutofit/>
          </a:bodyPr>
          <a:lstStyle/>
          <a:p>
            <a:pPr marL="0" lvl="0" indent="0" algn="just" rtl="0">
              <a:spcBef>
                <a:spcPts val="1800"/>
              </a:spcBef>
              <a:spcAft>
                <a:spcPts val="0"/>
              </a:spcAft>
              <a:buNone/>
            </a:pPr>
            <a:r>
              <a:rPr lang="en-GB" sz="1800" b="1">
                <a:solidFill>
                  <a:srgbClr val="010202"/>
                </a:solidFill>
                <a:latin typeface="Raleway"/>
                <a:ea typeface="Raleway"/>
                <a:cs typeface="Raleway"/>
                <a:sym typeface="Raleway"/>
              </a:rPr>
              <a:t>Module 3 : Implementing Deep Q-Learning to train the object.</a:t>
            </a:r>
            <a:endParaRPr sz="1800" b="1">
              <a:solidFill>
                <a:srgbClr val="010202"/>
              </a:solidFill>
              <a:latin typeface="Raleway"/>
              <a:ea typeface="Raleway"/>
              <a:cs typeface="Raleway"/>
              <a:sym typeface="Raleway"/>
            </a:endParaRPr>
          </a:p>
          <a:p>
            <a:pPr marL="457200" lvl="0" indent="0" algn="just" rtl="0">
              <a:spcBef>
                <a:spcPts val="600"/>
              </a:spcBef>
              <a:spcAft>
                <a:spcPts val="0"/>
              </a:spcAft>
              <a:buNone/>
            </a:pP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Using Deep Q-Learning we build and train our object to navigate its way avoiding any obstacles to its destination.</a:t>
            </a:r>
            <a:endParaRPr sz="1400">
              <a:solidFill>
                <a:srgbClr val="010202"/>
              </a:solidFill>
              <a:latin typeface="Raleway"/>
              <a:ea typeface="Raleway"/>
              <a:cs typeface="Raleway"/>
              <a:sym typeface="Raleway"/>
            </a:endParaRPr>
          </a:p>
          <a:p>
            <a:pPr marL="457200" lvl="0" indent="0" algn="just" rtl="0">
              <a:spcBef>
                <a:spcPts val="0"/>
              </a:spcBef>
              <a:spcAft>
                <a:spcPts val="0"/>
              </a:spcAft>
              <a:buNone/>
            </a:pPr>
            <a:endParaRPr sz="1400">
              <a:solidFill>
                <a:srgbClr val="010202"/>
              </a:solidFill>
              <a:latin typeface="Raleway"/>
              <a:ea typeface="Raleway"/>
              <a:cs typeface="Raleway"/>
              <a:sym typeface="Raleway"/>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Assign functions for Load and Save buttons.</a:t>
            </a:r>
            <a:endParaRPr>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727650" y="5611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a:t>
            </a:r>
            <a:endParaRPr/>
          </a:p>
        </p:txBody>
      </p:sp>
      <p:sp>
        <p:nvSpPr>
          <p:cNvPr id="158" name="Google Shape;158;p25"/>
          <p:cNvSpPr txBox="1">
            <a:spLocks noGrp="1"/>
          </p:cNvSpPr>
          <p:nvPr>
            <p:ph type="body" idx="1"/>
          </p:nvPr>
        </p:nvSpPr>
        <p:spPr>
          <a:xfrm>
            <a:off x="729450" y="1337300"/>
            <a:ext cx="7688700" cy="3002700"/>
          </a:xfrm>
          <a:prstGeom prst="rect">
            <a:avLst/>
          </a:prstGeom>
        </p:spPr>
        <p:txBody>
          <a:bodyPr spcFirstLastPara="1" wrap="square" lIns="91425" tIns="91425" rIns="91425" bIns="91425" anchor="t" anchorCtr="0">
            <a:normAutofit/>
          </a:bodyPr>
          <a:lstStyle/>
          <a:p>
            <a:pPr marL="0" lvl="0" indent="0" algn="just" rtl="0">
              <a:spcBef>
                <a:spcPts val="1600"/>
              </a:spcBef>
              <a:spcAft>
                <a:spcPts val="0"/>
              </a:spcAft>
              <a:buNone/>
            </a:pPr>
            <a:r>
              <a:rPr lang="en-GB" sz="1400" b="1" dirty="0">
                <a:solidFill>
                  <a:srgbClr val="010202"/>
                </a:solidFill>
                <a:latin typeface="Arial"/>
                <a:ea typeface="Arial"/>
                <a:cs typeface="Arial"/>
                <a:sym typeface="Arial"/>
              </a:rPr>
              <a:t>Step 1 : Importing the libraries and the </a:t>
            </a:r>
            <a:r>
              <a:rPr lang="en-GB" sz="1400" b="1" dirty="0" err="1">
                <a:solidFill>
                  <a:srgbClr val="010202"/>
                </a:solidFill>
                <a:latin typeface="Arial"/>
                <a:ea typeface="Arial"/>
                <a:cs typeface="Arial"/>
                <a:sym typeface="Arial"/>
              </a:rPr>
              <a:t>Kivy</a:t>
            </a:r>
            <a:r>
              <a:rPr lang="en-GB" sz="1400" b="1" dirty="0">
                <a:solidFill>
                  <a:srgbClr val="010202"/>
                </a:solidFill>
                <a:latin typeface="Arial"/>
                <a:ea typeface="Arial"/>
                <a:cs typeface="Arial"/>
                <a:sym typeface="Arial"/>
              </a:rPr>
              <a:t> packages.</a:t>
            </a:r>
            <a:endParaRPr sz="1400" dirty="0">
              <a:solidFill>
                <a:srgbClr val="010202"/>
              </a:solidFill>
              <a:latin typeface="Arial"/>
              <a:ea typeface="Arial"/>
              <a:cs typeface="Arial"/>
              <a:sym typeface="Arial"/>
            </a:endParaRPr>
          </a:p>
          <a:p>
            <a:pPr marL="0" lvl="0" indent="0" algn="just" rtl="0">
              <a:spcBef>
                <a:spcPts val="1600"/>
              </a:spcBef>
              <a:spcAft>
                <a:spcPts val="0"/>
              </a:spcAft>
              <a:buNone/>
            </a:pPr>
            <a:r>
              <a:rPr lang="en-GB" sz="1400" b="1" dirty="0">
                <a:solidFill>
                  <a:srgbClr val="010202"/>
                </a:solidFill>
                <a:latin typeface="Arial"/>
                <a:ea typeface="Arial"/>
                <a:cs typeface="Arial"/>
                <a:sym typeface="Arial"/>
              </a:rPr>
              <a:t>Step 2 : Initialising variables to keep the last point in memory when we draw the sand on the map , the   total number of points in the last drawing , the length of the last drawing.</a:t>
            </a:r>
            <a:endParaRPr sz="1400" dirty="0">
              <a:solidFill>
                <a:srgbClr val="010202"/>
              </a:solidFill>
              <a:latin typeface="Arial"/>
              <a:ea typeface="Arial"/>
              <a:cs typeface="Arial"/>
              <a:sym typeface="Arial"/>
            </a:endParaRPr>
          </a:p>
          <a:p>
            <a:pPr marL="0" lvl="0" indent="0" algn="just" rtl="0">
              <a:spcBef>
                <a:spcPts val="1600"/>
              </a:spcBef>
              <a:spcAft>
                <a:spcPts val="0"/>
              </a:spcAft>
              <a:buNone/>
            </a:pPr>
            <a:r>
              <a:rPr lang="en-GB" sz="1400" b="1" dirty="0">
                <a:solidFill>
                  <a:srgbClr val="010202"/>
                </a:solidFill>
                <a:latin typeface="Arial"/>
                <a:ea typeface="Arial"/>
                <a:cs typeface="Arial"/>
                <a:sym typeface="Arial"/>
              </a:rPr>
              <a:t>Step 3 : Create the brain of our AI, list of actions and the reward   variable :</a:t>
            </a:r>
            <a:endParaRPr sz="1400" b="1" dirty="0">
              <a:solidFill>
                <a:srgbClr val="010202"/>
              </a:solidFill>
              <a:latin typeface="Arial"/>
              <a:ea typeface="Arial"/>
              <a:cs typeface="Arial"/>
              <a:sym typeface="Arial"/>
            </a:endParaRPr>
          </a:p>
          <a:p>
            <a:pPr marL="457200" lvl="0" indent="-317500" algn="just" rtl="0">
              <a:spcBef>
                <a:spcPts val="400"/>
              </a:spcBef>
              <a:spcAft>
                <a:spcPts val="0"/>
              </a:spcAft>
              <a:buClr>
                <a:srgbClr val="010202"/>
              </a:buClr>
              <a:buSzPts val="1400"/>
              <a:buFont typeface="Arial"/>
              <a:buAutoNum type="romanUcPeriod"/>
            </a:pPr>
            <a:r>
              <a:rPr lang="en-GB" sz="1400" dirty="0">
                <a:solidFill>
                  <a:srgbClr val="010202"/>
                </a:solidFill>
                <a:latin typeface="Arial"/>
                <a:ea typeface="Arial"/>
                <a:cs typeface="Arial"/>
                <a:sym typeface="Arial"/>
              </a:rPr>
              <a:t>4 inputs, 3 actions, gamma = 0.9.</a:t>
            </a:r>
            <a:endParaRPr sz="1400" dirty="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AutoNum type="romanUcPeriod"/>
            </a:pPr>
            <a:r>
              <a:rPr lang="en-GB" sz="1400" dirty="0">
                <a:solidFill>
                  <a:srgbClr val="010202"/>
                </a:solidFill>
                <a:latin typeface="Arial"/>
                <a:ea typeface="Arial"/>
                <a:cs typeface="Arial"/>
                <a:sym typeface="Arial"/>
              </a:rPr>
              <a:t>action = 0 =&gt; no rotation, action = 1 =&gt; rotate 20 degrees, action = 2 =&gt; rotate -20 degrees.</a:t>
            </a:r>
            <a:endParaRPr sz="1400" dirty="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AutoNum type="romanUcPeriod"/>
            </a:pPr>
            <a:r>
              <a:rPr lang="en-GB" sz="1400" dirty="0">
                <a:solidFill>
                  <a:srgbClr val="010202"/>
                </a:solidFill>
                <a:latin typeface="Arial"/>
                <a:ea typeface="Arial"/>
                <a:cs typeface="Arial"/>
                <a:sym typeface="Arial"/>
              </a:rPr>
              <a:t>The reward received after reaching a new state.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body" idx="1"/>
          </p:nvPr>
        </p:nvSpPr>
        <p:spPr>
          <a:xfrm>
            <a:off x="645275" y="1386825"/>
            <a:ext cx="7688700" cy="35604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1600"/>
              </a:spcBef>
              <a:spcAft>
                <a:spcPts val="0"/>
              </a:spcAft>
              <a:buNone/>
            </a:pPr>
            <a:r>
              <a:rPr lang="en-GB" sz="1400" b="1">
                <a:solidFill>
                  <a:srgbClr val="010202"/>
                </a:solidFill>
                <a:latin typeface="Arial"/>
                <a:ea typeface="Arial"/>
                <a:cs typeface="Arial"/>
                <a:sym typeface="Arial"/>
              </a:rPr>
              <a:t>Step 4 : Initialising the map :</a:t>
            </a:r>
            <a:endParaRPr sz="1400" b="1">
              <a:solidFill>
                <a:srgbClr val="010202"/>
              </a:solidFill>
              <a:latin typeface="Arial"/>
              <a:ea typeface="Arial"/>
              <a:cs typeface="Arial"/>
              <a:sym typeface="Arial"/>
            </a:endParaRPr>
          </a:p>
          <a:p>
            <a:pPr marL="457200" lvl="0" indent="-310832" algn="just" rtl="0">
              <a:spcBef>
                <a:spcPts val="40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Sand is an array that has as many cells as our graphic interface has pixels. Each cell has a one if there is sand, 0 otherwise.</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Building x-coordinate and y-coordinate of the goal.</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Initializing the sand array with only zeros.</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The goal to reach is at the upper left of the map. (the x-coordinate and y-coordinate)</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Initializing the last distance from the object to the goal.</a:t>
            </a:r>
            <a:endParaRPr sz="1400">
              <a:solidFill>
                <a:srgbClr val="010202"/>
              </a:solidFill>
              <a:latin typeface="Arial"/>
              <a:ea typeface="Arial"/>
              <a:cs typeface="Arial"/>
              <a:sym typeface="Arial"/>
            </a:endParaRPr>
          </a:p>
          <a:p>
            <a:pPr marL="457200" lvl="0" indent="-228600" algn="just" rtl="0">
              <a:spcBef>
                <a:spcPts val="1600"/>
              </a:spcBef>
              <a:spcAft>
                <a:spcPts val="0"/>
              </a:spcAft>
              <a:buNone/>
            </a:pPr>
            <a:endParaRPr sz="1400" b="1">
              <a:solidFill>
                <a:srgbClr val="010202"/>
              </a:solidFill>
              <a:latin typeface="Arial"/>
              <a:ea typeface="Arial"/>
              <a:cs typeface="Arial"/>
              <a:sym typeface="Arial"/>
            </a:endParaRPr>
          </a:p>
          <a:p>
            <a:pPr marL="0" lvl="0" indent="0" algn="just" rtl="0">
              <a:spcBef>
                <a:spcPts val="1600"/>
              </a:spcBef>
              <a:spcAft>
                <a:spcPts val="0"/>
              </a:spcAft>
              <a:buNone/>
            </a:pPr>
            <a:r>
              <a:rPr lang="en-GB" sz="1400" b="1">
                <a:solidFill>
                  <a:srgbClr val="010202"/>
                </a:solidFill>
                <a:latin typeface="Arial"/>
                <a:ea typeface="Arial"/>
                <a:cs typeface="Arial"/>
                <a:sym typeface="Arial"/>
              </a:rPr>
              <a:t>Step 5 : Creating the object class :</a:t>
            </a:r>
            <a:endParaRPr sz="1400" b="1">
              <a:solidFill>
                <a:srgbClr val="010202"/>
              </a:solidFill>
              <a:latin typeface="Arial"/>
              <a:ea typeface="Arial"/>
              <a:cs typeface="Arial"/>
              <a:sym typeface="Arial"/>
            </a:endParaRPr>
          </a:p>
          <a:p>
            <a:pPr marL="457200" lvl="0" indent="-310832" algn="just" rtl="0">
              <a:spcBef>
                <a:spcPts val="40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Initializing the angle of the object.</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Initializing the last rotation of the object.</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Initializing the x-coordinate and y-coordinate of the velocity vector and the velocity vector.</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Initializing the x-coordinate and y-coordinate of all 3 sensors and  their respective sensor vectors.</a:t>
            </a:r>
            <a:endParaRPr sz="1400">
              <a:solidFill>
                <a:srgbClr val="010202"/>
              </a:solidFill>
              <a:latin typeface="Arial"/>
              <a:ea typeface="Arial"/>
              <a:cs typeface="Arial"/>
              <a:sym typeface="Arial"/>
            </a:endParaRPr>
          </a:p>
          <a:p>
            <a:pPr marL="0" lvl="0" indent="0" algn="l" rtl="0">
              <a:spcBef>
                <a:spcPts val="0"/>
              </a:spcBef>
              <a:spcAft>
                <a:spcPts val="1200"/>
              </a:spcAft>
              <a:buNone/>
            </a:pPr>
            <a:endParaRPr/>
          </a:p>
        </p:txBody>
      </p:sp>
      <p:sp>
        <p:nvSpPr>
          <p:cNvPr id="164" name="Google Shape;164;p26"/>
          <p:cNvSpPr txBox="1"/>
          <p:nvPr/>
        </p:nvSpPr>
        <p:spPr>
          <a:xfrm>
            <a:off x="757500" y="542400"/>
            <a:ext cx="6855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solidFill>
                  <a:schemeClr val="dk2"/>
                </a:solidFill>
                <a:latin typeface="Raleway"/>
                <a:ea typeface="Raleway"/>
                <a:cs typeface="Raleway"/>
                <a:sym typeface="Raleway"/>
              </a:rPr>
              <a:t>Algorithm</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682675" y="579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a:t>
            </a:r>
            <a:endParaRPr/>
          </a:p>
        </p:txBody>
      </p:sp>
      <p:sp>
        <p:nvSpPr>
          <p:cNvPr id="170" name="Google Shape;170;p27"/>
          <p:cNvSpPr txBox="1">
            <a:spLocks noGrp="1"/>
          </p:cNvSpPr>
          <p:nvPr>
            <p:ph type="body" idx="1"/>
          </p:nvPr>
        </p:nvSpPr>
        <p:spPr>
          <a:xfrm>
            <a:off x="729450" y="1365375"/>
            <a:ext cx="7688700" cy="3516300"/>
          </a:xfrm>
          <a:prstGeom prst="rect">
            <a:avLst/>
          </a:prstGeom>
        </p:spPr>
        <p:txBody>
          <a:bodyPr spcFirstLastPara="1" wrap="square" lIns="91425" tIns="91425" rIns="91425" bIns="91425" anchor="t" anchorCtr="0">
            <a:normAutofit lnSpcReduction="20000"/>
          </a:bodyPr>
          <a:lstStyle/>
          <a:p>
            <a:pPr marL="0" lvl="0" indent="0" algn="just" rtl="0">
              <a:spcBef>
                <a:spcPts val="1600"/>
              </a:spcBef>
              <a:spcAft>
                <a:spcPts val="0"/>
              </a:spcAft>
              <a:buNone/>
            </a:pPr>
            <a:r>
              <a:rPr lang="en-GB" sz="1400" b="1">
                <a:solidFill>
                  <a:srgbClr val="010202"/>
                </a:solidFill>
                <a:latin typeface="Arial"/>
                <a:ea typeface="Arial"/>
                <a:cs typeface="Arial"/>
                <a:sym typeface="Arial"/>
              </a:rPr>
              <a:t>Step 6 : Updating the position of the object according to its last position and velocity :</a:t>
            </a:r>
            <a:endParaRPr sz="1400" b="1">
              <a:solidFill>
                <a:srgbClr val="010202"/>
              </a:solidFill>
              <a:latin typeface="Arial"/>
              <a:ea typeface="Arial"/>
              <a:cs typeface="Arial"/>
              <a:sym typeface="Arial"/>
            </a:endParaRPr>
          </a:p>
          <a:p>
            <a:pPr marL="457200" lvl="0" indent="-317500" algn="just" rtl="0">
              <a:spcBef>
                <a:spcPts val="400"/>
              </a:spcBef>
              <a:spcAft>
                <a:spcPts val="0"/>
              </a:spcAft>
              <a:buClr>
                <a:srgbClr val="010202"/>
              </a:buClr>
              <a:buSzPts val="1400"/>
              <a:buFont typeface="Arial"/>
              <a:buAutoNum type="romanUcPeriod"/>
            </a:pPr>
            <a:r>
              <a:rPr lang="en-GB" sz="1400">
                <a:solidFill>
                  <a:srgbClr val="010202"/>
                </a:solidFill>
                <a:latin typeface="Arial"/>
                <a:ea typeface="Arial"/>
                <a:cs typeface="Arial"/>
                <a:sym typeface="Arial"/>
              </a:rPr>
              <a:t>Getting the rotation of the object.</a:t>
            </a: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AutoNum type="romanUcPeriod"/>
            </a:pPr>
            <a:r>
              <a:rPr lang="en-GB" sz="1400">
                <a:solidFill>
                  <a:srgbClr val="010202"/>
                </a:solidFill>
                <a:latin typeface="Arial"/>
                <a:ea typeface="Arial"/>
                <a:cs typeface="Arial"/>
                <a:sym typeface="Arial"/>
              </a:rPr>
              <a:t>Updating the angle and the position of sensors 1,2 and 3.</a:t>
            </a: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AutoNum type="romanUcPeriod"/>
            </a:pPr>
            <a:r>
              <a:rPr lang="en-GB" sz="1400">
                <a:solidFill>
                  <a:srgbClr val="010202"/>
                </a:solidFill>
                <a:latin typeface="Arial"/>
                <a:ea typeface="Arial"/>
                <a:cs typeface="Arial"/>
                <a:sym typeface="Arial"/>
              </a:rPr>
              <a:t>Updating the signal received by sensors 1,2 and 3. (density of sand around sensor 1,2,3)</a:t>
            </a: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AutoNum type="romanUcPeriod"/>
            </a:pPr>
            <a:r>
              <a:rPr lang="en-GB" sz="1400">
                <a:solidFill>
                  <a:srgbClr val="010202"/>
                </a:solidFill>
                <a:latin typeface="Arial"/>
                <a:ea typeface="Arial"/>
                <a:cs typeface="Arial"/>
                <a:sym typeface="Arial"/>
              </a:rPr>
              <a:t>If any sensor is out of the map (the object is facing one edge of the map) that sensor detects full sand.</a:t>
            </a: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AutoNum type="romanUcPeriod"/>
            </a:pPr>
            <a:r>
              <a:rPr lang="en-GB" sz="1400">
                <a:solidFill>
                  <a:srgbClr val="010202"/>
                </a:solidFill>
                <a:latin typeface="Arial"/>
                <a:ea typeface="Arial"/>
                <a:cs typeface="Arial"/>
                <a:sym typeface="Arial"/>
              </a:rPr>
              <a:t>Update sensors 1,2 and 3.</a:t>
            </a:r>
            <a:endParaRPr sz="1400">
              <a:solidFill>
                <a:srgbClr val="010202"/>
              </a:solidFill>
              <a:latin typeface="Arial"/>
              <a:ea typeface="Arial"/>
              <a:cs typeface="Arial"/>
              <a:sym typeface="Arial"/>
            </a:endParaRPr>
          </a:p>
          <a:p>
            <a:pPr marL="0" lvl="0" indent="0" algn="just" rtl="0">
              <a:spcBef>
                <a:spcPts val="0"/>
              </a:spcBef>
              <a:spcAft>
                <a:spcPts val="0"/>
              </a:spcAft>
              <a:buNone/>
            </a:pPr>
            <a:endParaRPr sz="1400">
              <a:solidFill>
                <a:srgbClr val="010202"/>
              </a:solidFill>
              <a:latin typeface="Arial"/>
              <a:ea typeface="Arial"/>
              <a:cs typeface="Arial"/>
              <a:sym typeface="Arial"/>
            </a:endParaRPr>
          </a:p>
          <a:p>
            <a:pPr marL="0" lvl="0" indent="0" algn="just" rtl="0">
              <a:spcBef>
                <a:spcPts val="1600"/>
              </a:spcBef>
              <a:spcAft>
                <a:spcPts val="0"/>
              </a:spcAft>
              <a:buNone/>
            </a:pPr>
            <a:r>
              <a:rPr lang="en-GB" sz="1400" b="1">
                <a:solidFill>
                  <a:srgbClr val="010202"/>
                </a:solidFill>
                <a:latin typeface="Arial"/>
                <a:ea typeface="Arial"/>
                <a:cs typeface="Arial"/>
                <a:sym typeface="Arial"/>
              </a:rPr>
              <a:t>Step 7 : Creating the game class :</a:t>
            </a:r>
            <a:endParaRPr sz="1400" b="1">
              <a:solidFill>
                <a:srgbClr val="010202"/>
              </a:solidFill>
              <a:latin typeface="Arial"/>
              <a:ea typeface="Arial"/>
              <a:cs typeface="Arial"/>
              <a:sym typeface="Arial"/>
            </a:endParaRPr>
          </a:p>
          <a:p>
            <a:pPr marL="457200" lvl="0" indent="-317500" algn="just" rtl="0">
              <a:spcBef>
                <a:spcPts val="400"/>
              </a:spcBef>
              <a:spcAft>
                <a:spcPts val="0"/>
              </a:spcAft>
              <a:buClr>
                <a:srgbClr val="010202"/>
              </a:buClr>
              <a:buSzPts val="1400"/>
              <a:buFont typeface="Arial"/>
              <a:buAutoNum type="romanUcPeriod"/>
            </a:pPr>
            <a:r>
              <a:rPr lang="en-GB" sz="1400">
                <a:solidFill>
                  <a:srgbClr val="010202"/>
                </a:solidFill>
                <a:latin typeface="Arial"/>
                <a:ea typeface="Arial"/>
                <a:cs typeface="Arial"/>
                <a:sym typeface="Arial"/>
              </a:rPr>
              <a:t>Getting the object and the sensors 1,2 and 3 from our kivy file.</a:t>
            </a: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AutoNum type="romanUcPeriod"/>
            </a:pPr>
            <a:r>
              <a:rPr lang="en-GB" sz="1400">
                <a:solidFill>
                  <a:srgbClr val="010202"/>
                </a:solidFill>
                <a:latin typeface="Arial"/>
                <a:ea typeface="Arial"/>
                <a:cs typeface="Arial"/>
                <a:sym typeface="Arial"/>
              </a:rPr>
              <a:t>Starting the object when we launch the application.</a:t>
            </a: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AutoNum type="romanUcPeriod"/>
            </a:pPr>
            <a:r>
              <a:rPr lang="en-GB" sz="1400">
                <a:solidFill>
                  <a:srgbClr val="010202"/>
                </a:solidFill>
                <a:latin typeface="Arial"/>
                <a:ea typeface="Arial"/>
                <a:cs typeface="Arial"/>
                <a:sym typeface="Arial"/>
              </a:rPr>
              <a:t>The object will start at the center of the map.</a:t>
            </a: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AutoNum type="romanUcPeriod"/>
            </a:pPr>
            <a:r>
              <a:rPr lang="en-GB" sz="1400">
                <a:solidFill>
                  <a:srgbClr val="010202"/>
                </a:solidFill>
                <a:latin typeface="Arial"/>
                <a:ea typeface="Arial"/>
                <a:cs typeface="Arial"/>
                <a:sym typeface="Arial"/>
              </a:rPr>
              <a:t>The object will start to go horizontally to the right with a speed of 6.</a:t>
            </a:r>
            <a:endParaRPr sz="1400">
              <a:solidFill>
                <a:srgbClr val="010202"/>
              </a:solidFill>
              <a:latin typeface="Arial"/>
              <a:ea typeface="Arial"/>
              <a:cs typeface="Arial"/>
              <a:sym typeface="Arial"/>
            </a:endParaRPr>
          </a:p>
          <a:p>
            <a:pPr marL="457200" lvl="0" indent="-228600" algn="just" rtl="0">
              <a:spcBef>
                <a:spcPts val="0"/>
              </a:spcBef>
              <a:spcAft>
                <a:spcPts val="0"/>
              </a:spcAft>
              <a:buNone/>
            </a:pPr>
            <a:endParaRPr sz="1400">
              <a:solidFill>
                <a:srgbClr val="010202"/>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615425" y="561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a:t>
            </a:r>
            <a:endParaRPr/>
          </a:p>
        </p:txBody>
      </p:sp>
      <p:sp>
        <p:nvSpPr>
          <p:cNvPr id="176" name="Google Shape;176;p28"/>
          <p:cNvSpPr txBox="1">
            <a:spLocks noGrp="1"/>
          </p:cNvSpPr>
          <p:nvPr>
            <p:ph type="body" idx="1"/>
          </p:nvPr>
        </p:nvSpPr>
        <p:spPr>
          <a:xfrm>
            <a:off x="727650" y="1458875"/>
            <a:ext cx="7688700" cy="32457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1600"/>
              </a:spcBef>
              <a:spcAft>
                <a:spcPts val="0"/>
              </a:spcAft>
              <a:buNone/>
            </a:pPr>
            <a:r>
              <a:rPr lang="en-GB" sz="1400" b="1">
                <a:solidFill>
                  <a:srgbClr val="010202"/>
                </a:solidFill>
                <a:latin typeface="Arial"/>
                <a:ea typeface="Arial"/>
                <a:cs typeface="Arial"/>
                <a:sym typeface="Arial"/>
              </a:rPr>
              <a:t>Step 8 : Update function that updates everything that needs to be updated at each discrete time when reaching a new state (getting new signals from the sensors) :</a:t>
            </a:r>
            <a:endParaRPr sz="1400" b="1">
              <a:solidFill>
                <a:srgbClr val="010202"/>
              </a:solidFill>
              <a:latin typeface="Arial"/>
              <a:ea typeface="Arial"/>
              <a:cs typeface="Arial"/>
              <a:sym typeface="Arial"/>
            </a:endParaRPr>
          </a:p>
          <a:p>
            <a:pPr marL="457200" lvl="0" indent="-310832" algn="just" rtl="0">
              <a:spcBef>
                <a:spcPts val="40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Specifying the global variables.</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Store width and height of the map (horizontal edge and vertical edge).</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Storing the difference of x-coordinates and of  y-coordinates between the goal and the    object.</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Initializing the direction of the object with respect to the goal (if the object is heading perfectly towards the goal, then orientation = 0)</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Initializing our input state vector, composed of the orientation plus the three signals received by the three sensors.</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Updating the weights of the neural network in our ai and playing a new action</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Converting the action played (0, 1 or 2) into the rotation angle (0°, 20° or -20°)</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Moving the object according to this last rotation angle</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Getting the new distance between the object and the goal right after the object moved</a:t>
            </a:r>
            <a:endParaRPr sz="1400">
              <a:solidFill>
                <a:srgbClr val="010202"/>
              </a:solidFill>
              <a:latin typeface="Arial"/>
              <a:ea typeface="Arial"/>
              <a:cs typeface="Arial"/>
              <a:sym typeface="Arial"/>
            </a:endParaRPr>
          </a:p>
          <a:p>
            <a:pPr marL="457200" lvl="0" indent="-310832" algn="just" rtl="0">
              <a:spcBef>
                <a:spcPts val="0"/>
              </a:spcBef>
              <a:spcAft>
                <a:spcPts val="0"/>
              </a:spcAft>
              <a:buClr>
                <a:srgbClr val="010202"/>
              </a:buClr>
              <a:buSzPct val="100000"/>
              <a:buFont typeface="Arial"/>
              <a:buAutoNum type="romanUcPeriod"/>
            </a:pPr>
            <a:r>
              <a:rPr lang="en-GB" sz="1400">
                <a:solidFill>
                  <a:srgbClr val="010202"/>
                </a:solidFill>
                <a:latin typeface="Arial"/>
                <a:ea typeface="Arial"/>
                <a:cs typeface="Arial"/>
                <a:sym typeface="Arial"/>
              </a:rPr>
              <a:t>Updating the positions of the 3 sensors 1,2 and 3 right after the object moved.</a:t>
            </a:r>
            <a:endParaRPr sz="1400">
              <a:solidFill>
                <a:srgbClr val="010202"/>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607875" y="570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a:t>
            </a:r>
            <a:endParaRPr/>
          </a:p>
        </p:txBody>
      </p:sp>
      <p:sp>
        <p:nvSpPr>
          <p:cNvPr id="182" name="Google Shape;182;p29"/>
          <p:cNvSpPr txBox="1">
            <a:spLocks noGrp="1"/>
          </p:cNvSpPr>
          <p:nvPr>
            <p:ph type="body" idx="1"/>
          </p:nvPr>
        </p:nvSpPr>
        <p:spPr>
          <a:xfrm>
            <a:off x="727650" y="1227275"/>
            <a:ext cx="7688700" cy="3850800"/>
          </a:xfrm>
          <a:prstGeom prst="rect">
            <a:avLst/>
          </a:prstGeom>
        </p:spPr>
        <p:txBody>
          <a:bodyPr spcFirstLastPara="1" wrap="square" lIns="91425" tIns="91425" rIns="91425" bIns="91425" anchor="t" anchorCtr="0">
            <a:noAutofit/>
          </a:bodyPr>
          <a:lstStyle/>
          <a:p>
            <a:pPr marL="0" lvl="0" indent="0" algn="just" rtl="0">
              <a:lnSpc>
                <a:spcPct val="95000"/>
              </a:lnSpc>
              <a:spcBef>
                <a:spcPts val="1600"/>
              </a:spcBef>
              <a:spcAft>
                <a:spcPts val="0"/>
              </a:spcAft>
              <a:buSzPts val="770"/>
              <a:buNone/>
            </a:pPr>
            <a:r>
              <a:rPr lang="en-GB" sz="1100" b="1">
                <a:solidFill>
                  <a:srgbClr val="010202"/>
                </a:solidFill>
                <a:latin typeface="Arial"/>
                <a:ea typeface="Arial"/>
                <a:cs typeface="Arial"/>
                <a:sym typeface="Arial"/>
              </a:rPr>
              <a:t>Step 9 : Assigning reward system :</a:t>
            </a:r>
            <a:endParaRPr sz="1100" b="1">
              <a:solidFill>
                <a:srgbClr val="010202"/>
              </a:solidFill>
              <a:latin typeface="Arial"/>
              <a:ea typeface="Arial"/>
              <a:cs typeface="Arial"/>
              <a:sym typeface="Arial"/>
            </a:endParaRPr>
          </a:p>
          <a:p>
            <a:pPr marL="457200" lvl="0" indent="-298450" algn="just" rtl="0">
              <a:lnSpc>
                <a:spcPct val="95000"/>
              </a:lnSpc>
              <a:spcBef>
                <a:spcPts val="400"/>
              </a:spcBef>
              <a:spcAft>
                <a:spcPts val="0"/>
              </a:spcAft>
              <a:buClr>
                <a:srgbClr val="010202"/>
              </a:buClr>
              <a:buSzPts val="1100"/>
              <a:buFont typeface="Arial"/>
              <a:buAutoNum type="romanUcPeriod"/>
            </a:pPr>
            <a:r>
              <a:rPr lang="en-GB" sz="1100">
                <a:solidFill>
                  <a:srgbClr val="010202"/>
                </a:solidFill>
                <a:latin typeface="Arial"/>
                <a:ea typeface="Arial"/>
                <a:cs typeface="Arial"/>
                <a:sym typeface="Arial"/>
              </a:rPr>
              <a:t>If the object is on the sand, it is slowed down (speed = 1) and reward = -1.</a:t>
            </a:r>
            <a:endParaRPr sz="1100">
              <a:solidFill>
                <a:srgbClr val="010202"/>
              </a:solidFill>
              <a:latin typeface="Arial"/>
              <a:ea typeface="Arial"/>
              <a:cs typeface="Arial"/>
              <a:sym typeface="Arial"/>
            </a:endParaRPr>
          </a:p>
          <a:p>
            <a:pPr marL="457200" lvl="0" indent="-298450" algn="just" rtl="0">
              <a:lnSpc>
                <a:spcPct val="95000"/>
              </a:lnSpc>
              <a:spcBef>
                <a:spcPts val="0"/>
              </a:spcBef>
              <a:spcAft>
                <a:spcPts val="0"/>
              </a:spcAft>
              <a:buClr>
                <a:srgbClr val="010202"/>
              </a:buClr>
              <a:buSzPts val="1100"/>
              <a:buFont typeface="Arial"/>
              <a:buAutoNum type="romanUcPeriod"/>
            </a:pPr>
            <a:r>
              <a:rPr lang="en-GB" sz="1100">
                <a:solidFill>
                  <a:srgbClr val="010202"/>
                </a:solidFill>
                <a:latin typeface="Arial"/>
                <a:ea typeface="Arial"/>
                <a:cs typeface="Arial"/>
                <a:sym typeface="Arial"/>
              </a:rPr>
              <a:t>Otherwise it gets a bad reward of -0.2.</a:t>
            </a:r>
            <a:endParaRPr sz="1100">
              <a:solidFill>
                <a:srgbClr val="010202"/>
              </a:solidFill>
              <a:latin typeface="Arial"/>
              <a:ea typeface="Arial"/>
              <a:cs typeface="Arial"/>
              <a:sym typeface="Arial"/>
            </a:endParaRPr>
          </a:p>
          <a:p>
            <a:pPr marL="457200" lvl="0" indent="-298450" algn="just" rtl="0">
              <a:lnSpc>
                <a:spcPct val="95000"/>
              </a:lnSpc>
              <a:spcBef>
                <a:spcPts val="0"/>
              </a:spcBef>
              <a:spcAft>
                <a:spcPts val="0"/>
              </a:spcAft>
              <a:buClr>
                <a:srgbClr val="010202"/>
              </a:buClr>
              <a:buSzPts val="1100"/>
              <a:buFont typeface="Arial"/>
              <a:buAutoNum type="romanUcPeriod"/>
            </a:pPr>
            <a:r>
              <a:rPr lang="en-GB" sz="1100">
                <a:solidFill>
                  <a:srgbClr val="010202"/>
                </a:solidFill>
                <a:latin typeface="Arial"/>
                <a:ea typeface="Arial"/>
                <a:cs typeface="Arial"/>
                <a:sym typeface="Arial"/>
              </a:rPr>
              <a:t>However if it is getting closer to the goal it still gets a slightly positive reward of 0.1.</a:t>
            </a:r>
            <a:endParaRPr sz="1100">
              <a:solidFill>
                <a:srgbClr val="010202"/>
              </a:solidFill>
              <a:latin typeface="Arial"/>
              <a:ea typeface="Arial"/>
              <a:cs typeface="Arial"/>
              <a:sym typeface="Arial"/>
            </a:endParaRPr>
          </a:p>
          <a:p>
            <a:pPr marL="457200" lvl="0" indent="-298450" algn="just" rtl="0">
              <a:lnSpc>
                <a:spcPct val="95000"/>
              </a:lnSpc>
              <a:spcBef>
                <a:spcPts val="0"/>
              </a:spcBef>
              <a:spcAft>
                <a:spcPts val="0"/>
              </a:spcAft>
              <a:buClr>
                <a:srgbClr val="010202"/>
              </a:buClr>
              <a:buSzPts val="1100"/>
              <a:buFont typeface="Arial"/>
              <a:buAutoNum type="romanUcPeriod"/>
            </a:pPr>
            <a:r>
              <a:rPr lang="en-GB" sz="1100">
                <a:solidFill>
                  <a:srgbClr val="010202"/>
                </a:solidFill>
                <a:latin typeface="Arial"/>
                <a:ea typeface="Arial"/>
                <a:cs typeface="Arial"/>
                <a:sym typeface="Arial"/>
              </a:rPr>
              <a:t>If the object is on any edge of the frame (top,right,bottom,left), it comes back 10 pixels away from the edge and it gets a bad reward of -1.</a:t>
            </a:r>
            <a:endParaRPr sz="1100">
              <a:solidFill>
                <a:srgbClr val="010202"/>
              </a:solidFill>
              <a:latin typeface="Arial"/>
              <a:ea typeface="Arial"/>
              <a:cs typeface="Arial"/>
              <a:sym typeface="Arial"/>
            </a:endParaRPr>
          </a:p>
          <a:p>
            <a:pPr marL="457200" lvl="0" indent="-298450" algn="just" rtl="0">
              <a:lnSpc>
                <a:spcPct val="95000"/>
              </a:lnSpc>
              <a:spcBef>
                <a:spcPts val="0"/>
              </a:spcBef>
              <a:spcAft>
                <a:spcPts val="0"/>
              </a:spcAft>
              <a:buClr>
                <a:srgbClr val="010202"/>
              </a:buClr>
              <a:buSzPts val="1100"/>
              <a:buFont typeface="Arial"/>
              <a:buAutoNum type="romanUcPeriod"/>
            </a:pPr>
            <a:r>
              <a:rPr lang="en-GB" sz="1100">
                <a:solidFill>
                  <a:srgbClr val="010202"/>
                </a:solidFill>
                <a:latin typeface="Arial"/>
                <a:ea typeface="Arial"/>
                <a:cs typeface="Arial"/>
                <a:sym typeface="Arial"/>
              </a:rPr>
              <a:t>When the object reaches its goal, the goal becomes the bottom right corner of the map and vice versa (updating of the x and y coordinate of the goal).</a:t>
            </a:r>
            <a:endParaRPr sz="1100">
              <a:solidFill>
                <a:srgbClr val="010202"/>
              </a:solidFill>
              <a:latin typeface="Arial"/>
              <a:ea typeface="Arial"/>
              <a:cs typeface="Arial"/>
              <a:sym typeface="Arial"/>
            </a:endParaRPr>
          </a:p>
          <a:p>
            <a:pPr marL="457200" lvl="0" indent="-298450" algn="just" rtl="0">
              <a:lnSpc>
                <a:spcPct val="95000"/>
              </a:lnSpc>
              <a:spcBef>
                <a:spcPts val="0"/>
              </a:spcBef>
              <a:spcAft>
                <a:spcPts val="0"/>
              </a:spcAft>
              <a:buClr>
                <a:srgbClr val="010202"/>
              </a:buClr>
              <a:buSzPts val="1100"/>
              <a:buFont typeface="Arial"/>
              <a:buAutoNum type="romanUcPeriod"/>
            </a:pPr>
            <a:r>
              <a:rPr lang="en-GB" sz="1100">
                <a:solidFill>
                  <a:srgbClr val="010202"/>
                </a:solidFill>
                <a:latin typeface="Arial"/>
                <a:ea typeface="Arial"/>
                <a:cs typeface="Arial"/>
                <a:sym typeface="Arial"/>
              </a:rPr>
              <a:t>Updating the last distance from the object to the goal.</a:t>
            </a:r>
            <a:endParaRPr sz="1100">
              <a:solidFill>
                <a:srgbClr val="010202"/>
              </a:solidFill>
              <a:latin typeface="Arial"/>
              <a:ea typeface="Arial"/>
              <a:cs typeface="Arial"/>
              <a:sym typeface="Arial"/>
            </a:endParaRPr>
          </a:p>
          <a:p>
            <a:pPr marL="0" lvl="0" indent="0" algn="just" rtl="0">
              <a:lnSpc>
                <a:spcPct val="95000"/>
              </a:lnSpc>
              <a:spcBef>
                <a:spcPts val="1600"/>
              </a:spcBef>
              <a:spcAft>
                <a:spcPts val="0"/>
              </a:spcAft>
              <a:buSzPts val="770"/>
              <a:buNone/>
            </a:pPr>
            <a:r>
              <a:rPr lang="en-GB" sz="1100" b="1">
                <a:solidFill>
                  <a:srgbClr val="010202"/>
                </a:solidFill>
                <a:latin typeface="Arial"/>
                <a:ea typeface="Arial"/>
                <a:cs typeface="Arial"/>
                <a:sym typeface="Arial"/>
              </a:rPr>
              <a:t>Step 10 : Painting for graphic interface :</a:t>
            </a:r>
            <a:endParaRPr sz="1100" b="1">
              <a:solidFill>
                <a:srgbClr val="010202"/>
              </a:solidFill>
              <a:latin typeface="Arial"/>
              <a:ea typeface="Arial"/>
              <a:cs typeface="Arial"/>
              <a:sym typeface="Arial"/>
            </a:endParaRPr>
          </a:p>
          <a:p>
            <a:pPr marL="457200" lvl="0" indent="-298450" algn="just" rtl="0">
              <a:lnSpc>
                <a:spcPct val="95000"/>
              </a:lnSpc>
              <a:spcBef>
                <a:spcPts val="400"/>
              </a:spcBef>
              <a:spcAft>
                <a:spcPts val="0"/>
              </a:spcAft>
              <a:buClr>
                <a:srgbClr val="010202"/>
              </a:buClr>
              <a:buSzPts val="1100"/>
              <a:buFont typeface="Arial"/>
              <a:buAutoNum type="romanUcPeriod"/>
            </a:pPr>
            <a:r>
              <a:rPr lang="en-GB" sz="1100">
                <a:solidFill>
                  <a:srgbClr val="010202"/>
                </a:solidFill>
                <a:latin typeface="Arial"/>
                <a:ea typeface="Arial"/>
                <a:cs typeface="Arial"/>
                <a:sym typeface="Arial"/>
              </a:rPr>
              <a:t>Putting some sand when we do a left click.</a:t>
            </a:r>
            <a:endParaRPr sz="1100">
              <a:solidFill>
                <a:srgbClr val="010202"/>
              </a:solidFill>
              <a:latin typeface="Arial"/>
              <a:ea typeface="Arial"/>
              <a:cs typeface="Arial"/>
              <a:sym typeface="Arial"/>
            </a:endParaRPr>
          </a:p>
          <a:p>
            <a:pPr marL="457200" lvl="0" indent="-298450" algn="just" rtl="0">
              <a:lnSpc>
                <a:spcPct val="95000"/>
              </a:lnSpc>
              <a:spcBef>
                <a:spcPts val="0"/>
              </a:spcBef>
              <a:spcAft>
                <a:spcPts val="0"/>
              </a:spcAft>
              <a:buClr>
                <a:srgbClr val="010202"/>
              </a:buClr>
              <a:buSzPts val="1100"/>
              <a:buFont typeface="Arial"/>
              <a:buAutoNum type="romanUcPeriod"/>
            </a:pPr>
            <a:r>
              <a:rPr lang="en-GB" sz="1100">
                <a:solidFill>
                  <a:srgbClr val="010202"/>
                </a:solidFill>
                <a:latin typeface="Arial"/>
                <a:ea typeface="Arial"/>
                <a:cs typeface="Arial"/>
                <a:sym typeface="Arial"/>
              </a:rPr>
              <a:t>Put some sand when we move the mouse while pressing left.</a:t>
            </a:r>
            <a:endParaRPr sz="1100">
              <a:solidFill>
                <a:srgbClr val="010202"/>
              </a:solidFill>
              <a:latin typeface="Arial"/>
              <a:ea typeface="Arial"/>
              <a:cs typeface="Arial"/>
              <a:sym typeface="Arial"/>
            </a:endParaRPr>
          </a:p>
          <a:p>
            <a:pPr marL="0" lvl="0" indent="0" algn="just" rtl="0">
              <a:lnSpc>
                <a:spcPct val="95000"/>
              </a:lnSpc>
              <a:spcBef>
                <a:spcPts val="1600"/>
              </a:spcBef>
              <a:spcAft>
                <a:spcPts val="0"/>
              </a:spcAft>
              <a:buSzPts val="770"/>
              <a:buNone/>
            </a:pPr>
            <a:r>
              <a:rPr lang="en-GB" sz="1100" b="1">
                <a:solidFill>
                  <a:srgbClr val="010202"/>
                </a:solidFill>
                <a:latin typeface="Arial"/>
                <a:ea typeface="Arial"/>
                <a:cs typeface="Arial"/>
                <a:sym typeface="Arial"/>
              </a:rPr>
              <a:t>Step 11 : API and switches interface :</a:t>
            </a:r>
            <a:endParaRPr sz="1100" b="1">
              <a:solidFill>
                <a:srgbClr val="010202"/>
              </a:solidFill>
              <a:latin typeface="Arial"/>
              <a:ea typeface="Arial"/>
              <a:cs typeface="Arial"/>
              <a:sym typeface="Arial"/>
            </a:endParaRPr>
          </a:p>
          <a:p>
            <a:pPr marL="457200" lvl="0" indent="-298450" algn="just" rtl="0">
              <a:lnSpc>
                <a:spcPct val="95000"/>
              </a:lnSpc>
              <a:spcBef>
                <a:spcPts val="400"/>
              </a:spcBef>
              <a:spcAft>
                <a:spcPts val="0"/>
              </a:spcAft>
              <a:buClr>
                <a:srgbClr val="010202"/>
              </a:buClr>
              <a:buSzPts val="1100"/>
              <a:buFont typeface="Arial"/>
              <a:buAutoNum type="romanUcPeriod"/>
            </a:pPr>
            <a:r>
              <a:rPr lang="en-GB" sz="1100">
                <a:solidFill>
                  <a:srgbClr val="010202"/>
                </a:solidFill>
                <a:latin typeface="Arial"/>
                <a:ea typeface="Arial"/>
                <a:cs typeface="Arial"/>
                <a:sym typeface="Arial"/>
              </a:rPr>
              <a:t>Building the app.</a:t>
            </a:r>
            <a:endParaRPr sz="1100">
              <a:solidFill>
                <a:srgbClr val="010202"/>
              </a:solidFill>
              <a:latin typeface="Arial"/>
              <a:ea typeface="Arial"/>
              <a:cs typeface="Arial"/>
              <a:sym typeface="Arial"/>
            </a:endParaRPr>
          </a:p>
          <a:p>
            <a:pPr marL="457200" lvl="0" indent="-298450" algn="just" rtl="0">
              <a:lnSpc>
                <a:spcPct val="95000"/>
              </a:lnSpc>
              <a:spcBef>
                <a:spcPts val="0"/>
              </a:spcBef>
              <a:spcAft>
                <a:spcPts val="0"/>
              </a:spcAft>
              <a:buClr>
                <a:srgbClr val="010202"/>
              </a:buClr>
              <a:buSzPts val="1100"/>
              <a:buFont typeface="Arial"/>
              <a:buAutoNum type="romanUcPeriod"/>
            </a:pPr>
            <a:r>
              <a:rPr lang="en-GB" sz="1100">
                <a:solidFill>
                  <a:srgbClr val="010202"/>
                </a:solidFill>
                <a:latin typeface="Arial"/>
                <a:ea typeface="Arial"/>
                <a:cs typeface="Arial"/>
                <a:sym typeface="Arial"/>
              </a:rPr>
              <a:t>Creating the clear, save and load buttons.</a:t>
            </a:r>
            <a:endParaRPr sz="1100">
              <a:solidFill>
                <a:srgbClr val="010202"/>
              </a:solidFill>
              <a:latin typeface="Arial"/>
              <a:ea typeface="Arial"/>
              <a:cs typeface="Arial"/>
              <a:sym typeface="Arial"/>
            </a:endParaRPr>
          </a:p>
          <a:p>
            <a:pPr marL="457200" lvl="0" indent="-298450" algn="just" rtl="0">
              <a:lnSpc>
                <a:spcPct val="95000"/>
              </a:lnSpc>
              <a:spcBef>
                <a:spcPts val="0"/>
              </a:spcBef>
              <a:spcAft>
                <a:spcPts val="0"/>
              </a:spcAft>
              <a:buClr>
                <a:srgbClr val="010202"/>
              </a:buClr>
              <a:buSzPts val="1100"/>
              <a:buFont typeface="Arial"/>
              <a:buAutoNum type="romanUcPeriod"/>
            </a:pPr>
            <a:r>
              <a:rPr lang="en-GB" sz="1100">
                <a:solidFill>
                  <a:srgbClr val="010202"/>
                </a:solidFill>
                <a:latin typeface="Arial"/>
                <a:ea typeface="Arial"/>
                <a:cs typeface="Arial"/>
                <a:sym typeface="Arial"/>
              </a:rPr>
              <a:t>Running the app.</a:t>
            </a:r>
            <a:endParaRPr sz="1100">
              <a:solidFill>
                <a:srgbClr val="010202"/>
              </a:solidFill>
              <a:latin typeface="Arial"/>
              <a:ea typeface="Arial"/>
              <a:cs typeface="Arial"/>
              <a:sym typeface="Arial"/>
            </a:endParaRPr>
          </a:p>
          <a:p>
            <a:pPr marL="0" lvl="0" indent="0" algn="just" rtl="0">
              <a:lnSpc>
                <a:spcPct val="95000"/>
              </a:lnSpc>
              <a:spcBef>
                <a:spcPts val="1600"/>
              </a:spcBef>
              <a:spcAft>
                <a:spcPts val="400"/>
              </a:spcAft>
              <a:buSzPts val="770"/>
              <a:buNone/>
            </a:pPr>
            <a:r>
              <a:rPr lang="en-GB" sz="1100" b="1">
                <a:solidFill>
                  <a:srgbClr val="010202"/>
                </a:solidFill>
                <a:latin typeface="Arial"/>
                <a:ea typeface="Arial"/>
                <a:cs typeface="Arial"/>
                <a:sym typeface="Arial"/>
              </a:rPr>
              <a:t>Step 12 : Build and run the application.</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673350" y="579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Tools Used</a:t>
            </a:r>
            <a:endParaRPr/>
          </a:p>
        </p:txBody>
      </p:sp>
      <p:sp>
        <p:nvSpPr>
          <p:cNvPr id="188" name="Google Shape;188;p30"/>
          <p:cNvSpPr txBox="1">
            <a:spLocks noGrp="1"/>
          </p:cNvSpPr>
          <p:nvPr>
            <p:ph type="body" idx="1"/>
          </p:nvPr>
        </p:nvSpPr>
        <p:spPr>
          <a:xfrm>
            <a:off x="729450" y="1748800"/>
            <a:ext cx="7688700" cy="2591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400" b="1">
                <a:solidFill>
                  <a:srgbClr val="010202"/>
                </a:solidFill>
                <a:latin typeface="Arial"/>
                <a:ea typeface="Arial"/>
                <a:cs typeface="Arial"/>
                <a:sym typeface="Arial"/>
              </a:rPr>
              <a:t>Kivy</a:t>
            </a:r>
            <a:r>
              <a:rPr lang="en-GB" sz="1400">
                <a:solidFill>
                  <a:srgbClr val="010202"/>
                </a:solidFill>
                <a:latin typeface="Arial"/>
                <a:ea typeface="Arial"/>
                <a:cs typeface="Arial"/>
                <a:sym typeface="Arial"/>
              </a:rPr>
              <a:t> - To create the environment and the objects.</a:t>
            </a:r>
            <a:endParaRPr sz="1400">
              <a:solidFill>
                <a:srgbClr val="010202"/>
              </a:solidFill>
              <a:latin typeface="Arial"/>
              <a:ea typeface="Arial"/>
              <a:cs typeface="Arial"/>
              <a:sym typeface="Arial"/>
            </a:endParaRPr>
          </a:p>
          <a:p>
            <a:pPr marL="0" lvl="0" indent="0" algn="just" rtl="0">
              <a:spcBef>
                <a:spcPts val="0"/>
              </a:spcBef>
              <a:spcAft>
                <a:spcPts val="0"/>
              </a:spcAft>
              <a:buNone/>
            </a:pPr>
            <a:endParaRPr sz="1400">
              <a:solidFill>
                <a:srgbClr val="010202"/>
              </a:solidFill>
              <a:latin typeface="Arial"/>
              <a:ea typeface="Arial"/>
              <a:cs typeface="Arial"/>
              <a:sym typeface="Arial"/>
            </a:endParaRPr>
          </a:p>
          <a:p>
            <a:pPr marL="0" lvl="0" indent="0" algn="just" rtl="0">
              <a:spcBef>
                <a:spcPts val="0"/>
              </a:spcBef>
              <a:spcAft>
                <a:spcPts val="0"/>
              </a:spcAft>
              <a:buNone/>
            </a:pPr>
            <a:r>
              <a:rPr lang="en-GB" sz="1400">
                <a:solidFill>
                  <a:srgbClr val="010202"/>
                </a:solidFill>
                <a:latin typeface="Arial"/>
                <a:ea typeface="Arial"/>
                <a:cs typeface="Arial"/>
                <a:sym typeface="Arial"/>
              </a:rPr>
              <a:t>Kivy is an open source multi-platform GUI development library for Python and can run on iOS, Android, Windows, OS X, and GNU/Linux. It helps develop applications that make use of innovative, multi-touch UI. The fundamental idea behind Kivy is to enable the developer to build an app once and use it across all devices, making the code reusable and deployable, allowing for quick and easy interaction design and rapid prototyping.</a:t>
            </a:r>
            <a:endParaRPr sz="1400">
              <a:solidFill>
                <a:srgbClr val="010202"/>
              </a:solidFill>
              <a:latin typeface="Arial"/>
              <a:ea typeface="Arial"/>
              <a:cs typeface="Arial"/>
              <a:sym typeface="Arial"/>
            </a:endParaRPr>
          </a:p>
          <a:p>
            <a:pPr marL="457200" lvl="0" indent="0" algn="just" rtl="0">
              <a:spcBef>
                <a:spcPts val="0"/>
              </a:spcBef>
              <a:spcAft>
                <a:spcPts val="0"/>
              </a:spcAft>
              <a:buNone/>
            </a:pPr>
            <a:endParaRPr sz="1400" b="1">
              <a:solidFill>
                <a:srgbClr val="010202"/>
              </a:solidFill>
              <a:latin typeface="Arial"/>
              <a:ea typeface="Arial"/>
              <a:cs typeface="Arial"/>
              <a:sym typeface="Arial"/>
            </a:endParaRPr>
          </a:p>
          <a:p>
            <a:pPr marL="457200" lvl="0" indent="-228600" algn="just" rtl="0">
              <a:spcBef>
                <a:spcPts val="0"/>
              </a:spcBef>
              <a:spcAft>
                <a:spcPts val="0"/>
              </a:spcAft>
              <a:buNone/>
            </a:pPr>
            <a:endParaRPr sz="1400">
              <a:solidFill>
                <a:srgbClr val="010202"/>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727650" y="5611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Tools Used</a:t>
            </a:r>
            <a:endParaRPr/>
          </a:p>
        </p:txBody>
      </p:sp>
      <p:sp>
        <p:nvSpPr>
          <p:cNvPr id="194" name="Google Shape;194;p31"/>
          <p:cNvSpPr txBox="1">
            <a:spLocks noGrp="1"/>
          </p:cNvSpPr>
          <p:nvPr>
            <p:ph type="body" idx="1"/>
          </p:nvPr>
        </p:nvSpPr>
        <p:spPr>
          <a:xfrm>
            <a:off x="729450" y="1365375"/>
            <a:ext cx="7688700" cy="33573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GB" sz="1400" b="1">
                <a:solidFill>
                  <a:srgbClr val="010202"/>
                </a:solidFill>
                <a:latin typeface="Arial"/>
                <a:ea typeface="Arial"/>
                <a:cs typeface="Arial"/>
                <a:sym typeface="Arial"/>
              </a:rPr>
              <a:t>PyTorch Framework</a:t>
            </a:r>
            <a:r>
              <a:rPr lang="en-GB" sz="1400">
                <a:solidFill>
                  <a:srgbClr val="010202"/>
                </a:solidFill>
                <a:latin typeface="Arial"/>
                <a:ea typeface="Arial"/>
                <a:cs typeface="Arial"/>
                <a:sym typeface="Arial"/>
              </a:rPr>
              <a:t> - To implement the Deep Q Learning algorithm and to build the Path Navigating System.</a:t>
            </a:r>
            <a:endParaRPr sz="1400">
              <a:solidFill>
                <a:srgbClr val="010202"/>
              </a:solidFill>
              <a:latin typeface="Arial"/>
              <a:ea typeface="Arial"/>
              <a:cs typeface="Arial"/>
              <a:sym typeface="Arial"/>
            </a:endParaRPr>
          </a:p>
          <a:p>
            <a:pPr marL="0" lvl="0" indent="0" algn="l" rtl="0">
              <a:spcBef>
                <a:spcPts val="0"/>
              </a:spcBef>
              <a:spcAft>
                <a:spcPts val="0"/>
              </a:spcAft>
              <a:buNone/>
            </a:pPr>
            <a:endParaRPr sz="1400">
              <a:solidFill>
                <a:srgbClr val="010202"/>
              </a:solidFill>
              <a:latin typeface="Arial"/>
              <a:ea typeface="Arial"/>
              <a:cs typeface="Arial"/>
              <a:sym typeface="Arial"/>
            </a:endParaRPr>
          </a:p>
          <a:p>
            <a:pPr marL="0" lvl="0" indent="0" algn="l" rtl="0">
              <a:spcBef>
                <a:spcPts val="0"/>
              </a:spcBef>
              <a:spcAft>
                <a:spcPts val="0"/>
              </a:spcAft>
              <a:buNone/>
            </a:pPr>
            <a:r>
              <a:rPr lang="en-GB" sz="1400">
                <a:solidFill>
                  <a:srgbClr val="010202"/>
                </a:solidFill>
                <a:latin typeface="Arial"/>
                <a:ea typeface="Arial"/>
                <a:cs typeface="Arial"/>
                <a:sym typeface="Arial"/>
              </a:rPr>
              <a:t>PyTorch is an open source machine learning (ML) framework based on the Python programming language and the Torch library. It is one of the preferred platforms for deep learning research. The framework is built to speed up the process between research prototyping and deployment.</a:t>
            </a:r>
            <a:endParaRPr sz="1400">
              <a:solidFill>
                <a:srgbClr val="010202"/>
              </a:solidFill>
              <a:latin typeface="Arial"/>
              <a:ea typeface="Arial"/>
              <a:cs typeface="Arial"/>
              <a:sym typeface="Arial"/>
            </a:endParaRPr>
          </a:p>
          <a:p>
            <a:pPr marL="0" lvl="0" indent="0" algn="l" rtl="0">
              <a:spcBef>
                <a:spcPts val="0"/>
              </a:spcBef>
              <a:spcAft>
                <a:spcPts val="0"/>
              </a:spcAft>
              <a:buNone/>
            </a:pPr>
            <a:endParaRPr sz="1400">
              <a:solidFill>
                <a:srgbClr val="010202"/>
              </a:solidFill>
              <a:latin typeface="Arial"/>
              <a:ea typeface="Arial"/>
              <a:cs typeface="Arial"/>
              <a:sym typeface="Arial"/>
            </a:endParaRPr>
          </a:p>
          <a:p>
            <a:pPr marL="0" lvl="0" indent="0" algn="l" rtl="0">
              <a:spcBef>
                <a:spcPts val="0"/>
              </a:spcBef>
              <a:spcAft>
                <a:spcPts val="0"/>
              </a:spcAft>
              <a:buNone/>
            </a:pPr>
            <a:r>
              <a:rPr lang="en-GB" sz="1400">
                <a:solidFill>
                  <a:srgbClr val="010202"/>
                </a:solidFill>
                <a:latin typeface="Arial"/>
                <a:ea typeface="Arial"/>
                <a:cs typeface="Arial"/>
                <a:sym typeface="Arial"/>
              </a:rPr>
              <a:t>PyTorch is similar to NumPy and computes using tensors that are accelerated by graphics processing units (GPU). Tensors are arrays, a type of multidimensional data structure, that can be operated on and manipulated with APIs. The PyTorch framework supports over 200 different mathematical operations.</a:t>
            </a:r>
            <a:endParaRPr sz="1400">
              <a:solidFill>
                <a:srgbClr val="010202"/>
              </a:solidFill>
              <a:latin typeface="Arial"/>
              <a:ea typeface="Arial"/>
              <a:cs typeface="Arial"/>
              <a:sym typeface="Arial"/>
            </a:endParaRPr>
          </a:p>
          <a:p>
            <a:pPr marL="0" lvl="0" indent="0" algn="l" rtl="0">
              <a:spcBef>
                <a:spcPts val="0"/>
              </a:spcBef>
              <a:spcAft>
                <a:spcPts val="0"/>
              </a:spcAft>
              <a:buNone/>
            </a:pPr>
            <a:endParaRPr sz="1400">
              <a:solidFill>
                <a:srgbClr val="010202"/>
              </a:solidFill>
              <a:latin typeface="Arial"/>
              <a:ea typeface="Arial"/>
              <a:cs typeface="Arial"/>
              <a:sym typeface="Arial"/>
            </a:endParaRPr>
          </a:p>
          <a:p>
            <a:pPr marL="0" lvl="0" indent="0" algn="l" rtl="0">
              <a:spcBef>
                <a:spcPts val="0"/>
              </a:spcBef>
              <a:spcAft>
                <a:spcPts val="0"/>
              </a:spcAft>
              <a:buNone/>
            </a:pPr>
            <a:r>
              <a:rPr lang="en-GB" sz="1400">
                <a:solidFill>
                  <a:srgbClr val="010202"/>
                </a:solidFill>
                <a:latin typeface="Arial"/>
                <a:ea typeface="Arial"/>
                <a:cs typeface="Arial"/>
                <a:sym typeface="Arial"/>
              </a:rPr>
              <a:t>The popularity of PyTorch continues to rise as it simplifies the creation of artificial neural network (ANN) models. PyTorch is mainly used for applications of research, data science and artificial intelligence (AI).</a:t>
            </a:r>
            <a:endParaRPr sz="1400">
              <a:solidFill>
                <a:srgbClr val="010202"/>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1169795"/>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1600"/>
              </a:spcAft>
              <a:buNone/>
            </a:pPr>
            <a:r>
              <a:rPr lang="en-GB" sz="3044" dirty="0"/>
              <a:t>Abstract :</a:t>
            </a:r>
            <a:endParaRPr sz="3044" dirty="0"/>
          </a:p>
        </p:txBody>
      </p:sp>
      <p:sp>
        <p:nvSpPr>
          <p:cNvPr id="99" name="Google Shape;99;p15"/>
          <p:cNvSpPr txBox="1">
            <a:spLocks noGrp="1"/>
          </p:cNvSpPr>
          <p:nvPr>
            <p:ph type="body" idx="1"/>
          </p:nvPr>
        </p:nvSpPr>
        <p:spPr>
          <a:xfrm>
            <a:off x="727650" y="1853850"/>
            <a:ext cx="7688700" cy="3396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10202"/>
              </a:buClr>
              <a:buSzPts val="1300"/>
              <a:buFont typeface="Raleway"/>
              <a:buChar char="●"/>
            </a:pPr>
            <a:r>
              <a:rPr lang="en-GB">
                <a:solidFill>
                  <a:srgbClr val="010202"/>
                </a:solidFill>
                <a:latin typeface="Raleway"/>
                <a:ea typeface="Raleway"/>
                <a:cs typeface="Raleway"/>
                <a:sym typeface="Raleway"/>
              </a:rPr>
              <a:t>There is an increased need for automation in this ever advancing technological world. </a:t>
            </a:r>
            <a:endParaRPr>
              <a:solidFill>
                <a:srgbClr val="010202"/>
              </a:solidFill>
              <a:latin typeface="Raleway"/>
              <a:ea typeface="Raleway"/>
              <a:cs typeface="Raleway"/>
              <a:sym typeface="Raleway"/>
            </a:endParaRPr>
          </a:p>
          <a:p>
            <a:pPr marL="457200" lvl="0" indent="-311150" algn="l" rtl="0">
              <a:spcBef>
                <a:spcPts val="0"/>
              </a:spcBef>
              <a:spcAft>
                <a:spcPts val="0"/>
              </a:spcAft>
              <a:buClr>
                <a:srgbClr val="010202"/>
              </a:buClr>
              <a:buSzPts val="1300"/>
              <a:buFont typeface="Raleway"/>
              <a:buChar char="●"/>
            </a:pPr>
            <a:r>
              <a:rPr lang="en-GB">
                <a:solidFill>
                  <a:srgbClr val="010202"/>
                </a:solidFill>
                <a:latin typeface="Raleway"/>
                <a:ea typeface="Raleway"/>
                <a:cs typeface="Raleway"/>
                <a:sym typeface="Raleway"/>
              </a:rPr>
              <a:t>Automation reduces time, money, labour, while also reducing manual errors, giving you more time to concentrate on other work. </a:t>
            </a:r>
            <a:endParaRPr>
              <a:solidFill>
                <a:srgbClr val="010202"/>
              </a:solidFill>
              <a:latin typeface="Raleway"/>
              <a:ea typeface="Raleway"/>
              <a:cs typeface="Raleway"/>
              <a:sym typeface="Raleway"/>
            </a:endParaRPr>
          </a:p>
          <a:p>
            <a:pPr marL="457200" lvl="0" indent="-311150" algn="l" rtl="0">
              <a:spcBef>
                <a:spcPts val="0"/>
              </a:spcBef>
              <a:spcAft>
                <a:spcPts val="0"/>
              </a:spcAft>
              <a:buClr>
                <a:srgbClr val="010202"/>
              </a:buClr>
              <a:buSzPts val="1300"/>
              <a:buFont typeface="Raleway"/>
              <a:buChar char="●"/>
            </a:pPr>
            <a:r>
              <a:rPr lang="en-GB">
                <a:solidFill>
                  <a:srgbClr val="010202"/>
                </a:solidFill>
                <a:latin typeface="Raleway"/>
                <a:ea typeface="Raleway"/>
                <a:cs typeface="Raleway"/>
                <a:sym typeface="Raleway"/>
              </a:rPr>
              <a:t>Manual tasks are hectic and boring, sometimes they are dangerous considering the work. </a:t>
            </a:r>
            <a:endParaRPr>
              <a:solidFill>
                <a:srgbClr val="010202"/>
              </a:solidFill>
              <a:latin typeface="Raleway"/>
              <a:ea typeface="Raleway"/>
              <a:cs typeface="Raleway"/>
              <a:sym typeface="Raleway"/>
            </a:endParaRPr>
          </a:p>
          <a:p>
            <a:pPr marL="457200" lvl="0" indent="-311150" algn="l" rtl="0">
              <a:spcBef>
                <a:spcPts val="0"/>
              </a:spcBef>
              <a:spcAft>
                <a:spcPts val="0"/>
              </a:spcAft>
              <a:buClr>
                <a:srgbClr val="010202"/>
              </a:buClr>
              <a:buSzPts val="1300"/>
              <a:buFont typeface="Raleway"/>
              <a:buChar char="●"/>
            </a:pPr>
            <a:r>
              <a:rPr lang="en-GB">
                <a:solidFill>
                  <a:srgbClr val="010202"/>
                </a:solidFill>
                <a:latin typeface="Raleway"/>
                <a:ea typeface="Raleway"/>
                <a:cs typeface="Raleway"/>
                <a:sym typeface="Raleway"/>
              </a:rPr>
              <a:t>Navigation plays a vital role in many industries, some of them are vehicles, drones, transportation, and there are certain cases where navigation might be dangerous like deep forest, underground, underwater, firefighting environments. </a:t>
            </a:r>
            <a:endParaRPr>
              <a:solidFill>
                <a:srgbClr val="010202"/>
              </a:solidFill>
              <a:latin typeface="Raleway"/>
              <a:ea typeface="Raleway"/>
              <a:cs typeface="Raleway"/>
              <a:sym typeface="Raleway"/>
            </a:endParaRPr>
          </a:p>
          <a:p>
            <a:pPr marL="457200" lvl="0" indent="-311150" algn="l" rtl="0">
              <a:spcBef>
                <a:spcPts val="0"/>
              </a:spcBef>
              <a:spcAft>
                <a:spcPts val="0"/>
              </a:spcAft>
              <a:buClr>
                <a:srgbClr val="010202"/>
              </a:buClr>
              <a:buSzPts val="1300"/>
              <a:buFont typeface="Raleway"/>
              <a:buChar char="●"/>
            </a:pPr>
            <a:r>
              <a:rPr lang="en-GB">
                <a:solidFill>
                  <a:srgbClr val="010202"/>
                </a:solidFill>
                <a:latin typeface="Raleway"/>
                <a:ea typeface="Raleway"/>
                <a:cs typeface="Raleway"/>
                <a:sym typeface="Raleway"/>
              </a:rPr>
              <a:t>Visually challenged people have a difficult time navigating unfamiliar places. So there is a necessity for an automatic navigation system to overcome these situations.</a:t>
            </a:r>
            <a:endParaRPr>
              <a:solidFill>
                <a:srgbClr val="010202"/>
              </a:solidFill>
              <a:latin typeface="Raleway"/>
              <a:ea typeface="Raleway"/>
              <a:cs typeface="Raleway"/>
              <a:sym typeface="Raleway"/>
            </a:endParaRPr>
          </a:p>
          <a:p>
            <a:pPr marL="457200" lvl="0" indent="-311150" algn="l" rtl="0">
              <a:spcBef>
                <a:spcPts val="0"/>
              </a:spcBef>
              <a:spcAft>
                <a:spcPts val="0"/>
              </a:spcAft>
              <a:buClr>
                <a:srgbClr val="010202"/>
              </a:buClr>
              <a:buSzPts val="1300"/>
              <a:buFont typeface="Raleway"/>
              <a:buChar char="●"/>
            </a:pPr>
            <a:r>
              <a:rPr lang="en-GB">
                <a:solidFill>
                  <a:srgbClr val="010202"/>
                </a:solidFill>
                <a:latin typeface="Raleway"/>
                <a:ea typeface="Raleway"/>
                <a:cs typeface="Raleway"/>
                <a:sym typeface="Raleway"/>
              </a:rPr>
              <a:t>Hence in our project we will be implementing automatic path navigation simulation using deep Q-learning (a Machine Learning technique).</a:t>
            </a:r>
            <a:endParaRPr>
              <a:solidFill>
                <a:srgbClr val="010202"/>
              </a:solidFill>
              <a:latin typeface="Raleway"/>
              <a:ea typeface="Raleway"/>
              <a:cs typeface="Raleway"/>
              <a:sym typeface="Raleway"/>
            </a:endParaRPr>
          </a:p>
          <a:p>
            <a:pPr marL="457200" lvl="0" indent="-311150" algn="l" rtl="0">
              <a:spcBef>
                <a:spcPts val="0"/>
              </a:spcBef>
              <a:spcAft>
                <a:spcPts val="0"/>
              </a:spcAft>
              <a:buClr>
                <a:srgbClr val="010202"/>
              </a:buClr>
              <a:buSzPts val="1300"/>
              <a:buFont typeface="Raleway"/>
              <a:buChar char="●"/>
            </a:pPr>
            <a:r>
              <a:rPr lang="en-GB">
                <a:solidFill>
                  <a:srgbClr val="010202"/>
                </a:solidFill>
                <a:latin typeface="Raleway"/>
                <a:ea typeface="Raleway"/>
                <a:cs typeface="Raleway"/>
                <a:sym typeface="Raleway"/>
              </a:rPr>
              <a:t>This path navigation system when assigned its destination automatically finds the shortest route and avoid the obstacle in order to reach its destination </a:t>
            </a:r>
            <a:endParaRPr>
              <a:solidFill>
                <a:srgbClr val="010202"/>
              </a:solidFill>
              <a:latin typeface="Raleway"/>
              <a:ea typeface="Raleway"/>
              <a:cs typeface="Raleway"/>
              <a:sym typeface="Raleway"/>
            </a:endParaRPr>
          </a:p>
          <a:p>
            <a:pPr marL="0" lvl="0" indent="0" algn="l" rtl="0">
              <a:spcBef>
                <a:spcPts val="0"/>
              </a:spcBef>
              <a:spcAft>
                <a:spcPts val="0"/>
              </a:spcAft>
              <a:buNone/>
            </a:pPr>
            <a:endParaRPr sz="1400">
              <a:solidFill>
                <a:srgbClr val="000000"/>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663975" y="570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a:t>
            </a:r>
            <a:endParaRPr/>
          </a:p>
        </p:txBody>
      </p:sp>
      <p:sp>
        <p:nvSpPr>
          <p:cNvPr id="200" name="Google Shape;200;p32"/>
          <p:cNvSpPr txBox="1">
            <a:spLocks noGrp="1"/>
          </p:cNvSpPr>
          <p:nvPr>
            <p:ph type="body" idx="1"/>
          </p:nvPr>
        </p:nvSpPr>
        <p:spPr>
          <a:xfrm>
            <a:off x="4797500" y="1530675"/>
            <a:ext cx="3929400" cy="34725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GB" sz="1700" b="1" i="1">
                <a:solidFill>
                  <a:srgbClr val="010202"/>
                </a:solidFill>
                <a:latin typeface="Arial"/>
                <a:ea typeface="Arial"/>
                <a:cs typeface="Arial"/>
                <a:sym typeface="Arial"/>
              </a:rPr>
              <a:t>Module 1 : To create an environment with the object and sensors.</a:t>
            </a:r>
            <a:endParaRPr sz="1700" b="1" i="1">
              <a:solidFill>
                <a:srgbClr val="010202"/>
              </a:solidFill>
              <a:latin typeface="Arial"/>
              <a:ea typeface="Arial"/>
              <a:cs typeface="Arial"/>
              <a:sym typeface="Arial"/>
            </a:endParaRPr>
          </a:p>
          <a:p>
            <a:pPr marL="0" lvl="0" indent="0" algn="just" rtl="0">
              <a:spcBef>
                <a:spcPts val="600"/>
              </a:spcBef>
              <a:spcAft>
                <a:spcPts val="0"/>
              </a:spcAft>
              <a:buNone/>
            </a:pP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Char char="●"/>
            </a:pPr>
            <a:r>
              <a:rPr lang="en-GB" sz="1400">
                <a:solidFill>
                  <a:srgbClr val="010202"/>
                </a:solidFill>
                <a:latin typeface="Arial"/>
                <a:ea typeface="Arial"/>
                <a:cs typeface="Arial"/>
                <a:sym typeface="Arial"/>
              </a:rPr>
              <a:t>The environment with objects are created, the object is set to go from the upper left corner of the map to the bottom right corner.</a:t>
            </a:r>
            <a:endParaRPr sz="1400">
              <a:solidFill>
                <a:srgbClr val="010202"/>
              </a:solidFill>
              <a:latin typeface="Arial"/>
              <a:ea typeface="Arial"/>
              <a:cs typeface="Arial"/>
              <a:sym typeface="Arial"/>
            </a:endParaRPr>
          </a:p>
          <a:p>
            <a:pPr marL="457200" lvl="0" indent="0" algn="just" rtl="0">
              <a:spcBef>
                <a:spcPts val="0"/>
              </a:spcBef>
              <a:spcAft>
                <a:spcPts val="0"/>
              </a:spcAft>
              <a:buNone/>
            </a:pPr>
            <a:endParaRPr sz="1400">
              <a:solidFill>
                <a:srgbClr val="010202"/>
              </a:solidFill>
              <a:latin typeface="Arial"/>
              <a:ea typeface="Arial"/>
              <a:cs typeface="Arial"/>
              <a:sym typeface="Arial"/>
            </a:endParaRPr>
          </a:p>
          <a:p>
            <a:pPr marL="457200" lvl="0" indent="-317500" algn="l" rtl="0">
              <a:spcBef>
                <a:spcPts val="0"/>
              </a:spcBef>
              <a:spcAft>
                <a:spcPts val="0"/>
              </a:spcAft>
              <a:buClr>
                <a:srgbClr val="010202"/>
              </a:buClr>
              <a:buSzPts val="1400"/>
              <a:buFont typeface="Arial"/>
              <a:buChar char="●"/>
            </a:pPr>
            <a:r>
              <a:rPr lang="en-GB" sz="1400">
                <a:solidFill>
                  <a:srgbClr val="010202"/>
                </a:solidFill>
                <a:latin typeface="Arial"/>
                <a:ea typeface="Arial"/>
                <a:cs typeface="Arial"/>
                <a:sym typeface="Arial"/>
              </a:rPr>
              <a:t>The object starting at the top left of the map(starting point) is shown in Figure 2.</a:t>
            </a:r>
            <a:endParaRPr sz="1400">
              <a:solidFill>
                <a:srgbClr val="010202"/>
              </a:solidFill>
              <a:latin typeface="Arial"/>
              <a:ea typeface="Arial"/>
              <a:cs typeface="Arial"/>
              <a:sym typeface="Arial"/>
            </a:endParaRPr>
          </a:p>
        </p:txBody>
      </p:sp>
      <p:pic>
        <p:nvPicPr>
          <p:cNvPr id="201" name="Google Shape;201;p32"/>
          <p:cNvPicPr preferRelativeResize="0"/>
          <p:nvPr/>
        </p:nvPicPr>
        <p:blipFill>
          <a:blip r:embed="rId3">
            <a:alphaModFix/>
          </a:blip>
          <a:stretch>
            <a:fillRect/>
          </a:stretch>
        </p:blipFill>
        <p:spPr>
          <a:xfrm>
            <a:off x="663963" y="1455875"/>
            <a:ext cx="3960000" cy="2880000"/>
          </a:xfrm>
          <a:prstGeom prst="rect">
            <a:avLst/>
          </a:prstGeom>
          <a:noFill/>
          <a:ln>
            <a:noFill/>
          </a:ln>
        </p:spPr>
      </p:pic>
      <p:sp>
        <p:nvSpPr>
          <p:cNvPr id="202" name="Google Shape;202;p32"/>
          <p:cNvSpPr txBox="1"/>
          <p:nvPr/>
        </p:nvSpPr>
        <p:spPr>
          <a:xfrm>
            <a:off x="2217825" y="4432225"/>
            <a:ext cx="1318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Figure 2</a:t>
            </a:r>
            <a:endParaRPr sz="10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632050" y="58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a:t>
            </a:r>
            <a:endParaRPr/>
          </a:p>
        </p:txBody>
      </p:sp>
      <p:sp>
        <p:nvSpPr>
          <p:cNvPr id="208" name="Google Shape;208;p33"/>
          <p:cNvSpPr txBox="1">
            <a:spLocks noGrp="1"/>
          </p:cNvSpPr>
          <p:nvPr>
            <p:ph type="body" idx="1"/>
          </p:nvPr>
        </p:nvSpPr>
        <p:spPr>
          <a:xfrm>
            <a:off x="632050" y="1649363"/>
            <a:ext cx="3704700" cy="2466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010202"/>
              </a:buClr>
              <a:buSzPts val="1400"/>
              <a:buFont typeface="Arial"/>
              <a:buChar char="●"/>
            </a:pPr>
            <a:r>
              <a:rPr lang="en-GB" sz="1400">
                <a:solidFill>
                  <a:srgbClr val="010202"/>
                </a:solidFill>
                <a:latin typeface="Arial"/>
                <a:ea typeface="Arial"/>
                <a:cs typeface="Arial"/>
                <a:sym typeface="Arial"/>
              </a:rPr>
              <a:t>Three buttons are created : Clear, Load and Save.</a:t>
            </a:r>
            <a:endParaRPr sz="1400">
              <a:solidFill>
                <a:srgbClr val="010202"/>
              </a:solidFill>
              <a:latin typeface="Arial"/>
              <a:ea typeface="Arial"/>
              <a:cs typeface="Arial"/>
              <a:sym typeface="Arial"/>
            </a:endParaRPr>
          </a:p>
          <a:p>
            <a:pPr marL="457200" lvl="0" indent="0" algn="just" rtl="0">
              <a:spcBef>
                <a:spcPts val="0"/>
              </a:spcBef>
              <a:spcAft>
                <a:spcPts val="0"/>
              </a:spcAft>
              <a:buNone/>
            </a:pP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Char char="●"/>
            </a:pPr>
            <a:r>
              <a:rPr lang="en-GB" sz="1400">
                <a:solidFill>
                  <a:srgbClr val="010202"/>
                </a:solidFill>
                <a:latin typeface="Arial"/>
                <a:ea typeface="Arial"/>
                <a:cs typeface="Arial"/>
                <a:sym typeface="Arial"/>
              </a:rPr>
              <a:t>The object reaching the bottom right of the map(destination) is shown in Figure 3.</a:t>
            </a:r>
            <a:endParaRPr sz="1400">
              <a:solidFill>
                <a:srgbClr val="010202"/>
              </a:solidFill>
              <a:latin typeface="Arial"/>
              <a:ea typeface="Arial"/>
              <a:cs typeface="Arial"/>
              <a:sym typeface="Arial"/>
            </a:endParaRPr>
          </a:p>
          <a:p>
            <a:pPr marL="0" lvl="0" indent="0" algn="l" rtl="0">
              <a:spcBef>
                <a:spcPts val="0"/>
              </a:spcBef>
              <a:spcAft>
                <a:spcPts val="1200"/>
              </a:spcAft>
              <a:buNone/>
            </a:pPr>
            <a:endParaRPr/>
          </a:p>
        </p:txBody>
      </p:sp>
      <p:pic>
        <p:nvPicPr>
          <p:cNvPr id="209" name="Google Shape;209;p33"/>
          <p:cNvPicPr preferRelativeResize="0"/>
          <p:nvPr/>
        </p:nvPicPr>
        <p:blipFill>
          <a:blip r:embed="rId3">
            <a:alphaModFix/>
          </a:blip>
          <a:stretch>
            <a:fillRect/>
          </a:stretch>
        </p:blipFill>
        <p:spPr>
          <a:xfrm>
            <a:off x="4803000" y="1442375"/>
            <a:ext cx="3891892" cy="2880000"/>
          </a:xfrm>
          <a:prstGeom prst="rect">
            <a:avLst/>
          </a:prstGeom>
          <a:noFill/>
          <a:ln>
            <a:noFill/>
          </a:ln>
        </p:spPr>
      </p:pic>
      <p:sp>
        <p:nvSpPr>
          <p:cNvPr id="210" name="Google Shape;210;p33"/>
          <p:cNvSpPr txBox="1"/>
          <p:nvPr/>
        </p:nvSpPr>
        <p:spPr>
          <a:xfrm>
            <a:off x="6306525" y="4411600"/>
            <a:ext cx="1032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Figure 3</a:t>
            </a:r>
            <a:endParaRPr sz="10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609125" y="576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a:t>
            </a:r>
            <a:endParaRPr/>
          </a:p>
        </p:txBody>
      </p:sp>
      <p:sp>
        <p:nvSpPr>
          <p:cNvPr id="216" name="Google Shape;216;p34"/>
          <p:cNvSpPr txBox="1">
            <a:spLocks noGrp="1"/>
          </p:cNvSpPr>
          <p:nvPr>
            <p:ph type="body" idx="1"/>
          </p:nvPr>
        </p:nvSpPr>
        <p:spPr>
          <a:xfrm>
            <a:off x="4511850" y="1535025"/>
            <a:ext cx="4096800" cy="3145800"/>
          </a:xfrm>
          <a:prstGeom prst="rect">
            <a:avLst/>
          </a:prstGeom>
        </p:spPr>
        <p:txBody>
          <a:bodyPr spcFirstLastPara="1" wrap="square" lIns="91425" tIns="91425" rIns="91425" bIns="91425" anchor="t" anchorCtr="0">
            <a:normAutofit lnSpcReduction="10000"/>
          </a:bodyPr>
          <a:lstStyle/>
          <a:p>
            <a:pPr marL="0" lvl="0" indent="0" algn="just" rtl="0">
              <a:spcBef>
                <a:spcPts val="1800"/>
              </a:spcBef>
              <a:spcAft>
                <a:spcPts val="0"/>
              </a:spcAft>
              <a:buNone/>
            </a:pPr>
            <a:r>
              <a:rPr lang="en-GB" sz="1700" b="1" i="1">
                <a:solidFill>
                  <a:srgbClr val="010202"/>
                </a:solidFill>
                <a:latin typeface="Arial"/>
                <a:ea typeface="Arial"/>
                <a:cs typeface="Arial"/>
                <a:sym typeface="Arial"/>
              </a:rPr>
              <a:t>Module 2 : To build the obstacle creator and to assign functions for the objects.</a:t>
            </a:r>
            <a:endParaRPr sz="1700" b="1" i="1">
              <a:solidFill>
                <a:srgbClr val="010202"/>
              </a:solidFill>
              <a:latin typeface="Arial"/>
              <a:ea typeface="Arial"/>
              <a:cs typeface="Arial"/>
              <a:sym typeface="Arial"/>
            </a:endParaRPr>
          </a:p>
          <a:p>
            <a:pPr marL="457200" lvl="0" indent="-317500" algn="just" rtl="0">
              <a:spcBef>
                <a:spcPts val="600"/>
              </a:spcBef>
              <a:spcAft>
                <a:spcPts val="0"/>
              </a:spcAft>
              <a:buClr>
                <a:srgbClr val="010202"/>
              </a:buClr>
              <a:buSzPts val="1400"/>
              <a:buFont typeface="Arial"/>
              <a:buChar char="●"/>
            </a:pPr>
            <a:r>
              <a:rPr lang="en-GB" sz="1400">
                <a:solidFill>
                  <a:srgbClr val="010202"/>
                </a:solidFill>
                <a:latin typeface="Arial"/>
                <a:ea typeface="Arial"/>
                <a:cs typeface="Arial"/>
                <a:sym typeface="Arial"/>
              </a:rPr>
              <a:t>Obstacle creator using mouse pointer is built, It allows us to draw different obstacles in the environment on which the object is tested.</a:t>
            </a:r>
            <a:endParaRPr sz="1400">
              <a:solidFill>
                <a:srgbClr val="010202"/>
              </a:solidFill>
              <a:latin typeface="Arial"/>
              <a:ea typeface="Arial"/>
              <a:cs typeface="Arial"/>
              <a:sym typeface="Arial"/>
            </a:endParaRPr>
          </a:p>
          <a:p>
            <a:pPr marL="457200" lvl="0" indent="0" algn="just" rtl="0">
              <a:spcBef>
                <a:spcPts val="0"/>
              </a:spcBef>
              <a:spcAft>
                <a:spcPts val="0"/>
              </a:spcAft>
              <a:buNone/>
            </a:pP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Char char="●"/>
            </a:pPr>
            <a:r>
              <a:rPr lang="en-GB" sz="1400">
                <a:solidFill>
                  <a:srgbClr val="010202"/>
                </a:solidFill>
                <a:latin typeface="Arial"/>
                <a:ea typeface="Arial"/>
                <a:cs typeface="Arial"/>
                <a:sym typeface="Arial"/>
              </a:rPr>
              <a:t>Obstacle is created using the obstacle creator we implemented, it can be hand drawn by us to build various different obstacles as shown in Figure 4.</a:t>
            </a:r>
            <a:endParaRPr sz="1400">
              <a:solidFill>
                <a:srgbClr val="010202"/>
              </a:solidFill>
              <a:latin typeface="Arial"/>
              <a:ea typeface="Arial"/>
              <a:cs typeface="Arial"/>
              <a:sym typeface="Arial"/>
            </a:endParaRPr>
          </a:p>
        </p:txBody>
      </p:sp>
      <p:pic>
        <p:nvPicPr>
          <p:cNvPr id="217" name="Google Shape;217;p34"/>
          <p:cNvPicPr preferRelativeResize="0"/>
          <p:nvPr/>
        </p:nvPicPr>
        <p:blipFill>
          <a:blip r:embed="rId3">
            <a:alphaModFix/>
          </a:blip>
          <a:stretch>
            <a:fillRect/>
          </a:stretch>
        </p:blipFill>
        <p:spPr>
          <a:xfrm>
            <a:off x="473725" y="1535025"/>
            <a:ext cx="3837600" cy="2879999"/>
          </a:xfrm>
          <a:prstGeom prst="rect">
            <a:avLst/>
          </a:prstGeom>
          <a:noFill/>
          <a:ln>
            <a:noFill/>
          </a:ln>
        </p:spPr>
      </p:pic>
      <p:sp>
        <p:nvSpPr>
          <p:cNvPr id="218" name="Google Shape;218;p34"/>
          <p:cNvSpPr txBox="1"/>
          <p:nvPr/>
        </p:nvSpPr>
        <p:spPr>
          <a:xfrm>
            <a:off x="1876225" y="4501850"/>
            <a:ext cx="1032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Figure 4</a:t>
            </a:r>
            <a:endParaRPr sz="10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729450" y="606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a:t>
            </a:r>
            <a:endParaRPr/>
          </a:p>
        </p:txBody>
      </p:sp>
      <p:sp>
        <p:nvSpPr>
          <p:cNvPr id="224" name="Google Shape;224;p35"/>
          <p:cNvSpPr txBox="1">
            <a:spLocks noGrp="1"/>
          </p:cNvSpPr>
          <p:nvPr>
            <p:ph type="body" idx="1"/>
          </p:nvPr>
        </p:nvSpPr>
        <p:spPr>
          <a:xfrm>
            <a:off x="729450" y="1744575"/>
            <a:ext cx="3281100" cy="28161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010202"/>
              </a:buClr>
              <a:buSzPts val="1400"/>
              <a:buFont typeface="Arial"/>
              <a:buChar char="●"/>
            </a:pPr>
            <a:r>
              <a:rPr lang="en-GB" sz="1400">
                <a:solidFill>
                  <a:srgbClr val="010202"/>
                </a:solidFill>
                <a:latin typeface="Arial"/>
                <a:ea typeface="Arial"/>
                <a:cs typeface="Arial"/>
                <a:sym typeface="Arial"/>
              </a:rPr>
              <a:t>Functions are assigned to the objects to make it go through any path we create from the start to the end point. The clear can refresh the obstacle.</a:t>
            </a:r>
            <a:endParaRPr sz="1400">
              <a:solidFill>
                <a:srgbClr val="010202"/>
              </a:solidFill>
              <a:latin typeface="Arial"/>
              <a:ea typeface="Arial"/>
              <a:cs typeface="Arial"/>
              <a:sym typeface="Arial"/>
            </a:endParaRPr>
          </a:p>
          <a:p>
            <a:pPr marL="457200" lvl="0" indent="0" algn="just" rtl="0">
              <a:spcBef>
                <a:spcPts val="0"/>
              </a:spcBef>
              <a:spcAft>
                <a:spcPts val="0"/>
              </a:spcAft>
              <a:buNone/>
            </a:pP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Char char="●"/>
            </a:pPr>
            <a:r>
              <a:rPr lang="en-GB" sz="1400">
                <a:solidFill>
                  <a:srgbClr val="010202"/>
                </a:solidFill>
                <a:latin typeface="Arial"/>
                <a:ea typeface="Arial"/>
                <a:cs typeface="Arial"/>
                <a:sym typeface="Arial"/>
              </a:rPr>
              <a:t>The movement of the object through the obstacle is shown in Figure 5.</a:t>
            </a:r>
            <a:endParaRPr sz="1400">
              <a:solidFill>
                <a:srgbClr val="010202"/>
              </a:solidFill>
              <a:latin typeface="Arial"/>
              <a:ea typeface="Arial"/>
              <a:cs typeface="Arial"/>
              <a:sym typeface="Arial"/>
            </a:endParaRPr>
          </a:p>
          <a:p>
            <a:pPr marL="0" lvl="0" indent="0" algn="just" rtl="0">
              <a:spcBef>
                <a:spcPts val="0"/>
              </a:spcBef>
              <a:spcAft>
                <a:spcPts val="0"/>
              </a:spcAft>
              <a:buNone/>
            </a:pPr>
            <a:endParaRPr sz="1400">
              <a:solidFill>
                <a:srgbClr val="010202"/>
              </a:solidFill>
              <a:latin typeface="Arial"/>
              <a:ea typeface="Arial"/>
              <a:cs typeface="Arial"/>
              <a:sym typeface="Arial"/>
            </a:endParaRPr>
          </a:p>
        </p:txBody>
      </p:sp>
      <p:pic>
        <p:nvPicPr>
          <p:cNvPr id="225" name="Google Shape;225;p35"/>
          <p:cNvPicPr preferRelativeResize="0"/>
          <p:nvPr/>
        </p:nvPicPr>
        <p:blipFill>
          <a:blip r:embed="rId3">
            <a:alphaModFix/>
          </a:blip>
          <a:stretch>
            <a:fillRect/>
          </a:stretch>
        </p:blipFill>
        <p:spPr>
          <a:xfrm>
            <a:off x="4303325" y="1284350"/>
            <a:ext cx="3839999" cy="2880000"/>
          </a:xfrm>
          <a:prstGeom prst="rect">
            <a:avLst/>
          </a:prstGeom>
          <a:noFill/>
          <a:ln>
            <a:noFill/>
          </a:ln>
        </p:spPr>
      </p:pic>
      <p:sp>
        <p:nvSpPr>
          <p:cNvPr id="226" name="Google Shape;226;p35"/>
          <p:cNvSpPr txBox="1"/>
          <p:nvPr/>
        </p:nvSpPr>
        <p:spPr>
          <a:xfrm>
            <a:off x="5945600" y="4306725"/>
            <a:ext cx="1032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Figure 5</a:t>
            </a:r>
            <a:endParaRPr sz="10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727650" y="5967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a:t>
            </a:r>
            <a:endParaRPr/>
          </a:p>
        </p:txBody>
      </p:sp>
      <p:sp>
        <p:nvSpPr>
          <p:cNvPr id="232" name="Google Shape;232;p36"/>
          <p:cNvSpPr txBox="1">
            <a:spLocks noGrp="1"/>
          </p:cNvSpPr>
          <p:nvPr>
            <p:ph type="body" idx="1"/>
          </p:nvPr>
        </p:nvSpPr>
        <p:spPr>
          <a:xfrm>
            <a:off x="769575" y="1441200"/>
            <a:ext cx="6699900" cy="1130700"/>
          </a:xfrm>
          <a:prstGeom prst="rect">
            <a:avLst/>
          </a:prstGeom>
        </p:spPr>
        <p:txBody>
          <a:bodyPr spcFirstLastPara="1" wrap="square" lIns="91425" tIns="91425" rIns="91425" bIns="91425" anchor="t" anchorCtr="0">
            <a:normAutofit lnSpcReduction="20000"/>
          </a:bodyPr>
          <a:lstStyle/>
          <a:p>
            <a:pPr marL="0" lvl="0" indent="0" algn="just" rtl="0">
              <a:spcBef>
                <a:spcPts val="1800"/>
              </a:spcBef>
              <a:spcAft>
                <a:spcPts val="0"/>
              </a:spcAft>
              <a:buNone/>
            </a:pPr>
            <a:r>
              <a:rPr lang="en-GB" sz="1700" b="1" i="1">
                <a:solidFill>
                  <a:srgbClr val="010202"/>
                </a:solidFill>
                <a:latin typeface="Arial"/>
                <a:ea typeface="Arial"/>
                <a:cs typeface="Arial"/>
                <a:sym typeface="Arial"/>
              </a:rPr>
              <a:t>Module 3 : Implementing Deep Q-Learning to train the object.</a:t>
            </a:r>
            <a:endParaRPr sz="1700" b="1" i="1">
              <a:solidFill>
                <a:srgbClr val="010202"/>
              </a:solidFill>
              <a:latin typeface="Arial"/>
              <a:ea typeface="Arial"/>
              <a:cs typeface="Arial"/>
              <a:sym typeface="Arial"/>
            </a:endParaRPr>
          </a:p>
          <a:p>
            <a:pPr marL="0" lvl="0" indent="0" algn="just" rtl="0">
              <a:spcBef>
                <a:spcPts val="600"/>
              </a:spcBef>
              <a:spcAft>
                <a:spcPts val="0"/>
              </a:spcAft>
              <a:buNone/>
            </a:pPr>
            <a:endParaRPr sz="1400">
              <a:solidFill>
                <a:srgbClr val="010202"/>
              </a:solidFill>
              <a:latin typeface="Arial"/>
              <a:ea typeface="Arial"/>
              <a:cs typeface="Arial"/>
              <a:sym typeface="Arial"/>
            </a:endParaRPr>
          </a:p>
          <a:p>
            <a:pPr marL="0" lvl="0" indent="0" algn="l" rtl="0">
              <a:spcBef>
                <a:spcPts val="0"/>
              </a:spcBef>
              <a:spcAft>
                <a:spcPts val="0"/>
              </a:spcAft>
              <a:buNone/>
            </a:pPr>
            <a:endParaRPr sz="1400">
              <a:solidFill>
                <a:srgbClr val="010202"/>
              </a:solidFill>
              <a:latin typeface="Arial"/>
              <a:ea typeface="Arial"/>
              <a:cs typeface="Arial"/>
              <a:sym typeface="Arial"/>
            </a:endParaRPr>
          </a:p>
          <a:p>
            <a:pPr marL="0" lvl="0" indent="0" algn="l" rtl="0">
              <a:spcBef>
                <a:spcPts val="0"/>
              </a:spcBef>
              <a:spcAft>
                <a:spcPts val="1200"/>
              </a:spcAft>
              <a:buNone/>
            </a:pPr>
            <a:endParaRPr/>
          </a:p>
        </p:txBody>
      </p:sp>
      <p:pic>
        <p:nvPicPr>
          <p:cNvPr id="233" name="Google Shape;233;p36"/>
          <p:cNvPicPr preferRelativeResize="0"/>
          <p:nvPr/>
        </p:nvPicPr>
        <p:blipFill>
          <a:blip r:embed="rId3">
            <a:alphaModFix/>
          </a:blip>
          <a:stretch>
            <a:fillRect/>
          </a:stretch>
        </p:blipFill>
        <p:spPr>
          <a:xfrm>
            <a:off x="682075" y="2366200"/>
            <a:ext cx="2582650" cy="1916300"/>
          </a:xfrm>
          <a:prstGeom prst="rect">
            <a:avLst/>
          </a:prstGeom>
          <a:noFill/>
          <a:ln>
            <a:noFill/>
          </a:ln>
        </p:spPr>
      </p:pic>
      <p:pic>
        <p:nvPicPr>
          <p:cNvPr id="234" name="Google Shape;234;p36"/>
          <p:cNvPicPr preferRelativeResize="0"/>
          <p:nvPr/>
        </p:nvPicPr>
        <p:blipFill>
          <a:blip r:embed="rId4">
            <a:alphaModFix/>
          </a:blip>
          <a:stretch>
            <a:fillRect/>
          </a:stretch>
        </p:blipFill>
        <p:spPr>
          <a:xfrm>
            <a:off x="3400151" y="2366200"/>
            <a:ext cx="2560528" cy="1916299"/>
          </a:xfrm>
          <a:prstGeom prst="rect">
            <a:avLst/>
          </a:prstGeom>
          <a:noFill/>
          <a:ln>
            <a:noFill/>
          </a:ln>
        </p:spPr>
      </p:pic>
      <p:pic>
        <p:nvPicPr>
          <p:cNvPr id="235" name="Google Shape;235;p36"/>
          <p:cNvPicPr preferRelativeResize="0"/>
          <p:nvPr/>
        </p:nvPicPr>
        <p:blipFill>
          <a:blip r:embed="rId5">
            <a:alphaModFix/>
          </a:blip>
          <a:stretch>
            <a:fillRect/>
          </a:stretch>
        </p:blipFill>
        <p:spPr>
          <a:xfrm>
            <a:off x="6096100" y="2366200"/>
            <a:ext cx="2538785" cy="1916300"/>
          </a:xfrm>
          <a:prstGeom prst="rect">
            <a:avLst/>
          </a:prstGeom>
          <a:noFill/>
          <a:ln>
            <a:noFill/>
          </a:ln>
        </p:spPr>
      </p:pic>
      <p:sp>
        <p:nvSpPr>
          <p:cNvPr id="236" name="Google Shape;236;p36"/>
          <p:cNvSpPr txBox="1"/>
          <p:nvPr/>
        </p:nvSpPr>
        <p:spPr>
          <a:xfrm>
            <a:off x="1666688" y="4356850"/>
            <a:ext cx="1032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Figure 6</a:t>
            </a:r>
            <a:endParaRPr sz="1000">
              <a:latin typeface="Lato"/>
              <a:ea typeface="Lato"/>
              <a:cs typeface="Lato"/>
              <a:sym typeface="Lato"/>
            </a:endParaRPr>
          </a:p>
        </p:txBody>
      </p:sp>
      <p:sp>
        <p:nvSpPr>
          <p:cNvPr id="237" name="Google Shape;237;p36"/>
          <p:cNvSpPr txBox="1"/>
          <p:nvPr/>
        </p:nvSpPr>
        <p:spPr>
          <a:xfrm>
            <a:off x="4164113" y="4356850"/>
            <a:ext cx="1032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Figure 7</a:t>
            </a:r>
            <a:endParaRPr sz="1000">
              <a:latin typeface="Lato"/>
              <a:ea typeface="Lato"/>
              <a:cs typeface="Lato"/>
              <a:sym typeface="Lato"/>
            </a:endParaRPr>
          </a:p>
        </p:txBody>
      </p:sp>
      <p:sp>
        <p:nvSpPr>
          <p:cNvPr id="238" name="Google Shape;238;p36"/>
          <p:cNvSpPr txBox="1"/>
          <p:nvPr/>
        </p:nvSpPr>
        <p:spPr>
          <a:xfrm>
            <a:off x="6938450" y="4356850"/>
            <a:ext cx="1032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Figure 8</a:t>
            </a:r>
            <a:endParaRPr sz="10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729450" y="576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a:t>
            </a:r>
            <a:endParaRPr/>
          </a:p>
        </p:txBody>
      </p:sp>
      <p:sp>
        <p:nvSpPr>
          <p:cNvPr id="244" name="Google Shape;244;p37"/>
          <p:cNvSpPr txBox="1">
            <a:spLocks noGrp="1"/>
          </p:cNvSpPr>
          <p:nvPr>
            <p:ph type="body" idx="1"/>
          </p:nvPr>
        </p:nvSpPr>
        <p:spPr>
          <a:xfrm>
            <a:off x="729450" y="1443800"/>
            <a:ext cx="7552200" cy="33990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1800"/>
              </a:spcBef>
              <a:spcAft>
                <a:spcPts val="0"/>
              </a:spcAft>
              <a:buNone/>
            </a:pPr>
            <a:r>
              <a:rPr lang="en-GB" sz="1700" b="1" i="1">
                <a:solidFill>
                  <a:srgbClr val="010202"/>
                </a:solidFill>
                <a:latin typeface="Arial"/>
                <a:ea typeface="Arial"/>
                <a:cs typeface="Arial"/>
                <a:sym typeface="Arial"/>
              </a:rPr>
              <a:t>Module 3 : Implementing Deep Q-Learning to train the object.</a:t>
            </a:r>
            <a:endParaRPr sz="1700" b="1" i="1">
              <a:solidFill>
                <a:srgbClr val="010202"/>
              </a:solidFill>
              <a:latin typeface="Arial"/>
              <a:ea typeface="Arial"/>
              <a:cs typeface="Arial"/>
              <a:sym typeface="Arial"/>
            </a:endParaRPr>
          </a:p>
          <a:p>
            <a:pPr marL="0" lvl="0" indent="0" algn="just" rtl="0">
              <a:spcBef>
                <a:spcPts val="600"/>
              </a:spcBef>
              <a:spcAft>
                <a:spcPts val="0"/>
              </a:spcAft>
              <a:buNone/>
            </a:pP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Char char="●"/>
            </a:pPr>
            <a:r>
              <a:rPr lang="en-GB" sz="1400">
                <a:solidFill>
                  <a:srgbClr val="010202"/>
                </a:solidFill>
                <a:latin typeface="Arial"/>
                <a:ea typeface="Arial"/>
                <a:cs typeface="Arial"/>
                <a:sym typeface="Arial"/>
              </a:rPr>
              <a:t>We built and trained our object to navigate its way avoiding any obstacles to its destination using Deep Q-Learning.</a:t>
            </a:r>
            <a:endParaRPr sz="1400">
              <a:solidFill>
                <a:srgbClr val="010202"/>
              </a:solidFill>
              <a:latin typeface="Arial"/>
              <a:ea typeface="Arial"/>
              <a:cs typeface="Arial"/>
              <a:sym typeface="Arial"/>
            </a:endParaRPr>
          </a:p>
          <a:p>
            <a:pPr marL="457200" lvl="0" indent="0" algn="just" rtl="0">
              <a:spcBef>
                <a:spcPts val="0"/>
              </a:spcBef>
              <a:spcAft>
                <a:spcPts val="0"/>
              </a:spcAft>
              <a:buNone/>
            </a:pPr>
            <a:endParaRPr sz="1400">
              <a:solidFill>
                <a:srgbClr val="010202"/>
              </a:solidFill>
              <a:latin typeface="Arial"/>
              <a:ea typeface="Arial"/>
              <a:cs typeface="Arial"/>
              <a:sym typeface="Arial"/>
            </a:endParaRPr>
          </a:p>
          <a:p>
            <a:pPr marL="457200" lvl="0" indent="-317500" algn="l" rtl="0">
              <a:spcBef>
                <a:spcPts val="0"/>
              </a:spcBef>
              <a:spcAft>
                <a:spcPts val="0"/>
              </a:spcAft>
              <a:buClr>
                <a:srgbClr val="010202"/>
              </a:buClr>
              <a:buSzPts val="1400"/>
              <a:buFont typeface="Arial"/>
              <a:buChar char="●"/>
            </a:pPr>
            <a:r>
              <a:rPr lang="en-GB" sz="1400">
                <a:solidFill>
                  <a:srgbClr val="010202"/>
                </a:solidFill>
                <a:latin typeface="Arial"/>
                <a:ea typeface="Arial"/>
                <a:cs typeface="Arial"/>
                <a:sym typeface="Arial"/>
              </a:rPr>
              <a:t>Assign functions for Load and Save buttons.</a:t>
            </a:r>
            <a:endParaRPr sz="1400">
              <a:solidFill>
                <a:srgbClr val="010202"/>
              </a:solidFill>
              <a:latin typeface="Arial"/>
              <a:ea typeface="Arial"/>
              <a:cs typeface="Arial"/>
              <a:sym typeface="Arial"/>
            </a:endParaRPr>
          </a:p>
          <a:p>
            <a:pPr marL="457200" lvl="0" indent="0" algn="just" rtl="0">
              <a:spcBef>
                <a:spcPts val="0"/>
              </a:spcBef>
              <a:spcAft>
                <a:spcPts val="0"/>
              </a:spcAft>
              <a:buNone/>
            </a:pP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Char char="●"/>
            </a:pPr>
            <a:r>
              <a:rPr lang="en-GB" sz="1400">
                <a:solidFill>
                  <a:srgbClr val="010202"/>
                </a:solidFill>
                <a:latin typeface="Arial"/>
                <a:ea typeface="Arial"/>
                <a:cs typeface="Arial"/>
                <a:sym typeface="Arial"/>
              </a:rPr>
              <a:t>Figure 7 shows the object travelling through the obstacle , to reach the destination.</a:t>
            </a:r>
            <a:endParaRPr sz="1400">
              <a:solidFill>
                <a:srgbClr val="010202"/>
              </a:solidFill>
              <a:latin typeface="Arial"/>
              <a:ea typeface="Arial"/>
              <a:cs typeface="Arial"/>
              <a:sym typeface="Arial"/>
            </a:endParaRPr>
          </a:p>
          <a:p>
            <a:pPr marL="457200" lvl="0" indent="0" algn="just" rtl="0">
              <a:spcBef>
                <a:spcPts val="0"/>
              </a:spcBef>
              <a:spcAft>
                <a:spcPts val="0"/>
              </a:spcAft>
              <a:buNone/>
            </a:pP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Char char="●"/>
            </a:pPr>
            <a:r>
              <a:rPr lang="en-GB" sz="1400">
                <a:solidFill>
                  <a:srgbClr val="010202"/>
                </a:solidFill>
                <a:latin typeface="Arial"/>
                <a:ea typeface="Arial"/>
                <a:cs typeface="Arial"/>
                <a:sym typeface="Arial"/>
              </a:rPr>
              <a:t>Deep Q-Learning is used to train the object to learn the best route for the object to reach the destination, it checks all possible routes and then follows the best route , this is shown in figures 6, 7 and 8.</a:t>
            </a:r>
            <a:endParaRPr sz="1400">
              <a:solidFill>
                <a:srgbClr val="010202"/>
              </a:solidFill>
              <a:latin typeface="Arial"/>
              <a:ea typeface="Arial"/>
              <a:cs typeface="Arial"/>
              <a:sym typeface="Arial"/>
            </a:endParaRPr>
          </a:p>
          <a:p>
            <a:pPr marL="457200" lvl="0" indent="0" algn="just" rtl="0">
              <a:spcBef>
                <a:spcPts val="0"/>
              </a:spcBef>
              <a:spcAft>
                <a:spcPts val="0"/>
              </a:spcAft>
              <a:buNone/>
            </a:pPr>
            <a:endParaRPr sz="1400">
              <a:solidFill>
                <a:srgbClr val="010202"/>
              </a:solidFill>
              <a:latin typeface="Arial"/>
              <a:ea typeface="Arial"/>
              <a:cs typeface="Arial"/>
              <a:sym typeface="Arial"/>
            </a:endParaRPr>
          </a:p>
          <a:p>
            <a:pPr marL="457200" lvl="0" indent="-317500" algn="just" rtl="0">
              <a:spcBef>
                <a:spcPts val="0"/>
              </a:spcBef>
              <a:spcAft>
                <a:spcPts val="0"/>
              </a:spcAft>
              <a:buClr>
                <a:srgbClr val="010202"/>
              </a:buClr>
              <a:buSzPts val="1400"/>
              <a:buFont typeface="Arial"/>
              <a:buChar char="●"/>
            </a:pPr>
            <a:r>
              <a:rPr lang="en-GB" sz="1400">
                <a:solidFill>
                  <a:srgbClr val="010202"/>
                </a:solidFill>
                <a:latin typeface="Arial"/>
                <a:ea typeface="Arial"/>
                <a:cs typeface="Arial"/>
                <a:sym typeface="Arial"/>
              </a:rPr>
              <a:t>Functions are assigned for the load and save buttons.</a:t>
            </a:r>
            <a:endParaRPr sz="1400">
              <a:solidFill>
                <a:srgbClr val="010202"/>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727650" y="606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a:t>
            </a:r>
            <a:endParaRPr/>
          </a:p>
        </p:txBody>
      </p:sp>
      <p:sp>
        <p:nvSpPr>
          <p:cNvPr id="250" name="Google Shape;250;p38"/>
          <p:cNvSpPr txBox="1">
            <a:spLocks noGrp="1"/>
          </p:cNvSpPr>
          <p:nvPr>
            <p:ph type="body" idx="1"/>
          </p:nvPr>
        </p:nvSpPr>
        <p:spPr>
          <a:xfrm>
            <a:off x="605250" y="1289538"/>
            <a:ext cx="7688700" cy="1287000"/>
          </a:xfrm>
          <a:prstGeom prst="rect">
            <a:avLst/>
          </a:prstGeom>
        </p:spPr>
        <p:txBody>
          <a:bodyPr spcFirstLastPara="1" wrap="square" lIns="91425" tIns="91425" rIns="91425" bIns="91425" anchor="t" anchorCtr="0">
            <a:normAutofit fontScale="85000" lnSpcReduction="20000"/>
          </a:bodyPr>
          <a:lstStyle/>
          <a:p>
            <a:pPr marL="457200" lvl="0" indent="-304165" algn="just" rtl="0">
              <a:spcBef>
                <a:spcPts val="0"/>
              </a:spcBef>
              <a:spcAft>
                <a:spcPts val="0"/>
              </a:spcAft>
              <a:buClr>
                <a:srgbClr val="010202"/>
              </a:buClr>
              <a:buSzPct val="100000"/>
              <a:buFont typeface="Arial"/>
              <a:buChar char="●"/>
            </a:pPr>
            <a:r>
              <a:rPr lang="en-GB" sz="1400">
                <a:solidFill>
                  <a:srgbClr val="010202"/>
                </a:solidFill>
                <a:latin typeface="Arial"/>
                <a:ea typeface="Arial"/>
                <a:cs typeface="Arial"/>
                <a:sym typeface="Arial"/>
              </a:rPr>
              <a:t>Figure 9 shows an object returning from the destination after reaching it, the program changes or alternates the start and destination points after a travel from start to end is completed.</a:t>
            </a:r>
            <a:endParaRPr sz="1400">
              <a:solidFill>
                <a:srgbClr val="010202"/>
              </a:solidFill>
              <a:latin typeface="Arial"/>
              <a:ea typeface="Arial"/>
              <a:cs typeface="Arial"/>
              <a:sym typeface="Arial"/>
            </a:endParaRPr>
          </a:p>
          <a:p>
            <a:pPr marL="457200" lvl="0" indent="0" algn="just" rtl="0">
              <a:spcBef>
                <a:spcPts val="0"/>
              </a:spcBef>
              <a:spcAft>
                <a:spcPts val="0"/>
              </a:spcAft>
              <a:buNone/>
            </a:pPr>
            <a:endParaRPr sz="1400">
              <a:solidFill>
                <a:srgbClr val="010202"/>
              </a:solidFill>
              <a:latin typeface="Arial"/>
              <a:ea typeface="Arial"/>
              <a:cs typeface="Arial"/>
              <a:sym typeface="Arial"/>
            </a:endParaRPr>
          </a:p>
          <a:p>
            <a:pPr marL="457200" lvl="0" indent="-304165" algn="just" rtl="0">
              <a:spcBef>
                <a:spcPts val="0"/>
              </a:spcBef>
              <a:spcAft>
                <a:spcPts val="0"/>
              </a:spcAft>
              <a:buClr>
                <a:srgbClr val="010202"/>
              </a:buClr>
              <a:buSzPct val="100000"/>
              <a:buFont typeface="Arial"/>
              <a:buChar char="●"/>
            </a:pPr>
            <a:r>
              <a:rPr lang="en-GB" sz="1400">
                <a:solidFill>
                  <a:srgbClr val="010202"/>
                </a:solidFill>
                <a:latin typeface="Arial"/>
                <a:ea typeface="Arial"/>
                <a:cs typeface="Arial"/>
                <a:sym typeface="Arial"/>
              </a:rPr>
              <a:t>Figures 10 and 11 shows the object learning the environment, and it reaches the starting point back from the destination. This process continues repeatedly as the object learns the environment better and better. Finally the object follows the best path through the obstacle.</a:t>
            </a:r>
            <a:endParaRPr sz="1400">
              <a:solidFill>
                <a:srgbClr val="010202"/>
              </a:solidFill>
              <a:latin typeface="Arial"/>
              <a:ea typeface="Arial"/>
              <a:cs typeface="Arial"/>
              <a:sym typeface="Arial"/>
            </a:endParaRPr>
          </a:p>
        </p:txBody>
      </p:sp>
      <p:pic>
        <p:nvPicPr>
          <p:cNvPr id="251" name="Google Shape;251;p38"/>
          <p:cNvPicPr preferRelativeResize="0"/>
          <p:nvPr/>
        </p:nvPicPr>
        <p:blipFill>
          <a:blip r:embed="rId3">
            <a:alphaModFix/>
          </a:blip>
          <a:stretch>
            <a:fillRect/>
          </a:stretch>
        </p:blipFill>
        <p:spPr>
          <a:xfrm>
            <a:off x="605250" y="2724125"/>
            <a:ext cx="2576299" cy="1928101"/>
          </a:xfrm>
          <a:prstGeom prst="rect">
            <a:avLst/>
          </a:prstGeom>
          <a:noFill/>
          <a:ln>
            <a:noFill/>
          </a:ln>
        </p:spPr>
      </p:pic>
      <p:pic>
        <p:nvPicPr>
          <p:cNvPr id="252" name="Google Shape;252;p38"/>
          <p:cNvPicPr preferRelativeResize="0"/>
          <p:nvPr/>
        </p:nvPicPr>
        <p:blipFill>
          <a:blip r:embed="rId4">
            <a:alphaModFix/>
          </a:blip>
          <a:stretch>
            <a:fillRect/>
          </a:stretch>
        </p:blipFill>
        <p:spPr>
          <a:xfrm>
            <a:off x="6152750" y="2715838"/>
            <a:ext cx="2576299" cy="1944624"/>
          </a:xfrm>
          <a:prstGeom prst="rect">
            <a:avLst/>
          </a:prstGeom>
          <a:noFill/>
          <a:ln>
            <a:noFill/>
          </a:ln>
        </p:spPr>
      </p:pic>
      <p:pic>
        <p:nvPicPr>
          <p:cNvPr id="253" name="Google Shape;253;p38"/>
          <p:cNvPicPr preferRelativeResize="0"/>
          <p:nvPr/>
        </p:nvPicPr>
        <p:blipFill>
          <a:blip r:embed="rId5">
            <a:alphaModFix/>
          </a:blip>
          <a:stretch>
            <a:fillRect/>
          </a:stretch>
        </p:blipFill>
        <p:spPr>
          <a:xfrm>
            <a:off x="3379000" y="2719963"/>
            <a:ext cx="2576299" cy="1936364"/>
          </a:xfrm>
          <a:prstGeom prst="rect">
            <a:avLst/>
          </a:prstGeom>
          <a:noFill/>
          <a:ln>
            <a:noFill/>
          </a:ln>
        </p:spPr>
      </p:pic>
      <p:sp>
        <p:nvSpPr>
          <p:cNvPr id="254" name="Google Shape;254;p38"/>
          <p:cNvSpPr txBox="1"/>
          <p:nvPr/>
        </p:nvSpPr>
        <p:spPr>
          <a:xfrm>
            <a:off x="1477363" y="4660450"/>
            <a:ext cx="1032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Figure 9</a:t>
            </a:r>
            <a:endParaRPr sz="1000">
              <a:latin typeface="Lato"/>
              <a:ea typeface="Lato"/>
              <a:cs typeface="Lato"/>
              <a:sym typeface="Lato"/>
            </a:endParaRPr>
          </a:p>
        </p:txBody>
      </p:sp>
      <p:sp>
        <p:nvSpPr>
          <p:cNvPr id="255" name="Google Shape;255;p38"/>
          <p:cNvSpPr txBox="1"/>
          <p:nvPr/>
        </p:nvSpPr>
        <p:spPr>
          <a:xfrm>
            <a:off x="4331313" y="4660450"/>
            <a:ext cx="1032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Figure 10</a:t>
            </a:r>
            <a:endParaRPr sz="1000">
              <a:latin typeface="Lato"/>
              <a:ea typeface="Lato"/>
              <a:cs typeface="Lato"/>
              <a:sym typeface="Lato"/>
            </a:endParaRPr>
          </a:p>
        </p:txBody>
      </p:sp>
      <p:sp>
        <p:nvSpPr>
          <p:cNvPr id="256" name="Google Shape;256;p38"/>
          <p:cNvSpPr txBox="1"/>
          <p:nvPr/>
        </p:nvSpPr>
        <p:spPr>
          <a:xfrm>
            <a:off x="7125038" y="4660450"/>
            <a:ext cx="1032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Figure 11</a:t>
            </a:r>
            <a:endParaRPr sz="10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a:spLocks noGrp="1"/>
          </p:cNvSpPr>
          <p:nvPr>
            <p:ph type="title"/>
          </p:nvPr>
        </p:nvSpPr>
        <p:spPr>
          <a:xfrm>
            <a:off x="450850" y="48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Performance Analysis</a:t>
            </a:r>
            <a:endParaRPr/>
          </a:p>
        </p:txBody>
      </p:sp>
      <p:pic>
        <p:nvPicPr>
          <p:cNvPr id="262" name="Google Shape;262;p39"/>
          <p:cNvPicPr preferRelativeResize="0"/>
          <p:nvPr/>
        </p:nvPicPr>
        <p:blipFill>
          <a:blip r:embed="rId3">
            <a:alphaModFix/>
          </a:blip>
          <a:stretch>
            <a:fillRect/>
          </a:stretch>
        </p:blipFill>
        <p:spPr>
          <a:xfrm>
            <a:off x="2166925" y="1018050"/>
            <a:ext cx="5069709" cy="38206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450850" y="48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Performance Analysis</a:t>
            </a:r>
            <a:endParaRPr/>
          </a:p>
        </p:txBody>
      </p:sp>
      <p:pic>
        <p:nvPicPr>
          <p:cNvPr id="268" name="Google Shape;268;p40"/>
          <p:cNvPicPr preferRelativeResize="0"/>
          <p:nvPr/>
        </p:nvPicPr>
        <p:blipFill>
          <a:blip r:embed="rId3">
            <a:alphaModFix/>
          </a:blip>
          <a:stretch>
            <a:fillRect/>
          </a:stretch>
        </p:blipFill>
        <p:spPr>
          <a:xfrm>
            <a:off x="2145500" y="1018050"/>
            <a:ext cx="5096688" cy="3820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450850" y="48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Performance Analysis</a:t>
            </a:r>
            <a:endParaRPr/>
          </a:p>
        </p:txBody>
      </p:sp>
      <p:pic>
        <p:nvPicPr>
          <p:cNvPr id="274" name="Google Shape;274;p41"/>
          <p:cNvPicPr preferRelativeResize="0"/>
          <p:nvPr/>
        </p:nvPicPr>
        <p:blipFill>
          <a:blip r:embed="rId3">
            <a:alphaModFix/>
          </a:blip>
          <a:stretch>
            <a:fillRect/>
          </a:stretch>
        </p:blipFill>
        <p:spPr>
          <a:xfrm>
            <a:off x="2051450" y="1281300"/>
            <a:ext cx="4581525" cy="342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377"/>
              <a:t>Introduction :</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A path navigation system using Deep Q learning is presented in this project. Initially an  environment is created with the help of Kivy software Then an object is created with 3 sensors .</a:t>
            </a:r>
            <a:endParaRPr sz="1400">
              <a:solidFill>
                <a:srgbClr val="010202"/>
              </a:solidFill>
              <a:latin typeface="Raleway"/>
              <a:ea typeface="Raleway"/>
              <a:cs typeface="Raleway"/>
              <a:sym typeface="Raleway"/>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The object will have to avoid obstacles that are created dynamically by the user and reach its destination by taking the shortest path . </a:t>
            </a:r>
            <a:endParaRPr sz="1400">
              <a:solidFill>
                <a:srgbClr val="010202"/>
              </a:solidFill>
              <a:latin typeface="Raleway"/>
              <a:ea typeface="Raleway"/>
              <a:cs typeface="Raleway"/>
              <a:sym typeface="Raleway"/>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 Here we will be using Deep Q Learning algorithm ( Reinforcement Learning) wherein the object will be trained based on reward and penalty mechanism.</a:t>
            </a:r>
            <a:endParaRPr sz="1400">
              <a:solidFill>
                <a:srgbClr val="010202"/>
              </a:solidFill>
              <a:latin typeface="Raleway"/>
              <a:ea typeface="Raleway"/>
              <a:cs typeface="Raleway"/>
              <a:sym typeface="Raleway"/>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The main aim of this project is to make an object automatically navigate to its destination by avoiding the obstacles . </a:t>
            </a:r>
            <a:endParaRPr sz="2000">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2"/>
          <p:cNvSpPr txBox="1">
            <a:spLocks noGrp="1"/>
          </p:cNvSpPr>
          <p:nvPr>
            <p:ph type="title"/>
          </p:nvPr>
        </p:nvSpPr>
        <p:spPr>
          <a:xfrm>
            <a:off x="450850" y="48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Performance Analysis (Comparison)</a:t>
            </a:r>
            <a:endParaRPr/>
          </a:p>
        </p:txBody>
      </p:sp>
      <p:pic>
        <p:nvPicPr>
          <p:cNvPr id="280" name="Google Shape;280;p42"/>
          <p:cNvPicPr preferRelativeResize="0"/>
          <p:nvPr/>
        </p:nvPicPr>
        <p:blipFill>
          <a:blip r:embed="rId3">
            <a:alphaModFix/>
          </a:blip>
          <a:stretch>
            <a:fillRect/>
          </a:stretch>
        </p:blipFill>
        <p:spPr>
          <a:xfrm>
            <a:off x="2177650" y="1093075"/>
            <a:ext cx="5052645" cy="38206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286" name="Google Shape;286;p4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Thus we have presented a deep Q-learning based model trained in a virtual environment that is able to make decisions for navigation in an adaptive way. </a:t>
            </a:r>
            <a:endParaRPr sz="1400">
              <a:solidFill>
                <a:srgbClr val="010202"/>
              </a:solidFill>
              <a:latin typeface="Raleway"/>
              <a:ea typeface="Raleway"/>
              <a:cs typeface="Raleway"/>
              <a:sym typeface="Raleway"/>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As inputs it took the information from the three sensors and its current orientation. </a:t>
            </a:r>
            <a:endParaRPr sz="1400">
              <a:solidFill>
                <a:srgbClr val="010202"/>
              </a:solidFill>
              <a:latin typeface="Raleway"/>
              <a:ea typeface="Raleway"/>
              <a:cs typeface="Raleway"/>
              <a:sym typeface="Raleway"/>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As output it decided the Q-values for each of the actions of going straight, turning left or turning right. </a:t>
            </a:r>
            <a:endParaRPr sz="1400">
              <a:solidFill>
                <a:srgbClr val="010202"/>
              </a:solidFill>
              <a:latin typeface="Raleway"/>
              <a:ea typeface="Raleway"/>
              <a:cs typeface="Raleway"/>
              <a:sym typeface="Raleway"/>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As for the rewards, we punished it badly for hitting the sand, punished it slightly for going in the wrong direction and rewarded it slightly for going in the right direction.</a:t>
            </a:r>
            <a:endParaRPr sz="1400">
              <a:solidFill>
                <a:srgbClr val="010202"/>
              </a:solidFill>
              <a:latin typeface="Raleway"/>
              <a:ea typeface="Raleway"/>
              <a:cs typeface="Raleway"/>
              <a:sym typeface="Raleway"/>
            </a:endParaRPr>
          </a:p>
          <a:p>
            <a:pPr marL="0" lvl="0" indent="0" algn="l" rtl="0">
              <a:spcBef>
                <a:spcPts val="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4"/>
          <p:cNvSpPr txBox="1">
            <a:spLocks noGrp="1"/>
          </p:cNvSpPr>
          <p:nvPr>
            <p:ph type="body" idx="1"/>
          </p:nvPr>
        </p:nvSpPr>
        <p:spPr>
          <a:xfrm>
            <a:off x="0" y="1350175"/>
            <a:ext cx="9054900" cy="37395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10202"/>
              </a:buClr>
              <a:buSzPts val="1100"/>
              <a:buFont typeface="Raleway"/>
              <a:buAutoNum type="arabicPeriod"/>
            </a:pPr>
            <a:r>
              <a:rPr lang="en-GB" sz="1100" dirty="0">
                <a:solidFill>
                  <a:srgbClr val="010202"/>
                </a:solidFill>
                <a:highlight>
                  <a:srgbClr val="FFFFFF"/>
                </a:highlight>
                <a:latin typeface="Raleway"/>
                <a:ea typeface="Raleway"/>
                <a:cs typeface="Raleway"/>
                <a:sym typeface="Raleway"/>
              </a:rPr>
              <a:t>B. Jang, M. Kim, G. </a:t>
            </a:r>
            <a:r>
              <a:rPr lang="en-GB" sz="1100" dirty="0" err="1">
                <a:solidFill>
                  <a:srgbClr val="010202"/>
                </a:solidFill>
                <a:highlight>
                  <a:srgbClr val="FFFFFF"/>
                </a:highlight>
                <a:latin typeface="Raleway"/>
                <a:ea typeface="Raleway"/>
                <a:cs typeface="Raleway"/>
                <a:sym typeface="Raleway"/>
              </a:rPr>
              <a:t>Harerimana</a:t>
            </a:r>
            <a:r>
              <a:rPr lang="en-GB" sz="1100" dirty="0">
                <a:solidFill>
                  <a:srgbClr val="010202"/>
                </a:solidFill>
                <a:highlight>
                  <a:srgbClr val="FFFFFF"/>
                </a:highlight>
                <a:latin typeface="Raleway"/>
                <a:ea typeface="Raleway"/>
                <a:cs typeface="Raleway"/>
                <a:sym typeface="Raleway"/>
              </a:rPr>
              <a:t> and J. W. Kim, "Q-Learning Algorithms: A Comprehensive Classification and Applications," in </a:t>
            </a:r>
            <a:r>
              <a:rPr lang="en-GB" sz="1100" i="1" dirty="0">
                <a:solidFill>
                  <a:srgbClr val="010202"/>
                </a:solidFill>
                <a:highlight>
                  <a:srgbClr val="FFFFFF"/>
                </a:highlight>
                <a:latin typeface="Raleway"/>
                <a:ea typeface="Raleway"/>
                <a:cs typeface="Raleway"/>
                <a:sym typeface="Raleway"/>
              </a:rPr>
              <a:t>IEEE Access</a:t>
            </a:r>
            <a:r>
              <a:rPr lang="en-GB" sz="1100" dirty="0">
                <a:solidFill>
                  <a:srgbClr val="010202"/>
                </a:solidFill>
                <a:highlight>
                  <a:srgbClr val="FFFFFF"/>
                </a:highlight>
                <a:latin typeface="Raleway"/>
                <a:ea typeface="Raleway"/>
                <a:cs typeface="Raleway"/>
                <a:sym typeface="Raleway"/>
              </a:rPr>
              <a:t>, vol. 7, pp. 133653-133667, 2019, </a:t>
            </a:r>
            <a:r>
              <a:rPr lang="en-GB" sz="1100" dirty="0" err="1">
                <a:solidFill>
                  <a:srgbClr val="010202"/>
                </a:solidFill>
                <a:highlight>
                  <a:srgbClr val="FFFFFF"/>
                </a:highlight>
                <a:latin typeface="Raleway"/>
                <a:ea typeface="Raleway"/>
                <a:cs typeface="Raleway"/>
                <a:sym typeface="Raleway"/>
              </a:rPr>
              <a:t>doi</a:t>
            </a:r>
            <a:r>
              <a:rPr lang="en-GB" sz="1100" dirty="0">
                <a:solidFill>
                  <a:srgbClr val="010202"/>
                </a:solidFill>
                <a:highlight>
                  <a:srgbClr val="FFFFFF"/>
                </a:highlight>
                <a:latin typeface="Raleway"/>
                <a:ea typeface="Raleway"/>
                <a:cs typeface="Raleway"/>
                <a:sym typeface="Raleway"/>
              </a:rPr>
              <a:t>: 10.1109/ACCESS.2019.2941229.</a:t>
            </a:r>
            <a:endParaRPr sz="1100" dirty="0">
              <a:solidFill>
                <a:srgbClr val="010202"/>
              </a:solidFill>
              <a:latin typeface="Raleway"/>
              <a:ea typeface="Raleway"/>
              <a:cs typeface="Raleway"/>
              <a:sym typeface="Raleway"/>
            </a:endParaRPr>
          </a:p>
          <a:p>
            <a:pPr marL="457200" lvl="0" indent="-298450" algn="just" rtl="0">
              <a:lnSpc>
                <a:spcPct val="150000"/>
              </a:lnSpc>
              <a:spcBef>
                <a:spcPts val="0"/>
              </a:spcBef>
              <a:spcAft>
                <a:spcPts val="0"/>
              </a:spcAft>
              <a:buClr>
                <a:srgbClr val="010202"/>
              </a:buClr>
              <a:buSzPts val="1100"/>
              <a:buFont typeface="Raleway"/>
              <a:buAutoNum type="arabicPeriod"/>
            </a:pPr>
            <a:r>
              <a:rPr lang="en-GB" sz="1100" dirty="0">
                <a:solidFill>
                  <a:srgbClr val="010202"/>
                </a:solidFill>
                <a:highlight>
                  <a:srgbClr val="FFFFFF"/>
                </a:highlight>
                <a:latin typeface="Raleway"/>
                <a:ea typeface="Raleway"/>
                <a:cs typeface="Raleway"/>
                <a:sym typeface="Raleway"/>
              </a:rPr>
              <a:t> Jiang, L., Huang, H., &amp; Ding, Z. (2019). Path planning for intelligent robots based on deep Q-learning with experience replay and heuristic knowledge. IEEE/CAA Journal of </a:t>
            </a:r>
            <a:r>
              <a:rPr lang="en-GB" sz="1100" dirty="0" err="1">
                <a:solidFill>
                  <a:srgbClr val="010202"/>
                </a:solidFill>
                <a:highlight>
                  <a:srgbClr val="FFFFFF"/>
                </a:highlight>
                <a:latin typeface="Raleway"/>
                <a:ea typeface="Raleway"/>
                <a:cs typeface="Raleway"/>
                <a:sym typeface="Raleway"/>
              </a:rPr>
              <a:t>Automatica</a:t>
            </a:r>
            <a:r>
              <a:rPr lang="en-GB" sz="1100" dirty="0">
                <a:solidFill>
                  <a:srgbClr val="010202"/>
                </a:solidFill>
                <a:highlight>
                  <a:srgbClr val="FFFFFF"/>
                </a:highlight>
                <a:latin typeface="Raleway"/>
                <a:ea typeface="Raleway"/>
                <a:cs typeface="Raleway"/>
                <a:sym typeface="Raleway"/>
              </a:rPr>
              <a:t> </a:t>
            </a:r>
            <a:r>
              <a:rPr lang="en-GB" sz="1100" dirty="0" err="1">
                <a:solidFill>
                  <a:srgbClr val="010202"/>
                </a:solidFill>
                <a:highlight>
                  <a:srgbClr val="FFFFFF"/>
                </a:highlight>
                <a:latin typeface="Raleway"/>
                <a:ea typeface="Raleway"/>
                <a:cs typeface="Raleway"/>
                <a:sym typeface="Raleway"/>
              </a:rPr>
              <a:t>Sinica</a:t>
            </a:r>
            <a:r>
              <a:rPr lang="en-GB" sz="1100" dirty="0">
                <a:solidFill>
                  <a:srgbClr val="010202"/>
                </a:solidFill>
                <a:highlight>
                  <a:srgbClr val="FFFFFF"/>
                </a:highlight>
                <a:latin typeface="Raleway"/>
                <a:ea typeface="Raleway"/>
                <a:cs typeface="Raleway"/>
                <a:sym typeface="Raleway"/>
              </a:rPr>
              <a:t>, 1–11. doi:10.1109/jas.2019.1911732 </a:t>
            </a:r>
            <a:endParaRPr sz="1100" dirty="0">
              <a:solidFill>
                <a:srgbClr val="010202"/>
              </a:solidFill>
              <a:latin typeface="Raleway"/>
              <a:ea typeface="Raleway"/>
              <a:cs typeface="Raleway"/>
              <a:sym typeface="Raleway"/>
            </a:endParaRPr>
          </a:p>
          <a:p>
            <a:pPr marL="457200" lvl="0" indent="-298450" algn="just" rtl="0">
              <a:lnSpc>
                <a:spcPct val="150000"/>
              </a:lnSpc>
              <a:spcBef>
                <a:spcPts val="0"/>
              </a:spcBef>
              <a:spcAft>
                <a:spcPts val="0"/>
              </a:spcAft>
              <a:buClr>
                <a:srgbClr val="010202"/>
              </a:buClr>
              <a:buSzPts val="1100"/>
              <a:buFont typeface="Raleway"/>
              <a:buAutoNum type="arabicPeriod"/>
            </a:pPr>
            <a:r>
              <a:rPr lang="en-GB" sz="1100" dirty="0">
                <a:solidFill>
                  <a:srgbClr val="010202"/>
                </a:solidFill>
                <a:highlight>
                  <a:srgbClr val="FFFFFF"/>
                </a:highlight>
                <a:latin typeface="Raleway"/>
                <a:ea typeface="Raleway"/>
                <a:cs typeface="Raleway"/>
                <a:sym typeface="Raleway"/>
              </a:rPr>
              <a:t> L. </a:t>
            </a:r>
            <a:r>
              <a:rPr lang="en-GB" sz="1100" dirty="0" err="1">
                <a:solidFill>
                  <a:srgbClr val="010202"/>
                </a:solidFill>
                <a:highlight>
                  <a:srgbClr val="FFFFFF"/>
                </a:highlight>
                <a:latin typeface="Raleway"/>
                <a:ea typeface="Raleway"/>
                <a:cs typeface="Raleway"/>
                <a:sym typeface="Raleway"/>
              </a:rPr>
              <a:t>Lv</a:t>
            </a:r>
            <a:r>
              <a:rPr lang="en-GB" sz="1100" dirty="0">
                <a:solidFill>
                  <a:srgbClr val="010202"/>
                </a:solidFill>
                <a:highlight>
                  <a:srgbClr val="FFFFFF"/>
                </a:highlight>
                <a:latin typeface="Raleway"/>
                <a:ea typeface="Raleway"/>
                <a:cs typeface="Raleway"/>
                <a:sym typeface="Raleway"/>
              </a:rPr>
              <a:t>, S. Zhang, D. Ding and Y. Wang, "Path Planning via an Improved DQN-Based Learning Policy," in IEEE Access, vol. 7, pp. 67319-67330, 2019, </a:t>
            </a:r>
            <a:r>
              <a:rPr lang="en-GB" sz="1100" dirty="0" err="1">
                <a:solidFill>
                  <a:srgbClr val="010202"/>
                </a:solidFill>
                <a:highlight>
                  <a:srgbClr val="FFFFFF"/>
                </a:highlight>
                <a:latin typeface="Raleway"/>
                <a:ea typeface="Raleway"/>
                <a:cs typeface="Raleway"/>
                <a:sym typeface="Raleway"/>
              </a:rPr>
              <a:t>doi</a:t>
            </a:r>
            <a:r>
              <a:rPr lang="en-GB" sz="1100" dirty="0">
                <a:solidFill>
                  <a:srgbClr val="010202"/>
                </a:solidFill>
                <a:highlight>
                  <a:srgbClr val="FFFFFF"/>
                </a:highlight>
                <a:latin typeface="Raleway"/>
                <a:ea typeface="Raleway"/>
                <a:cs typeface="Raleway"/>
                <a:sym typeface="Raleway"/>
              </a:rPr>
              <a:t>: 10.1109/ACCESS.2019.2918703.</a:t>
            </a:r>
            <a:endParaRPr sz="1100" dirty="0">
              <a:solidFill>
                <a:srgbClr val="010202"/>
              </a:solidFill>
              <a:latin typeface="Raleway"/>
              <a:ea typeface="Raleway"/>
              <a:cs typeface="Raleway"/>
              <a:sym typeface="Raleway"/>
            </a:endParaRPr>
          </a:p>
          <a:p>
            <a:pPr marL="457200" lvl="0" indent="-298450" algn="just" rtl="0">
              <a:lnSpc>
                <a:spcPct val="150000"/>
              </a:lnSpc>
              <a:spcBef>
                <a:spcPts val="0"/>
              </a:spcBef>
              <a:spcAft>
                <a:spcPts val="0"/>
              </a:spcAft>
              <a:buClr>
                <a:srgbClr val="010202"/>
              </a:buClr>
              <a:buSzPts val="1100"/>
              <a:buFont typeface="Raleway"/>
              <a:buAutoNum type="arabicPeriod"/>
            </a:pPr>
            <a:r>
              <a:rPr lang="en-GB" sz="1100" dirty="0">
                <a:solidFill>
                  <a:srgbClr val="010202"/>
                </a:solidFill>
                <a:highlight>
                  <a:srgbClr val="FFFFFF"/>
                </a:highlight>
                <a:latin typeface="Raleway"/>
                <a:ea typeface="Raleway"/>
                <a:cs typeface="Raleway"/>
                <a:sym typeface="Raleway"/>
              </a:rPr>
              <a:t> S. Y. Luis, D. G. Reina and S. L. T. Marín, "A Multiagent Deep Reinforcement Learning Approach for Path Planning in Autonomous Surface Vehicles: The </a:t>
            </a:r>
            <a:r>
              <a:rPr lang="en-GB" sz="1100" dirty="0" err="1">
                <a:solidFill>
                  <a:srgbClr val="010202"/>
                </a:solidFill>
                <a:highlight>
                  <a:srgbClr val="FFFFFF"/>
                </a:highlight>
                <a:latin typeface="Raleway"/>
                <a:ea typeface="Raleway"/>
                <a:cs typeface="Raleway"/>
                <a:sym typeface="Raleway"/>
              </a:rPr>
              <a:t>Ypacaraí</a:t>
            </a:r>
            <a:r>
              <a:rPr lang="en-GB" sz="1100" dirty="0">
                <a:solidFill>
                  <a:srgbClr val="010202"/>
                </a:solidFill>
                <a:highlight>
                  <a:srgbClr val="FFFFFF"/>
                </a:highlight>
                <a:latin typeface="Raleway"/>
                <a:ea typeface="Raleway"/>
                <a:cs typeface="Raleway"/>
                <a:sym typeface="Raleway"/>
              </a:rPr>
              <a:t> Lake Patrolling Case," in </a:t>
            </a:r>
            <a:r>
              <a:rPr lang="en-GB" sz="1100" i="1" dirty="0">
                <a:solidFill>
                  <a:srgbClr val="010202"/>
                </a:solidFill>
                <a:highlight>
                  <a:srgbClr val="FFFFFF"/>
                </a:highlight>
                <a:latin typeface="Raleway"/>
                <a:ea typeface="Raleway"/>
                <a:cs typeface="Raleway"/>
                <a:sym typeface="Raleway"/>
              </a:rPr>
              <a:t>IEEE Access</a:t>
            </a:r>
            <a:r>
              <a:rPr lang="en-GB" sz="1100" dirty="0">
                <a:solidFill>
                  <a:srgbClr val="010202"/>
                </a:solidFill>
                <a:highlight>
                  <a:srgbClr val="FFFFFF"/>
                </a:highlight>
                <a:latin typeface="Raleway"/>
                <a:ea typeface="Raleway"/>
                <a:cs typeface="Raleway"/>
                <a:sym typeface="Raleway"/>
              </a:rPr>
              <a:t>, vol. 9, pp. 17084-17099, 2021, </a:t>
            </a:r>
            <a:r>
              <a:rPr lang="en-GB" sz="1100" dirty="0" err="1">
                <a:solidFill>
                  <a:srgbClr val="010202"/>
                </a:solidFill>
                <a:highlight>
                  <a:srgbClr val="FFFFFF"/>
                </a:highlight>
                <a:latin typeface="Raleway"/>
                <a:ea typeface="Raleway"/>
                <a:cs typeface="Raleway"/>
                <a:sym typeface="Raleway"/>
              </a:rPr>
              <a:t>doi</a:t>
            </a:r>
            <a:r>
              <a:rPr lang="en-GB" sz="1100" dirty="0">
                <a:solidFill>
                  <a:srgbClr val="010202"/>
                </a:solidFill>
                <a:highlight>
                  <a:srgbClr val="FFFFFF"/>
                </a:highlight>
                <a:latin typeface="Raleway"/>
                <a:ea typeface="Raleway"/>
                <a:cs typeface="Raleway"/>
                <a:sym typeface="Raleway"/>
              </a:rPr>
              <a:t>: 10.1109/ACCESS.2021.3053348.</a:t>
            </a:r>
            <a:endParaRPr sz="1100" dirty="0">
              <a:solidFill>
                <a:srgbClr val="010202"/>
              </a:solidFill>
              <a:latin typeface="Raleway"/>
              <a:ea typeface="Raleway"/>
              <a:cs typeface="Raleway"/>
              <a:sym typeface="Raleway"/>
            </a:endParaRPr>
          </a:p>
          <a:p>
            <a:pPr marL="457200" lvl="0" indent="-298450" algn="just" rtl="0">
              <a:lnSpc>
                <a:spcPct val="150000"/>
              </a:lnSpc>
              <a:spcBef>
                <a:spcPts val="0"/>
              </a:spcBef>
              <a:spcAft>
                <a:spcPts val="0"/>
              </a:spcAft>
              <a:buClr>
                <a:srgbClr val="010202"/>
              </a:buClr>
              <a:buSzPts val="1100"/>
              <a:buFont typeface="Raleway"/>
              <a:buAutoNum type="arabicPeriod"/>
            </a:pPr>
            <a:r>
              <a:rPr lang="en-GB" sz="1100" dirty="0">
                <a:solidFill>
                  <a:srgbClr val="010202"/>
                </a:solidFill>
                <a:highlight>
                  <a:srgbClr val="FFFFFF"/>
                </a:highlight>
                <a:latin typeface="Raleway"/>
                <a:ea typeface="Raleway"/>
                <a:cs typeface="Raleway"/>
                <a:sym typeface="Raleway"/>
              </a:rPr>
              <a:t> J. Liao, T. Liu, X. Tang, X. Mu, B. Huang and D. Cao, "Decision-Making Strategy on Highway for Autonomous Vehicles Using Deep Reinforcement Learning," in </a:t>
            </a:r>
            <a:r>
              <a:rPr lang="en-GB" sz="1100" i="1" dirty="0">
                <a:solidFill>
                  <a:srgbClr val="010202"/>
                </a:solidFill>
                <a:highlight>
                  <a:srgbClr val="FFFFFF"/>
                </a:highlight>
                <a:latin typeface="Raleway"/>
                <a:ea typeface="Raleway"/>
                <a:cs typeface="Raleway"/>
                <a:sym typeface="Raleway"/>
              </a:rPr>
              <a:t>IEEE Access</a:t>
            </a:r>
            <a:r>
              <a:rPr lang="en-GB" sz="1100" dirty="0">
                <a:solidFill>
                  <a:srgbClr val="010202"/>
                </a:solidFill>
                <a:highlight>
                  <a:srgbClr val="FFFFFF"/>
                </a:highlight>
                <a:latin typeface="Raleway"/>
                <a:ea typeface="Raleway"/>
                <a:cs typeface="Raleway"/>
                <a:sym typeface="Raleway"/>
              </a:rPr>
              <a:t>, vol. 8, pp. 177804-177814, 2020, </a:t>
            </a:r>
            <a:r>
              <a:rPr lang="en-GB" sz="1100" dirty="0" err="1">
                <a:solidFill>
                  <a:srgbClr val="010202"/>
                </a:solidFill>
                <a:highlight>
                  <a:srgbClr val="FFFFFF"/>
                </a:highlight>
                <a:latin typeface="Raleway"/>
                <a:ea typeface="Raleway"/>
                <a:cs typeface="Raleway"/>
                <a:sym typeface="Raleway"/>
              </a:rPr>
              <a:t>doi</a:t>
            </a:r>
            <a:r>
              <a:rPr lang="en-GB" sz="1100" dirty="0">
                <a:solidFill>
                  <a:srgbClr val="010202"/>
                </a:solidFill>
                <a:highlight>
                  <a:srgbClr val="FFFFFF"/>
                </a:highlight>
                <a:latin typeface="Raleway"/>
                <a:ea typeface="Raleway"/>
                <a:cs typeface="Raleway"/>
                <a:sym typeface="Raleway"/>
              </a:rPr>
              <a:t>: 10.1109/ACCESS.2020.3022755.</a:t>
            </a:r>
            <a:endParaRPr sz="1100" dirty="0">
              <a:solidFill>
                <a:srgbClr val="010202"/>
              </a:solidFill>
              <a:latin typeface="Raleway"/>
              <a:ea typeface="Raleway"/>
              <a:cs typeface="Raleway"/>
              <a:sym typeface="Raleway"/>
            </a:endParaRPr>
          </a:p>
          <a:p>
            <a:pPr marL="457200" lvl="0" indent="-298450" algn="just" rtl="0">
              <a:lnSpc>
                <a:spcPct val="150000"/>
              </a:lnSpc>
              <a:spcBef>
                <a:spcPts val="0"/>
              </a:spcBef>
              <a:spcAft>
                <a:spcPts val="0"/>
              </a:spcAft>
              <a:buClr>
                <a:srgbClr val="010202"/>
              </a:buClr>
              <a:buSzPts val="1100"/>
              <a:buFont typeface="Raleway"/>
              <a:buAutoNum type="arabicPeriod"/>
            </a:pPr>
            <a:r>
              <a:rPr lang="en-GB" sz="1100" dirty="0">
                <a:solidFill>
                  <a:srgbClr val="010202"/>
                </a:solidFill>
                <a:latin typeface="Raleway"/>
                <a:ea typeface="Raleway"/>
                <a:cs typeface="Raleway"/>
                <a:sym typeface="Raleway"/>
              </a:rPr>
              <a:t> S. Jiang, Z. Huang and Y. Ji, "Adaptive UAV-Assisted Geographic Routing With Q-Learning in VANET," in IEEE Communications Letters, vol. 25, no. 4, pp. 1358-1362, April 2021, </a:t>
            </a:r>
            <a:r>
              <a:rPr lang="en-GB" sz="1100" dirty="0" err="1">
                <a:solidFill>
                  <a:srgbClr val="010202"/>
                </a:solidFill>
                <a:latin typeface="Raleway"/>
                <a:ea typeface="Raleway"/>
                <a:cs typeface="Raleway"/>
                <a:sym typeface="Raleway"/>
              </a:rPr>
              <a:t>doi</a:t>
            </a:r>
            <a:r>
              <a:rPr lang="en-GB" sz="1100" dirty="0">
                <a:solidFill>
                  <a:srgbClr val="010202"/>
                </a:solidFill>
                <a:latin typeface="Raleway"/>
                <a:ea typeface="Raleway"/>
                <a:cs typeface="Raleway"/>
                <a:sym typeface="Raleway"/>
              </a:rPr>
              <a:t>: 10.1109/LCOMM.2020.3048250.</a:t>
            </a:r>
            <a:endParaRPr sz="1100" dirty="0">
              <a:solidFill>
                <a:srgbClr val="010202"/>
              </a:solidFill>
              <a:latin typeface="Raleway"/>
              <a:ea typeface="Raleway"/>
              <a:cs typeface="Raleway"/>
              <a:sym typeface="Raleway"/>
            </a:endParaRPr>
          </a:p>
          <a:p>
            <a:pPr marL="457200" lvl="0" indent="-298450" algn="just" rtl="0">
              <a:lnSpc>
                <a:spcPct val="150000"/>
              </a:lnSpc>
              <a:spcBef>
                <a:spcPts val="0"/>
              </a:spcBef>
              <a:spcAft>
                <a:spcPts val="0"/>
              </a:spcAft>
              <a:buClr>
                <a:srgbClr val="010202"/>
              </a:buClr>
              <a:buSzPts val="1100"/>
              <a:buFont typeface="Raleway"/>
              <a:buAutoNum type="arabicPeriod"/>
            </a:pPr>
            <a:r>
              <a:rPr lang="en-GB" sz="1100" dirty="0">
                <a:solidFill>
                  <a:srgbClr val="010202"/>
                </a:solidFill>
                <a:latin typeface="Raleway"/>
                <a:ea typeface="Raleway"/>
                <a:cs typeface="Raleway"/>
                <a:sym typeface="Raleway"/>
              </a:rPr>
              <a:t> Huang, R, Qin, C, Li, JL, Lan, X. Path planning of mobile robot in unknown dynamic continuous environment using reward-modified deep Q-network. </a:t>
            </a:r>
            <a:r>
              <a:rPr lang="en-GB" sz="1100" dirty="0" err="1">
                <a:solidFill>
                  <a:srgbClr val="010202"/>
                </a:solidFill>
                <a:latin typeface="Raleway"/>
                <a:ea typeface="Raleway"/>
                <a:cs typeface="Raleway"/>
                <a:sym typeface="Raleway"/>
              </a:rPr>
              <a:t>Optim</a:t>
            </a:r>
            <a:r>
              <a:rPr lang="en-GB" sz="1100" dirty="0">
                <a:solidFill>
                  <a:srgbClr val="010202"/>
                </a:solidFill>
                <a:latin typeface="Raleway"/>
                <a:ea typeface="Raleway"/>
                <a:cs typeface="Raleway"/>
                <a:sym typeface="Raleway"/>
              </a:rPr>
              <a:t> Control </a:t>
            </a:r>
            <a:r>
              <a:rPr lang="en-GB" sz="1100" dirty="0" err="1">
                <a:solidFill>
                  <a:srgbClr val="010202"/>
                </a:solidFill>
                <a:latin typeface="Raleway"/>
                <a:ea typeface="Raleway"/>
                <a:cs typeface="Raleway"/>
                <a:sym typeface="Raleway"/>
              </a:rPr>
              <a:t>Appl</a:t>
            </a:r>
            <a:r>
              <a:rPr lang="en-GB" sz="1100" dirty="0">
                <a:solidFill>
                  <a:srgbClr val="010202"/>
                </a:solidFill>
                <a:latin typeface="Raleway"/>
                <a:ea typeface="Raleway"/>
                <a:cs typeface="Raleway"/>
                <a:sym typeface="Raleway"/>
              </a:rPr>
              <a:t> Meth. , pp. 1– 18, 2021, https://doi.org/10.1002/oca.2781.</a:t>
            </a:r>
            <a:endParaRPr sz="1100" dirty="0">
              <a:solidFill>
                <a:srgbClr val="010202"/>
              </a:solidFill>
              <a:latin typeface="Raleway"/>
              <a:ea typeface="Raleway"/>
              <a:cs typeface="Raleway"/>
              <a:sym typeface="Raleway"/>
            </a:endParaRPr>
          </a:p>
          <a:p>
            <a:pPr marL="457200" lvl="0" indent="0" algn="just" rtl="0">
              <a:lnSpc>
                <a:spcPct val="150000"/>
              </a:lnSpc>
              <a:spcBef>
                <a:spcPts val="1600"/>
              </a:spcBef>
              <a:spcAft>
                <a:spcPts val="0"/>
              </a:spcAft>
              <a:buNone/>
            </a:pPr>
            <a:endParaRPr sz="700" u="sng" dirty="0">
              <a:solidFill>
                <a:srgbClr val="3967C1"/>
              </a:solidFill>
              <a:latin typeface="Raleway"/>
              <a:ea typeface="Raleway"/>
              <a:cs typeface="Raleway"/>
              <a:sym typeface="Raleway"/>
            </a:endParaRPr>
          </a:p>
          <a:p>
            <a:pPr marL="0" lvl="0" indent="0" algn="l" rtl="0">
              <a:lnSpc>
                <a:spcPct val="105000"/>
              </a:lnSpc>
              <a:spcBef>
                <a:spcPts val="1600"/>
              </a:spcBef>
              <a:spcAft>
                <a:spcPts val="1200"/>
              </a:spcAft>
              <a:buSzPts val="358"/>
              <a:buNone/>
            </a:pPr>
            <a:endParaRPr sz="100" dirty="0">
              <a:latin typeface="Raleway"/>
              <a:ea typeface="Raleway"/>
              <a:cs typeface="Raleway"/>
              <a:sym typeface="Raleway"/>
            </a:endParaRPr>
          </a:p>
        </p:txBody>
      </p:sp>
      <p:sp>
        <p:nvSpPr>
          <p:cNvPr id="292" name="Google Shape;292;p44"/>
          <p:cNvSpPr txBox="1">
            <a:spLocks noGrp="1"/>
          </p:cNvSpPr>
          <p:nvPr>
            <p:ph type="title"/>
          </p:nvPr>
        </p:nvSpPr>
        <p:spPr>
          <a:xfrm>
            <a:off x="236550" y="5352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240"/>
              <a:t>References </a:t>
            </a:r>
            <a:endParaRPr sz="2240"/>
          </a:p>
          <a:p>
            <a:pPr marL="0" lvl="0" indent="0" algn="l" rtl="0">
              <a:spcBef>
                <a:spcPts val="0"/>
              </a:spcBef>
              <a:spcAft>
                <a:spcPts val="0"/>
              </a:spcAft>
              <a:buSzPts val="990"/>
              <a:buNone/>
            </a:pPr>
            <a:endParaRPr sz="224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p:nvPr>
        </p:nvSpPr>
        <p:spPr>
          <a:xfrm>
            <a:off x="118650" y="52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 :</a:t>
            </a:r>
            <a:endParaRPr/>
          </a:p>
        </p:txBody>
      </p:sp>
      <p:sp>
        <p:nvSpPr>
          <p:cNvPr id="298" name="Google Shape;298;p45"/>
          <p:cNvSpPr txBox="1">
            <a:spLocks noGrp="1"/>
          </p:cNvSpPr>
          <p:nvPr>
            <p:ph type="body" idx="1"/>
          </p:nvPr>
        </p:nvSpPr>
        <p:spPr>
          <a:xfrm>
            <a:off x="64300" y="1285875"/>
            <a:ext cx="9001200" cy="3804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4000" dirty="0">
                <a:latin typeface="Raleway"/>
                <a:ea typeface="Raleway"/>
                <a:cs typeface="Raleway"/>
                <a:sym typeface="Raleway"/>
              </a:rPr>
              <a:t>[8]       Bae, </a:t>
            </a:r>
            <a:r>
              <a:rPr lang="en-GB" sz="4000" dirty="0" err="1">
                <a:latin typeface="Raleway"/>
                <a:ea typeface="Raleway"/>
                <a:cs typeface="Raleway"/>
                <a:sym typeface="Raleway"/>
              </a:rPr>
              <a:t>Hyansu</a:t>
            </a:r>
            <a:r>
              <a:rPr lang="en-GB" sz="4000" dirty="0">
                <a:latin typeface="Raleway"/>
                <a:ea typeface="Raleway"/>
                <a:cs typeface="Raleway"/>
                <a:sym typeface="Raleway"/>
              </a:rPr>
              <a:t>, </a:t>
            </a:r>
            <a:r>
              <a:rPr lang="en-GB" sz="4000" dirty="0" err="1">
                <a:latin typeface="Raleway"/>
                <a:ea typeface="Raleway"/>
                <a:cs typeface="Raleway"/>
                <a:sym typeface="Raleway"/>
              </a:rPr>
              <a:t>Gidong</a:t>
            </a:r>
            <a:r>
              <a:rPr lang="en-GB" sz="4000" dirty="0">
                <a:latin typeface="Raleway"/>
                <a:ea typeface="Raleway"/>
                <a:cs typeface="Raleway"/>
                <a:sym typeface="Raleway"/>
              </a:rPr>
              <a:t> Kim, </a:t>
            </a:r>
            <a:r>
              <a:rPr lang="en-GB" sz="4000" dirty="0" err="1">
                <a:latin typeface="Raleway"/>
                <a:ea typeface="Raleway"/>
                <a:cs typeface="Raleway"/>
                <a:sym typeface="Raleway"/>
              </a:rPr>
              <a:t>Jonguk</a:t>
            </a:r>
            <a:r>
              <a:rPr lang="en-GB" sz="4000" dirty="0">
                <a:latin typeface="Raleway"/>
                <a:ea typeface="Raleway"/>
                <a:cs typeface="Raleway"/>
                <a:sym typeface="Raleway"/>
              </a:rPr>
              <a:t> Kim, </a:t>
            </a:r>
            <a:r>
              <a:rPr lang="en-GB" sz="4000" dirty="0" err="1">
                <a:latin typeface="Raleway"/>
                <a:ea typeface="Raleway"/>
                <a:cs typeface="Raleway"/>
                <a:sym typeface="Raleway"/>
              </a:rPr>
              <a:t>Dianwei</a:t>
            </a:r>
            <a:r>
              <a:rPr lang="en-GB" sz="4000" dirty="0">
                <a:latin typeface="Raleway"/>
                <a:ea typeface="Raleway"/>
                <a:cs typeface="Raleway"/>
                <a:sym typeface="Raleway"/>
              </a:rPr>
              <a:t> Qian, and </a:t>
            </a:r>
            <a:r>
              <a:rPr lang="en-GB" sz="4000" dirty="0" err="1">
                <a:latin typeface="Raleway"/>
                <a:ea typeface="Raleway"/>
                <a:cs typeface="Raleway"/>
                <a:sym typeface="Raleway"/>
              </a:rPr>
              <a:t>Sukgyu</a:t>
            </a:r>
            <a:r>
              <a:rPr lang="en-GB" sz="4000" dirty="0">
                <a:latin typeface="Raleway"/>
                <a:ea typeface="Raleway"/>
                <a:cs typeface="Raleway"/>
                <a:sym typeface="Raleway"/>
              </a:rPr>
              <a:t> Lee. "Multi-Robot Path Planning Method Using Reinforcement Learning" Applied Sciences 9, pp no. 15: 3057 ,2019, https://doi.org/10.3390/app9153057.</a:t>
            </a:r>
            <a:endParaRPr sz="4000" dirty="0">
              <a:latin typeface="Raleway"/>
              <a:ea typeface="Raleway"/>
              <a:cs typeface="Raleway"/>
              <a:sym typeface="Raleway"/>
            </a:endParaRPr>
          </a:p>
          <a:p>
            <a:pPr marL="0" lvl="0" indent="0" algn="l" rtl="0">
              <a:spcBef>
                <a:spcPts val="1200"/>
              </a:spcBef>
              <a:spcAft>
                <a:spcPts val="0"/>
              </a:spcAft>
              <a:buNone/>
            </a:pPr>
            <a:r>
              <a:rPr lang="en-GB" sz="4000" dirty="0">
                <a:latin typeface="Raleway"/>
                <a:ea typeface="Raleway"/>
                <a:cs typeface="Raleway"/>
                <a:sym typeface="Raleway"/>
              </a:rPr>
              <a:t> [9]      M. R. </a:t>
            </a:r>
            <a:r>
              <a:rPr lang="en-GB" sz="4000" dirty="0" err="1">
                <a:latin typeface="Raleway"/>
                <a:ea typeface="Raleway"/>
                <a:cs typeface="Raleway"/>
                <a:sym typeface="Raleway"/>
              </a:rPr>
              <a:t>Lemos</a:t>
            </a:r>
            <a:r>
              <a:rPr lang="en-GB" sz="4000" dirty="0">
                <a:latin typeface="Raleway"/>
                <a:ea typeface="Raleway"/>
                <a:cs typeface="Raleway"/>
                <a:sym typeface="Raleway"/>
              </a:rPr>
              <a:t>, A. V. R. de Souza, R. S. de Lira, C. A. O. de Freitas, V. J. da Silva and V. F. de </a:t>
            </a:r>
            <a:r>
              <a:rPr lang="en-GB" sz="4000" dirty="0" err="1">
                <a:latin typeface="Raleway"/>
                <a:ea typeface="Raleway"/>
                <a:cs typeface="Raleway"/>
                <a:sym typeface="Raleway"/>
              </a:rPr>
              <a:t>Lucena</a:t>
            </a:r>
            <a:r>
              <a:rPr lang="en-GB" sz="4000" dirty="0">
                <a:latin typeface="Raleway"/>
                <a:ea typeface="Raleway"/>
                <a:cs typeface="Raleway"/>
                <a:sym typeface="Raleway"/>
              </a:rPr>
              <a:t>, "Robot Training and Navigation through the                   Deep Q-Learning Algorithm," 2021 IEEE International Conference on Consumer Electronics (ICCE), pp. 1-6, 2021, </a:t>
            </a:r>
            <a:r>
              <a:rPr lang="en-GB" sz="4000" dirty="0" err="1">
                <a:latin typeface="Raleway"/>
                <a:ea typeface="Raleway"/>
                <a:cs typeface="Raleway"/>
                <a:sym typeface="Raleway"/>
              </a:rPr>
              <a:t>doi</a:t>
            </a:r>
            <a:r>
              <a:rPr lang="en-GB" sz="4000" dirty="0">
                <a:latin typeface="Raleway"/>
                <a:ea typeface="Raleway"/>
                <a:cs typeface="Raleway"/>
                <a:sym typeface="Raleway"/>
              </a:rPr>
              <a:t>: 10.1109/ICCE50685.2021.9427675.</a:t>
            </a:r>
            <a:endParaRPr sz="4000" dirty="0">
              <a:latin typeface="Raleway"/>
              <a:ea typeface="Raleway"/>
              <a:cs typeface="Raleway"/>
              <a:sym typeface="Raleway"/>
            </a:endParaRPr>
          </a:p>
          <a:p>
            <a:pPr marL="0" lvl="0" indent="0" algn="l" rtl="0">
              <a:spcBef>
                <a:spcPts val="1200"/>
              </a:spcBef>
              <a:spcAft>
                <a:spcPts val="0"/>
              </a:spcAft>
              <a:buNone/>
            </a:pPr>
            <a:r>
              <a:rPr lang="en-GB" sz="4000" dirty="0">
                <a:latin typeface="Raleway"/>
                <a:ea typeface="Raleway"/>
                <a:cs typeface="Raleway"/>
                <a:sym typeface="Raleway"/>
              </a:rPr>
              <a:t>[10]    Yan, C., Xiang, X. &amp; Wang, C. Towards Real-Time Path Planning through Deep Reinforcement Learning for a UAV in Dynamic Environments. J </a:t>
            </a:r>
            <a:r>
              <a:rPr lang="en-GB" sz="4000" dirty="0" err="1">
                <a:latin typeface="Raleway"/>
                <a:ea typeface="Raleway"/>
                <a:cs typeface="Raleway"/>
                <a:sym typeface="Raleway"/>
              </a:rPr>
              <a:t>Intell</a:t>
            </a:r>
            <a:r>
              <a:rPr lang="en-GB" sz="4000" dirty="0">
                <a:latin typeface="Raleway"/>
                <a:ea typeface="Raleway"/>
                <a:cs typeface="Raleway"/>
                <a:sym typeface="Raleway"/>
              </a:rPr>
              <a:t> Robot </a:t>
            </a:r>
            <a:r>
              <a:rPr lang="en-GB" sz="4000" dirty="0" err="1">
                <a:latin typeface="Raleway"/>
                <a:ea typeface="Raleway"/>
                <a:cs typeface="Raleway"/>
                <a:sym typeface="Raleway"/>
              </a:rPr>
              <a:t>Syst</a:t>
            </a:r>
            <a:r>
              <a:rPr lang="en-GB" sz="4000" dirty="0">
                <a:latin typeface="Raleway"/>
                <a:ea typeface="Raleway"/>
                <a:cs typeface="Raleway"/>
                <a:sym typeface="Raleway"/>
              </a:rPr>
              <a:t> 98, pp. 297–309 , 2020, https://doi.org/10.1007/s10846-019-01073-3.</a:t>
            </a:r>
            <a:endParaRPr sz="4000" dirty="0">
              <a:latin typeface="Raleway"/>
              <a:ea typeface="Raleway"/>
              <a:cs typeface="Raleway"/>
              <a:sym typeface="Raleway"/>
            </a:endParaRPr>
          </a:p>
          <a:p>
            <a:pPr marL="0" lvl="0" indent="0" algn="l" rtl="0">
              <a:spcBef>
                <a:spcPts val="1200"/>
              </a:spcBef>
              <a:spcAft>
                <a:spcPts val="0"/>
              </a:spcAft>
              <a:buNone/>
            </a:pPr>
            <a:r>
              <a:rPr lang="en-GB" sz="4000" dirty="0">
                <a:latin typeface="Raleway"/>
                <a:ea typeface="Raleway"/>
                <a:cs typeface="Raleway"/>
                <a:sym typeface="Raleway"/>
              </a:rPr>
              <a:t>[11]     W. Zaher, A. W. Youssef, L. A. </a:t>
            </a:r>
            <a:r>
              <a:rPr lang="en-GB" sz="4000" dirty="0" err="1">
                <a:latin typeface="Raleway"/>
                <a:ea typeface="Raleway"/>
                <a:cs typeface="Raleway"/>
                <a:sym typeface="Raleway"/>
              </a:rPr>
              <a:t>Shihata</a:t>
            </a:r>
            <a:r>
              <a:rPr lang="en-GB" sz="4000" dirty="0">
                <a:latin typeface="Raleway"/>
                <a:ea typeface="Raleway"/>
                <a:cs typeface="Raleway"/>
                <a:sym typeface="Raleway"/>
              </a:rPr>
              <a:t>, E. </a:t>
            </a:r>
            <a:r>
              <a:rPr lang="en-GB" sz="4000" dirty="0" err="1">
                <a:latin typeface="Raleway"/>
                <a:ea typeface="Raleway"/>
                <a:cs typeface="Raleway"/>
                <a:sym typeface="Raleway"/>
              </a:rPr>
              <a:t>Azab</a:t>
            </a:r>
            <a:r>
              <a:rPr lang="en-GB" sz="4000" dirty="0">
                <a:latin typeface="Raleway"/>
                <a:ea typeface="Raleway"/>
                <a:cs typeface="Raleway"/>
                <a:sym typeface="Raleway"/>
              </a:rPr>
              <a:t> and M. </a:t>
            </a:r>
            <a:r>
              <a:rPr lang="en-GB" sz="4000" dirty="0" err="1">
                <a:latin typeface="Raleway"/>
                <a:ea typeface="Raleway"/>
                <a:cs typeface="Raleway"/>
                <a:sym typeface="Raleway"/>
              </a:rPr>
              <a:t>Mashaly</a:t>
            </a:r>
            <a:r>
              <a:rPr lang="en-GB" sz="4000" dirty="0">
                <a:latin typeface="Raleway"/>
                <a:ea typeface="Raleway"/>
                <a:cs typeface="Raleway"/>
                <a:sym typeface="Raleway"/>
              </a:rPr>
              <a:t>, "Omnidirectional-Wheel Conveyor Path Planning and Sorting Using Reinforcement Learning Algorithms," in IEEE Access, vol. 10, pp. 27945-27959, 2022, </a:t>
            </a:r>
            <a:r>
              <a:rPr lang="en-GB" sz="4000" dirty="0" err="1">
                <a:latin typeface="Raleway"/>
                <a:ea typeface="Raleway"/>
                <a:cs typeface="Raleway"/>
                <a:sym typeface="Raleway"/>
              </a:rPr>
              <a:t>doi</a:t>
            </a:r>
            <a:r>
              <a:rPr lang="en-GB" sz="4000" dirty="0">
                <a:latin typeface="Raleway"/>
                <a:ea typeface="Raleway"/>
                <a:cs typeface="Raleway"/>
                <a:sym typeface="Raleway"/>
              </a:rPr>
              <a:t>: 10.1109/ACCESS.2022.3156924.</a:t>
            </a:r>
            <a:endParaRPr sz="4000" dirty="0">
              <a:latin typeface="Raleway"/>
              <a:ea typeface="Raleway"/>
              <a:cs typeface="Raleway"/>
              <a:sym typeface="Raleway"/>
            </a:endParaRPr>
          </a:p>
          <a:p>
            <a:pPr marL="0" lvl="0" indent="0" algn="l" rtl="0">
              <a:spcBef>
                <a:spcPts val="1200"/>
              </a:spcBef>
              <a:spcAft>
                <a:spcPts val="0"/>
              </a:spcAft>
              <a:buNone/>
            </a:pPr>
            <a:r>
              <a:rPr lang="en-GB" sz="4000" dirty="0">
                <a:latin typeface="Raleway"/>
                <a:ea typeface="Raleway"/>
                <a:cs typeface="Raleway"/>
                <a:sym typeface="Raleway"/>
              </a:rPr>
              <a:t>[12]     Zhang, L., Liu, Z., Zhang, Y., and Ai, J. (2018). Intelligent path planning and following for </a:t>
            </a:r>
            <a:r>
              <a:rPr lang="en-GB" sz="4000" dirty="0" err="1">
                <a:latin typeface="Raleway"/>
                <a:ea typeface="Raleway"/>
                <a:cs typeface="Raleway"/>
                <a:sym typeface="Raleway"/>
              </a:rPr>
              <a:t>uavs</a:t>
            </a:r>
            <a:r>
              <a:rPr lang="en-GB" sz="4000" dirty="0">
                <a:latin typeface="Raleway"/>
                <a:ea typeface="Raleway"/>
                <a:cs typeface="Raleway"/>
                <a:sym typeface="Raleway"/>
              </a:rPr>
              <a:t> in forest surveillance and fire fighting missions. In 2018 IEEE CSAA Guidance, Navigation and Control Conference (CGNCC), pages 1–6. IEEE </a:t>
            </a:r>
            <a:r>
              <a:rPr lang="en-GB" sz="4000" dirty="0" err="1">
                <a:latin typeface="Raleway"/>
                <a:ea typeface="Raleway"/>
                <a:cs typeface="Raleway"/>
                <a:sym typeface="Raleway"/>
              </a:rPr>
              <a:t>doi:https</a:t>
            </a:r>
            <a:r>
              <a:rPr lang="en-GB" sz="4000" dirty="0">
                <a:latin typeface="Raleway"/>
                <a:ea typeface="Raleway"/>
                <a:cs typeface="Raleway"/>
                <a:sym typeface="Raleway"/>
              </a:rPr>
              <a:t>://doi.org/10.1007/s10586-021-03276-6.</a:t>
            </a:r>
            <a:endParaRPr sz="4000" dirty="0">
              <a:latin typeface="Raleway"/>
              <a:ea typeface="Raleway"/>
              <a:cs typeface="Raleway"/>
              <a:sym typeface="Raleway"/>
            </a:endParaRPr>
          </a:p>
          <a:p>
            <a:pPr marL="0" lvl="0" indent="0" algn="l" rtl="0">
              <a:spcBef>
                <a:spcPts val="1200"/>
              </a:spcBef>
              <a:spcAft>
                <a:spcPts val="0"/>
              </a:spcAft>
              <a:buNone/>
            </a:pPr>
            <a:r>
              <a:rPr lang="en-GB" sz="4000" dirty="0">
                <a:latin typeface="Raleway"/>
                <a:ea typeface="Raleway"/>
                <a:cs typeface="Raleway"/>
                <a:sym typeface="Raleway"/>
              </a:rPr>
              <a:t>[13]     </a:t>
            </a:r>
            <a:r>
              <a:rPr lang="en-GB" sz="4000" dirty="0" err="1">
                <a:latin typeface="Raleway"/>
                <a:ea typeface="Raleway"/>
                <a:cs typeface="Raleway"/>
                <a:sym typeface="Raleway"/>
              </a:rPr>
              <a:t>Ranaweera</a:t>
            </a:r>
            <a:r>
              <a:rPr lang="en-GB" sz="4000" dirty="0">
                <a:latin typeface="Raleway"/>
                <a:ea typeface="Raleway"/>
                <a:cs typeface="Raleway"/>
                <a:sym typeface="Raleway"/>
              </a:rPr>
              <a:t>, D. M., </a:t>
            </a:r>
            <a:r>
              <a:rPr lang="en-GB" sz="4000" dirty="0" err="1">
                <a:latin typeface="Raleway"/>
                <a:ea typeface="Raleway"/>
                <a:cs typeface="Raleway"/>
                <a:sym typeface="Raleway"/>
              </a:rPr>
              <a:t>Hemapala</a:t>
            </a:r>
            <a:r>
              <a:rPr lang="en-GB" sz="4000" dirty="0">
                <a:latin typeface="Raleway"/>
                <a:ea typeface="Raleway"/>
                <a:cs typeface="Raleway"/>
                <a:sym typeface="Raleway"/>
              </a:rPr>
              <a:t>, K. U., </a:t>
            </a:r>
            <a:r>
              <a:rPr lang="en-GB" sz="4000" dirty="0" err="1">
                <a:latin typeface="Raleway"/>
                <a:ea typeface="Raleway"/>
                <a:cs typeface="Raleway"/>
                <a:sym typeface="Raleway"/>
              </a:rPr>
              <a:t>Buddhika</a:t>
            </a:r>
            <a:r>
              <a:rPr lang="en-GB" sz="4000" dirty="0">
                <a:latin typeface="Raleway"/>
                <a:ea typeface="Raleway"/>
                <a:cs typeface="Raleway"/>
                <a:sym typeface="Raleway"/>
              </a:rPr>
              <a:t>, A., and Jayasekara, P. (2018). A shortest path planning algorithm for </a:t>
            </a:r>
            <a:r>
              <a:rPr lang="en-GB" sz="4000" dirty="0" err="1">
                <a:latin typeface="Raleway"/>
                <a:ea typeface="Raleway"/>
                <a:cs typeface="Raleway"/>
                <a:sym typeface="Raleway"/>
              </a:rPr>
              <a:t>pso</a:t>
            </a:r>
            <a:r>
              <a:rPr lang="en-GB" sz="4000" dirty="0">
                <a:latin typeface="Raleway"/>
                <a:ea typeface="Raleway"/>
                <a:cs typeface="Raleway"/>
                <a:sym typeface="Raleway"/>
              </a:rPr>
              <a:t> base firefighting robots. In 2018 Fourth International Conference on Advances in Electrical, Electronics, Information, Communication and Bio-Informatics (AEEICB), pages 1–5. IEEE. </a:t>
            </a:r>
            <a:r>
              <a:rPr lang="en-GB" sz="4000" dirty="0" err="1">
                <a:latin typeface="Raleway"/>
                <a:ea typeface="Raleway"/>
                <a:cs typeface="Raleway"/>
                <a:sym typeface="Raleway"/>
              </a:rPr>
              <a:t>doi</a:t>
            </a:r>
            <a:r>
              <a:rPr lang="en-GB" sz="4000" dirty="0">
                <a:latin typeface="Raleway"/>
                <a:ea typeface="Raleway"/>
                <a:cs typeface="Raleway"/>
                <a:sym typeface="Raleway"/>
              </a:rPr>
              <a:t>: https://doi.org/10.1109/AEEICB.2018.8480971</a:t>
            </a:r>
            <a:endParaRPr sz="4000" dirty="0">
              <a:latin typeface="Raleway"/>
              <a:ea typeface="Raleway"/>
              <a:cs typeface="Raleway"/>
              <a:sym typeface="Raleway"/>
            </a:endParaRPr>
          </a:p>
          <a:p>
            <a:pPr marL="0" lvl="0" indent="0" algn="l" rtl="0">
              <a:spcBef>
                <a:spcPts val="1200"/>
              </a:spcBef>
              <a:spcAft>
                <a:spcPts val="0"/>
              </a:spcAft>
              <a:buNone/>
            </a:pPr>
            <a:r>
              <a:rPr lang="en-GB" sz="4000" dirty="0">
                <a:latin typeface="Raleway"/>
                <a:ea typeface="Raleway"/>
                <a:cs typeface="Raleway"/>
                <a:sym typeface="Raleway"/>
              </a:rPr>
              <a:t>[14]    </a:t>
            </a:r>
            <a:r>
              <a:rPr lang="en-GB" sz="4000" dirty="0" err="1">
                <a:latin typeface="Raleway"/>
                <a:ea typeface="Raleway"/>
                <a:cs typeface="Raleway"/>
                <a:sym typeface="Raleway"/>
              </a:rPr>
              <a:t>Meyes</a:t>
            </a:r>
            <a:r>
              <a:rPr lang="en-GB" sz="4000" dirty="0">
                <a:latin typeface="Raleway"/>
                <a:ea typeface="Raleway"/>
                <a:cs typeface="Raleway"/>
                <a:sym typeface="Raleway"/>
              </a:rPr>
              <a:t>, R., </a:t>
            </a:r>
            <a:r>
              <a:rPr lang="en-GB" sz="4000" dirty="0" err="1">
                <a:latin typeface="Raleway"/>
                <a:ea typeface="Raleway"/>
                <a:cs typeface="Raleway"/>
                <a:sym typeface="Raleway"/>
              </a:rPr>
              <a:t>Tercan</a:t>
            </a:r>
            <a:r>
              <a:rPr lang="en-GB" sz="4000" dirty="0">
                <a:latin typeface="Raleway"/>
                <a:ea typeface="Raleway"/>
                <a:cs typeface="Raleway"/>
                <a:sym typeface="Raleway"/>
              </a:rPr>
              <a:t>, H., </a:t>
            </a:r>
            <a:r>
              <a:rPr lang="en-GB" sz="4000" dirty="0" err="1">
                <a:latin typeface="Raleway"/>
                <a:ea typeface="Raleway"/>
                <a:cs typeface="Raleway"/>
                <a:sym typeface="Raleway"/>
              </a:rPr>
              <a:t>Roggendorf</a:t>
            </a:r>
            <a:r>
              <a:rPr lang="en-GB" sz="4000" dirty="0">
                <a:latin typeface="Raleway"/>
                <a:ea typeface="Raleway"/>
                <a:cs typeface="Raleway"/>
                <a:sym typeface="Raleway"/>
              </a:rPr>
              <a:t>, S., Thiele, T., </a:t>
            </a:r>
            <a:r>
              <a:rPr lang="en-GB" sz="4000" dirty="0" err="1">
                <a:latin typeface="Raleway"/>
                <a:ea typeface="Raleway"/>
                <a:cs typeface="Raleway"/>
                <a:sym typeface="Raleway"/>
              </a:rPr>
              <a:t>B¨uscher</a:t>
            </a:r>
            <a:r>
              <a:rPr lang="en-GB" sz="4000" dirty="0">
                <a:latin typeface="Raleway"/>
                <a:ea typeface="Raleway"/>
                <a:cs typeface="Raleway"/>
                <a:sym typeface="Raleway"/>
              </a:rPr>
              <a:t>, C., </a:t>
            </a:r>
            <a:r>
              <a:rPr lang="en-GB" sz="4000" dirty="0" err="1">
                <a:latin typeface="Raleway"/>
                <a:ea typeface="Raleway"/>
                <a:cs typeface="Raleway"/>
                <a:sym typeface="Raleway"/>
              </a:rPr>
              <a:t>Obdenbusch</a:t>
            </a:r>
            <a:r>
              <a:rPr lang="en-GB" sz="4000" dirty="0">
                <a:latin typeface="Raleway"/>
                <a:ea typeface="Raleway"/>
                <a:cs typeface="Raleway"/>
                <a:sym typeface="Raleway"/>
              </a:rPr>
              <a:t>, M., </a:t>
            </a:r>
            <a:r>
              <a:rPr lang="en-GB" sz="4000" dirty="0" err="1">
                <a:latin typeface="Raleway"/>
                <a:ea typeface="Raleway"/>
                <a:cs typeface="Raleway"/>
                <a:sym typeface="Raleway"/>
              </a:rPr>
              <a:t>Brecher</a:t>
            </a:r>
            <a:r>
              <a:rPr lang="en-GB" sz="4000" dirty="0">
                <a:latin typeface="Raleway"/>
                <a:ea typeface="Raleway"/>
                <a:cs typeface="Raleway"/>
                <a:sym typeface="Raleway"/>
              </a:rPr>
              <a:t>, C., </a:t>
            </a:r>
            <a:r>
              <a:rPr lang="en-GB" sz="4000" dirty="0" err="1">
                <a:latin typeface="Raleway"/>
                <a:ea typeface="Raleway"/>
                <a:cs typeface="Raleway"/>
                <a:sym typeface="Raleway"/>
              </a:rPr>
              <a:t>Jeschke</a:t>
            </a:r>
            <a:r>
              <a:rPr lang="en-GB" sz="4000" dirty="0">
                <a:latin typeface="Raleway"/>
                <a:ea typeface="Raleway"/>
                <a:cs typeface="Raleway"/>
                <a:sym typeface="Raleway"/>
              </a:rPr>
              <a:t>, S., and </a:t>
            </a:r>
            <a:r>
              <a:rPr lang="en-GB" sz="4000" dirty="0" err="1">
                <a:latin typeface="Raleway"/>
                <a:ea typeface="Raleway"/>
                <a:cs typeface="Raleway"/>
                <a:sym typeface="Raleway"/>
              </a:rPr>
              <a:t>Meisen</a:t>
            </a:r>
            <a:r>
              <a:rPr lang="en-GB" sz="4000" dirty="0">
                <a:latin typeface="Raleway"/>
                <a:ea typeface="Raleway"/>
                <a:cs typeface="Raleway"/>
                <a:sym typeface="Raleway"/>
              </a:rPr>
              <a:t>, T. (2017). Motion planning for industrial robots using reinforcement learning. Procedia CIRP, 63:107–112 </a:t>
            </a:r>
            <a:r>
              <a:rPr lang="en-GB" sz="4000" dirty="0" err="1">
                <a:latin typeface="Raleway"/>
                <a:ea typeface="Raleway"/>
                <a:cs typeface="Raleway"/>
                <a:sym typeface="Raleway"/>
              </a:rPr>
              <a:t>doi</a:t>
            </a:r>
            <a:r>
              <a:rPr lang="en-GB" sz="4000" dirty="0">
                <a:latin typeface="Raleway"/>
                <a:ea typeface="Raleway"/>
                <a:cs typeface="Raleway"/>
                <a:sym typeface="Raleway"/>
              </a:rPr>
              <a:t>: https://doi.org/10.1016/j.promfg.2020.01.023</a:t>
            </a:r>
            <a:endParaRPr sz="4000" dirty="0">
              <a:latin typeface="Raleway"/>
              <a:ea typeface="Raleway"/>
              <a:cs typeface="Raleway"/>
              <a:sym typeface="Raleway"/>
            </a:endParaRPr>
          </a:p>
          <a:p>
            <a:pPr marL="0" lvl="0" indent="0" algn="l" rtl="0">
              <a:spcBef>
                <a:spcPts val="1200"/>
              </a:spcBef>
              <a:spcAft>
                <a:spcPts val="0"/>
              </a:spcAft>
              <a:buNone/>
            </a:pPr>
            <a:r>
              <a:rPr lang="en-GB" sz="4000" dirty="0">
                <a:latin typeface="Raleway"/>
                <a:ea typeface="Raleway"/>
                <a:cs typeface="Raleway"/>
                <a:sym typeface="Raleway"/>
              </a:rPr>
              <a:t>[15]     Jarvis, R. A. and </a:t>
            </a:r>
            <a:r>
              <a:rPr lang="en-GB" sz="4000" dirty="0" err="1">
                <a:latin typeface="Raleway"/>
                <a:ea typeface="Raleway"/>
                <a:cs typeface="Raleway"/>
                <a:sym typeface="Raleway"/>
              </a:rPr>
              <a:t>Marzouqi</a:t>
            </a:r>
            <a:r>
              <a:rPr lang="en-GB" sz="4000" dirty="0">
                <a:latin typeface="Raleway"/>
                <a:ea typeface="Raleway"/>
                <a:cs typeface="Raleway"/>
                <a:sym typeface="Raleway"/>
              </a:rPr>
              <a:t>, M. S. (2005). Robot path planning in high risk fire front environments. In TENCON 2005-2005 IEEE Region 10 Conference, pages 1–6. IEEE </a:t>
            </a:r>
            <a:r>
              <a:rPr lang="en-GB" sz="4000" dirty="0" err="1">
                <a:latin typeface="Raleway"/>
                <a:ea typeface="Raleway"/>
                <a:cs typeface="Raleway"/>
                <a:sym typeface="Raleway"/>
              </a:rPr>
              <a:t>doi</a:t>
            </a:r>
            <a:r>
              <a:rPr lang="en-GB" sz="4000" dirty="0">
                <a:latin typeface="Raleway"/>
                <a:ea typeface="Raleway"/>
                <a:cs typeface="Raleway"/>
                <a:sym typeface="Raleway"/>
              </a:rPr>
              <a:t>: https://doi.org/10.1109/LEOS.2005.1547854</a:t>
            </a:r>
            <a:endParaRPr sz="4000" dirty="0">
              <a:latin typeface="Raleway"/>
              <a:ea typeface="Raleway"/>
              <a:cs typeface="Raleway"/>
              <a:sym typeface="Raleway"/>
            </a:endParaRPr>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 :</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To build an environment with an object and 3 sensors(one right sensor ,one left sensor and one straight sensor.</a:t>
            </a:r>
            <a:endParaRPr sz="1400">
              <a:solidFill>
                <a:srgbClr val="010202"/>
              </a:solidFill>
              <a:latin typeface="Raleway"/>
              <a:ea typeface="Raleway"/>
              <a:cs typeface="Raleway"/>
              <a:sym typeface="Raleway"/>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To build an obstacle creator and assign a function to the object (i.e.)The object has to turn left or right in order to avoid the obstacle</a:t>
            </a:r>
            <a:endParaRPr sz="1400">
              <a:solidFill>
                <a:srgbClr val="010202"/>
              </a:solidFill>
              <a:latin typeface="Raleway"/>
              <a:ea typeface="Raleway"/>
              <a:cs typeface="Raleway"/>
              <a:sym typeface="Raleway"/>
            </a:endParaRPr>
          </a:p>
          <a:p>
            <a:pPr marL="457200" lvl="0" indent="-317500" algn="just" rtl="0">
              <a:spcBef>
                <a:spcPts val="0"/>
              </a:spcBef>
              <a:spcAft>
                <a:spcPts val="0"/>
              </a:spcAft>
              <a:buClr>
                <a:srgbClr val="010202"/>
              </a:buClr>
              <a:buSzPts val="1400"/>
              <a:buFont typeface="Raleway"/>
              <a:buChar char="●"/>
            </a:pPr>
            <a:r>
              <a:rPr lang="en-GB" sz="1400">
                <a:solidFill>
                  <a:srgbClr val="010202"/>
                </a:solidFill>
                <a:latin typeface="Raleway"/>
                <a:ea typeface="Raleway"/>
                <a:cs typeface="Raleway"/>
                <a:sym typeface="Raleway"/>
              </a:rPr>
              <a:t>To implement deep Q learning algorithm to train the object in order to avoid the obstacle and find the shortest path to reach its destination</a:t>
            </a:r>
            <a:endParaRPr>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7650" y="557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 Diagram</a:t>
            </a:r>
            <a:endParaRPr/>
          </a:p>
        </p:txBody>
      </p:sp>
      <p:pic>
        <p:nvPicPr>
          <p:cNvPr id="111" name="Google Shape;111;p17"/>
          <p:cNvPicPr preferRelativeResize="0"/>
          <p:nvPr/>
        </p:nvPicPr>
        <p:blipFill>
          <a:blip r:embed="rId3">
            <a:alphaModFix/>
          </a:blip>
          <a:stretch>
            <a:fillRect/>
          </a:stretch>
        </p:blipFill>
        <p:spPr>
          <a:xfrm>
            <a:off x="1112850" y="1318025"/>
            <a:ext cx="6284426" cy="3348525"/>
          </a:xfrm>
          <a:prstGeom prst="rect">
            <a:avLst/>
          </a:prstGeom>
          <a:noFill/>
          <a:ln>
            <a:noFill/>
          </a:ln>
        </p:spPr>
      </p:pic>
      <p:sp>
        <p:nvSpPr>
          <p:cNvPr id="112" name="Google Shape;112;p17"/>
          <p:cNvSpPr txBox="1"/>
          <p:nvPr/>
        </p:nvSpPr>
        <p:spPr>
          <a:xfrm>
            <a:off x="4058950" y="4666550"/>
            <a:ext cx="645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Figure 1</a:t>
            </a:r>
            <a:endParaRPr sz="1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body" idx="1"/>
          </p:nvPr>
        </p:nvSpPr>
        <p:spPr>
          <a:xfrm>
            <a:off x="75000" y="1307300"/>
            <a:ext cx="8937000" cy="3718200"/>
          </a:xfrm>
          <a:prstGeom prst="rect">
            <a:avLst/>
          </a:prstGeom>
        </p:spPr>
        <p:txBody>
          <a:bodyPr spcFirstLastPara="1" wrap="square" lIns="91425" tIns="91425" rIns="91425" bIns="91425" anchor="t" anchorCtr="0">
            <a:noAutofit/>
          </a:bodyPr>
          <a:lstStyle/>
          <a:p>
            <a:pPr marL="457200" lvl="0" indent="-228600" algn="just" rtl="0">
              <a:lnSpc>
                <a:spcPct val="130000"/>
              </a:lnSpc>
              <a:spcBef>
                <a:spcPts val="0"/>
              </a:spcBef>
              <a:spcAft>
                <a:spcPts val="0"/>
              </a:spcAft>
              <a:buSzPts val="358"/>
              <a:buNone/>
            </a:pPr>
            <a:r>
              <a:rPr lang="en-GB" sz="1355" dirty="0">
                <a:solidFill>
                  <a:srgbClr val="010202"/>
                </a:solidFill>
                <a:latin typeface="Raleway"/>
                <a:ea typeface="Raleway"/>
                <a:cs typeface="Raleway"/>
                <a:sym typeface="Raleway"/>
              </a:rPr>
              <a:t>The project’s Architecture diagram has 6 Components , </a:t>
            </a:r>
            <a:endParaRPr sz="1355" dirty="0">
              <a:solidFill>
                <a:srgbClr val="010202"/>
              </a:solidFill>
              <a:latin typeface="Raleway"/>
              <a:ea typeface="Raleway"/>
              <a:cs typeface="Raleway"/>
              <a:sym typeface="Raleway"/>
            </a:endParaRPr>
          </a:p>
          <a:p>
            <a:pPr marL="457200" lvl="0" indent="-314642" algn="just" rtl="0">
              <a:lnSpc>
                <a:spcPct val="130000"/>
              </a:lnSpc>
              <a:spcBef>
                <a:spcPts val="1600"/>
              </a:spcBef>
              <a:spcAft>
                <a:spcPts val="0"/>
              </a:spcAft>
              <a:buClr>
                <a:srgbClr val="010202"/>
              </a:buClr>
              <a:buSzPts val="1355"/>
              <a:buFont typeface="Arial"/>
              <a:buAutoNum type="arabicParenR"/>
            </a:pPr>
            <a:r>
              <a:rPr lang="en-GB" sz="1355" b="1" dirty="0">
                <a:solidFill>
                  <a:srgbClr val="010202"/>
                </a:solidFill>
                <a:latin typeface="Raleway"/>
                <a:ea typeface="Raleway"/>
                <a:cs typeface="Raleway"/>
                <a:sym typeface="Raleway"/>
              </a:rPr>
              <a:t>Create Object/Vehicle </a:t>
            </a:r>
            <a:r>
              <a:rPr lang="en-GB" sz="1355" dirty="0">
                <a:solidFill>
                  <a:srgbClr val="010202"/>
                </a:solidFill>
                <a:latin typeface="Raleway"/>
                <a:ea typeface="Raleway"/>
                <a:cs typeface="Raleway"/>
                <a:sym typeface="Raleway"/>
              </a:rPr>
              <a:t>      </a:t>
            </a:r>
            <a:endParaRPr sz="1355" dirty="0">
              <a:solidFill>
                <a:srgbClr val="010202"/>
              </a:solidFill>
              <a:latin typeface="Raleway"/>
              <a:ea typeface="Raleway"/>
              <a:cs typeface="Raleway"/>
              <a:sym typeface="Raleway"/>
            </a:endParaRPr>
          </a:p>
          <a:p>
            <a:pPr marL="0" lvl="0" indent="0" algn="just" rtl="0">
              <a:lnSpc>
                <a:spcPct val="130000"/>
              </a:lnSpc>
              <a:spcBef>
                <a:spcPts val="1600"/>
              </a:spcBef>
              <a:spcAft>
                <a:spcPts val="0"/>
              </a:spcAft>
              <a:buNone/>
            </a:pPr>
            <a:r>
              <a:rPr lang="en-GB" sz="1355" dirty="0">
                <a:solidFill>
                  <a:srgbClr val="010202"/>
                </a:solidFill>
                <a:latin typeface="Raleway"/>
                <a:ea typeface="Raleway"/>
                <a:cs typeface="Raleway"/>
                <a:sym typeface="Raleway"/>
              </a:rPr>
              <a:t>This module creates the object required, that is the vehicle using </a:t>
            </a:r>
            <a:r>
              <a:rPr lang="en-GB" sz="1355" dirty="0" err="1">
                <a:solidFill>
                  <a:srgbClr val="010202"/>
                </a:solidFill>
                <a:latin typeface="Raleway"/>
                <a:ea typeface="Raleway"/>
                <a:cs typeface="Raleway"/>
                <a:sym typeface="Raleway"/>
              </a:rPr>
              <a:t>Kivy</a:t>
            </a:r>
            <a:r>
              <a:rPr lang="en-GB" sz="1355" dirty="0">
                <a:solidFill>
                  <a:srgbClr val="010202"/>
                </a:solidFill>
                <a:latin typeface="Raleway"/>
                <a:ea typeface="Raleway"/>
                <a:cs typeface="Raleway"/>
                <a:sym typeface="Raleway"/>
              </a:rPr>
              <a:t> with any desired shape and size .</a:t>
            </a:r>
            <a:endParaRPr sz="1355" dirty="0">
              <a:solidFill>
                <a:srgbClr val="010202"/>
              </a:solidFill>
              <a:latin typeface="Raleway"/>
              <a:ea typeface="Raleway"/>
              <a:cs typeface="Raleway"/>
              <a:sym typeface="Raleway"/>
            </a:endParaRPr>
          </a:p>
          <a:p>
            <a:pPr marL="142558" lvl="0" indent="0" algn="just" rtl="0">
              <a:lnSpc>
                <a:spcPct val="130000"/>
              </a:lnSpc>
              <a:spcBef>
                <a:spcPts val="1600"/>
              </a:spcBef>
              <a:spcAft>
                <a:spcPts val="0"/>
              </a:spcAft>
              <a:buClr>
                <a:srgbClr val="010202"/>
              </a:buClr>
              <a:buSzPts val="1355"/>
              <a:buNone/>
            </a:pPr>
            <a:r>
              <a:rPr lang="en-GB" sz="1355" b="1" dirty="0">
                <a:solidFill>
                  <a:srgbClr val="010202"/>
                </a:solidFill>
                <a:latin typeface="Raleway"/>
                <a:ea typeface="Raleway"/>
                <a:cs typeface="Raleway"/>
                <a:sym typeface="Raleway"/>
              </a:rPr>
              <a:t>2)      Sensors Creation :</a:t>
            </a:r>
            <a:endParaRPr sz="1355" b="1" dirty="0">
              <a:solidFill>
                <a:srgbClr val="010202"/>
              </a:solidFill>
              <a:latin typeface="Raleway"/>
              <a:ea typeface="Raleway"/>
              <a:cs typeface="Raleway"/>
              <a:sym typeface="Raleway"/>
            </a:endParaRPr>
          </a:p>
          <a:p>
            <a:pPr marL="228600" lvl="0" indent="0" algn="just" rtl="0">
              <a:lnSpc>
                <a:spcPct val="130000"/>
              </a:lnSpc>
              <a:spcBef>
                <a:spcPts val="1600"/>
              </a:spcBef>
              <a:spcAft>
                <a:spcPts val="0"/>
              </a:spcAft>
              <a:buSzPts val="358"/>
              <a:buNone/>
            </a:pPr>
            <a:r>
              <a:rPr lang="en-GB" sz="1355" dirty="0">
                <a:solidFill>
                  <a:srgbClr val="010202"/>
                </a:solidFill>
                <a:latin typeface="Raleway"/>
                <a:ea typeface="Raleway"/>
                <a:cs typeface="Raleway"/>
                <a:sym typeface="Raleway"/>
              </a:rPr>
              <a:t>                 This module creates the 3 sensors ,the left </a:t>
            </a:r>
            <a:r>
              <a:rPr lang="en-GB" sz="1355" dirty="0" err="1">
                <a:solidFill>
                  <a:srgbClr val="010202"/>
                </a:solidFill>
                <a:latin typeface="Raleway"/>
                <a:ea typeface="Raleway"/>
                <a:cs typeface="Raleway"/>
                <a:sym typeface="Raleway"/>
              </a:rPr>
              <a:t>sensor,the</a:t>
            </a:r>
            <a:r>
              <a:rPr lang="en-GB" sz="1355" dirty="0">
                <a:solidFill>
                  <a:srgbClr val="010202"/>
                </a:solidFill>
                <a:latin typeface="Raleway"/>
                <a:ea typeface="Raleway"/>
                <a:cs typeface="Raleway"/>
                <a:sym typeface="Raleway"/>
              </a:rPr>
              <a:t> right sensor and the straight .The main purpose of these sensors are to detect the obstacles ,if there are any.</a:t>
            </a:r>
            <a:endParaRPr sz="1355" dirty="0">
              <a:solidFill>
                <a:srgbClr val="010202"/>
              </a:solidFill>
              <a:latin typeface="Raleway"/>
              <a:ea typeface="Raleway"/>
              <a:cs typeface="Raleway"/>
              <a:sym typeface="Raleway"/>
            </a:endParaRPr>
          </a:p>
          <a:p>
            <a:pPr marL="142558" lvl="0" indent="0" algn="just" rtl="0">
              <a:lnSpc>
                <a:spcPct val="130000"/>
              </a:lnSpc>
              <a:spcBef>
                <a:spcPts val="1600"/>
              </a:spcBef>
              <a:spcAft>
                <a:spcPts val="0"/>
              </a:spcAft>
              <a:buClr>
                <a:srgbClr val="010202"/>
              </a:buClr>
              <a:buSzPts val="1355"/>
              <a:buNone/>
            </a:pPr>
            <a:r>
              <a:rPr lang="en-GB" sz="1355" b="1" dirty="0">
                <a:solidFill>
                  <a:srgbClr val="010202"/>
                </a:solidFill>
                <a:latin typeface="Raleway"/>
                <a:ea typeface="Raleway"/>
                <a:cs typeface="Raleway"/>
                <a:sym typeface="Raleway"/>
              </a:rPr>
              <a:t>3)      Connecting objects and sensors :</a:t>
            </a:r>
            <a:endParaRPr sz="1355" b="1" dirty="0">
              <a:solidFill>
                <a:srgbClr val="010202"/>
              </a:solidFill>
              <a:latin typeface="Raleway"/>
              <a:ea typeface="Raleway"/>
              <a:cs typeface="Raleway"/>
              <a:sym typeface="Raleway"/>
            </a:endParaRPr>
          </a:p>
          <a:p>
            <a:pPr marL="457200" lvl="0" indent="-228600" algn="just" rtl="0">
              <a:lnSpc>
                <a:spcPct val="130000"/>
              </a:lnSpc>
              <a:spcBef>
                <a:spcPts val="1600"/>
              </a:spcBef>
              <a:spcAft>
                <a:spcPts val="0"/>
              </a:spcAft>
              <a:buSzPts val="358"/>
              <a:buNone/>
            </a:pPr>
            <a:r>
              <a:rPr lang="en-GB" sz="1355" dirty="0">
                <a:solidFill>
                  <a:srgbClr val="010202"/>
                </a:solidFill>
                <a:latin typeface="Raleway"/>
                <a:ea typeface="Raleway"/>
                <a:cs typeface="Raleway"/>
                <a:sym typeface="Raleway"/>
              </a:rPr>
              <a:t>This module connects the 4 objects into a single entity, that is it connects the object with 3 sensors .</a:t>
            </a:r>
            <a:endParaRPr sz="1355" dirty="0">
              <a:solidFill>
                <a:srgbClr val="010202"/>
              </a:solidFill>
              <a:latin typeface="Raleway"/>
              <a:ea typeface="Raleway"/>
              <a:cs typeface="Raleway"/>
              <a:sym typeface="Raleway"/>
            </a:endParaRPr>
          </a:p>
          <a:p>
            <a:pPr marL="0" lvl="0" indent="0" algn="l" rtl="0">
              <a:lnSpc>
                <a:spcPct val="95000"/>
              </a:lnSpc>
              <a:spcBef>
                <a:spcPts val="1600"/>
              </a:spcBef>
              <a:spcAft>
                <a:spcPts val="1200"/>
              </a:spcAft>
              <a:buSzPts val="358"/>
              <a:buNone/>
            </a:pPr>
            <a:endParaRPr sz="1322" dirty="0">
              <a:latin typeface="Raleway"/>
              <a:ea typeface="Raleway"/>
              <a:cs typeface="Raleway"/>
              <a:sym typeface="Raleway"/>
            </a:endParaRPr>
          </a:p>
        </p:txBody>
      </p:sp>
      <p:sp>
        <p:nvSpPr>
          <p:cNvPr id="118" name="Google Shape;118;p18"/>
          <p:cNvSpPr txBox="1">
            <a:spLocks noGrp="1"/>
          </p:cNvSpPr>
          <p:nvPr>
            <p:ph type="title"/>
          </p:nvPr>
        </p:nvSpPr>
        <p:spPr>
          <a:xfrm>
            <a:off x="665150" y="536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 Diagram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172225" y="568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 Diagram :</a:t>
            </a:r>
            <a:endParaRPr/>
          </a:p>
        </p:txBody>
      </p:sp>
      <p:sp>
        <p:nvSpPr>
          <p:cNvPr id="124" name="Google Shape;124;p19"/>
          <p:cNvSpPr txBox="1">
            <a:spLocks noGrp="1"/>
          </p:cNvSpPr>
          <p:nvPr>
            <p:ph type="body" idx="1"/>
          </p:nvPr>
        </p:nvSpPr>
        <p:spPr>
          <a:xfrm>
            <a:off x="64300" y="1275150"/>
            <a:ext cx="9079800" cy="3868200"/>
          </a:xfrm>
          <a:prstGeom prst="rect">
            <a:avLst/>
          </a:prstGeom>
        </p:spPr>
        <p:txBody>
          <a:bodyPr spcFirstLastPara="1" wrap="square" lIns="91425" tIns="91425" rIns="91425" bIns="91425" anchor="t" anchorCtr="0">
            <a:noAutofit/>
          </a:bodyPr>
          <a:lstStyle/>
          <a:p>
            <a:pPr marL="0" lvl="0" indent="0" algn="just" rtl="0">
              <a:lnSpc>
                <a:spcPct val="110000"/>
              </a:lnSpc>
              <a:spcBef>
                <a:spcPts val="0"/>
              </a:spcBef>
              <a:spcAft>
                <a:spcPts val="0"/>
              </a:spcAft>
              <a:buSzPts val="852"/>
              <a:buNone/>
            </a:pPr>
            <a:r>
              <a:rPr lang="en-GB" sz="1227" b="1">
                <a:solidFill>
                  <a:srgbClr val="010202"/>
                </a:solidFill>
                <a:latin typeface="Raleway"/>
                <a:ea typeface="Raleway"/>
                <a:cs typeface="Raleway"/>
                <a:sym typeface="Raleway"/>
              </a:rPr>
              <a:t>4)  Obstacle Map Creation </a:t>
            </a:r>
            <a:r>
              <a:rPr lang="en-GB" sz="1227">
                <a:solidFill>
                  <a:srgbClr val="010202"/>
                </a:solidFill>
                <a:latin typeface="Raleway"/>
                <a:ea typeface="Raleway"/>
                <a:cs typeface="Raleway"/>
                <a:sym typeface="Raleway"/>
              </a:rPr>
              <a:t>: </a:t>
            </a:r>
            <a:endParaRPr sz="1227">
              <a:solidFill>
                <a:srgbClr val="010202"/>
              </a:solidFill>
              <a:latin typeface="Raleway"/>
              <a:ea typeface="Raleway"/>
              <a:cs typeface="Raleway"/>
              <a:sym typeface="Raleway"/>
            </a:endParaRPr>
          </a:p>
          <a:p>
            <a:pPr marL="228600" lvl="0" indent="0" algn="just" rtl="0">
              <a:lnSpc>
                <a:spcPct val="110000"/>
              </a:lnSpc>
              <a:spcBef>
                <a:spcPts val="1600"/>
              </a:spcBef>
              <a:spcAft>
                <a:spcPts val="0"/>
              </a:spcAft>
              <a:buSzPts val="852"/>
              <a:buNone/>
            </a:pPr>
            <a:r>
              <a:rPr lang="en-GB" sz="1227">
                <a:solidFill>
                  <a:srgbClr val="010202"/>
                </a:solidFill>
                <a:latin typeface="Raleway"/>
                <a:ea typeface="Raleway"/>
                <a:cs typeface="Raleway"/>
                <a:sym typeface="Raleway"/>
              </a:rPr>
              <a:t>In this module, we create an environment/map for the object to navigate from source to destination .We have also added clear(deletes the obstacle) , save (saves the obstacle design) and load (loads the previously saved obstacle design ) options .</a:t>
            </a:r>
            <a:endParaRPr sz="1227">
              <a:solidFill>
                <a:srgbClr val="010202"/>
              </a:solidFill>
              <a:latin typeface="Raleway"/>
              <a:ea typeface="Raleway"/>
              <a:cs typeface="Raleway"/>
              <a:sym typeface="Raleway"/>
            </a:endParaRPr>
          </a:p>
          <a:p>
            <a:pPr marL="0" lvl="0" indent="0" algn="just" rtl="0">
              <a:lnSpc>
                <a:spcPct val="110000"/>
              </a:lnSpc>
              <a:spcBef>
                <a:spcPts val="1600"/>
              </a:spcBef>
              <a:spcAft>
                <a:spcPts val="0"/>
              </a:spcAft>
              <a:buSzPts val="852"/>
              <a:buNone/>
            </a:pPr>
            <a:r>
              <a:rPr lang="en-GB" sz="1227" b="1">
                <a:solidFill>
                  <a:srgbClr val="010202"/>
                </a:solidFill>
                <a:latin typeface="Raleway"/>
                <a:ea typeface="Raleway"/>
                <a:cs typeface="Raleway"/>
                <a:sym typeface="Raleway"/>
              </a:rPr>
              <a:t>5)  DQL Algorithm Implementation :</a:t>
            </a:r>
            <a:endParaRPr sz="1227" b="1">
              <a:solidFill>
                <a:srgbClr val="010202"/>
              </a:solidFill>
              <a:latin typeface="Raleway"/>
              <a:ea typeface="Raleway"/>
              <a:cs typeface="Raleway"/>
              <a:sym typeface="Raleway"/>
            </a:endParaRPr>
          </a:p>
          <a:p>
            <a:pPr marL="228600" lvl="0" indent="0" algn="just" rtl="0">
              <a:lnSpc>
                <a:spcPct val="110000"/>
              </a:lnSpc>
              <a:spcBef>
                <a:spcPts val="1600"/>
              </a:spcBef>
              <a:spcAft>
                <a:spcPts val="0"/>
              </a:spcAft>
              <a:buSzPts val="852"/>
              <a:buNone/>
            </a:pPr>
            <a:r>
              <a:rPr lang="en-GB" sz="1227">
                <a:solidFill>
                  <a:srgbClr val="010202"/>
                </a:solidFill>
                <a:latin typeface="Raleway"/>
                <a:ea typeface="Raleway"/>
                <a:cs typeface="Raleway"/>
                <a:sym typeface="Raleway"/>
              </a:rPr>
              <a:t>This module deals with the DQL Algorithm which is used by the object to learn to avoid  obstacles.If the object detects any obstacle from any of the three sensors it turns to the opposite direction by 20 degrees and moves towards its destination. Here reinforcement learning method is used along with deep Q learning where they will be awarded with a reward for every step the move closer to the destination and a penalty will be given when it moves away from the destination and aim of it is to maximise its reward points.</a:t>
            </a:r>
            <a:endParaRPr sz="1227">
              <a:solidFill>
                <a:srgbClr val="010202"/>
              </a:solidFill>
              <a:latin typeface="Raleway"/>
              <a:ea typeface="Raleway"/>
              <a:cs typeface="Raleway"/>
              <a:sym typeface="Raleway"/>
            </a:endParaRPr>
          </a:p>
          <a:p>
            <a:pPr marL="0" lvl="0" indent="0" algn="just" rtl="0">
              <a:lnSpc>
                <a:spcPct val="110000"/>
              </a:lnSpc>
              <a:spcBef>
                <a:spcPts val="1600"/>
              </a:spcBef>
              <a:spcAft>
                <a:spcPts val="0"/>
              </a:spcAft>
              <a:buSzPts val="852"/>
              <a:buNone/>
            </a:pPr>
            <a:r>
              <a:rPr lang="en-GB" sz="1227" b="1">
                <a:solidFill>
                  <a:srgbClr val="010202"/>
                </a:solidFill>
                <a:latin typeface="Raleway"/>
                <a:ea typeface="Raleway"/>
                <a:cs typeface="Raleway"/>
                <a:sym typeface="Raleway"/>
              </a:rPr>
              <a:t>6)  Object starts and reaches destination  :</a:t>
            </a:r>
            <a:endParaRPr sz="1227" b="1">
              <a:solidFill>
                <a:srgbClr val="010202"/>
              </a:solidFill>
              <a:latin typeface="Raleway"/>
              <a:ea typeface="Raleway"/>
              <a:cs typeface="Raleway"/>
              <a:sym typeface="Raleway"/>
            </a:endParaRPr>
          </a:p>
          <a:p>
            <a:pPr marL="228600" lvl="0" indent="0" algn="just" rtl="0">
              <a:lnSpc>
                <a:spcPct val="110000"/>
              </a:lnSpc>
              <a:spcBef>
                <a:spcPts val="1600"/>
              </a:spcBef>
              <a:spcAft>
                <a:spcPts val="0"/>
              </a:spcAft>
              <a:buSzPts val="852"/>
              <a:buNone/>
            </a:pPr>
            <a:r>
              <a:rPr lang="en-GB" sz="1227">
                <a:solidFill>
                  <a:srgbClr val="010202"/>
                </a:solidFill>
                <a:latin typeface="Raleway"/>
                <a:ea typeface="Raleway"/>
                <a:cs typeface="Raleway"/>
                <a:sym typeface="Raleway"/>
              </a:rPr>
              <a:t>This module deals with the object moving from its initial point by dodging all the obstacle  and by finding the shortest route to reach to the designated destination.</a:t>
            </a:r>
            <a:endParaRPr sz="1227">
              <a:solidFill>
                <a:srgbClr val="010202"/>
              </a:solidFill>
              <a:latin typeface="Raleway"/>
              <a:ea typeface="Raleway"/>
              <a:cs typeface="Raleway"/>
              <a:sym typeface="Raleway"/>
            </a:endParaRPr>
          </a:p>
          <a:p>
            <a:pPr marL="0" lvl="0" indent="0" algn="l" rtl="0">
              <a:lnSpc>
                <a:spcPct val="95000"/>
              </a:lnSpc>
              <a:spcBef>
                <a:spcPts val="1600"/>
              </a:spcBef>
              <a:spcAft>
                <a:spcPts val="1200"/>
              </a:spcAft>
              <a:buSzPts val="852"/>
              <a:buNone/>
            </a:pPr>
            <a:endParaRPr sz="1007"/>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240"/>
              <a:t>Proposed work</a:t>
            </a:r>
            <a:endParaRPr sz="2240"/>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9079" algn="l" rtl="0">
              <a:lnSpc>
                <a:spcPct val="105000"/>
              </a:lnSpc>
              <a:spcBef>
                <a:spcPts val="0"/>
              </a:spcBef>
              <a:spcAft>
                <a:spcPts val="0"/>
              </a:spcAft>
              <a:buClr>
                <a:schemeClr val="dk2"/>
              </a:buClr>
              <a:buSzPts val="1582"/>
              <a:buFont typeface="Raleway"/>
              <a:buChar char="●"/>
            </a:pPr>
            <a:r>
              <a:rPr lang="en-GB" sz="1582">
                <a:solidFill>
                  <a:schemeClr val="dk2"/>
                </a:solidFill>
                <a:latin typeface="Raleway"/>
                <a:ea typeface="Raleway"/>
                <a:cs typeface="Raleway"/>
                <a:sym typeface="Raleway"/>
              </a:rPr>
              <a:t>The goal of this simulation is to build an environment with a complex path, an object with 3 sensors which uses Deep Q-Learning to train the object and to assign a destination for the object to reach.</a:t>
            </a:r>
            <a:endParaRPr sz="1582">
              <a:solidFill>
                <a:schemeClr val="dk2"/>
              </a:solidFill>
              <a:latin typeface="Raleway"/>
              <a:ea typeface="Raleway"/>
              <a:cs typeface="Raleway"/>
              <a:sym typeface="Raleway"/>
            </a:endParaRPr>
          </a:p>
          <a:p>
            <a:pPr marL="0" lvl="0" indent="0" algn="l" rtl="0">
              <a:lnSpc>
                <a:spcPct val="105000"/>
              </a:lnSpc>
              <a:spcBef>
                <a:spcPts val="1200"/>
              </a:spcBef>
              <a:spcAft>
                <a:spcPts val="0"/>
              </a:spcAft>
              <a:buNone/>
            </a:pPr>
            <a:endParaRPr sz="1582">
              <a:solidFill>
                <a:schemeClr val="dk2"/>
              </a:solidFill>
              <a:latin typeface="Raleway"/>
              <a:ea typeface="Raleway"/>
              <a:cs typeface="Raleway"/>
              <a:sym typeface="Raleway"/>
            </a:endParaRPr>
          </a:p>
          <a:p>
            <a:pPr marL="457200" lvl="0" indent="-329079" algn="l" rtl="0">
              <a:lnSpc>
                <a:spcPct val="105000"/>
              </a:lnSpc>
              <a:spcBef>
                <a:spcPts val="1200"/>
              </a:spcBef>
              <a:spcAft>
                <a:spcPts val="0"/>
              </a:spcAft>
              <a:buClr>
                <a:schemeClr val="dk2"/>
              </a:buClr>
              <a:buSzPts val="1582"/>
              <a:buFont typeface="Raleway"/>
              <a:buChar char="●"/>
            </a:pPr>
            <a:r>
              <a:rPr lang="en-GB" sz="1582">
                <a:solidFill>
                  <a:schemeClr val="dk2"/>
                </a:solidFill>
                <a:latin typeface="Raleway"/>
                <a:ea typeface="Raleway"/>
                <a:cs typeface="Raleway"/>
                <a:sym typeface="Raleway"/>
              </a:rPr>
              <a:t>Anaconda is what we’ll use to install PyTorch and Kivy. It is a free and open source distribution of Python which offers an easy way to install packages.</a:t>
            </a:r>
            <a:endParaRPr sz="1582">
              <a:solidFill>
                <a:schemeClr val="dk2"/>
              </a:solidFill>
              <a:latin typeface="Raleway"/>
              <a:ea typeface="Raleway"/>
              <a:cs typeface="Raleway"/>
              <a:sym typeface="Raleway"/>
            </a:endParaRPr>
          </a:p>
          <a:p>
            <a:pPr marL="0" lvl="0" indent="0" algn="l" rtl="0">
              <a:lnSpc>
                <a:spcPct val="105000"/>
              </a:lnSpc>
              <a:spcBef>
                <a:spcPts val="1200"/>
              </a:spcBef>
              <a:spcAft>
                <a:spcPts val="1200"/>
              </a:spcAft>
              <a:buNone/>
            </a:pPr>
            <a:endParaRPr sz="17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p:nvPr/>
        </p:nvSpPr>
        <p:spPr>
          <a:xfrm>
            <a:off x="557225" y="1050125"/>
            <a:ext cx="8105400" cy="41559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aleway"/>
              <a:buChar char="●"/>
            </a:pPr>
            <a:r>
              <a:rPr lang="en-GB" sz="1500">
                <a:latin typeface="Raleway"/>
                <a:ea typeface="Raleway"/>
                <a:cs typeface="Raleway"/>
                <a:sym typeface="Raleway"/>
              </a:rPr>
              <a:t>We will build this 2D map inside a Kivy webapp. Kivy is a free and open source Python</a:t>
            </a:r>
            <a:r>
              <a:rPr lang="en-GB">
                <a:latin typeface="Raleway"/>
                <a:ea typeface="Raleway"/>
                <a:cs typeface="Raleway"/>
                <a:sym typeface="Raleway"/>
              </a:rPr>
              <a:t> framework with a user interface inside which you can build your games or apps. It will be the</a:t>
            </a:r>
            <a:endParaRPr>
              <a:latin typeface="Raleway"/>
              <a:ea typeface="Raleway"/>
              <a:cs typeface="Raleway"/>
              <a:sym typeface="Raleway"/>
            </a:endParaRPr>
          </a:p>
          <a:p>
            <a:pPr marL="457200" lvl="0" indent="0" algn="l" rtl="0">
              <a:spcBef>
                <a:spcPts val="0"/>
              </a:spcBef>
              <a:spcAft>
                <a:spcPts val="0"/>
              </a:spcAft>
              <a:buNone/>
            </a:pPr>
            <a:r>
              <a:rPr lang="en-GB" sz="1500">
                <a:latin typeface="Raleway"/>
                <a:ea typeface="Raleway"/>
                <a:cs typeface="Raleway"/>
                <a:sym typeface="Raleway"/>
              </a:rPr>
              <a:t>container of the whole environment.</a:t>
            </a:r>
            <a:endParaRPr sz="1500">
              <a:latin typeface="Raleway"/>
              <a:ea typeface="Raleway"/>
              <a:cs typeface="Raleway"/>
              <a:sym typeface="Raleway"/>
            </a:endParaRPr>
          </a:p>
          <a:p>
            <a:pPr marL="457200" lvl="0" indent="0" algn="l" rtl="0">
              <a:spcBef>
                <a:spcPts val="0"/>
              </a:spcBef>
              <a:spcAft>
                <a:spcPts val="0"/>
              </a:spcAft>
              <a:buNone/>
            </a:pPr>
            <a:endParaRPr sz="1800">
              <a:latin typeface="Lato"/>
              <a:ea typeface="Lato"/>
              <a:cs typeface="Lato"/>
              <a:sym typeface="Lato"/>
            </a:endParaRPr>
          </a:p>
          <a:p>
            <a:pPr marL="457200" lvl="0" indent="-323850" algn="l" rtl="0">
              <a:spcBef>
                <a:spcPts val="0"/>
              </a:spcBef>
              <a:spcAft>
                <a:spcPts val="0"/>
              </a:spcAft>
              <a:buSzPts val="1500"/>
              <a:buFont typeface="Raleway"/>
              <a:buChar char="●"/>
            </a:pPr>
            <a:r>
              <a:rPr lang="en-GB" sz="1500">
                <a:latin typeface="Raleway"/>
                <a:ea typeface="Raleway"/>
                <a:cs typeface="Raleway"/>
                <a:sym typeface="Raleway"/>
              </a:rPr>
              <a:t>PyTorch is the AI framework used to build our Deep Q-Network. PyTorch is great to work with and powerful. It has dynamic graphs which allow fast computations of the gradient of complex functions, needed to train the model.</a:t>
            </a:r>
            <a:endParaRPr sz="1500">
              <a:latin typeface="Raleway"/>
              <a:ea typeface="Raleway"/>
              <a:cs typeface="Raleway"/>
              <a:sym typeface="Raleway"/>
            </a:endParaRPr>
          </a:p>
          <a:p>
            <a:pPr marL="457200" lvl="0" indent="0" algn="l" rtl="0">
              <a:spcBef>
                <a:spcPts val="0"/>
              </a:spcBef>
              <a:spcAft>
                <a:spcPts val="0"/>
              </a:spcAft>
              <a:buNone/>
            </a:pPr>
            <a:endParaRPr sz="1500">
              <a:latin typeface="Raleway"/>
              <a:ea typeface="Raleway"/>
              <a:cs typeface="Raleway"/>
              <a:sym typeface="Raleway"/>
            </a:endParaRPr>
          </a:p>
          <a:p>
            <a:pPr marL="457200" lvl="0" indent="-323850" algn="l" rtl="0">
              <a:spcBef>
                <a:spcPts val="0"/>
              </a:spcBef>
              <a:spcAft>
                <a:spcPts val="0"/>
              </a:spcAft>
              <a:buSzPts val="1500"/>
              <a:buFont typeface="Raleway"/>
              <a:buChar char="●"/>
            </a:pPr>
            <a:r>
              <a:rPr lang="en-GB" sz="1500">
                <a:latin typeface="Raleway"/>
                <a:ea typeface="Raleway"/>
                <a:cs typeface="Raleway"/>
                <a:sym typeface="Raleway"/>
              </a:rPr>
              <a:t>This can be divided into 3 integral parts to simplify the process ,</a:t>
            </a:r>
            <a:endParaRPr sz="1500">
              <a:latin typeface="Raleway"/>
              <a:ea typeface="Raleway"/>
              <a:cs typeface="Raleway"/>
              <a:sym typeface="Raleway"/>
            </a:endParaRPr>
          </a:p>
          <a:p>
            <a:pPr marL="0" lvl="0" indent="0" algn="l" rtl="0">
              <a:spcBef>
                <a:spcPts val="0"/>
              </a:spcBef>
              <a:spcAft>
                <a:spcPts val="0"/>
              </a:spcAft>
              <a:buNone/>
            </a:pPr>
            <a:endParaRPr sz="1500">
              <a:latin typeface="Raleway"/>
              <a:ea typeface="Raleway"/>
              <a:cs typeface="Raleway"/>
              <a:sym typeface="Raleway"/>
            </a:endParaRPr>
          </a:p>
          <a:p>
            <a:pPr marL="0" lvl="0" indent="0" algn="l" rtl="0">
              <a:spcBef>
                <a:spcPts val="0"/>
              </a:spcBef>
              <a:spcAft>
                <a:spcPts val="0"/>
              </a:spcAft>
              <a:buNone/>
            </a:pPr>
            <a:r>
              <a:rPr lang="en-GB" sz="1500">
                <a:latin typeface="Raleway"/>
                <a:ea typeface="Raleway"/>
                <a:cs typeface="Raleway"/>
                <a:sym typeface="Raleway"/>
              </a:rPr>
              <a:t>                 1.To create an environment with the object and sensors.</a:t>
            </a:r>
            <a:endParaRPr sz="1500">
              <a:latin typeface="Raleway"/>
              <a:ea typeface="Raleway"/>
              <a:cs typeface="Raleway"/>
              <a:sym typeface="Raleway"/>
            </a:endParaRPr>
          </a:p>
          <a:p>
            <a:pPr marL="0" lvl="0" indent="0" algn="l" rtl="0">
              <a:spcBef>
                <a:spcPts val="0"/>
              </a:spcBef>
              <a:spcAft>
                <a:spcPts val="0"/>
              </a:spcAft>
              <a:buNone/>
            </a:pPr>
            <a:endParaRPr sz="1500">
              <a:latin typeface="Raleway"/>
              <a:ea typeface="Raleway"/>
              <a:cs typeface="Raleway"/>
              <a:sym typeface="Raleway"/>
            </a:endParaRPr>
          </a:p>
          <a:p>
            <a:pPr marL="0" lvl="0" indent="0" algn="l" rtl="0">
              <a:spcBef>
                <a:spcPts val="0"/>
              </a:spcBef>
              <a:spcAft>
                <a:spcPts val="0"/>
              </a:spcAft>
              <a:buNone/>
            </a:pPr>
            <a:r>
              <a:rPr lang="en-GB" sz="1500">
                <a:latin typeface="Raleway"/>
                <a:ea typeface="Raleway"/>
                <a:cs typeface="Raleway"/>
                <a:sym typeface="Raleway"/>
              </a:rPr>
              <a:t>                 2.To build the obstacle creator and to assign functions for the objects.</a:t>
            </a:r>
            <a:endParaRPr sz="1500">
              <a:latin typeface="Raleway"/>
              <a:ea typeface="Raleway"/>
              <a:cs typeface="Raleway"/>
              <a:sym typeface="Raleway"/>
            </a:endParaRPr>
          </a:p>
          <a:p>
            <a:pPr marL="0" lvl="0" indent="0" algn="l" rtl="0">
              <a:spcBef>
                <a:spcPts val="0"/>
              </a:spcBef>
              <a:spcAft>
                <a:spcPts val="0"/>
              </a:spcAft>
              <a:buNone/>
            </a:pPr>
            <a:endParaRPr sz="1500">
              <a:latin typeface="Raleway"/>
              <a:ea typeface="Raleway"/>
              <a:cs typeface="Raleway"/>
              <a:sym typeface="Raleway"/>
            </a:endParaRPr>
          </a:p>
          <a:p>
            <a:pPr marL="0" lvl="0" indent="0" algn="l" rtl="0">
              <a:spcBef>
                <a:spcPts val="0"/>
              </a:spcBef>
              <a:spcAft>
                <a:spcPts val="0"/>
              </a:spcAft>
              <a:buNone/>
            </a:pPr>
            <a:r>
              <a:rPr lang="en-GB" sz="1500">
                <a:latin typeface="Raleway"/>
                <a:ea typeface="Raleway"/>
                <a:cs typeface="Raleway"/>
                <a:sym typeface="Raleway"/>
              </a:rPr>
              <a:t>                 3.Implementing Deep Q-Learning to train the object.</a:t>
            </a:r>
            <a:endParaRPr sz="1500">
              <a:latin typeface="Raleway"/>
              <a:ea typeface="Raleway"/>
              <a:cs typeface="Raleway"/>
              <a:sym typeface="Raleway"/>
            </a:endParaRPr>
          </a:p>
          <a:p>
            <a:pPr marL="0" lvl="0" indent="0" algn="l" rtl="0">
              <a:spcBef>
                <a:spcPts val="0"/>
              </a:spcBef>
              <a:spcAft>
                <a:spcPts val="0"/>
              </a:spcAft>
              <a:buNone/>
            </a:pPr>
            <a:endParaRPr sz="1600">
              <a:latin typeface="Lato"/>
              <a:ea typeface="Lato"/>
              <a:cs typeface="Lato"/>
              <a:sym typeface="Lato"/>
            </a:endParaRPr>
          </a:p>
        </p:txBody>
      </p:sp>
      <p:sp>
        <p:nvSpPr>
          <p:cNvPr id="136" name="Google Shape;136;p21"/>
          <p:cNvSpPr txBox="1"/>
          <p:nvPr/>
        </p:nvSpPr>
        <p:spPr>
          <a:xfrm>
            <a:off x="664375" y="321475"/>
            <a:ext cx="7479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a:latin typeface="Raleway"/>
                <a:ea typeface="Raleway"/>
                <a:cs typeface="Raleway"/>
                <a:sym typeface="Raleway"/>
              </a:rPr>
              <a:t>Proposed Work :</a:t>
            </a:r>
            <a:endParaRPr sz="2400" b="1">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3559</Words>
  <Application>Microsoft Office PowerPoint</Application>
  <PresentationFormat>On-screen Show (16:9)</PresentationFormat>
  <Paragraphs>224</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Oswald</vt:lpstr>
      <vt:lpstr>Arial</vt:lpstr>
      <vt:lpstr>Raleway</vt:lpstr>
      <vt:lpstr>Oswald Medium</vt:lpstr>
      <vt:lpstr>Lato</vt:lpstr>
      <vt:lpstr>Streamline</vt:lpstr>
      <vt:lpstr>Path Navigation using Deep Q Learning</vt:lpstr>
      <vt:lpstr>Abstract :</vt:lpstr>
      <vt:lpstr>Introduction :</vt:lpstr>
      <vt:lpstr>Objective :</vt:lpstr>
      <vt:lpstr>Architecture Diagram</vt:lpstr>
      <vt:lpstr>Architecture Diagram</vt:lpstr>
      <vt:lpstr>Architecture Diagram :</vt:lpstr>
      <vt:lpstr>Proposed work</vt:lpstr>
      <vt:lpstr>PowerPoint Presentation</vt:lpstr>
      <vt:lpstr>Modules :</vt:lpstr>
      <vt:lpstr>PowerPoint Presentation</vt:lpstr>
      <vt:lpstr>PowerPoint Presentation</vt:lpstr>
      <vt:lpstr>Algorithm</vt:lpstr>
      <vt:lpstr>PowerPoint Presentation</vt:lpstr>
      <vt:lpstr>Algorithm</vt:lpstr>
      <vt:lpstr>Algorithm</vt:lpstr>
      <vt:lpstr>Algorithm</vt:lpstr>
      <vt:lpstr>Tools Used</vt:lpstr>
      <vt:lpstr>Tools Used</vt:lpstr>
      <vt:lpstr>Implementation</vt:lpstr>
      <vt:lpstr>Implementation</vt:lpstr>
      <vt:lpstr>Implementation</vt:lpstr>
      <vt:lpstr>Implementation</vt:lpstr>
      <vt:lpstr>Implementation</vt:lpstr>
      <vt:lpstr>Implementation</vt:lpstr>
      <vt:lpstr>Implementation</vt:lpstr>
      <vt:lpstr>Performance Analysis</vt:lpstr>
      <vt:lpstr>Performance Analysis</vt:lpstr>
      <vt:lpstr>Performance Analysis</vt:lpstr>
      <vt:lpstr>Performance Analysis (Comparison)</vt:lpstr>
      <vt:lpstr>Conclusion</vt:lpstr>
      <vt:lpstr>References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Navigation using Deep Q Learning</dc:title>
  <cp:lastModifiedBy>Gokkul Eraivan</cp:lastModifiedBy>
  <cp:revision>5</cp:revision>
  <dcterms:modified xsi:type="dcterms:W3CDTF">2022-06-02T06:11:36Z</dcterms:modified>
</cp:coreProperties>
</file>