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Oswald Medium"/>
      <p:regular r:id="rId28"/>
      <p:bold r:id="rId29"/>
    </p:embeddedFont>
    <p:embeddedFont>
      <p:font typeface="Lato"/>
      <p:regular r:id="rId30"/>
      <p:bold r:id="rId31"/>
      <p:italic r:id="rId32"/>
      <p:boldItalic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792F1A-AF76-42D5-8D05-1DDA899FF824}">
  <a:tblStyle styleId="{96792F1A-AF76-42D5-8D05-1DDA899FF82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OswaldMedium-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35" Type="http://schemas.openxmlformats.org/officeDocument/2006/relationships/font" Target="fonts/Oswald-bold.fntdata"/><Relationship Id="rId12" Type="http://schemas.openxmlformats.org/officeDocument/2006/relationships/slide" Target="slides/slide6.xml"/><Relationship Id="rId34" Type="http://schemas.openxmlformats.org/officeDocument/2006/relationships/font" Target="fonts/Oswald-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27db89e9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27db89e9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6180fd79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6180fd79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6180fd79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6180fd79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6180fd79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6180fd79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6180fd79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6180fd79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6180fd79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6180fd79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6180fd79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6180fd79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6180fd79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6180fd79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27db89e9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27db89e9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27db89e9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27db89e9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27db89e9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27db89e9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27db89e9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27db89e9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27db89e9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27db89e9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27db89e9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27db89e9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27db89e9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27db89e9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27db89e9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27db89e9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6384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990"/>
              <a:buNone/>
            </a:pPr>
            <a:r>
              <a:rPr lang="en" sz="2720">
                <a:solidFill>
                  <a:srgbClr val="000000"/>
                </a:solidFill>
                <a:latin typeface="Oswald"/>
                <a:ea typeface="Oswald"/>
                <a:cs typeface="Oswald"/>
                <a:sym typeface="Oswald"/>
              </a:rPr>
              <a:t>Path Navigation using Deep Q Learning</a:t>
            </a:r>
            <a:endParaRPr sz="5420">
              <a:latin typeface="Oswald"/>
              <a:ea typeface="Oswald"/>
              <a:cs typeface="Oswald"/>
              <a:sym typeface="Oswald"/>
            </a:endParaRPr>
          </a:p>
          <a:p>
            <a:pPr indent="0" lvl="0" marL="0" rtl="0" algn="l">
              <a:spcBef>
                <a:spcPts val="1600"/>
              </a:spcBef>
              <a:spcAft>
                <a:spcPts val="0"/>
              </a:spcAft>
              <a:buSzPts val="990"/>
              <a:buNone/>
            </a:pPr>
            <a:r>
              <a:t/>
            </a:r>
            <a:endParaRPr sz="3980"/>
          </a:p>
        </p:txBody>
      </p:sp>
      <p:sp>
        <p:nvSpPr>
          <p:cNvPr id="87" name="Google Shape;87;p13"/>
          <p:cNvSpPr txBox="1"/>
          <p:nvPr>
            <p:ph idx="1" type="subTitle"/>
          </p:nvPr>
        </p:nvSpPr>
        <p:spPr>
          <a:xfrm>
            <a:off x="676050" y="2958600"/>
            <a:ext cx="7688100" cy="1970700"/>
          </a:xfrm>
          <a:prstGeom prst="rect">
            <a:avLst/>
          </a:prstGeom>
        </p:spPr>
        <p:txBody>
          <a:bodyPr anchorCtr="0" anchor="t" bIns="91425" lIns="91425" spcFirstLastPara="1" rIns="91425" wrap="square" tIns="91425">
            <a:noAutofit/>
          </a:bodyPr>
          <a:lstStyle/>
          <a:p>
            <a:pPr indent="0" lvl="0" marL="0" rtl="0" algn="r">
              <a:lnSpc>
                <a:spcPct val="110000"/>
              </a:lnSpc>
              <a:spcBef>
                <a:spcPts val="0"/>
              </a:spcBef>
              <a:spcAft>
                <a:spcPts val="0"/>
              </a:spcAft>
              <a:buClr>
                <a:srgbClr val="000000"/>
              </a:buClr>
              <a:buSzPts val="275"/>
              <a:buFont typeface="Arial"/>
              <a:buNone/>
            </a:pPr>
            <a:r>
              <a:rPr lang="en" sz="1650">
                <a:solidFill>
                  <a:srgbClr val="000000"/>
                </a:solidFill>
                <a:latin typeface="Oswald Medium"/>
                <a:ea typeface="Oswald Medium"/>
                <a:cs typeface="Oswald Medium"/>
                <a:sym typeface="Oswald Medium"/>
              </a:rPr>
              <a:t>Guide :Dr.S.Muthurajkumar</a:t>
            </a:r>
            <a:endParaRPr sz="1650">
              <a:solidFill>
                <a:srgbClr val="000000"/>
              </a:solidFill>
              <a:latin typeface="Oswald Medium"/>
              <a:ea typeface="Oswald Medium"/>
              <a:cs typeface="Oswald Medium"/>
              <a:sym typeface="Oswald Medium"/>
            </a:endParaRPr>
          </a:p>
          <a:p>
            <a:pPr indent="0" lvl="0" marL="0" rtl="0" algn="l">
              <a:lnSpc>
                <a:spcPct val="110000"/>
              </a:lnSpc>
              <a:spcBef>
                <a:spcPts val="1600"/>
              </a:spcBef>
              <a:spcAft>
                <a:spcPts val="0"/>
              </a:spcAft>
              <a:buClr>
                <a:srgbClr val="000000"/>
              </a:buClr>
              <a:buSzPts val="275"/>
              <a:buFont typeface="Arial"/>
              <a:buNone/>
            </a:pPr>
            <a:r>
              <a:rPr lang="en" sz="1650">
                <a:solidFill>
                  <a:srgbClr val="000000"/>
                </a:solidFill>
                <a:latin typeface="Oswald Medium"/>
                <a:ea typeface="Oswald Medium"/>
                <a:cs typeface="Oswald Medium"/>
                <a:sym typeface="Oswald Medium"/>
              </a:rPr>
              <a:t>Rahul B (2019503545)</a:t>
            </a:r>
            <a:endParaRPr sz="1650">
              <a:solidFill>
                <a:srgbClr val="000000"/>
              </a:solidFill>
              <a:latin typeface="Oswald Medium"/>
              <a:ea typeface="Oswald Medium"/>
              <a:cs typeface="Oswald Medium"/>
              <a:sym typeface="Oswald Medium"/>
            </a:endParaRPr>
          </a:p>
          <a:p>
            <a:pPr indent="0" lvl="0" marL="0" rtl="0" algn="l">
              <a:lnSpc>
                <a:spcPct val="110000"/>
              </a:lnSpc>
              <a:spcBef>
                <a:spcPts val="1600"/>
              </a:spcBef>
              <a:spcAft>
                <a:spcPts val="0"/>
              </a:spcAft>
              <a:buClr>
                <a:srgbClr val="000000"/>
              </a:buClr>
              <a:buSzPts val="275"/>
              <a:buFont typeface="Arial"/>
              <a:buNone/>
            </a:pPr>
            <a:r>
              <a:rPr lang="en" sz="1650">
                <a:solidFill>
                  <a:srgbClr val="000000"/>
                </a:solidFill>
                <a:latin typeface="Oswald Medium"/>
                <a:ea typeface="Oswald Medium"/>
                <a:cs typeface="Oswald Medium"/>
                <a:sym typeface="Oswald Medium"/>
              </a:rPr>
              <a:t>L S Sanjay kumar (2019503042)</a:t>
            </a:r>
            <a:endParaRPr sz="1650">
              <a:solidFill>
                <a:srgbClr val="000000"/>
              </a:solidFill>
              <a:latin typeface="Oswald Medium"/>
              <a:ea typeface="Oswald Medium"/>
              <a:cs typeface="Oswald Medium"/>
              <a:sym typeface="Oswald Medium"/>
            </a:endParaRPr>
          </a:p>
          <a:p>
            <a:pPr indent="0" lvl="0" marL="0" rtl="0" algn="l">
              <a:lnSpc>
                <a:spcPct val="110000"/>
              </a:lnSpc>
              <a:spcBef>
                <a:spcPts val="1600"/>
              </a:spcBef>
              <a:spcAft>
                <a:spcPts val="0"/>
              </a:spcAft>
              <a:buClr>
                <a:srgbClr val="000000"/>
              </a:buClr>
              <a:buSzPts val="275"/>
              <a:buFont typeface="Arial"/>
              <a:buNone/>
            </a:pPr>
            <a:r>
              <a:rPr lang="en" sz="1650">
                <a:solidFill>
                  <a:srgbClr val="000000"/>
                </a:solidFill>
                <a:latin typeface="Oswald Medium"/>
                <a:ea typeface="Oswald Medium"/>
                <a:cs typeface="Oswald Medium"/>
                <a:sym typeface="Oswald Medium"/>
              </a:rPr>
              <a:t>Gokkul E(2019503517)</a:t>
            </a:r>
            <a:endParaRPr sz="1675">
              <a:latin typeface="Oswald Medium"/>
              <a:ea typeface="Oswald Medium"/>
              <a:cs typeface="Oswald Medium"/>
              <a:sym typeface="Oswald Medium"/>
            </a:endParaRPr>
          </a:p>
          <a:p>
            <a:pPr indent="0" lvl="0" marL="0" rtl="0" algn="l">
              <a:lnSpc>
                <a:spcPct val="80000"/>
              </a:lnSpc>
              <a:spcBef>
                <a:spcPts val="1600"/>
              </a:spcBef>
              <a:spcAft>
                <a:spcPts val="0"/>
              </a:spcAft>
              <a:buSzPts val="275"/>
              <a:buNone/>
            </a:pPr>
            <a:r>
              <a:t/>
            </a:r>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40"/>
              <a:t>Proposed work:</a:t>
            </a:r>
            <a:endParaRPr sz="2240"/>
          </a:p>
          <a:p>
            <a:pPr indent="0" lvl="0" marL="0" rtl="0" algn="just">
              <a:lnSpc>
                <a:spcPct val="150000"/>
              </a:lnSpc>
              <a:spcBef>
                <a:spcPts val="0"/>
              </a:spcBef>
              <a:spcAft>
                <a:spcPts val="0"/>
              </a:spcAft>
              <a:buNone/>
            </a:pPr>
            <a:r>
              <a:t/>
            </a:r>
            <a:endParaRPr i="1" sz="1800">
              <a:solidFill>
                <a:srgbClr val="000000"/>
              </a:solidFill>
              <a:latin typeface="Arial"/>
              <a:ea typeface="Arial"/>
              <a:cs typeface="Arial"/>
              <a:sym typeface="Arial"/>
            </a:endParaRPr>
          </a:p>
          <a:p>
            <a:pPr indent="0" lvl="0" marL="0" rtl="0" algn="l">
              <a:spcBef>
                <a:spcPts val="1600"/>
              </a:spcBef>
              <a:spcAft>
                <a:spcPts val="0"/>
              </a:spcAft>
              <a:buNone/>
            </a:pPr>
            <a:r>
              <a:t/>
            </a:r>
            <a:endParaRPr/>
          </a:p>
        </p:txBody>
      </p:sp>
      <p:sp>
        <p:nvSpPr>
          <p:cNvPr id="150" name="Google Shape;150;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000000"/>
                </a:solidFill>
                <a:latin typeface="Raleway"/>
                <a:ea typeface="Raleway"/>
                <a:cs typeface="Raleway"/>
                <a:sym typeface="Raleway"/>
              </a:rPr>
              <a:t>PyTorch is the AI framework used to build our Deep Q-Network. PyTorch is great to work with and powerful. It has dynamic graphs which allow fast computations of the gradient of complex functions, needed to train the model.</a:t>
            </a:r>
            <a:endParaRPr sz="1600">
              <a:solidFill>
                <a:srgbClr val="000000"/>
              </a:solidFill>
              <a:latin typeface="Raleway"/>
              <a:ea typeface="Raleway"/>
              <a:cs typeface="Raleway"/>
              <a:sym typeface="Raleway"/>
            </a:endParaRPr>
          </a:p>
          <a:p>
            <a:pPr indent="0" lvl="0" marL="0" rtl="0" algn="just">
              <a:spcBef>
                <a:spcPts val="0"/>
              </a:spcBef>
              <a:spcAft>
                <a:spcPts val="0"/>
              </a:spcAft>
              <a:buNone/>
            </a:pPr>
            <a:r>
              <a:t/>
            </a:r>
            <a:endParaRPr sz="1600">
              <a:solidFill>
                <a:srgbClr val="000000"/>
              </a:solidFill>
              <a:latin typeface="Raleway"/>
              <a:ea typeface="Raleway"/>
              <a:cs typeface="Raleway"/>
              <a:sym typeface="Raleway"/>
            </a:endParaRPr>
          </a:p>
          <a:p>
            <a:pPr indent="0" lvl="0" marL="0" rtl="0" algn="just">
              <a:spcBef>
                <a:spcPts val="0"/>
              </a:spcBef>
              <a:spcAft>
                <a:spcPts val="0"/>
              </a:spcAft>
              <a:buNone/>
            </a:pPr>
            <a:r>
              <a:rPr lang="en" sz="1600">
                <a:solidFill>
                  <a:srgbClr val="000000"/>
                </a:solidFill>
                <a:latin typeface="Raleway"/>
                <a:ea typeface="Raleway"/>
                <a:cs typeface="Raleway"/>
                <a:sym typeface="Raleway"/>
              </a:rPr>
              <a:t>This can be divided into 3 integral parts to simplify the process ,</a:t>
            </a:r>
            <a:endParaRPr sz="1600">
              <a:solidFill>
                <a:srgbClr val="000000"/>
              </a:solidFill>
              <a:latin typeface="Raleway"/>
              <a:ea typeface="Raleway"/>
              <a:cs typeface="Raleway"/>
              <a:sym typeface="Raleway"/>
            </a:endParaRPr>
          </a:p>
          <a:p>
            <a:pPr indent="0" lvl="0" marL="0" rtl="0" algn="just">
              <a:spcBef>
                <a:spcPts val="0"/>
              </a:spcBef>
              <a:spcAft>
                <a:spcPts val="0"/>
              </a:spcAft>
              <a:buNone/>
            </a:pPr>
            <a:r>
              <a:rPr lang="en" sz="1600">
                <a:solidFill>
                  <a:srgbClr val="000000"/>
                </a:solidFill>
                <a:latin typeface="Raleway"/>
                <a:ea typeface="Raleway"/>
                <a:cs typeface="Raleway"/>
                <a:sym typeface="Raleway"/>
              </a:rPr>
              <a:t>1.To create the object and sensors.</a:t>
            </a:r>
            <a:endParaRPr sz="1600">
              <a:solidFill>
                <a:srgbClr val="000000"/>
              </a:solidFill>
              <a:latin typeface="Raleway"/>
              <a:ea typeface="Raleway"/>
              <a:cs typeface="Raleway"/>
              <a:sym typeface="Raleway"/>
            </a:endParaRPr>
          </a:p>
          <a:p>
            <a:pPr indent="0" lvl="0" marL="0" rtl="0" algn="just">
              <a:spcBef>
                <a:spcPts val="0"/>
              </a:spcBef>
              <a:spcAft>
                <a:spcPts val="0"/>
              </a:spcAft>
              <a:buNone/>
            </a:pPr>
            <a:r>
              <a:rPr lang="en" sz="1600">
                <a:solidFill>
                  <a:srgbClr val="000000"/>
                </a:solidFill>
                <a:latin typeface="Raleway"/>
                <a:ea typeface="Raleway"/>
                <a:cs typeface="Raleway"/>
                <a:sym typeface="Raleway"/>
              </a:rPr>
              <a:t>2.To build the map and to assign inputs and outputs.</a:t>
            </a:r>
            <a:endParaRPr sz="1600">
              <a:solidFill>
                <a:srgbClr val="000000"/>
              </a:solidFill>
              <a:latin typeface="Raleway"/>
              <a:ea typeface="Raleway"/>
              <a:cs typeface="Raleway"/>
              <a:sym typeface="Raleway"/>
            </a:endParaRPr>
          </a:p>
          <a:p>
            <a:pPr indent="0" lvl="0" marL="0" rtl="0" algn="just">
              <a:spcBef>
                <a:spcPts val="0"/>
              </a:spcBef>
              <a:spcAft>
                <a:spcPts val="0"/>
              </a:spcAft>
              <a:buNone/>
            </a:pPr>
            <a:r>
              <a:rPr lang="en" sz="1600">
                <a:solidFill>
                  <a:srgbClr val="000000"/>
                </a:solidFill>
                <a:latin typeface="Raleway"/>
                <a:ea typeface="Raleway"/>
                <a:cs typeface="Raleway"/>
                <a:sym typeface="Raleway"/>
              </a:rPr>
              <a:t>3.Implementing Deep Q-Learning to train the object.</a:t>
            </a:r>
            <a:endParaRPr sz="2000">
              <a:solidFill>
                <a:srgbClr val="000000"/>
              </a:solidFill>
              <a:latin typeface="Raleway"/>
              <a:ea typeface="Raleway"/>
              <a:cs typeface="Raleway"/>
              <a:sym typeface="Raleway"/>
            </a:endParaRPr>
          </a:p>
        </p:txBody>
      </p:sp>
      <p:sp>
        <p:nvSpPr>
          <p:cNvPr id="151" name="Google Shape;151;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7650" y="709425"/>
            <a:ext cx="7688700" cy="43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a:t>
            </a:r>
            <a:endParaRPr/>
          </a:p>
        </p:txBody>
      </p:sp>
      <p:sp>
        <p:nvSpPr>
          <p:cNvPr id="157" name="Google Shape;157;p23"/>
          <p:cNvSpPr txBox="1"/>
          <p:nvPr>
            <p:ph idx="1" type="body"/>
          </p:nvPr>
        </p:nvSpPr>
        <p:spPr>
          <a:xfrm>
            <a:off x="304200" y="1551925"/>
            <a:ext cx="8535600" cy="3780000"/>
          </a:xfrm>
          <a:prstGeom prst="rect">
            <a:avLst/>
          </a:prstGeom>
        </p:spPr>
        <p:txBody>
          <a:bodyPr anchorCtr="0" anchor="t" bIns="91425" lIns="91425" spcFirstLastPara="1" rIns="91425" wrap="square" tIns="91425">
            <a:normAutofit lnSpcReduction="10000"/>
          </a:bodyPr>
          <a:lstStyle/>
          <a:p>
            <a:pPr indent="0" lvl="0" marL="0" rtl="0" algn="just">
              <a:lnSpc>
                <a:spcPct val="95000"/>
              </a:lnSpc>
              <a:spcBef>
                <a:spcPts val="1600"/>
              </a:spcBef>
              <a:spcAft>
                <a:spcPts val="0"/>
              </a:spcAft>
              <a:buNone/>
            </a:pPr>
            <a:r>
              <a:rPr lang="en" sz="1400">
                <a:solidFill>
                  <a:srgbClr val="010202"/>
                </a:solidFill>
                <a:latin typeface="Raleway"/>
                <a:ea typeface="Raleway"/>
                <a:cs typeface="Raleway"/>
                <a:sym typeface="Raleway"/>
              </a:rPr>
              <a:t>1.Importing the libraries and the Kivy packages.</a:t>
            </a:r>
            <a:endParaRPr sz="1200">
              <a:solidFill>
                <a:srgbClr val="000000"/>
              </a:solidFill>
              <a:latin typeface="Raleway"/>
              <a:ea typeface="Raleway"/>
              <a:cs typeface="Raleway"/>
              <a:sym typeface="Raleway"/>
            </a:endParaRPr>
          </a:p>
          <a:p>
            <a:pPr indent="0" lvl="0" marL="0" rtl="0" algn="just">
              <a:lnSpc>
                <a:spcPct val="95000"/>
              </a:lnSpc>
              <a:spcBef>
                <a:spcPts val="1600"/>
              </a:spcBef>
              <a:spcAft>
                <a:spcPts val="0"/>
              </a:spcAft>
              <a:buNone/>
            </a:pPr>
            <a:r>
              <a:rPr lang="en" sz="1400">
                <a:solidFill>
                  <a:srgbClr val="000000"/>
                </a:solidFill>
                <a:latin typeface="Raleway"/>
                <a:ea typeface="Raleway"/>
                <a:cs typeface="Raleway"/>
                <a:sym typeface="Raleway"/>
              </a:rPr>
              <a:t>2. Initialising variables to keep the last point in memory when we draw the sand on the map , the   total number of points in the last drawing , the length of the last drawing</a:t>
            </a:r>
            <a:endParaRPr sz="1200">
              <a:solidFill>
                <a:srgbClr val="000000"/>
              </a:solidFill>
              <a:latin typeface="Raleway"/>
              <a:ea typeface="Raleway"/>
              <a:cs typeface="Raleway"/>
              <a:sym typeface="Raleway"/>
            </a:endParaRPr>
          </a:p>
          <a:p>
            <a:pPr indent="0" lvl="0" marL="0" rtl="0" algn="just">
              <a:lnSpc>
                <a:spcPct val="95000"/>
              </a:lnSpc>
              <a:spcBef>
                <a:spcPts val="1600"/>
              </a:spcBef>
              <a:spcAft>
                <a:spcPts val="0"/>
              </a:spcAft>
              <a:buNone/>
            </a:pPr>
            <a:r>
              <a:rPr lang="en" sz="1400">
                <a:solidFill>
                  <a:srgbClr val="000000"/>
                </a:solidFill>
                <a:latin typeface="Raleway"/>
                <a:ea typeface="Raleway"/>
                <a:cs typeface="Raleway"/>
                <a:sym typeface="Raleway"/>
              </a:rPr>
              <a:t>3. Create the brain of our AI, the list of actions and the reward variable :</a:t>
            </a:r>
            <a:endParaRPr sz="1400">
              <a:solidFill>
                <a:srgbClr val="000000"/>
              </a:solidFill>
              <a:latin typeface="Raleway"/>
              <a:ea typeface="Raleway"/>
              <a:cs typeface="Raleway"/>
              <a:sym typeface="Raleway"/>
            </a:endParaRPr>
          </a:p>
          <a:p>
            <a:pPr indent="-317500" lvl="0" marL="457200" rtl="0" algn="just">
              <a:lnSpc>
                <a:spcPct val="95000"/>
              </a:lnSpc>
              <a:spcBef>
                <a:spcPts val="400"/>
              </a:spcBef>
              <a:spcAft>
                <a:spcPts val="0"/>
              </a:spcAft>
              <a:buClr>
                <a:srgbClr val="000000"/>
              </a:buClr>
              <a:buSzPts val="1400"/>
              <a:buFont typeface="Raleway"/>
              <a:buAutoNum type="romanUcPeriod"/>
            </a:pPr>
            <a:r>
              <a:rPr lang="en" sz="1400">
                <a:solidFill>
                  <a:srgbClr val="000000"/>
                </a:solidFill>
                <a:latin typeface="Raleway"/>
                <a:ea typeface="Raleway"/>
                <a:cs typeface="Raleway"/>
                <a:sym typeface="Raleway"/>
              </a:rPr>
              <a:t>4 inputs, 3 actions, gamma = 0.9.</a:t>
            </a:r>
            <a:endParaRPr sz="1400">
              <a:solidFill>
                <a:srgbClr val="000000"/>
              </a:solidFill>
              <a:latin typeface="Raleway"/>
              <a:ea typeface="Raleway"/>
              <a:cs typeface="Raleway"/>
              <a:sym typeface="Raleway"/>
            </a:endParaRPr>
          </a:p>
          <a:p>
            <a:pPr indent="-317500" lvl="0" marL="457200" rtl="0" algn="just">
              <a:lnSpc>
                <a:spcPct val="95000"/>
              </a:lnSpc>
              <a:spcBef>
                <a:spcPts val="0"/>
              </a:spcBef>
              <a:spcAft>
                <a:spcPts val="0"/>
              </a:spcAft>
              <a:buClr>
                <a:srgbClr val="000000"/>
              </a:buClr>
              <a:buSzPts val="1400"/>
              <a:buFont typeface="Raleway"/>
              <a:buAutoNum type="romanUcPeriod"/>
            </a:pPr>
            <a:r>
              <a:rPr lang="en" sz="1400">
                <a:solidFill>
                  <a:srgbClr val="000000"/>
                </a:solidFill>
                <a:latin typeface="Raleway"/>
                <a:ea typeface="Raleway"/>
                <a:cs typeface="Raleway"/>
                <a:sym typeface="Raleway"/>
              </a:rPr>
              <a:t>action = 0 =&gt; no rotation, action = 1 =&gt; rotate 20 degrees, action = 2 =&gt; rotate -20 degrees.</a:t>
            </a:r>
            <a:endParaRPr sz="1400">
              <a:solidFill>
                <a:srgbClr val="000000"/>
              </a:solidFill>
              <a:latin typeface="Raleway"/>
              <a:ea typeface="Raleway"/>
              <a:cs typeface="Raleway"/>
              <a:sym typeface="Raleway"/>
            </a:endParaRPr>
          </a:p>
          <a:p>
            <a:pPr indent="-330200" lvl="0" marL="457200" rtl="0" algn="just">
              <a:lnSpc>
                <a:spcPct val="95000"/>
              </a:lnSpc>
              <a:spcBef>
                <a:spcPts val="0"/>
              </a:spcBef>
              <a:spcAft>
                <a:spcPts val="0"/>
              </a:spcAft>
              <a:buClr>
                <a:srgbClr val="000000"/>
              </a:buClr>
              <a:buSzPts val="1600"/>
              <a:buFont typeface="Raleway"/>
              <a:buAutoNum type="romanUcPeriod"/>
            </a:pPr>
            <a:r>
              <a:rPr lang="en" sz="1400">
                <a:solidFill>
                  <a:srgbClr val="000000"/>
                </a:solidFill>
                <a:latin typeface="Raleway"/>
                <a:ea typeface="Raleway"/>
                <a:cs typeface="Raleway"/>
                <a:sym typeface="Raleway"/>
              </a:rPr>
              <a:t>The reward received after reaching a new state</a:t>
            </a:r>
            <a:r>
              <a:rPr lang="en" sz="1500">
                <a:solidFill>
                  <a:srgbClr val="000000"/>
                </a:solidFill>
                <a:latin typeface="Raleway"/>
                <a:ea typeface="Raleway"/>
                <a:cs typeface="Raleway"/>
                <a:sym typeface="Raleway"/>
              </a:rPr>
              <a:t>.</a:t>
            </a:r>
            <a:endParaRPr sz="1500">
              <a:solidFill>
                <a:srgbClr val="000000"/>
              </a:solidFill>
              <a:latin typeface="Raleway"/>
              <a:ea typeface="Raleway"/>
              <a:cs typeface="Raleway"/>
              <a:sym typeface="Raleway"/>
            </a:endParaRPr>
          </a:p>
          <a:p>
            <a:pPr indent="0" lvl="0" marL="0" rtl="0" algn="just">
              <a:lnSpc>
                <a:spcPct val="95000"/>
              </a:lnSpc>
              <a:spcBef>
                <a:spcPts val="1600"/>
              </a:spcBef>
              <a:spcAft>
                <a:spcPts val="0"/>
              </a:spcAft>
              <a:buNone/>
            </a:pPr>
            <a:r>
              <a:rPr lang="en" sz="1500">
                <a:solidFill>
                  <a:srgbClr val="000000"/>
                </a:solidFill>
                <a:latin typeface="Raleway"/>
                <a:ea typeface="Raleway"/>
                <a:cs typeface="Raleway"/>
                <a:sym typeface="Raleway"/>
              </a:rPr>
              <a:t>4</a:t>
            </a:r>
            <a:r>
              <a:rPr lang="en" sz="1600">
                <a:solidFill>
                  <a:srgbClr val="000000"/>
                </a:solidFill>
                <a:latin typeface="Raleway"/>
                <a:ea typeface="Raleway"/>
                <a:cs typeface="Raleway"/>
                <a:sym typeface="Raleway"/>
              </a:rPr>
              <a:t>. Initialising the map :</a:t>
            </a:r>
            <a:endParaRPr sz="1600">
              <a:solidFill>
                <a:srgbClr val="000000"/>
              </a:solidFill>
              <a:latin typeface="Raleway"/>
              <a:ea typeface="Raleway"/>
              <a:cs typeface="Raleway"/>
              <a:sym typeface="Raleway"/>
            </a:endParaRPr>
          </a:p>
          <a:p>
            <a:pPr indent="-317500" lvl="0" marL="457200" rtl="0" algn="just">
              <a:lnSpc>
                <a:spcPct val="95000"/>
              </a:lnSpc>
              <a:spcBef>
                <a:spcPts val="400"/>
              </a:spcBef>
              <a:spcAft>
                <a:spcPts val="0"/>
              </a:spcAft>
              <a:buClr>
                <a:srgbClr val="000000"/>
              </a:buClr>
              <a:buSzPts val="1400"/>
              <a:buFont typeface="Raleway"/>
              <a:buAutoNum type="romanUcPeriod"/>
            </a:pPr>
            <a:r>
              <a:rPr lang="en" sz="1400">
                <a:solidFill>
                  <a:srgbClr val="000000"/>
                </a:solidFill>
                <a:latin typeface="Raleway"/>
                <a:ea typeface="Raleway"/>
                <a:cs typeface="Raleway"/>
                <a:sym typeface="Raleway"/>
              </a:rPr>
              <a:t>Sand is an array that has as many cells as our graphic interface has pixels. Each cell has a one if there is sand, 0 otherwise.</a:t>
            </a:r>
            <a:endParaRPr sz="1400">
              <a:solidFill>
                <a:srgbClr val="000000"/>
              </a:solidFill>
              <a:latin typeface="Raleway"/>
              <a:ea typeface="Raleway"/>
              <a:cs typeface="Raleway"/>
              <a:sym typeface="Raleway"/>
            </a:endParaRPr>
          </a:p>
          <a:p>
            <a:pPr indent="-317500" lvl="0" marL="457200" rtl="0" algn="just">
              <a:lnSpc>
                <a:spcPct val="95000"/>
              </a:lnSpc>
              <a:spcBef>
                <a:spcPts val="0"/>
              </a:spcBef>
              <a:spcAft>
                <a:spcPts val="0"/>
              </a:spcAft>
              <a:buClr>
                <a:srgbClr val="000000"/>
              </a:buClr>
              <a:buSzPts val="1400"/>
              <a:buFont typeface="Raleway"/>
              <a:buAutoNum type="romanUcPeriod"/>
            </a:pPr>
            <a:r>
              <a:rPr lang="en" sz="1400">
                <a:solidFill>
                  <a:srgbClr val="000000"/>
                </a:solidFill>
                <a:latin typeface="Raleway"/>
                <a:ea typeface="Raleway"/>
                <a:cs typeface="Raleway"/>
                <a:sym typeface="Raleway"/>
              </a:rPr>
              <a:t>Building x-coordinate and y-coordinate of the goal.</a:t>
            </a:r>
            <a:endParaRPr sz="1400">
              <a:solidFill>
                <a:srgbClr val="000000"/>
              </a:solidFill>
              <a:latin typeface="Raleway"/>
              <a:ea typeface="Raleway"/>
              <a:cs typeface="Raleway"/>
              <a:sym typeface="Raleway"/>
            </a:endParaRPr>
          </a:p>
          <a:p>
            <a:pPr indent="-317500" lvl="0" marL="457200" rtl="0" algn="just">
              <a:lnSpc>
                <a:spcPct val="95000"/>
              </a:lnSpc>
              <a:spcBef>
                <a:spcPts val="0"/>
              </a:spcBef>
              <a:spcAft>
                <a:spcPts val="0"/>
              </a:spcAft>
              <a:buClr>
                <a:srgbClr val="000000"/>
              </a:buClr>
              <a:buSzPts val="1400"/>
              <a:buFont typeface="Raleway"/>
              <a:buAutoNum type="romanUcPeriod"/>
            </a:pPr>
            <a:r>
              <a:rPr lang="en" sz="1400">
                <a:solidFill>
                  <a:srgbClr val="000000"/>
                </a:solidFill>
                <a:latin typeface="Raleway"/>
                <a:ea typeface="Raleway"/>
                <a:cs typeface="Raleway"/>
                <a:sym typeface="Raleway"/>
              </a:rPr>
              <a:t>Initialising the sand array with only zeros.</a:t>
            </a:r>
            <a:endParaRPr sz="1400">
              <a:solidFill>
                <a:srgbClr val="000000"/>
              </a:solidFill>
              <a:latin typeface="Raleway"/>
              <a:ea typeface="Raleway"/>
              <a:cs typeface="Raleway"/>
              <a:sym typeface="Raleway"/>
            </a:endParaRPr>
          </a:p>
          <a:p>
            <a:pPr indent="-317500" lvl="0" marL="457200" rtl="0" algn="just">
              <a:lnSpc>
                <a:spcPct val="95000"/>
              </a:lnSpc>
              <a:spcBef>
                <a:spcPts val="0"/>
              </a:spcBef>
              <a:spcAft>
                <a:spcPts val="0"/>
              </a:spcAft>
              <a:buClr>
                <a:srgbClr val="000000"/>
              </a:buClr>
              <a:buSzPts val="1400"/>
              <a:buFont typeface="Raleway"/>
              <a:buAutoNum type="romanUcPeriod"/>
            </a:pPr>
            <a:r>
              <a:rPr lang="en" sz="1400">
                <a:solidFill>
                  <a:srgbClr val="000000"/>
                </a:solidFill>
                <a:latin typeface="Raleway"/>
                <a:ea typeface="Raleway"/>
                <a:cs typeface="Raleway"/>
                <a:sym typeface="Raleway"/>
              </a:rPr>
              <a:t>The goal to reach is at the upper left of the map. (the x-coordinate and y-coordinate)</a:t>
            </a:r>
            <a:endParaRPr sz="1400">
              <a:solidFill>
                <a:srgbClr val="000000"/>
              </a:solidFill>
              <a:latin typeface="Raleway"/>
              <a:ea typeface="Raleway"/>
              <a:cs typeface="Raleway"/>
              <a:sym typeface="Raleway"/>
            </a:endParaRPr>
          </a:p>
          <a:p>
            <a:pPr indent="-317500" lvl="0" marL="457200" rtl="0" algn="just">
              <a:lnSpc>
                <a:spcPct val="95000"/>
              </a:lnSpc>
              <a:spcBef>
                <a:spcPts val="0"/>
              </a:spcBef>
              <a:spcAft>
                <a:spcPts val="0"/>
              </a:spcAft>
              <a:buClr>
                <a:srgbClr val="000000"/>
              </a:buClr>
              <a:buSzPts val="1400"/>
              <a:buFont typeface="Raleway"/>
              <a:buAutoNum type="romanUcPeriod"/>
            </a:pPr>
            <a:r>
              <a:rPr lang="en" sz="1400">
                <a:solidFill>
                  <a:srgbClr val="000000"/>
                </a:solidFill>
                <a:latin typeface="Raleway"/>
                <a:ea typeface="Raleway"/>
                <a:cs typeface="Raleway"/>
                <a:sym typeface="Raleway"/>
              </a:rPr>
              <a:t>Initialising the last distance from the object to the goal.</a:t>
            </a:r>
            <a:endParaRPr sz="1700">
              <a:solidFill>
                <a:srgbClr val="000000"/>
              </a:solidFill>
              <a:latin typeface="Raleway"/>
              <a:ea typeface="Raleway"/>
              <a:cs typeface="Raleway"/>
              <a:sym typeface="Raleway"/>
            </a:endParaRPr>
          </a:p>
          <a:p>
            <a:pPr indent="0" lvl="0" marL="457200" rtl="0" algn="just">
              <a:spcBef>
                <a:spcPts val="0"/>
              </a:spcBef>
              <a:spcAft>
                <a:spcPts val="0"/>
              </a:spcAft>
              <a:buNone/>
            </a:pPr>
            <a:r>
              <a:t/>
            </a:r>
            <a:endParaRPr sz="1400">
              <a:solidFill>
                <a:srgbClr val="000000"/>
              </a:solidFill>
              <a:latin typeface="Raleway"/>
              <a:ea typeface="Raleway"/>
              <a:cs typeface="Raleway"/>
              <a:sym typeface="Raleway"/>
            </a:endParaRPr>
          </a:p>
        </p:txBody>
      </p:sp>
      <p:sp>
        <p:nvSpPr>
          <p:cNvPr id="158" name="Google Shape;158;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727650" y="731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a:t>
            </a:r>
            <a:endParaRPr/>
          </a:p>
          <a:p>
            <a:pPr indent="0" lvl="0" marL="0" rtl="0" algn="l">
              <a:spcBef>
                <a:spcPts val="0"/>
              </a:spcBef>
              <a:spcAft>
                <a:spcPts val="0"/>
              </a:spcAft>
              <a:buNone/>
            </a:pPr>
            <a:r>
              <a:t/>
            </a:r>
            <a:endParaRPr/>
          </a:p>
        </p:txBody>
      </p:sp>
      <p:sp>
        <p:nvSpPr>
          <p:cNvPr id="164" name="Google Shape;164;p24"/>
          <p:cNvSpPr txBox="1"/>
          <p:nvPr>
            <p:ph idx="1" type="body"/>
          </p:nvPr>
        </p:nvSpPr>
        <p:spPr>
          <a:xfrm>
            <a:off x="727650" y="1266350"/>
            <a:ext cx="8230500" cy="2698500"/>
          </a:xfrm>
          <a:prstGeom prst="rect">
            <a:avLst/>
          </a:prstGeom>
        </p:spPr>
        <p:txBody>
          <a:bodyPr anchorCtr="0" anchor="t" bIns="91425" lIns="91425" spcFirstLastPara="1" rIns="91425" wrap="square" tIns="91425">
            <a:noAutofit/>
          </a:bodyPr>
          <a:lstStyle/>
          <a:p>
            <a:pPr indent="0" lvl="0" marL="0" rtl="0" algn="just">
              <a:spcBef>
                <a:spcPts val="1600"/>
              </a:spcBef>
              <a:spcAft>
                <a:spcPts val="0"/>
              </a:spcAft>
              <a:buNone/>
            </a:pPr>
            <a:r>
              <a:rPr lang="en" sz="1700">
                <a:solidFill>
                  <a:srgbClr val="000000"/>
                </a:solidFill>
                <a:latin typeface="Raleway"/>
                <a:ea typeface="Raleway"/>
                <a:cs typeface="Raleway"/>
                <a:sym typeface="Raleway"/>
              </a:rPr>
              <a:t>5</a:t>
            </a:r>
            <a:r>
              <a:rPr lang="en" sz="1500">
                <a:solidFill>
                  <a:srgbClr val="000000"/>
                </a:solidFill>
                <a:latin typeface="Raleway"/>
                <a:ea typeface="Raleway"/>
                <a:cs typeface="Raleway"/>
                <a:sym typeface="Raleway"/>
              </a:rPr>
              <a:t>. Creating the object class :</a:t>
            </a:r>
            <a:endParaRPr sz="1500">
              <a:solidFill>
                <a:srgbClr val="000000"/>
              </a:solidFill>
              <a:latin typeface="Raleway"/>
              <a:ea typeface="Raleway"/>
              <a:cs typeface="Raleway"/>
              <a:sym typeface="Raleway"/>
            </a:endParaRPr>
          </a:p>
          <a:p>
            <a:pPr indent="-311150" lvl="0" marL="457200" rtl="0" algn="just">
              <a:spcBef>
                <a:spcPts val="400"/>
              </a:spcBef>
              <a:spcAft>
                <a:spcPts val="0"/>
              </a:spcAft>
              <a:buClr>
                <a:srgbClr val="000000"/>
              </a:buClr>
              <a:buSzPts val="1300"/>
              <a:buFont typeface="Raleway"/>
              <a:buAutoNum type="romanUcPeriod"/>
            </a:pPr>
            <a:r>
              <a:rPr lang="en">
                <a:solidFill>
                  <a:srgbClr val="000000"/>
                </a:solidFill>
                <a:latin typeface="Raleway"/>
                <a:ea typeface="Raleway"/>
                <a:cs typeface="Raleway"/>
                <a:sym typeface="Raleway"/>
              </a:rPr>
              <a:t>Initialising the angle of the object.</a:t>
            </a:r>
            <a:endParaRPr>
              <a:solidFill>
                <a:srgbClr val="000000"/>
              </a:solidFill>
              <a:latin typeface="Raleway"/>
              <a:ea typeface="Raleway"/>
              <a:cs typeface="Raleway"/>
              <a:sym typeface="Raleway"/>
            </a:endParaRPr>
          </a:p>
          <a:p>
            <a:pPr indent="-311150" lvl="0" marL="457200" rtl="0" algn="just">
              <a:spcBef>
                <a:spcPts val="0"/>
              </a:spcBef>
              <a:spcAft>
                <a:spcPts val="0"/>
              </a:spcAft>
              <a:buClr>
                <a:srgbClr val="000000"/>
              </a:buClr>
              <a:buSzPts val="1300"/>
              <a:buFont typeface="Raleway"/>
              <a:buAutoNum type="romanUcPeriod"/>
            </a:pPr>
            <a:r>
              <a:rPr lang="en">
                <a:solidFill>
                  <a:srgbClr val="000000"/>
                </a:solidFill>
                <a:latin typeface="Raleway"/>
                <a:ea typeface="Raleway"/>
                <a:cs typeface="Raleway"/>
                <a:sym typeface="Raleway"/>
              </a:rPr>
              <a:t>Initialising the last rotation of the object.</a:t>
            </a:r>
            <a:endParaRPr>
              <a:solidFill>
                <a:srgbClr val="000000"/>
              </a:solidFill>
              <a:latin typeface="Raleway"/>
              <a:ea typeface="Raleway"/>
              <a:cs typeface="Raleway"/>
              <a:sym typeface="Raleway"/>
            </a:endParaRPr>
          </a:p>
          <a:p>
            <a:pPr indent="-311150" lvl="0" marL="457200" rtl="0" algn="just">
              <a:spcBef>
                <a:spcPts val="0"/>
              </a:spcBef>
              <a:spcAft>
                <a:spcPts val="0"/>
              </a:spcAft>
              <a:buClr>
                <a:srgbClr val="000000"/>
              </a:buClr>
              <a:buSzPts val="1300"/>
              <a:buFont typeface="Raleway"/>
              <a:buAutoNum type="romanUcPeriod"/>
            </a:pPr>
            <a:r>
              <a:rPr lang="en">
                <a:solidFill>
                  <a:srgbClr val="000000"/>
                </a:solidFill>
                <a:latin typeface="Raleway"/>
                <a:ea typeface="Raleway"/>
                <a:cs typeface="Raleway"/>
                <a:sym typeface="Raleway"/>
              </a:rPr>
              <a:t>Initialising the x-coordinate and y-coordinate of the velocity vector </a:t>
            </a:r>
            <a:endParaRPr>
              <a:solidFill>
                <a:srgbClr val="000000"/>
              </a:solidFill>
              <a:latin typeface="Raleway"/>
              <a:ea typeface="Raleway"/>
              <a:cs typeface="Raleway"/>
              <a:sym typeface="Raleway"/>
            </a:endParaRPr>
          </a:p>
          <a:p>
            <a:pPr indent="-311150" lvl="0" marL="457200" rtl="0" algn="just">
              <a:spcBef>
                <a:spcPts val="0"/>
              </a:spcBef>
              <a:spcAft>
                <a:spcPts val="0"/>
              </a:spcAft>
              <a:buClr>
                <a:srgbClr val="000000"/>
              </a:buClr>
              <a:buSzPts val="1300"/>
              <a:buFont typeface="Raleway"/>
              <a:buAutoNum type="romanUcPeriod"/>
            </a:pPr>
            <a:r>
              <a:rPr lang="en">
                <a:solidFill>
                  <a:srgbClr val="000000"/>
                </a:solidFill>
                <a:latin typeface="Raleway"/>
                <a:ea typeface="Raleway"/>
                <a:cs typeface="Raleway"/>
                <a:sym typeface="Raleway"/>
              </a:rPr>
              <a:t>Initialising the x-coordinate and y-coordinate of all 3 sensors and  their respective sensor vector.</a:t>
            </a:r>
            <a:endParaRPr>
              <a:solidFill>
                <a:srgbClr val="000000"/>
              </a:solidFill>
              <a:latin typeface="Raleway"/>
              <a:ea typeface="Raleway"/>
              <a:cs typeface="Raleway"/>
              <a:sym typeface="Raleway"/>
            </a:endParaRPr>
          </a:p>
          <a:p>
            <a:pPr indent="0" lvl="0" marL="0" rtl="0" algn="l">
              <a:spcBef>
                <a:spcPts val="0"/>
              </a:spcBef>
              <a:spcAft>
                <a:spcPts val="0"/>
              </a:spcAft>
              <a:buNone/>
            </a:pPr>
            <a:r>
              <a:t/>
            </a:r>
            <a:endParaRPr sz="1500">
              <a:latin typeface="Raleway"/>
              <a:ea typeface="Raleway"/>
              <a:cs typeface="Raleway"/>
              <a:sym typeface="Raleway"/>
            </a:endParaRPr>
          </a:p>
          <a:p>
            <a:pPr indent="0" lvl="0" marL="0" rtl="0" algn="just">
              <a:spcBef>
                <a:spcPts val="1600"/>
              </a:spcBef>
              <a:spcAft>
                <a:spcPts val="0"/>
              </a:spcAft>
              <a:buNone/>
            </a:pPr>
            <a:r>
              <a:rPr lang="en" sz="1400">
                <a:solidFill>
                  <a:srgbClr val="000000"/>
                </a:solidFill>
                <a:latin typeface="Raleway"/>
                <a:ea typeface="Raleway"/>
                <a:cs typeface="Raleway"/>
                <a:sym typeface="Raleway"/>
              </a:rPr>
              <a:t>6. Updating the position of the object according to its last position and velocity :</a:t>
            </a:r>
            <a:endParaRPr sz="1400">
              <a:solidFill>
                <a:srgbClr val="000000"/>
              </a:solidFill>
              <a:latin typeface="Raleway"/>
              <a:ea typeface="Raleway"/>
              <a:cs typeface="Raleway"/>
              <a:sym typeface="Raleway"/>
            </a:endParaRPr>
          </a:p>
          <a:p>
            <a:pPr indent="-317500" lvl="0" marL="457200" rtl="0" algn="just">
              <a:spcBef>
                <a:spcPts val="400"/>
              </a:spcBef>
              <a:spcAft>
                <a:spcPts val="0"/>
              </a:spcAft>
              <a:buClr>
                <a:srgbClr val="000000"/>
              </a:buClr>
              <a:buSzPts val="1400"/>
              <a:buFont typeface="Raleway"/>
              <a:buAutoNum type="romanUcPeriod"/>
            </a:pPr>
            <a:r>
              <a:rPr lang="en" sz="1400">
                <a:solidFill>
                  <a:srgbClr val="000000"/>
                </a:solidFill>
                <a:latin typeface="Raleway"/>
                <a:ea typeface="Raleway"/>
                <a:cs typeface="Raleway"/>
                <a:sym typeface="Raleway"/>
              </a:rPr>
              <a:t>Getting the rotation of the object.</a:t>
            </a:r>
            <a:endParaRPr sz="1400">
              <a:solidFill>
                <a:srgbClr val="000000"/>
              </a:solidFill>
              <a:latin typeface="Raleway"/>
              <a:ea typeface="Raleway"/>
              <a:cs typeface="Raleway"/>
              <a:sym typeface="Raleway"/>
            </a:endParaRPr>
          </a:p>
          <a:p>
            <a:pPr indent="-317500" lvl="0" marL="457200" rtl="0" algn="just">
              <a:spcBef>
                <a:spcPts val="0"/>
              </a:spcBef>
              <a:spcAft>
                <a:spcPts val="0"/>
              </a:spcAft>
              <a:buClr>
                <a:srgbClr val="000000"/>
              </a:buClr>
              <a:buSzPts val="1400"/>
              <a:buFont typeface="Raleway"/>
              <a:buAutoNum type="romanUcPeriod"/>
            </a:pPr>
            <a:r>
              <a:rPr lang="en" sz="1400">
                <a:solidFill>
                  <a:srgbClr val="000000"/>
                </a:solidFill>
                <a:latin typeface="Raleway"/>
                <a:ea typeface="Raleway"/>
                <a:cs typeface="Raleway"/>
                <a:sym typeface="Raleway"/>
              </a:rPr>
              <a:t>Updating the angle and the position of sensors 1,2 and 3.</a:t>
            </a:r>
            <a:endParaRPr sz="1400">
              <a:solidFill>
                <a:srgbClr val="000000"/>
              </a:solidFill>
              <a:latin typeface="Raleway"/>
              <a:ea typeface="Raleway"/>
              <a:cs typeface="Raleway"/>
              <a:sym typeface="Raleway"/>
            </a:endParaRPr>
          </a:p>
          <a:p>
            <a:pPr indent="-317500" lvl="0" marL="457200" rtl="0" algn="just">
              <a:spcBef>
                <a:spcPts val="0"/>
              </a:spcBef>
              <a:spcAft>
                <a:spcPts val="0"/>
              </a:spcAft>
              <a:buClr>
                <a:srgbClr val="000000"/>
              </a:buClr>
              <a:buSzPts val="1400"/>
              <a:buFont typeface="Raleway"/>
              <a:buAutoNum type="romanUcPeriod"/>
            </a:pPr>
            <a:r>
              <a:rPr lang="en" sz="1400">
                <a:solidFill>
                  <a:srgbClr val="000000"/>
                </a:solidFill>
                <a:latin typeface="Raleway"/>
                <a:ea typeface="Raleway"/>
                <a:cs typeface="Raleway"/>
                <a:sym typeface="Raleway"/>
              </a:rPr>
              <a:t>Updating the signal received by sensors 1,2 and 3. (density of sand around sensor 1,2,3)</a:t>
            </a:r>
            <a:endParaRPr sz="1400">
              <a:solidFill>
                <a:srgbClr val="000000"/>
              </a:solidFill>
              <a:latin typeface="Raleway"/>
              <a:ea typeface="Raleway"/>
              <a:cs typeface="Raleway"/>
              <a:sym typeface="Raleway"/>
            </a:endParaRPr>
          </a:p>
          <a:p>
            <a:pPr indent="-317500" lvl="0" marL="457200" rtl="0" algn="just">
              <a:spcBef>
                <a:spcPts val="0"/>
              </a:spcBef>
              <a:spcAft>
                <a:spcPts val="0"/>
              </a:spcAft>
              <a:buClr>
                <a:srgbClr val="000000"/>
              </a:buClr>
              <a:buSzPts val="1400"/>
              <a:buFont typeface="Raleway"/>
              <a:buAutoNum type="romanUcPeriod"/>
            </a:pPr>
            <a:r>
              <a:rPr lang="en" sz="1400">
                <a:solidFill>
                  <a:srgbClr val="000000"/>
                </a:solidFill>
                <a:latin typeface="Raleway"/>
                <a:ea typeface="Raleway"/>
                <a:cs typeface="Raleway"/>
                <a:sym typeface="Raleway"/>
              </a:rPr>
              <a:t>If any sensor is out of the map (the object is facing one edge of the map) that sensor detects full sand.</a:t>
            </a:r>
            <a:endParaRPr sz="1400">
              <a:solidFill>
                <a:srgbClr val="000000"/>
              </a:solidFill>
              <a:latin typeface="Raleway"/>
              <a:ea typeface="Raleway"/>
              <a:cs typeface="Raleway"/>
              <a:sym typeface="Raleway"/>
            </a:endParaRPr>
          </a:p>
          <a:p>
            <a:pPr indent="-317500" lvl="0" marL="457200" rtl="0" algn="just">
              <a:spcBef>
                <a:spcPts val="0"/>
              </a:spcBef>
              <a:spcAft>
                <a:spcPts val="0"/>
              </a:spcAft>
              <a:buClr>
                <a:srgbClr val="000000"/>
              </a:buClr>
              <a:buSzPts val="1400"/>
              <a:buFont typeface="Raleway"/>
              <a:buAutoNum type="romanUcPeriod"/>
            </a:pPr>
            <a:r>
              <a:rPr lang="en" sz="1400">
                <a:solidFill>
                  <a:srgbClr val="000000"/>
                </a:solidFill>
                <a:latin typeface="Raleway"/>
                <a:ea typeface="Raleway"/>
                <a:cs typeface="Raleway"/>
                <a:sym typeface="Raleway"/>
              </a:rPr>
              <a:t>Update sensors 1,2 and 3.</a:t>
            </a:r>
            <a:endParaRPr sz="1600">
              <a:latin typeface="Raleway"/>
              <a:ea typeface="Raleway"/>
              <a:cs typeface="Raleway"/>
              <a:sym typeface="Raleway"/>
            </a:endParaRPr>
          </a:p>
        </p:txBody>
      </p:sp>
      <p:sp>
        <p:nvSpPr>
          <p:cNvPr id="165" name="Google Shape;165;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1" name="Google Shape;171;p25"/>
          <p:cNvSpPr txBox="1"/>
          <p:nvPr>
            <p:ph idx="4294967295" type="body"/>
          </p:nvPr>
        </p:nvSpPr>
        <p:spPr>
          <a:xfrm>
            <a:off x="210750" y="401275"/>
            <a:ext cx="8722500" cy="4713000"/>
          </a:xfrm>
          <a:prstGeom prst="rect">
            <a:avLst/>
          </a:prstGeom>
        </p:spPr>
        <p:txBody>
          <a:bodyPr anchorCtr="0" anchor="t" bIns="91425" lIns="91425" spcFirstLastPara="1" rIns="91425" wrap="square" tIns="91425">
            <a:spAutoFit/>
          </a:bodyPr>
          <a:lstStyle/>
          <a:p>
            <a:pPr indent="0" lvl="0" marL="0" rtl="0" algn="just">
              <a:spcBef>
                <a:spcPts val="1600"/>
              </a:spcBef>
              <a:spcAft>
                <a:spcPts val="0"/>
              </a:spcAft>
              <a:buNone/>
            </a:pPr>
            <a:r>
              <a:rPr lang="en" sz="1200">
                <a:solidFill>
                  <a:srgbClr val="000000"/>
                </a:solidFill>
                <a:latin typeface="Raleway"/>
                <a:ea typeface="Raleway"/>
                <a:cs typeface="Raleway"/>
                <a:sym typeface="Raleway"/>
              </a:rPr>
              <a:t>7. Creating the game class :</a:t>
            </a:r>
            <a:endParaRPr sz="1200">
              <a:solidFill>
                <a:srgbClr val="000000"/>
              </a:solidFill>
              <a:latin typeface="Raleway"/>
              <a:ea typeface="Raleway"/>
              <a:cs typeface="Raleway"/>
              <a:sym typeface="Raleway"/>
            </a:endParaRPr>
          </a:p>
          <a:p>
            <a:pPr indent="-304800" lvl="0" marL="457200" rtl="0" algn="just">
              <a:spcBef>
                <a:spcPts val="400"/>
              </a:spcBef>
              <a:spcAft>
                <a:spcPts val="0"/>
              </a:spcAft>
              <a:buClr>
                <a:srgbClr val="000000"/>
              </a:buClr>
              <a:buSzPts val="1200"/>
              <a:buFont typeface="Raleway"/>
              <a:buAutoNum type="romanUcPeriod"/>
            </a:pPr>
            <a:r>
              <a:rPr lang="en" sz="1200">
                <a:solidFill>
                  <a:srgbClr val="000000"/>
                </a:solidFill>
                <a:latin typeface="Raleway"/>
                <a:ea typeface="Raleway"/>
                <a:cs typeface="Raleway"/>
                <a:sym typeface="Raleway"/>
              </a:rPr>
              <a:t>Getting the object and the sensors 1,2 and 3 from our kivy file.</a:t>
            </a:r>
            <a:endParaRPr sz="1200">
              <a:solidFill>
                <a:srgbClr val="000000"/>
              </a:solidFill>
              <a:latin typeface="Raleway"/>
              <a:ea typeface="Raleway"/>
              <a:cs typeface="Raleway"/>
              <a:sym typeface="Raleway"/>
            </a:endParaRPr>
          </a:p>
          <a:p>
            <a:pPr indent="-304800" lvl="0" marL="457200" rtl="0" algn="just">
              <a:spcBef>
                <a:spcPts val="0"/>
              </a:spcBef>
              <a:spcAft>
                <a:spcPts val="0"/>
              </a:spcAft>
              <a:buClr>
                <a:srgbClr val="000000"/>
              </a:buClr>
              <a:buSzPts val="1200"/>
              <a:buFont typeface="Raleway"/>
              <a:buAutoNum type="romanUcPeriod"/>
            </a:pPr>
            <a:r>
              <a:rPr lang="en" sz="1200">
                <a:solidFill>
                  <a:srgbClr val="000000"/>
                </a:solidFill>
                <a:latin typeface="Raleway"/>
                <a:ea typeface="Raleway"/>
                <a:cs typeface="Raleway"/>
                <a:sym typeface="Raleway"/>
              </a:rPr>
              <a:t>Starting the object when we launch the application.</a:t>
            </a:r>
            <a:endParaRPr sz="1200">
              <a:solidFill>
                <a:srgbClr val="000000"/>
              </a:solidFill>
              <a:latin typeface="Raleway"/>
              <a:ea typeface="Raleway"/>
              <a:cs typeface="Raleway"/>
              <a:sym typeface="Raleway"/>
            </a:endParaRPr>
          </a:p>
          <a:p>
            <a:pPr indent="-304800" lvl="0" marL="457200" rtl="0" algn="just">
              <a:spcBef>
                <a:spcPts val="0"/>
              </a:spcBef>
              <a:spcAft>
                <a:spcPts val="0"/>
              </a:spcAft>
              <a:buClr>
                <a:srgbClr val="000000"/>
              </a:buClr>
              <a:buSzPts val="1200"/>
              <a:buFont typeface="Raleway"/>
              <a:buAutoNum type="romanUcPeriod"/>
            </a:pPr>
            <a:r>
              <a:rPr lang="en" sz="1200">
                <a:solidFill>
                  <a:srgbClr val="000000"/>
                </a:solidFill>
                <a:latin typeface="Raleway"/>
                <a:ea typeface="Raleway"/>
                <a:cs typeface="Raleway"/>
                <a:sym typeface="Raleway"/>
              </a:rPr>
              <a:t>The object will start at the centre of the map.</a:t>
            </a:r>
            <a:endParaRPr sz="1200">
              <a:solidFill>
                <a:srgbClr val="000000"/>
              </a:solidFill>
              <a:latin typeface="Raleway"/>
              <a:ea typeface="Raleway"/>
              <a:cs typeface="Raleway"/>
              <a:sym typeface="Raleway"/>
            </a:endParaRPr>
          </a:p>
          <a:p>
            <a:pPr indent="-304800" lvl="0" marL="457200" rtl="0" algn="just">
              <a:spcBef>
                <a:spcPts val="0"/>
              </a:spcBef>
              <a:spcAft>
                <a:spcPts val="0"/>
              </a:spcAft>
              <a:buClr>
                <a:srgbClr val="000000"/>
              </a:buClr>
              <a:buSzPts val="1200"/>
              <a:buFont typeface="Raleway"/>
              <a:buAutoNum type="romanUcPeriod"/>
            </a:pPr>
            <a:r>
              <a:rPr lang="en" sz="1200">
                <a:solidFill>
                  <a:srgbClr val="000000"/>
                </a:solidFill>
                <a:latin typeface="Raleway"/>
                <a:ea typeface="Raleway"/>
                <a:cs typeface="Raleway"/>
                <a:sym typeface="Raleway"/>
              </a:rPr>
              <a:t>The object will start to go horizontally to the right with a speed of 6.</a:t>
            </a:r>
            <a:endParaRPr sz="1200">
              <a:solidFill>
                <a:srgbClr val="000000"/>
              </a:solidFill>
              <a:latin typeface="Raleway"/>
              <a:ea typeface="Raleway"/>
              <a:cs typeface="Raleway"/>
              <a:sym typeface="Raleway"/>
            </a:endParaRPr>
          </a:p>
          <a:p>
            <a:pPr indent="0" lvl="0" marL="457200" rtl="0" algn="just">
              <a:spcBef>
                <a:spcPts val="0"/>
              </a:spcBef>
              <a:spcAft>
                <a:spcPts val="0"/>
              </a:spcAft>
              <a:buNone/>
            </a:pPr>
            <a:r>
              <a:t/>
            </a:r>
            <a:endParaRPr sz="1200">
              <a:solidFill>
                <a:srgbClr val="000000"/>
              </a:solidFill>
              <a:latin typeface="Raleway"/>
              <a:ea typeface="Raleway"/>
              <a:cs typeface="Raleway"/>
              <a:sym typeface="Raleway"/>
            </a:endParaRPr>
          </a:p>
          <a:p>
            <a:pPr indent="0" lvl="0" marL="0" rtl="0" algn="just">
              <a:spcBef>
                <a:spcPts val="1600"/>
              </a:spcBef>
              <a:spcAft>
                <a:spcPts val="0"/>
              </a:spcAft>
              <a:buNone/>
            </a:pPr>
            <a:r>
              <a:rPr lang="en" sz="1200">
                <a:solidFill>
                  <a:srgbClr val="000000"/>
                </a:solidFill>
                <a:latin typeface="Raleway"/>
                <a:ea typeface="Raleway"/>
                <a:cs typeface="Raleway"/>
                <a:sym typeface="Raleway"/>
              </a:rPr>
              <a:t>8. Update function that updates everything that needs to be updated at each discrete time when reaching a new state (getting new signals from the sensors) :</a:t>
            </a:r>
            <a:endParaRPr sz="1200">
              <a:solidFill>
                <a:srgbClr val="000000"/>
              </a:solidFill>
              <a:latin typeface="Raleway"/>
              <a:ea typeface="Raleway"/>
              <a:cs typeface="Raleway"/>
              <a:sym typeface="Raleway"/>
            </a:endParaRPr>
          </a:p>
          <a:p>
            <a:pPr indent="-304800" lvl="0" marL="457200" rtl="0" algn="just">
              <a:spcBef>
                <a:spcPts val="400"/>
              </a:spcBef>
              <a:spcAft>
                <a:spcPts val="0"/>
              </a:spcAft>
              <a:buClr>
                <a:srgbClr val="000000"/>
              </a:buClr>
              <a:buSzPts val="1200"/>
              <a:buFont typeface="Raleway"/>
              <a:buAutoNum type="romanUcPeriod"/>
            </a:pPr>
            <a:r>
              <a:rPr lang="en" sz="1200">
                <a:solidFill>
                  <a:srgbClr val="000000"/>
                </a:solidFill>
                <a:latin typeface="Raleway"/>
                <a:ea typeface="Raleway"/>
                <a:cs typeface="Raleway"/>
                <a:sym typeface="Raleway"/>
              </a:rPr>
              <a:t>Specifying the global variables.</a:t>
            </a:r>
            <a:endParaRPr sz="1200">
              <a:solidFill>
                <a:srgbClr val="000000"/>
              </a:solidFill>
              <a:latin typeface="Raleway"/>
              <a:ea typeface="Raleway"/>
              <a:cs typeface="Raleway"/>
              <a:sym typeface="Raleway"/>
            </a:endParaRPr>
          </a:p>
          <a:p>
            <a:pPr indent="-304800" lvl="0" marL="457200" rtl="0" algn="just">
              <a:spcBef>
                <a:spcPts val="0"/>
              </a:spcBef>
              <a:spcAft>
                <a:spcPts val="0"/>
              </a:spcAft>
              <a:buClr>
                <a:srgbClr val="000000"/>
              </a:buClr>
              <a:buSzPts val="1200"/>
              <a:buFont typeface="Raleway"/>
              <a:buAutoNum type="romanUcPeriod"/>
            </a:pPr>
            <a:r>
              <a:rPr lang="en" sz="1200">
                <a:solidFill>
                  <a:srgbClr val="000000"/>
                </a:solidFill>
                <a:latin typeface="Raleway"/>
                <a:ea typeface="Raleway"/>
                <a:cs typeface="Raleway"/>
                <a:sym typeface="Raleway"/>
              </a:rPr>
              <a:t>Store width and height of the map (horizontal edge and vertical edge).</a:t>
            </a:r>
            <a:endParaRPr sz="1200">
              <a:solidFill>
                <a:srgbClr val="000000"/>
              </a:solidFill>
              <a:latin typeface="Raleway"/>
              <a:ea typeface="Raleway"/>
              <a:cs typeface="Raleway"/>
              <a:sym typeface="Raleway"/>
            </a:endParaRPr>
          </a:p>
          <a:p>
            <a:pPr indent="-304800" lvl="0" marL="457200" rtl="0" algn="just">
              <a:spcBef>
                <a:spcPts val="0"/>
              </a:spcBef>
              <a:spcAft>
                <a:spcPts val="0"/>
              </a:spcAft>
              <a:buClr>
                <a:srgbClr val="000000"/>
              </a:buClr>
              <a:buSzPts val="1200"/>
              <a:buFont typeface="Raleway"/>
              <a:buAutoNum type="romanUcPeriod"/>
            </a:pPr>
            <a:r>
              <a:rPr lang="en" sz="1200">
                <a:solidFill>
                  <a:srgbClr val="000000"/>
                </a:solidFill>
                <a:latin typeface="Raleway"/>
                <a:ea typeface="Raleway"/>
                <a:cs typeface="Raleway"/>
                <a:sym typeface="Raleway"/>
              </a:rPr>
              <a:t>Storing the difference of x-coordinates and of  y-coordinates between the goal and the    object.</a:t>
            </a:r>
            <a:endParaRPr sz="1200">
              <a:solidFill>
                <a:srgbClr val="000000"/>
              </a:solidFill>
              <a:latin typeface="Raleway"/>
              <a:ea typeface="Raleway"/>
              <a:cs typeface="Raleway"/>
              <a:sym typeface="Raleway"/>
            </a:endParaRPr>
          </a:p>
          <a:p>
            <a:pPr indent="-304800" lvl="0" marL="457200" rtl="0" algn="just">
              <a:spcBef>
                <a:spcPts val="0"/>
              </a:spcBef>
              <a:spcAft>
                <a:spcPts val="0"/>
              </a:spcAft>
              <a:buClr>
                <a:srgbClr val="000000"/>
              </a:buClr>
              <a:buSzPts val="1200"/>
              <a:buFont typeface="Raleway"/>
              <a:buAutoNum type="romanUcPeriod"/>
            </a:pPr>
            <a:r>
              <a:rPr lang="en" sz="1200">
                <a:solidFill>
                  <a:srgbClr val="000000"/>
                </a:solidFill>
                <a:latin typeface="Raleway"/>
                <a:ea typeface="Raleway"/>
                <a:cs typeface="Raleway"/>
                <a:sym typeface="Raleway"/>
              </a:rPr>
              <a:t>Initialising the direction of the object with respect to the goal (if the object is heading perfectly towards the goal, then orientation = 0)</a:t>
            </a:r>
            <a:endParaRPr sz="1200">
              <a:solidFill>
                <a:srgbClr val="000000"/>
              </a:solidFill>
              <a:latin typeface="Raleway"/>
              <a:ea typeface="Raleway"/>
              <a:cs typeface="Raleway"/>
              <a:sym typeface="Raleway"/>
            </a:endParaRPr>
          </a:p>
          <a:p>
            <a:pPr indent="-304800" lvl="0" marL="457200" rtl="0" algn="just">
              <a:spcBef>
                <a:spcPts val="0"/>
              </a:spcBef>
              <a:spcAft>
                <a:spcPts val="0"/>
              </a:spcAft>
              <a:buClr>
                <a:srgbClr val="000000"/>
              </a:buClr>
              <a:buSzPts val="1200"/>
              <a:buFont typeface="Raleway"/>
              <a:buAutoNum type="romanUcPeriod"/>
            </a:pPr>
            <a:r>
              <a:rPr lang="en" sz="1200">
                <a:solidFill>
                  <a:srgbClr val="000000"/>
                </a:solidFill>
                <a:latin typeface="Raleway"/>
                <a:ea typeface="Raleway"/>
                <a:cs typeface="Raleway"/>
                <a:sym typeface="Raleway"/>
              </a:rPr>
              <a:t>Initialising our input state vector, composed of the orientation plus the three signals received by the three sensors.</a:t>
            </a:r>
            <a:endParaRPr sz="1200">
              <a:solidFill>
                <a:srgbClr val="000000"/>
              </a:solidFill>
              <a:latin typeface="Raleway"/>
              <a:ea typeface="Raleway"/>
              <a:cs typeface="Raleway"/>
              <a:sym typeface="Raleway"/>
            </a:endParaRPr>
          </a:p>
          <a:p>
            <a:pPr indent="-304800" lvl="0" marL="457200" rtl="0" algn="just">
              <a:spcBef>
                <a:spcPts val="0"/>
              </a:spcBef>
              <a:spcAft>
                <a:spcPts val="0"/>
              </a:spcAft>
              <a:buClr>
                <a:srgbClr val="000000"/>
              </a:buClr>
              <a:buSzPts val="1200"/>
              <a:buFont typeface="Raleway"/>
              <a:buAutoNum type="romanUcPeriod"/>
            </a:pPr>
            <a:r>
              <a:rPr lang="en" sz="1200">
                <a:solidFill>
                  <a:srgbClr val="000000"/>
                </a:solidFill>
                <a:latin typeface="Raleway"/>
                <a:ea typeface="Raleway"/>
                <a:cs typeface="Raleway"/>
                <a:sym typeface="Raleway"/>
              </a:rPr>
              <a:t>Updating the weights of the neural network in our ai and playing a new action</a:t>
            </a:r>
            <a:endParaRPr sz="1200">
              <a:solidFill>
                <a:srgbClr val="000000"/>
              </a:solidFill>
              <a:latin typeface="Raleway"/>
              <a:ea typeface="Raleway"/>
              <a:cs typeface="Raleway"/>
              <a:sym typeface="Raleway"/>
            </a:endParaRPr>
          </a:p>
          <a:p>
            <a:pPr indent="-304800" lvl="0" marL="457200" rtl="0" algn="just">
              <a:spcBef>
                <a:spcPts val="0"/>
              </a:spcBef>
              <a:spcAft>
                <a:spcPts val="0"/>
              </a:spcAft>
              <a:buClr>
                <a:srgbClr val="000000"/>
              </a:buClr>
              <a:buSzPts val="1200"/>
              <a:buFont typeface="Raleway"/>
              <a:buAutoNum type="romanUcPeriod"/>
            </a:pPr>
            <a:r>
              <a:rPr lang="en" sz="1200">
                <a:solidFill>
                  <a:srgbClr val="000000"/>
                </a:solidFill>
                <a:latin typeface="Raleway"/>
                <a:ea typeface="Raleway"/>
                <a:cs typeface="Raleway"/>
                <a:sym typeface="Raleway"/>
              </a:rPr>
              <a:t>Converting the action played (0, 1 or 2) into the rotation angle (0°, 20° or -20°)</a:t>
            </a:r>
            <a:endParaRPr sz="1200">
              <a:solidFill>
                <a:srgbClr val="000000"/>
              </a:solidFill>
              <a:latin typeface="Raleway"/>
              <a:ea typeface="Raleway"/>
              <a:cs typeface="Raleway"/>
              <a:sym typeface="Raleway"/>
            </a:endParaRPr>
          </a:p>
          <a:p>
            <a:pPr indent="-304800" lvl="0" marL="457200" rtl="0" algn="just">
              <a:spcBef>
                <a:spcPts val="0"/>
              </a:spcBef>
              <a:spcAft>
                <a:spcPts val="0"/>
              </a:spcAft>
              <a:buClr>
                <a:srgbClr val="000000"/>
              </a:buClr>
              <a:buSzPts val="1200"/>
              <a:buFont typeface="Raleway"/>
              <a:buAutoNum type="romanUcPeriod"/>
            </a:pPr>
            <a:r>
              <a:rPr lang="en" sz="1200">
                <a:solidFill>
                  <a:srgbClr val="000000"/>
                </a:solidFill>
                <a:latin typeface="Raleway"/>
                <a:ea typeface="Raleway"/>
                <a:cs typeface="Raleway"/>
                <a:sym typeface="Raleway"/>
              </a:rPr>
              <a:t>Moving the object according to this last rotation angle</a:t>
            </a:r>
            <a:endParaRPr sz="1200">
              <a:solidFill>
                <a:srgbClr val="000000"/>
              </a:solidFill>
              <a:latin typeface="Raleway"/>
              <a:ea typeface="Raleway"/>
              <a:cs typeface="Raleway"/>
              <a:sym typeface="Raleway"/>
            </a:endParaRPr>
          </a:p>
          <a:p>
            <a:pPr indent="-304800" lvl="0" marL="457200" rtl="0" algn="just">
              <a:spcBef>
                <a:spcPts val="0"/>
              </a:spcBef>
              <a:spcAft>
                <a:spcPts val="0"/>
              </a:spcAft>
              <a:buClr>
                <a:srgbClr val="000000"/>
              </a:buClr>
              <a:buSzPts val="1200"/>
              <a:buFont typeface="Raleway"/>
              <a:buAutoNum type="romanUcPeriod"/>
            </a:pPr>
            <a:r>
              <a:rPr lang="en" sz="1200">
                <a:solidFill>
                  <a:srgbClr val="000000"/>
                </a:solidFill>
                <a:latin typeface="Raleway"/>
                <a:ea typeface="Raleway"/>
                <a:cs typeface="Raleway"/>
                <a:sym typeface="Raleway"/>
              </a:rPr>
              <a:t>Getting the new distance between the object and the goal right after the object moved</a:t>
            </a:r>
            <a:endParaRPr sz="1200">
              <a:solidFill>
                <a:srgbClr val="000000"/>
              </a:solidFill>
              <a:latin typeface="Raleway"/>
              <a:ea typeface="Raleway"/>
              <a:cs typeface="Raleway"/>
              <a:sym typeface="Raleway"/>
            </a:endParaRPr>
          </a:p>
          <a:p>
            <a:pPr indent="-304800" lvl="0" marL="457200" rtl="0" algn="just">
              <a:spcBef>
                <a:spcPts val="0"/>
              </a:spcBef>
              <a:spcAft>
                <a:spcPts val="0"/>
              </a:spcAft>
              <a:buClr>
                <a:srgbClr val="000000"/>
              </a:buClr>
              <a:buSzPts val="1200"/>
              <a:buFont typeface="Raleway"/>
              <a:buAutoNum type="romanUcPeriod"/>
            </a:pPr>
            <a:r>
              <a:rPr lang="en" sz="1200">
                <a:solidFill>
                  <a:srgbClr val="000000"/>
                </a:solidFill>
                <a:latin typeface="Raleway"/>
                <a:ea typeface="Raleway"/>
                <a:cs typeface="Raleway"/>
                <a:sym typeface="Raleway"/>
              </a:rPr>
              <a:t>Updating the positions of the 3 sensors 1,2 and 3 right after the object moved.</a:t>
            </a:r>
            <a:endParaRPr sz="1200">
              <a:solidFill>
                <a:srgbClr val="000000"/>
              </a:solidFill>
              <a:latin typeface="Raleway"/>
              <a:ea typeface="Raleway"/>
              <a:cs typeface="Raleway"/>
              <a:sym typeface="Raleway"/>
            </a:endParaRPr>
          </a:p>
          <a:p>
            <a:pPr indent="0" lvl="0" marL="457200" rtl="0" algn="just">
              <a:spcBef>
                <a:spcPts val="0"/>
              </a:spcBef>
              <a:spcAft>
                <a:spcPts val="0"/>
              </a:spcAft>
              <a:buNone/>
            </a:pPr>
            <a:r>
              <a:t/>
            </a:r>
            <a:endParaRPr sz="1200">
              <a:latin typeface="Raleway"/>
              <a:ea typeface="Raleway"/>
              <a:cs typeface="Raleway"/>
              <a:sym typeface="Raleway"/>
            </a:endParaRPr>
          </a:p>
        </p:txBody>
      </p:sp>
      <p:sp>
        <p:nvSpPr>
          <p:cNvPr id="172" name="Google Shape;172;p25"/>
          <p:cNvSpPr txBox="1"/>
          <p:nvPr>
            <p:ph idx="4294967295" type="title"/>
          </p:nvPr>
        </p:nvSpPr>
        <p:spPr>
          <a:xfrm>
            <a:off x="23575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a:t>
            </a:r>
            <a:endParaRPr/>
          </a:p>
        </p:txBody>
      </p:sp>
      <p:sp>
        <p:nvSpPr>
          <p:cNvPr id="173" name="Google Shape;173;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541000" y="564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a:t>
            </a:r>
            <a:endParaRPr/>
          </a:p>
        </p:txBody>
      </p:sp>
      <p:sp>
        <p:nvSpPr>
          <p:cNvPr id="179" name="Google Shape;179;p26"/>
          <p:cNvSpPr txBox="1"/>
          <p:nvPr>
            <p:ph idx="1" type="body"/>
          </p:nvPr>
        </p:nvSpPr>
        <p:spPr>
          <a:xfrm>
            <a:off x="541000" y="1185950"/>
            <a:ext cx="8318400" cy="4101600"/>
          </a:xfrm>
          <a:prstGeom prst="rect">
            <a:avLst/>
          </a:prstGeom>
        </p:spPr>
        <p:txBody>
          <a:bodyPr anchorCtr="0" anchor="t" bIns="91425" lIns="91425" spcFirstLastPara="1" rIns="91425" wrap="square" tIns="91425">
            <a:noAutofit/>
          </a:bodyPr>
          <a:lstStyle/>
          <a:p>
            <a:pPr indent="0" lvl="0" marL="0" rtl="0" algn="just">
              <a:lnSpc>
                <a:spcPct val="95000"/>
              </a:lnSpc>
              <a:spcBef>
                <a:spcPts val="1600"/>
              </a:spcBef>
              <a:spcAft>
                <a:spcPts val="0"/>
              </a:spcAft>
              <a:buNone/>
            </a:pPr>
            <a:r>
              <a:rPr lang="en" sz="1500">
                <a:solidFill>
                  <a:srgbClr val="000000"/>
                </a:solidFill>
                <a:latin typeface="Raleway"/>
                <a:ea typeface="Raleway"/>
                <a:cs typeface="Raleway"/>
                <a:sym typeface="Raleway"/>
              </a:rPr>
              <a:t>9. Assigning reward system :</a:t>
            </a:r>
            <a:endParaRPr sz="1500">
              <a:solidFill>
                <a:srgbClr val="000000"/>
              </a:solidFill>
              <a:latin typeface="Raleway"/>
              <a:ea typeface="Raleway"/>
              <a:cs typeface="Raleway"/>
              <a:sym typeface="Raleway"/>
            </a:endParaRPr>
          </a:p>
          <a:p>
            <a:pPr indent="-311150" lvl="0" marL="457200" rtl="0" algn="just">
              <a:lnSpc>
                <a:spcPct val="95000"/>
              </a:lnSpc>
              <a:spcBef>
                <a:spcPts val="400"/>
              </a:spcBef>
              <a:spcAft>
                <a:spcPts val="0"/>
              </a:spcAft>
              <a:buClr>
                <a:srgbClr val="000000"/>
              </a:buClr>
              <a:buSzPts val="1300"/>
              <a:buFont typeface="Raleway"/>
              <a:buAutoNum type="romanUcPeriod"/>
            </a:pPr>
            <a:r>
              <a:rPr lang="en">
                <a:solidFill>
                  <a:srgbClr val="000000"/>
                </a:solidFill>
                <a:latin typeface="Raleway"/>
                <a:ea typeface="Raleway"/>
                <a:cs typeface="Raleway"/>
                <a:sym typeface="Raleway"/>
              </a:rPr>
              <a:t>If the object is on the sand, it is slowed down (speed = 1) and reward = -1.</a:t>
            </a:r>
            <a:endParaRPr>
              <a:solidFill>
                <a:srgbClr val="000000"/>
              </a:solidFill>
              <a:latin typeface="Raleway"/>
              <a:ea typeface="Raleway"/>
              <a:cs typeface="Raleway"/>
              <a:sym typeface="Raleway"/>
            </a:endParaRPr>
          </a:p>
          <a:p>
            <a:pPr indent="-311150" lvl="0" marL="457200" rtl="0" algn="just">
              <a:lnSpc>
                <a:spcPct val="95000"/>
              </a:lnSpc>
              <a:spcBef>
                <a:spcPts val="0"/>
              </a:spcBef>
              <a:spcAft>
                <a:spcPts val="0"/>
              </a:spcAft>
              <a:buClr>
                <a:srgbClr val="000000"/>
              </a:buClr>
              <a:buSzPts val="1300"/>
              <a:buFont typeface="Raleway"/>
              <a:buAutoNum type="romanUcPeriod"/>
            </a:pPr>
            <a:r>
              <a:rPr lang="en">
                <a:solidFill>
                  <a:srgbClr val="000000"/>
                </a:solidFill>
                <a:latin typeface="Raleway"/>
                <a:ea typeface="Raleway"/>
                <a:cs typeface="Raleway"/>
                <a:sym typeface="Raleway"/>
              </a:rPr>
              <a:t>Otherwise  and it gets a bad reward of -0.2.</a:t>
            </a:r>
            <a:endParaRPr>
              <a:solidFill>
                <a:srgbClr val="000000"/>
              </a:solidFill>
              <a:latin typeface="Raleway"/>
              <a:ea typeface="Raleway"/>
              <a:cs typeface="Raleway"/>
              <a:sym typeface="Raleway"/>
            </a:endParaRPr>
          </a:p>
          <a:p>
            <a:pPr indent="-311150" lvl="0" marL="457200" rtl="0" algn="just">
              <a:lnSpc>
                <a:spcPct val="95000"/>
              </a:lnSpc>
              <a:spcBef>
                <a:spcPts val="0"/>
              </a:spcBef>
              <a:spcAft>
                <a:spcPts val="0"/>
              </a:spcAft>
              <a:buClr>
                <a:srgbClr val="000000"/>
              </a:buClr>
              <a:buSzPts val="1300"/>
              <a:buFont typeface="Raleway"/>
              <a:buAutoNum type="romanUcPeriod"/>
            </a:pPr>
            <a:r>
              <a:rPr lang="en">
                <a:solidFill>
                  <a:srgbClr val="000000"/>
                </a:solidFill>
                <a:latin typeface="Raleway"/>
                <a:ea typeface="Raleway"/>
                <a:cs typeface="Raleway"/>
                <a:sym typeface="Raleway"/>
              </a:rPr>
              <a:t>However if it is getting closer to the goal it still gets a slightly positive reward of 0.1.</a:t>
            </a:r>
            <a:endParaRPr>
              <a:solidFill>
                <a:srgbClr val="000000"/>
              </a:solidFill>
              <a:latin typeface="Raleway"/>
              <a:ea typeface="Raleway"/>
              <a:cs typeface="Raleway"/>
              <a:sym typeface="Raleway"/>
            </a:endParaRPr>
          </a:p>
          <a:p>
            <a:pPr indent="-311150" lvl="0" marL="457200" rtl="0" algn="just">
              <a:lnSpc>
                <a:spcPct val="95000"/>
              </a:lnSpc>
              <a:spcBef>
                <a:spcPts val="0"/>
              </a:spcBef>
              <a:spcAft>
                <a:spcPts val="0"/>
              </a:spcAft>
              <a:buClr>
                <a:srgbClr val="000000"/>
              </a:buClr>
              <a:buSzPts val="1300"/>
              <a:buFont typeface="Raleway"/>
              <a:buAutoNum type="romanUcPeriod"/>
            </a:pPr>
            <a:r>
              <a:rPr lang="en">
                <a:solidFill>
                  <a:srgbClr val="000000"/>
                </a:solidFill>
                <a:latin typeface="Raleway"/>
                <a:ea typeface="Raleway"/>
                <a:cs typeface="Raleway"/>
                <a:sym typeface="Raleway"/>
              </a:rPr>
              <a:t>If the object is in any edge of the frame (top,right,bottom,left), it comes back 10 pixels away from the edge and it gets a bad reward of -1.</a:t>
            </a:r>
            <a:endParaRPr>
              <a:solidFill>
                <a:srgbClr val="000000"/>
              </a:solidFill>
              <a:latin typeface="Raleway"/>
              <a:ea typeface="Raleway"/>
              <a:cs typeface="Raleway"/>
              <a:sym typeface="Raleway"/>
            </a:endParaRPr>
          </a:p>
          <a:p>
            <a:pPr indent="-311150" lvl="0" marL="457200" rtl="0" algn="just">
              <a:lnSpc>
                <a:spcPct val="95000"/>
              </a:lnSpc>
              <a:spcBef>
                <a:spcPts val="0"/>
              </a:spcBef>
              <a:spcAft>
                <a:spcPts val="0"/>
              </a:spcAft>
              <a:buClr>
                <a:srgbClr val="000000"/>
              </a:buClr>
              <a:buSzPts val="1300"/>
              <a:buFont typeface="Raleway"/>
              <a:buAutoNum type="romanUcPeriod"/>
            </a:pPr>
            <a:r>
              <a:rPr lang="en">
                <a:solidFill>
                  <a:srgbClr val="000000"/>
                </a:solidFill>
                <a:latin typeface="Raleway"/>
                <a:ea typeface="Raleway"/>
                <a:cs typeface="Raleway"/>
                <a:sym typeface="Raleway"/>
              </a:rPr>
              <a:t>When the object reaches its goal, the goal becomes the bottom right corner of the map and vice versa (updating of the x and y coordinate of the goal).</a:t>
            </a:r>
            <a:endParaRPr>
              <a:solidFill>
                <a:srgbClr val="000000"/>
              </a:solidFill>
              <a:latin typeface="Raleway"/>
              <a:ea typeface="Raleway"/>
              <a:cs typeface="Raleway"/>
              <a:sym typeface="Raleway"/>
            </a:endParaRPr>
          </a:p>
          <a:p>
            <a:pPr indent="-311150" lvl="0" marL="457200" rtl="0" algn="just">
              <a:lnSpc>
                <a:spcPct val="95000"/>
              </a:lnSpc>
              <a:spcBef>
                <a:spcPts val="0"/>
              </a:spcBef>
              <a:spcAft>
                <a:spcPts val="0"/>
              </a:spcAft>
              <a:buClr>
                <a:srgbClr val="000000"/>
              </a:buClr>
              <a:buSzPts val="1300"/>
              <a:buFont typeface="Raleway"/>
              <a:buAutoNum type="romanUcPeriod"/>
            </a:pPr>
            <a:r>
              <a:rPr lang="en">
                <a:solidFill>
                  <a:srgbClr val="000000"/>
                </a:solidFill>
                <a:latin typeface="Raleway"/>
                <a:ea typeface="Raleway"/>
                <a:cs typeface="Raleway"/>
                <a:sym typeface="Raleway"/>
              </a:rPr>
              <a:t>Updating the last distance from the object to the goal.</a:t>
            </a:r>
            <a:endParaRPr>
              <a:solidFill>
                <a:srgbClr val="000000"/>
              </a:solidFill>
              <a:latin typeface="Raleway"/>
              <a:ea typeface="Raleway"/>
              <a:cs typeface="Raleway"/>
              <a:sym typeface="Raleway"/>
            </a:endParaRPr>
          </a:p>
          <a:p>
            <a:pPr indent="0" lvl="0" marL="0" rtl="0" algn="just">
              <a:lnSpc>
                <a:spcPct val="95000"/>
              </a:lnSpc>
              <a:spcBef>
                <a:spcPts val="1600"/>
              </a:spcBef>
              <a:spcAft>
                <a:spcPts val="0"/>
              </a:spcAft>
              <a:buNone/>
            </a:pPr>
            <a:r>
              <a:rPr lang="en" sz="1500">
                <a:solidFill>
                  <a:srgbClr val="000000"/>
                </a:solidFill>
                <a:latin typeface="Raleway"/>
                <a:ea typeface="Raleway"/>
                <a:cs typeface="Raleway"/>
                <a:sym typeface="Raleway"/>
              </a:rPr>
              <a:t>10. Painting for graphic interface :</a:t>
            </a:r>
            <a:endParaRPr sz="1500">
              <a:solidFill>
                <a:srgbClr val="000000"/>
              </a:solidFill>
              <a:latin typeface="Raleway"/>
              <a:ea typeface="Raleway"/>
              <a:cs typeface="Raleway"/>
              <a:sym typeface="Raleway"/>
            </a:endParaRPr>
          </a:p>
          <a:p>
            <a:pPr indent="-311150" lvl="0" marL="457200" rtl="0" algn="just">
              <a:lnSpc>
                <a:spcPct val="95000"/>
              </a:lnSpc>
              <a:spcBef>
                <a:spcPts val="400"/>
              </a:spcBef>
              <a:spcAft>
                <a:spcPts val="0"/>
              </a:spcAft>
              <a:buClr>
                <a:srgbClr val="000000"/>
              </a:buClr>
              <a:buSzPts val="1300"/>
              <a:buFont typeface="Raleway"/>
              <a:buAutoNum type="romanUcPeriod"/>
            </a:pPr>
            <a:r>
              <a:rPr lang="en">
                <a:solidFill>
                  <a:srgbClr val="000000"/>
                </a:solidFill>
                <a:latin typeface="Raleway"/>
                <a:ea typeface="Raleway"/>
                <a:cs typeface="Raleway"/>
                <a:sym typeface="Raleway"/>
              </a:rPr>
              <a:t>Putting some sand when we do a left click.</a:t>
            </a:r>
            <a:endParaRPr>
              <a:solidFill>
                <a:srgbClr val="000000"/>
              </a:solidFill>
              <a:latin typeface="Raleway"/>
              <a:ea typeface="Raleway"/>
              <a:cs typeface="Raleway"/>
              <a:sym typeface="Raleway"/>
            </a:endParaRPr>
          </a:p>
          <a:p>
            <a:pPr indent="-311150" lvl="0" marL="457200" rtl="0" algn="just">
              <a:lnSpc>
                <a:spcPct val="95000"/>
              </a:lnSpc>
              <a:spcBef>
                <a:spcPts val="0"/>
              </a:spcBef>
              <a:spcAft>
                <a:spcPts val="0"/>
              </a:spcAft>
              <a:buClr>
                <a:srgbClr val="000000"/>
              </a:buClr>
              <a:buSzPts val="1300"/>
              <a:buFont typeface="Raleway"/>
              <a:buAutoNum type="romanUcPeriod"/>
            </a:pPr>
            <a:r>
              <a:rPr lang="en">
                <a:solidFill>
                  <a:srgbClr val="000000"/>
                </a:solidFill>
                <a:latin typeface="Raleway"/>
                <a:ea typeface="Raleway"/>
                <a:cs typeface="Raleway"/>
                <a:sym typeface="Raleway"/>
              </a:rPr>
              <a:t>Put some sand when we move the mouse while pressing left.</a:t>
            </a:r>
            <a:endParaRPr>
              <a:solidFill>
                <a:srgbClr val="000000"/>
              </a:solidFill>
              <a:latin typeface="Raleway"/>
              <a:ea typeface="Raleway"/>
              <a:cs typeface="Raleway"/>
              <a:sym typeface="Raleway"/>
            </a:endParaRPr>
          </a:p>
          <a:p>
            <a:pPr indent="0" lvl="0" marL="0" rtl="0" algn="just">
              <a:lnSpc>
                <a:spcPct val="95000"/>
              </a:lnSpc>
              <a:spcBef>
                <a:spcPts val="1600"/>
              </a:spcBef>
              <a:spcAft>
                <a:spcPts val="0"/>
              </a:spcAft>
              <a:buNone/>
            </a:pPr>
            <a:r>
              <a:rPr lang="en" sz="1500">
                <a:solidFill>
                  <a:srgbClr val="000000"/>
                </a:solidFill>
                <a:latin typeface="Raleway"/>
                <a:ea typeface="Raleway"/>
                <a:cs typeface="Raleway"/>
                <a:sym typeface="Raleway"/>
              </a:rPr>
              <a:t>11. API and switches interface :</a:t>
            </a:r>
            <a:endParaRPr sz="1500">
              <a:solidFill>
                <a:srgbClr val="000000"/>
              </a:solidFill>
              <a:latin typeface="Raleway"/>
              <a:ea typeface="Raleway"/>
              <a:cs typeface="Raleway"/>
              <a:sym typeface="Raleway"/>
            </a:endParaRPr>
          </a:p>
          <a:p>
            <a:pPr indent="-311150" lvl="0" marL="457200" rtl="0" algn="just">
              <a:lnSpc>
                <a:spcPct val="95000"/>
              </a:lnSpc>
              <a:spcBef>
                <a:spcPts val="400"/>
              </a:spcBef>
              <a:spcAft>
                <a:spcPts val="0"/>
              </a:spcAft>
              <a:buClr>
                <a:srgbClr val="000000"/>
              </a:buClr>
              <a:buSzPts val="1300"/>
              <a:buFont typeface="Raleway"/>
              <a:buAutoNum type="romanUcPeriod"/>
            </a:pPr>
            <a:r>
              <a:rPr lang="en">
                <a:solidFill>
                  <a:srgbClr val="000000"/>
                </a:solidFill>
                <a:latin typeface="Raleway"/>
                <a:ea typeface="Raleway"/>
                <a:cs typeface="Raleway"/>
                <a:sym typeface="Raleway"/>
              </a:rPr>
              <a:t>Building the app.</a:t>
            </a:r>
            <a:endParaRPr>
              <a:solidFill>
                <a:srgbClr val="000000"/>
              </a:solidFill>
              <a:latin typeface="Raleway"/>
              <a:ea typeface="Raleway"/>
              <a:cs typeface="Raleway"/>
              <a:sym typeface="Raleway"/>
            </a:endParaRPr>
          </a:p>
          <a:p>
            <a:pPr indent="-311150" lvl="0" marL="457200" rtl="0" algn="just">
              <a:lnSpc>
                <a:spcPct val="95000"/>
              </a:lnSpc>
              <a:spcBef>
                <a:spcPts val="0"/>
              </a:spcBef>
              <a:spcAft>
                <a:spcPts val="0"/>
              </a:spcAft>
              <a:buClr>
                <a:srgbClr val="000000"/>
              </a:buClr>
              <a:buSzPts val="1300"/>
              <a:buFont typeface="Raleway"/>
              <a:buAutoNum type="romanUcPeriod"/>
            </a:pPr>
            <a:r>
              <a:rPr lang="en">
                <a:solidFill>
                  <a:srgbClr val="000000"/>
                </a:solidFill>
                <a:latin typeface="Raleway"/>
                <a:ea typeface="Raleway"/>
                <a:cs typeface="Raleway"/>
                <a:sym typeface="Raleway"/>
              </a:rPr>
              <a:t>Creating the clear, save and load buttons.</a:t>
            </a:r>
            <a:endParaRPr>
              <a:solidFill>
                <a:srgbClr val="000000"/>
              </a:solidFill>
              <a:latin typeface="Raleway"/>
              <a:ea typeface="Raleway"/>
              <a:cs typeface="Raleway"/>
              <a:sym typeface="Raleway"/>
            </a:endParaRPr>
          </a:p>
          <a:p>
            <a:pPr indent="-311150" lvl="0" marL="457200" rtl="0" algn="just">
              <a:lnSpc>
                <a:spcPct val="95000"/>
              </a:lnSpc>
              <a:spcBef>
                <a:spcPts val="0"/>
              </a:spcBef>
              <a:spcAft>
                <a:spcPts val="0"/>
              </a:spcAft>
              <a:buClr>
                <a:srgbClr val="000000"/>
              </a:buClr>
              <a:buSzPts val="1300"/>
              <a:buFont typeface="Raleway"/>
              <a:buAutoNum type="romanUcPeriod"/>
            </a:pPr>
            <a:r>
              <a:rPr lang="en">
                <a:solidFill>
                  <a:srgbClr val="000000"/>
                </a:solidFill>
                <a:latin typeface="Raleway"/>
                <a:ea typeface="Raleway"/>
                <a:cs typeface="Raleway"/>
                <a:sym typeface="Raleway"/>
              </a:rPr>
              <a:t>Running the app.</a:t>
            </a:r>
            <a:endParaRPr sz="1500">
              <a:latin typeface="Raleway"/>
              <a:ea typeface="Raleway"/>
              <a:cs typeface="Raleway"/>
              <a:sym typeface="Raleway"/>
            </a:endParaRPr>
          </a:p>
        </p:txBody>
      </p:sp>
      <p:sp>
        <p:nvSpPr>
          <p:cNvPr id="180" name="Google Shape;180;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729450" y="587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t>
            </a:r>
            <a:endParaRPr/>
          </a:p>
        </p:txBody>
      </p:sp>
      <p:pic>
        <p:nvPicPr>
          <p:cNvPr id="186" name="Google Shape;186;p27"/>
          <p:cNvPicPr preferRelativeResize="0"/>
          <p:nvPr/>
        </p:nvPicPr>
        <p:blipFill>
          <a:blip r:embed="rId3">
            <a:alphaModFix/>
          </a:blip>
          <a:stretch>
            <a:fillRect/>
          </a:stretch>
        </p:blipFill>
        <p:spPr>
          <a:xfrm>
            <a:off x="2649350" y="1596250"/>
            <a:ext cx="3941325" cy="2915675"/>
          </a:xfrm>
          <a:prstGeom prst="rect">
            <a:avLst/>
          </a:prstGeom>
          <a:noFill/>
          <a:ln>
            <a:noFill/>
          </a:ln>
        </p:spPr>
      </p:pic>
      <p:sp>
        <p:nvSpPr>
          <p:cNvPr id="187" name="Google Shape;187;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27"/>
          <p:cNvSpPr txBox="1"/>
          <p:nvPr/>
        </p:nvSpPr>
        <p:spPr>
          <a:xfrm>
            <a:off x="152400" y="1216575"/>
            <a:ext cx="3000000" cy="10113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0"/>
              </a:spcAft>
              <a:buNone/>
            </a:pPr>
            <a:r>
              <a:rPr b="1" lang="en" sz="1410" u="sng">
                <a:solidFill>
                  <a:schemeClr val="accent1"/>
                </a:solidFill>
                <a:latin typeface="Raleway"/>
                <a:ea typeface="Raleway"/>
                <a:cs typeface="Raleway"/>
                <a:sym typeface="Raleway"/>
              </a:rPr>
              <a:t>Tools Used :</a:t>
            </a:r>
            <a:endParaRPr b="1" sz="1410" u="sng">
              <a:solidFill>
                <a:schemeClr val="accent1"/>
              </a:solidFill>
              <a:latin typeface="Raleway"/>
              <a:ea typeface="Raleway"/>
              <a:cs typeface="Raleway"/>
              <a:sym typeface="Raleway"/>
            </a:endParaRPr>
          </a:p>
          <a:p>
            <a:pPr indent="-318135" lvl="0" marL="457200" rtl="0" algn="l">
              <a:lnSpc>
                <a:spcPct val="105000"/>
              </a:lnSpc>
              <a:spcBef>
                <a:spcPts val="1200"/>
              </a:spcBef>
              <a:spcAft>
                <a:spcPts val="0"/>
              </a:spcAft>
              <a:buClr>
                <a:schemeClr val="accent1"/>
              </a:buClr>
              <a:buSzPts val="1410"/>
              <a:buFont typeface="Raleway"/>
              <a:buChar char="❖"/>
            </a:pPr>
            <a:r>
              <a:rPr lang="en" sz="1410">
                <a:solidFill>
                  <a:schemeClr val="accent1"/>
                </a:solidFill>
                <a:latin typeface="Raleway"/>
                <a:ea typeface="Raleway"/>
                <a:cs typeface="Raleway"/>
                <a:sym typeface="Raleway"/>
              </a:rPr>
              <a:t>Kivy</a:t>
            </a:r>
            <a:endParaRPr sz="1410">
              <a:solidFill>
                <a:schemeClr val="accent1"/>
              </a:solidFill>
              <a:latin typeface="Raleway"/>
              <a:ea typeface="Raleway"/>
              <a:cs typeface="Raleway"/>
              <a:sym typeface="Raleway"/>
            </a:endParaRPr>
          </a:p>
          <a:p>
            <a:pPr indent="-318135" lvl="0" marL="457200" rtl="0" algn="l">
              <a:lnSpc>
                <a:spcPct val="105000"/>
              </a:lnSpc>
              <a:spcBef>
                <a:spcPts val="0"/>
              </a:spcBef>
              <a:spcAft>
                <a:spcPts val="0"/>
              </a:spcAft>
              <a:buClr>
                <a:schemeClr val="accent1"/>
              </a:buClr>
              <a:buSzPts val="1410"/>
              <a:buFont typeface="Raleway"/>
              <a:buChar char="❖"/>
            </a:pPr>
            <a:r>
              <a:rPr lang="en" sz="1410">
                <a:solidFill>
                  <a:schemeClr val="accent1"/>
                </a:solidFill>
                <a:latin typeface="Raleway"/>
                <a:ea typeface="Raleway"/>
                <a:cs typeface="Raleway"/>
                <a:sym typeface="Raleway"/>
              </a:rPr>
              <a:t>PyTorch Framework</a:t>
            </a:r>
            <a:endParaRPr sz="1500"/>
          </a:p>
        </p:txBody>
      </p:sp>
      <p:sp>
        <p:nvSpPr>
          <p:cNvPr id="189" name="Google Shape;189;p27"/>
          <p:cNvSpPr txBox="1"/>
          <p:nvPr/>
        </p:nvSpPr>
        <p:spPr>
          <a:xfrm>
            <a:off x="3120013" y="4564275"/>
            <a:ext cx="3000000" cy="4017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1200"/>
              </a:spcAft>
              <a:buNone/>
            </a:pPr>
            <a:r>
              <a:rPr lang="en" sz="1410">
                <a:solidFill>
                  <a:schemeClr val="accent1"/>
                </a:solidFill>
                <a:latin typeface="Raleway"/>
                <a:ea typeface="Raleway"/>
                <a:cs typeface="Raleway"/>
                <a:sym typeface="Raleway"/>
              </a:rPr>
              <a:t>Figure 2 -  Random Movement 1</a:t>
            </a:r>
            <a:endParaRPr sz="1500">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727650" y="575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t>
            </a:r>
            <a:endParaRPr/>
          </a:p>
        </p:txBody>
      </p:sp>
      <p:sp>
        <p:nvSpPr>
          <p:cNvPr id="195" name="Google Shape;195;p28"/>
          <p:cNvSpPr txBox="1"/>
          <p:nvPr>
            <p:ph idx="1" type="body"/>
          </p:nvPr>
        </p:nvSpPr>
        <p:spPr>
          <a:xfrm>
            <a:off x="55425" y="1363475"/>
            <a:ext cx="8934600" cy="3613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lang="en"/>
              <a:t>Figure 3 - Random Movement 2</a:t>
            </a:r>
            <a:endParaRPr/>
          </a:p>
        </p:txBody>
      </p:sp>
      <p:pic>
        <p:nvPicPr>
          <p:cNvPr id="196" name="Google Shape;196;p28"/>
          <p:cNvPicPr preferRelativeResize="0"/>
          <p:nvPr/>
        </p:nvPicPr>
        <p:blipFill>
          <a:blip r:embed="rId3">
            <a:alphaModFix/>
          </a:blip>
          <a:stretch>
            <a:fillRect/>
          </a:stretch>
        </p:blipFill>
        <p:spPr>
          <a:xfrm>
            <a:off x="3398825" y="1008775"/>
            <a:ext cx="4680750" cy="3471075"/>
          </a:xfrm>
          <a:prstGeom prst="rect">
            <a:avLst/>
          </a:prstGeom>
          <a:noFill/>
          <a:ln>
            <a:noFill/>
          </a:ln>
        </p:spPr>
      </p:pic>
      <p:sp>
        <p:nvSpPr>
          <p:cNvPr id="197" name="Google Shape;197;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8" name="Google Shape;198;p28"/>
          <p:cNvSpPr txBox="1"/>
          <p:nvPr/>
        </p:nvSpPr>
        <p:spPr>
          <a:xfrm>
            <a:off x="152400" y="1216575"/>
            <a:ext cx="3000000" cy="10113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0"/>
              </a:spcAft>
              <a:buNone/>
            </a:pPr>
            <a:r>
              <a:rPr b="1" lang="en" sz="1410" u="sng">
                <a:solidFill>
                  <a:schemeClr val="accent1"/>
                </a:solidFill>
                <a:latin typeface="Raleway"/>
                <a:ea typeface="Raleway"/>
                <a:cs typeface="Raleway"/>
                <a:sym typeface="Raleway"/>
              </a:rPr>
              <a:t>Tools Used :</a:t>
            </a:r>
            <a:endParaRPr b="1" sz="1410" u="sng">
              <a:solidFill>
                <a:schemeClr val="accent1"/>
              </a:solidFill>
              <a:latin typeface="Raleway"/>
              <a:ea typeface="Raleway"/>
              <a:cs typeface="Raleway"/>
              <a:sym typeface="Raleway"/>
            </a:endParaRPr>
          </a:p>
          <a:p>
            <a:pPr indent="-318135" lvl="0" marL="457200" rtl="0" algn="l">
              <a:lnSpc>
                <a:spcPct val="105000"/>
              </a:lnSpc>
              <a:spcBef>
                <a:spcPts val="1200"/>
              </a:spcBef>
              <a:spcAft>
                <a:spcPts val="0"/>
              </a:spcAft>
              <a:buClr>
                <a:schemeClr val="accent1"/>
              </a:buClr>
              <a:buSzPts val="1410"/>
              <a:buFont typeface="Raleway"/>
              <a:buChar char="❖"/>
            </a:pPr>
            <a:r>
              <a:rPr lang="en" sz="1410">
                <a:solidFill>
                  <a:schemeClr val="accent1"/>
                </a:solidFill>
                <a:latin typeface="Raleway"/>
                <a:ea typeface="Raleway"/>
                <a:cs typeface="Raleway"/>
                <a:sym typeface="Raleway"/>
              </a:rPr>
              <a:t>Kivy</a:t>
            </a:r>
            <a:endParaRPr sz="1410">
              <a:solidFill>
                <a:schemeClr val="accent1"/>
              </a:solidFill>
              <a:latin typeface="Raleway"/>
              <a:ea typeface="Raleway"/>
              <a:cs typeface="Raleway"/>
              <a:sym typeface="Raleway"/>
            </a:endParaRPr>
          </a:p>
          <a:p>
            <a:pPr indent="-318135" lvl="0" marL="457200" rtl="0" algn="l">
              <a:lnSpc>
                <a:spcPct val="105000"/>
              </a:lnSpc>
              <a:spcBef>
                <a:spcPts val="0"/>
              </a:spcBef>
              <a:spcAft>
                <a:spcPts val="0"/>
              </a:spcAft>
              <a:buClr>
                <a:schemeClr val="accent1"/>
              </a:buClr>
              <a:buSzPts val="1410"/>
              <a:buFont typeface="Raleway"/>
              <a:buChar char="❖"/>
            </a:pPr>
            <a:r>
              <a:rPr lang="en" sz="1410">
                <a:solidFill>
                  <a:schemeClr val="accent1"/>
                </a:solidFill>
                <a:latin typeface="Raleway"/>
                <a:ea typeface="Raleway"/>
                <a:cs typeface="Raleway"/>
                <a:sym typeface="Raleway"/>
              </a:rPr>
              <a:t>PyTorch Framework</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674025" y="587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204" name="Google Shape;204;p29"/>
          <p:cNvSpPr txBox="1"/>
          <p:nvPr>
            <p:ph idx="1" type="body"/>
          </p:nvPr>
        </p:nvSpPr>
        <p:spPr>
          <a:xfrm>
            <a:off x="66500" y="1463225"/>
            <a:ext cx="8868000" cy="3525000"/>
          </a:xfrm>
          <a:prstGeom prst="rect">
            <a:avLst/>
          </a:prstGeom>
        </p:spPr>
        <p:txBody>
          <a:bodyPr anchorCtr="0" anchor="t" bIns="91425" lIns="91425" spcFirstLastPara="1" rIns="91425" wrap="square" tIns="91425">
            <a:normAutofit/>
          </a:bodyPr>
          <a:lstStyle/>
          <a:p>
            <a:pPr indent="-298450" lvl="0" marL="457200" rtl="0" algn="just">
              <a:lnSpc>
                <a:spcPct val="150000"/>
              </a:lnSpc>
              <a:spcBef>
                <a:spcPts val="0"/>
              </a:spcBef>
              <a:spcAft>
                <a:spcPts val="0"/>
              </a:spcAft>
              <a:buClr>
                <a:srgbClr val="000000"/>
              </a:buClr>
              <a:buSzPts val="1100"/>
              <a:buFont typeface="Raleway"/>
              <a:buAutoNum type="arabicPeriod"/>
            </a:pPr>
            <a:r>
              <a:rPr lang="en" sz="1100">
                <a:solidFill>
                  <a:srgbClr val="000000"/>
                </a:solidFill>
                <a:latin typeface="Raleway"/>
                <a:ea typeface="Raleway"/>
                <a:cs typeface="Raleway"/>
                <a:sym typeface="Raleway"/>
              </a:rPr>
              <a:t>, R, Qin, C, Li, JL, Lan, X. Path planning of mobile robot in unknown dynamic continuous environment using reward-modified deep Q-network. Optim Control Appl Meth. , pp. 1– 18, 2021, https://doi.org/10.1002/oca.2781.</a:t>
            </a:r>
            <a:endParaRPr sz="1100">
              <a:solidFill>
                <a:srgbClr val="000000"/>
              </a:solidFill>
              <a:latin typeface="Raleway"/>
              <a:ea typeface="Raleway"/>
              <a:cs typeface="Raleway"/>
              <a:sym typeface="Raleway"/>
            </a:endParaRPr>
          </a:p>
          <a:p>
            <a:pPr indent="-298450" lvl="0" marL="457200" rtl="0" algn="just">
              <a:lnSpc>
                <a:spcPct val="150000"/>
              </a:lnSpc>
              <a:spcBef>
                <a:spcPts val="0"/>
              </a:spcBef>
              <a:spcAft>
                <a:spcPts val="0"/>
              </a:spcAft>
              <a:buClr>
                <a:srgbClr val="000000"/>
              </a:buClr>
              <a:buSzPts val="1100"/>
              <a:buFont typeface="Raleway"/>
              <a:buAutoNum type="arabicPeriod"/>
            </a:pPr>
            <a:r>
              <a:rPr lang="en" sz="1100">
                <a:solidFill>
                  <a:srgbClr val="000000"/>
                </a:solidFill>
                <a:latin typeface="Raleway"/>
                <a:ea typeface="Raleway"/>
                <a:cs typeface="Raleway"/>
                <a:sym typeface="Raleway"/>
              </a:rPr>
              <a:t>Bae, Hyansu, Gidong Kim, Jonguk Kim, Dianwei Qian, and Sukgyu Lee. "Multi-Robot Path Planning Method Using Reinforcement Learning" Applied Sciences 9, pp no. 15: 3057 ,2019, https://doi.org/10.3390/app9153057.</a:t>
            </a:r>
            <a:endParaRPr sz="1100">
              <a:solidFill>
                <a:srgbClr val="000000"/>
              </a:solidFill>
              <a:latin typeface="Raleway"/>
              <a:ea typeface="Raleway"/>
              <a:cs typeface="Raleway"/>
              <a:sym typeface="Raleway"/>
            </a:endParaRPr>
          </a:p>
          <a:p>
            <a:pPr indent="-298450" lvl="0" marL="457200" rtl="0" algn="just">
              <a:lnSpc>
                <a:spcPct val="150000"/>
              </a:lnSpc>
              <a:spcBef>
                <a:spcPts val="0"/>
              </a:spcBef>
              <a:spcAft>
                <a:spcPts val="0"/>
              </a:spcAft>
              <a:buClr>
                <a:srgbClr val="000000"/>
              </a:buClr>
              <a:buSzPts val="1100"/>
              <a:buFont typeface="Raleway"/>
              <a:buAutoNum type="arabicPeriod"/>
            </a:pPr>
            <a:r>
              <a:rPr lang="en" sz="1100">
                <a:solidFill>
                  <a:srgbClr val="000000"/>
                </a:solidFill>
                <a:latin typeface="Raleway"/>
                <a:ea typeface="Raleway"/>
                <a:cs typeface="Raleway"/>
                <a:sym typeface="Raleway"/>
              </a:rPr>
              <a:t>M. R. Lemos, A. V. R. de Souza, R. S. de Lira, C. A. O. de Freitas, V. J. da Silva and V. F. de Lucena, "Robot Training and Navigation through the Deep Q-Learning Algorithm," 2021 IEEE International Conference on Consumer Electronics (ICCE), pp. 1-6, 2021, doi: 10.1109/ICCE50685.2021.9427675.</a:t>
            </a:r>
            <a:endParaRPr sz="1100">
              <a:solidFill>
                <a:srgbClr val="000000"/>
              </a:solidFill>
              <a:latin typeface="Raleway"/>
              <a:ea typeface="Raleway"/>
              <a:cs typeface="Raleway"/>
              <a:sym typeface="Raleway"/>
            </a:endParaRPr>
          </a:p>
          <a:p>
            <a:pPr indent="-298450" lvl="0" marL="457200" rtl="0" algn="just">
              <a:lnSpc>
                <a:spcPct val="150000"/>
              </a:lnSpc>
              <a:spcBef>
                <a:spcPts val="0"/>
              </a:spcBef>
              <a:spcAft>
                <a:spcPts val="0"/>
              </a:spcAft>
              <a:buClr>
                <a:srgbClr val="000000"/>
              </a:buClr>
              <a:buSzPts val="1100"/>
              <a:buFont typeface="Raleway"/>
              <a:buAutoNum type="arabicPeriod"/>
            </a:pPr>
            <a:r>
              <a:rPr lang="en" sz="1100">
                <a:solidFill>
                  <a:srgbClr val="000000"/>
                </a:solidFill>
                <a:latin typeface="Raleway"/>
                <a:ea typeface="Raleway"/>
                <a:cs typeface="Raleway"/>
                <a:sym typeface="Raleway"/>
              </a:rPr>
              <a:t>Yan, C., Xiang, X. &amp; Wang, C. Towards Real-Time Path Planning through Deep Reinforcement Learning for a UAV in Dynamic </a:t>
            </a:r>
            <a:r>
              <a:rPr lang="en" sz="1100">
                <a:solidFill>
                  <a:srgbClr val="000000"/>
                </a:solidFill>
                <a:latin typeface="Raleway"/>
                <a:ea typeface="Raleway"/>
                <a:cs typeface="Raleway"/>
                <a:sym typeface="Raleway"/>
              </a:rPr>
              <a:t>Huang</a:t>
            </a:r>
            <a:r>
              <a:rPr lang="en" sz="1100">
                <a:solidFill>
                  <a:srgbClr val="000000"/>
                </a:solidFill>
                <a:latin typeface="Raleway"/>
                <a:ea typeface="Raleway"/>
                <a:cs typeface="Raleway"/>
                <a:sym typeface="Raleway"/>
              </a:rPr>
              <a:t>Environments. J Intell Robot Syst 98, pp. 297–309 , 2020, https://doi.org/10.1007/s10846-019-01073-3.</a:t>
            </a:r>
            <a:endParaRPr sz="1100">
              <a:solidFill>
                <a:srgbClr val="000000"/>
              </a:solidFill>
              <a:latin typeface="Raleway"/>
              <a:ea typeface="Raleway"/>
              <a:cs typeface="Raleway"/>
              <a:sym typeface="Raleway"/>
            </a:endParaRPr>
          </a:p>
          <a:p>
            <a:pPr indent="-298450" lvl="0" marL="457200" rtl="0" algn="just">
              <a:lnSpc>
                <a:spcPct val="150000"/>
              </a:lnSpc>
              <a:spcBef>
                <a:spcPts val="0"/>
              </a:spcBef>
              <a:spcAft>
                <a:spcPts val="0"/>
              </a:spcAft>
              <a:buClr>
                <a:srgbClr val="000000"/>
              </a:buClr>
              <a:buSzPts val="1100"/>
              <a:buFont typeface="Raleway"/>
              <a:buAutoNum type="arabicPeriod"/>
            </a:pPr>
            <a:r>
              <a:rPr lang="en" sz="1100">
                <a:solidFill>
                  <a:srgbClr val="000000"/>
                </a:solidFill>
                <a:latin typeface="Raleway"/>
                <a:ea typeface="Raleway"/>
                <a:cs typeface="Raleway"/>
                <a:sym typeface="Raleway"/>
              </a:rPr>
              <a:t>W. Zaher, A. W. Youssef, L. A. Shihata, E. Azab and M. Mashaly, "Omnidirectional-Wheel Conveyor Path Planning and Sorting Using Reinforcement Learning Algorithms," in IEEE Access, vol. 10, pp. 27945-27959, 2022, doi: 10.1109/ACCESS.2022.3156924.</a:t>
            </a:r>
            <a:endParaRPr>
              <a:latin typeface="Raleway"/>
              <a:ea typeface="Raleway"/>
              <a:cs typeface="Raleway"/>
              <a:sym typeface="Raleway"/>
            </a:endParaRPr>
          </a:p>
        </p:txBody>
      </p:sp>
      <p:sp>
        <p:nvSpPr>
          <p:cNvPr id="205" name="Google Shape;205;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lang="en" sz="2244">
                <a:solidFill>
                  <a:srgbClr val="000000"/>
                </a:solidFill>
              </a:rPr>
              <a:t>Introduction :</a:t>
            </a:r>
            <a:endParaRPr sz="3044"/>
          </a:p>
          <a:p>
            <a:pPr indent="0" lvl="0" marL="0" rtl="0" algn="just">
              <a:lnSpc>
                <a:spcPct val="150000"/>
              </a:lnSpc>
              <a:spcBef>
                <a:spcPts val="1600"/>
              </a:spcBef>
              <a:spcAft>
                <a:spcPts val="1600"/>
              </a:spcAft>
              <a:buNone/>
            </a:pPr>
            <a:r>
              <a:t/>
            </a:r>
            <a:endParaRPr i="1" sz="1800">
              <a:solidFill>
                <a:srgbClr val="000000"/>
              </a:solidFill>
              <a:latin typeface="Arial"/>
              <a:ea typeface="Arial"/>
              <a:cs typeface="Arial"/>
              <a:sym typeface="Arial"/>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rgbClr val="000000"/>
                </a:solidFill>
                <a:latin typeface="Raleway"/>
                <a:ea typeface="Raleway"/>
                <a:cs typeface="Raleway"/>
                <a:sym typeface="Raleway"/>
              </a:rPr>
              <a:t>There is an increased need for automation in this ever advancing tech world. Automation reduces time, money, labour, while also reducing manual errors, giving you more time to concentrate on other work. Manual tasks are hectic and boring, sometimes they are dangerous considering the work. Navigation plays a vital role in many industries, some of them are vehicles, drones, transportation, and there are certain cases where navigation might be dangerous like deep forest, underground, underwater, firefighting environments. Visually challenged people have a difficult time navigating unfamiliar places. So there is a necessity for an automatic navigation system to overcome these situations.Hence in our project we are going to implement automatic path navigation simulation using deep Q-learning . </a:t>
            </a:r>
            <a:endParaRPr sz="1700">
              <a:latin typeface="Raleway"/>
              <a:ea typeface="Raleway"/>
              <a:cs typeface="Raleway"/>
              <a:sym typeface="Raleway"/>
            </a:endParaRPr>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77"/>
              <a:t>Objective:</a:t>
            </a:r>
            <a:endParaRPr/>
          </a:p>
          <a:p>
            <a:pPr indent="0" lvl="0" marL="0" rtl="0" algn="l">
              <a:spcBef>
                <a:spcPts val="0"/>
              </a:spcBef>
              <a:spcAft>
                <a:spcPts val="0"/>
              </a:spcAft>
              <a:buNone/>
            </a:pPr>
            <a:r>
              <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To use kivy software and deep Q learning for path navigation of an object.</a:t>
            </a:r>
            <a:endParaRPr sz="1500">
              <a:solidFill>
                <a:srgbClr val="000000"/>
              </a:solidFill>
              <a:latin typeface="Raleway"/>
              <a:ea typeface="Raleway"/>
              <a:cs typeface="Raleway"/>
              <a:sym typeface="Raleway"/>
            </a:endParaRPr>
          </a:p>
          <a:p>
            <a:pPr indent="0" lvl="0" marL="457200" rtl="0" algn="just">
              <a:spcBef>
                <a:spcPts val="0"/>
              </a:spcBef>
              <a:spcAft>
                <a:spcPts val="0"/>
              </a:spcAft>
              <a:buNone/>
            </a:pPr>
            <a:r>
              <a:t/>
            </a:r>
            <a:endParaRPr sz="1500">
              <a:solidFill>
                <a:srgbClr val="000000"/>
              </a:solidFill>
              <a:latin typeface="Raleway"/>
              <a:ea typeface="Raleway"/>
              <a:cs typeface="Raleway"/>
              <a:sym typeface="Raleway"/>
            </a:endParaRPr>
          </a:p>
          <a:p>
            <a:pPr indent="-323850" lvl="0" marL="457200" rtl="0" algn="just">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To make the object automatically navigate from source to designated destination by avoiding all the obstacles using 3 sensors ,one to right, one to the left and in front </a:t>
            </a:r>
            <a:endParaRPr sz="2000">
              <a:latin typeface="Raleway"/>
              <a:ea typeface="Raleway"/>
              <a:cs typeface="Raleway"/>
              <a:sym typeface="Raleway"/>
            </a:endParaRPr>
          </a:p>
          <a:p>
            <a:pPr indent="0" lvl="0" marL="0" rtl="0" algn="l">
              <a:spcBef>
                <a:spcPts val="0"/>
              </a:spcBef>
              <a:spcAft>
                <a:spcPts val="1200"/>
              </a:spcAft>
              <a:buNone/>
            </a:pPr>
            <a:r>
              <a:t/>
            </a:r>
            <a:endParaRPr/>
          </a:p>
        </p:txBody>
      </p:sp>
      <p:sp>
        <p:nvSpPr>
          <p:cNvPr id="102" name="Google Shape;102;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299500" y="274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108" name="Google Shape;108;p16"/>
          <p:cNvSpPr txBox="1"/>
          <p:nvPr/>
        </p:nvSpPr>
        <p:spPr>
          <a:xfrm>
            <a:off x="663350" y="13180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t/>
            </a:r>
            <a:endParaRPr sz="1300">
              <a:solidFill>
                <a:srgbClr val="595959"/>
              </a:solidFill>
              <a:latin typeface="Lato"/>
              <a:ea typeface="Lato"/>
              <a:cs typeface="Lato"/>
              <a:sym typeface="Lato"/>
            </a:endParaRPr>
          </a:p>
        </p:txBody>
      </p:sp>
      <p:graphicFrame>
        <p:nvGraphicFramePr>
          <p:cNvPr id="109" name="Google Shape;109;p16"/>
          <p:cNvGraphicFramePr/>
          <p:nvPr/>
        </p:nvGraphicFramePr>
        <p:xfrm>
          <a:off x="590200" y="693130"/>
          <a:ext cx="3000000" cy="3000000"/>
        </p:xfrm>
        <a:graphic>
          <a:graphicData uri="http://schemas.openxmlformats.org/drawingml/2006/table">
            <a:tbl>
              <a:tblPr>
                <a:noFill/>
                <a:tableStyleId>{96792F1A-AF76-42D5-8D05-1DDA899FF824}</a:tableStyleId>
              </a:tblPr>
              <a:tblGrid>
                <a:gridCol w="877475"/>
                <a:gridCol w="2291975"/>
                <a:gridCol w="2259800"/>
                <a:gridCol w="1809750"/>
              </a:tblGrid>
              <a:tr h="726375">
                <a:tc>
                  <a:txBody>
                    <a:bodyPr/>
                    <a:lstStyle/>
                    <a:p>
                      <a:pPr indent="0" lvl="0" marL="0" rtl="0" algn="ctr">
                        <a:spcBef>
                          <a:spcPts val="0"/>
                        </a:spcBef>
                        <a:spcAft>
                          <a:spcPts val="0"/>
                        </a:spcAft>
                        <a:buNone/>
                      </a:pPr>
                      <a:r>
                        <a:rPr b="1" lang="en" sz="1700">
                          <a:latin typeface="Oswald"/>
                          <a:ea typeface="Oswald"/>
                          <a:cs typeface="Oswald"/>
                          <a:sym typeface="Oswald"/>
                        </a:rPr>
                        <a:t>S No</a:t>
                      </a:r>
                      <a:endParaRPr b="1" sz="1700">
                        <a:latin typeface="Oswald"/>
                        <a:ea typeface="Oswald"/>
                        <a:cs typeface="Oswald"/>
                        <a:sym typeface="Oswald"/>
                      </a:endParaRPr>
                    </a:p>
                  </a:txBody>
                  <a:tcPr marT="91425" marB="91425" marR="91425" marL="91425" anchor="ctr"/>
                </a:tc>
                <a:tc>
                  <a:txBody>
                    <a:bodyPr/>
                    <a:lstStyle/>
                    <a:p>
                      <a:pPr indent="0" lvl="0" marL="0" rtl="0" algn="ctr">
                        <a:lnSpc>
                          <a:spcPct val="150000"/>
                        </a:lnSpc>
                        <a:spcBef>
                          <a:spcPts val="0"/>
                        </a:spcBef>
                        <a:spcAft>
                          <a:spcPts val="1600"/>
                        </a:spcAft>
                        <a:buNone/>
                      </a:pPr>
                      <a:r>
                        <a:rPr b="1" i="1" lang="en" sz="1600">
                          <a:latin typeface="Oswald"/>
                          <a:ea typeface="Oswald"/>
                          <a:cs typeface="Oswald"/>
                          <a:sym typeface="Oswald"/>
                        </a:rPr>
                        <a:t>Title of the paper and Published year</a:t>
                      </a:r>
                      <a:endParaRPr sz="1800">
                        <a:latin typeface="Oswald"/>
                        <a:ea typeface="Oswald"/>
                        <a:cs typeface="Oswald"/>
                        <a:sym typeface="Oswald"/>
                      </a:endParaRPr>
                    </a:p>
                  </a:txBody>
                  <a:tcPr marT="91425" marB="91425" marR="91425" marL="91425" anchor="ctr"/>
                </a:tc>
                <a:tc>
                  <a:txBody>
                    <a:bodyPr/>
                    <a:lstStyle/>
                    <a:p>
                      <a:pPr indent="0" lvl="0" marL="0" rtl="0" algn="ctr">
                        <a:lnSpc>
                          <a:spcPct val="150000"/>
                        </a:lnSpc>
                        <a:spcBef>
                          <a:spcPts val="0"/>
                        </a:spcBef>
                        <a:spcAft>
                          <a:spcPts val="1600"/>
                        </a:spcAft>
                        <a:buNone/>
                      </a:pPr>
                      <a:r>
                        <a:rPr b="1" i="1" lang="en" sz="1600">
                          <a:latin typeface="Oswald"/>
                          <a:ea typeface="Oswald"/>
                          <a:cs typeface="Oswald"/>
                          <a:sym typeface="Oswald"/>
                        </a:rPr>
                        <a:t>Proposed Work and Results</a:t>
                      </a:r>
                      <a:endParaRPr sz="1600">
                        <a:latin typeface="Oswald"/>
                        <a:ea typeface="Oswald"/>
                        <a:cs typeface="Oswald"/>
                        <a:sym typeface="Oswald"/>
                      </a:endParaRPr>
                    </a:p>
                  </a:txBody>
                  <a:tcPr marT="91425" marB="91425" marR="91425" marL="91425" anchor="ctr"/>
                </a:tc>
                <a:tc>
                  <a:txBody>
                    <a:bodyPr/>
                    <a:lstStyle/>
                    <a:p>
                      <a:pPr indent="0" lvl="0" marL="0" rtl="0" algn="ctr">
                        <a:lnSpc>
                          <a:spcPct val="150000"/>
                        </a:lnSpc>
                        <a:spcBef>
                          <a:spcPts val="0"/>
                        </a:spcBef>
                        <a:spcAft>
                          <a:spcPts val="1600"/>
                        </a:spcAft>
                        <a:buNone/>
                      </a:pPr>
                      <a:r>
                        <a:rPr b="1" i="1" lang="en" sz="1700">
                          <a:latin typeface="Oswald"/>
                          <a:ea typeface="Oswald"/>
                          <a:cs typeface="Oswald"/>
                          <a:sym typeface="Oswald"/>
                        </a:rPr>
                        <a:t>Limitations</a:t>
                      </a:r>
                      <a:endParaRPr sz="1700">
                        <a:latin typeface="Oswald"/>
                        <a:ea typeface="Oswald"/>
                        <a:cs typeface="Oswald"/>
                        <a:sym typeface="Oswald"/>
                      </a:endParaRPr>
                    </a:p>
                  </a:txBody>
                  <a:tcPr marT="91425" marB="91425" marR="91425" marL="91425" anchor="ctr"/>
                </a:tc>
              </a:tr>
              <a:tr h="34619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lnSpc>
                          <a:spcPct val="150000"/>
                        </a:lnSpc>
                        <a:spcBef>
                          <a:spcPts val="1200"/>
                        </a:spcBef>
                        <a:spcAft>
                          <a:spcPts val="0"/>
                        </a:spcAft>
                        <a:buNone/>
                      </a:pPr>
                      <a:r>
                        <a:rPr b="1" lang="en" sz="1300">
                          <a:latin typeface="Raleway"/>
                          <a:ea typeface="Raleway"/>
                          <a:cs typeface="Raleway"/>
                          <a:sym typeface="Raleway"/>
                        </a:rPr>
                        <a:t>Multi-Robot Path Planning Method Using Reinforcement Learning</a:t>
                      </a:r>
                      <a:endParaRPr b="1" sz="1300">
                        <a:latin typeface="Raleway"/>
                        <a:ea typeface="Raleway"/>
                        <a:cs typeface="Raleway"/>
                        <a:sym typeface="Raleway"/>
                      </a:endParaRPr>
                    </a:p>
                    <a:p>
                      <a:pPr indent="0" lvl="0" marL="0" rtl="0" algn="l">
                        <a:lnSpc>
                          <a:spcPct val="150000"/>
                        </a:lnSpc>
                        <a:spcBef>
                          <a:spcPts val="1200"/>
                        </a:spcBef>
                        <a:spcAft>
                          <a:spcPts val="0"/>
                        </a:spcAft>
                        <a:buNone/>
                      </a:pPr>
                      <a:r>
                        <a:rPr b="1" lang="en" sz="1300">
                          <a:latin typeface="Raleway"/>
                          <a:ea typeface="Raleway"/>
                          <a:cs typeface="Raleway"/>
                          <a:sym typeface="Raleway"/>
                        </a:rPr>
                        <a:t>Hyansu Bae, Gidong Kim, Jonguk Kim, Dianwei Qian and Sukgyu Lee.</a:t>
                      </a:r>
                      <a:endParaRPr b="1" sz="1300">
                        <a:latin typeface="Raleway"/>
                        <a:ea typeface="Raleway"/>
                        <a:cs typeface="Raleway"/>
                        <a:sym typeface="Raleway"/>
                      </a:endParaRPr>
                    </a:p>
                    <a:p>
                      <a:pPr indent="0" lvl="0" marL="0" rtl="0" algn="l">
                        <a:lnSpc>
                          <a:spcPct val="150000"/>
                        </a:lnSpc>
                        <a:spcBef>
                          <a:spcPts val="1200"/>
                        </a:spcBef>
                        <a:spcAft>
                          <a:spcPts val="0"/>
                        </a:spcAft>
                        <a:buNone/>
                      </a:pPr>
                      <a:r>
                        <a:t/>
                      </a:r>
                      <a:endParaRPr b="1" sz="1300">
                        <a:latin typeface="Raleway"/>
                        <a:ea typeface="Raleway"/>
                        <a:cs typeface="Raleway"/>
                        <a:sym typeface="Raleway"/>
                      </a:endParaRPr>
                    </a:p>
                    <a:p>
                      <a:pPr indent="0" lvl="0" marL="0" rtl="0" algn="l">
                        <a:lnSpc>
                          <a:spcPct val="150000"/>
                        </a:lnSpc>
                        <a:spcBef>
                          <a:spcPts val="1200"/>
                        </a:spcBef>
                        <a:spcAft>
                          <a:spcPts val="0"/>
                        </a:spcAft>
                        <a:buNone/>
                      </a:pPr>
                      <a:r>
                        <a:t/>
                      </a:r>
                      <a:endParaRPr b="1" sz="1300">
                        <a:latin typeface="Raleway"/>
                        <a:ea typeface="Raleway"/>
                        <a:cs typeface="Raleway"/>
                        <a:sym typeface="Raleway"/>
                      </a:endParaRPr>
                    </a:p>
                    <a:p>
                      <a:pPr indent="0" lvl="0" marL="0" rtl="0" algn="l">
                        <a:spcBef>
                          <a:spcPts val="1200"/>
                        </a:spcBef>
                        <a:spcAft>
                          <a:spcPts val="0"/>
                        </a:spcAft>
                        <a:buNone/>
                      </a:pPr>
                      <a:r>
                        <a:t/>
                      </a:r>
                      <a:endParaRPr sz="1600"/>
                    </a:p>
                  </a:txBody>
                  <a:tcPr marT="91425" marB="91425" marR="91425" marL="91425"/>
                </a:tc>
                <a:tc>
                  <a:txBody>
                    <a:bodyPr/>
                    <a:lstStyle/>
                    <a:p>
                      <a:pPr indent="0" lvl="0" marL="0" rtl="0" algn="l">
                        <a:lnSpc>
                          <a:spcPct val="150000"/>
                        </a:lnSpc>
                        <a:spcBef>
                          <a:spcPts val="0"/>
                        </a:spcBef>
                        <a:spcAft>
                          <a:spcPts val="0"/>
                        </a:spcAft>
                        <a:buNone/>
                      </a:pPr>
                      <a:r>
                        <a:rPr lang="en" sz="1000"/>
                        <a:t>They dealt with information and strategy around reinforcement learning for multi-robot navigation algorithms where each robot can be considered as a dynamic obstacle or cooperative robot depending on the situation. That is, each robot in the system can perform independent actions and simultaneously collaborate with each other depending on the given mission. After the selected action, the relationship with the target is evaluated, and rewards or penalty is given to each robot to learn.</a:t>
                      </a:r>
                      <a:endParaRPr sz="1500">
                        <a:latin typeface="Raleway"/>
                        <a:ea typeface="Raleway"/>
                        <a:cs typeface="Raleway"/>
                        <a:sym typeface="Raleway"/>
                      </a:endParaRPr>
                    </a:p>
                  </a:txBody>
                  <a:tcPr marT="91425" marB="91425" marR="91425" marL="91425"/>
                </a:tc>
                <a:tc>
                  <a:txBody>
                    <a:bodyPr/>
                    <a:lstStyle/>
                    <a:p>
                      <a:pPr indent="0" lvl="0" marL="0" rtl="0" algn="l">
                        <a:lnSpc>
                          <a:spcPct val="150000"/>
                        </a:lnSpc>
                        <a:spcBef>
                          <a:spcPts val="0"/>
                        </a:spcBef>
                        <a:spcAft>
                          <a:spcPts val="0"/>
                        </a:spcAft>
                        <a:buNone/>
                      </a:pPr>
                      <a:r>
                        <a:rPr lang="en" sz="1200">
                          <a:latin typeface="Raleway"/>
                          <a:ea typeface="Raleway"/>
                          <a:cs typeface="Raleway"/>
                          <a:sym typeface="Raleway"/>
                        </a:rPr>
                        <a:t>The environment where the generated path is simple or without obstacles, an unnecessary movement occurs.and it did not take into account the dynamics of robots and obstacles.</a:t>
                      </a:r>
                      <a:endParaRPr sz="1500">
                        <a:latin typeface="Raleway"/>
                        <a:ea typeface="Raleway"/>
                        <a:cs typeface="Raleway"/>
                        <a:sym typeface="Raleway"/>
                      </a:endParaRPr>
                    </a:p>
                  </a:txBody>
                  <a:tcPr marT="91425" marB="91425" marR="91425" marL="91425"/>
                </a:tc>
              </a:tr>
            </a:tbl>
          </a:graphicData>
        </a:graphic>
      </p:graphicFrame>
      <p:sp>
        <p:nvSpPr>
          <p:cNvPr id="110" name="Google Shape;110;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graphicFrame>
        <p:nvGraphicFramePr>
          <p:cNvPr id="115" name="Google Shape;115;p17"/>
          <p:cNvGraphicFramePr/>
          <p:nvPr/>
        </p:nvGraphicFramePr>
        <p:xfrm>
          <a:off x="198475" y="110517"/>
          <a:ext cx="3000000" cy="3000000"/>
        </p:xfrm>
        <a:graphic>
          <a:graphicData uri="http://schemas.openxmlformats.org/drawingml/2006/table">
            <a:tbl>
              <a:tblPr>
                <a:noFill/>
                <a:tableStyleId>{96792F1A-AF76-42D5-8D05-1DDA899FF824}</a:tableStyleId>
              </a:tblPr>
              <a:tblGrid>
                <a:gridCol w="617875"/>
                <a:gridCol w="2020575"/>
                <a:gridCol w="3576600"/>
                <a:gridCol w="2524600"/>
              </a:tblGrid>
              <a:tr h="211422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b="1" lang="en" sz="1300">
                          <a:latin typeface="Raleway"/>
                          <a:ea typeface="Raleway"/>
                          <a:cs typeface="Raleway"/>
                          <a:sym typeface="Raleway"/>
                        </a:rPr>
                        <a:t>Robot Training and Navigation through the Deep Q-Learning Algorithm</a:t>
                      </a:r>
                      <a:endParaRPr b="1" sz="1300">
                        <a:latin typeface="Raleway"/>
                        <a:ea typeface="Raleway"/>
                        <a:cs typeface="Raleway"/>
                        <a:sym typeface="Raleway"/>
                      </a:endParaRPr>
                    </a:p>
                    <a:p>
                      <a:pPr indent="0" lvl="0" marL="0" rtl="0" algn="l">
                        <a:spcBef>
                          <a:spcPts val="0"/>
                        </a:spcBef>
                        <a:spcAft>
                          <a:spcPts val="0"/>
                        </a:spcAft>
                        <a:buNone/>
                      </a:pPr>
                      <a:r>
                        <a:t/>
                      </a:r>
                      <a:endParaRPr b="1" sz="1300">
                        <a:latin typeface="Raleway"/>
                        <a:ea typeface="Raleway"/>
                        <a:cs typeface="Raleway"/>
                        <a:sym typeface="Raleway"/>
                      </a:endParaRPr>
                    </a:p>
                    <a:p>
                      <a:pPr indent="0" lvl="0" marL="0" rtl="0" algn="l">
                        <a:spcBef>
                          <a:spcPts val="0"/>
                        </a:spcBef>
                        <a:spcAft>
                          <a:spcPts val="0"/>
                        </a:spcAft>
                        <a:buNone/>
                      </a:pPr>
                      <a:r>
                        <a:rPr b="1" lang="en" sz="1300">
                          <a:latin typeface="Raleway"/>
                          <a:ea typeface="Raleway"/>
                          <a:cs typeface="Raleway"/>
                          <a:sym typeface="Raleway"/>
                        </a:rPr>
                        <a:t>Madson Rodrigues Lemos; Anne Vitoria Rodrigues de Souza; Renato Souza de Lira; Carlos Alberto Oliveira de Freitas; </a:t>
                      </a:r>
                      <a:endParaRPr sz="1300">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100">
                          <a:latin typeface="Raleway"/>
                          <a:ea typeface="Raleway"/>
                          <a:cs typeface="Raleway"/>
                          <a:sym typeface="Raleway"/>
                        </a:rPr>
                        <a:t>They  aimed to present the results of an assessment of adherence to the Deep Q-learning algorithm, applied to a vehicular navigation robot. The robot's job was to transport parts through an environment, for this purpose, a decision system was built based on the Deep Q-learning algorithm, with the aid of an artificial neural network that received data from the sensors as input and allowed autonomous navigation in an environment. For the experiments, the mobile robot-maintained communication via the network with other robotic components present in the environment through the MQTT protocol. </a:t>
                      </a:r>
                      <a:endParaRPr sz="1100">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300">
                          <a:latin typeface="Raleway"/>
                          <a:ea typeface="Raleway"/>
                          <a:cs typeface="Raleway"/>
                          <a:sym typeface="Raleway"/>
                        </a:rPr>
                        <a:t> The research was limited to the use of educational robots. The algorithm does not perform more complex tests with dynamic environments.</a:t>
                      </a:r>
                      <a:endParaRPr sz="1300">
                        <a:latin typeface="Raleway"/>
                        <a:ea typeface="Raleway"/>
                        <a:cs typeface="Raleway"/>
                        <a:sym typeface="Raleway"/>
                      </a:endParaRPr>
                    </a:p>
                  </a:txBody>
                  <a:tcPr marT="91425" marB="91425" marR="91425" marL="91425"/>
                </a:tc>
              </a:tr>
              <a:tr h="264617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b="1" lang="en" sz="1300">
                          <a:latin typeface="Raleway"/>
                          <a:ea typeface="Raleway"/>
                          <a:cs typeface="Raleway"/>
                          <a:sym typeface="Raleway"/>
                        </a:rPr>
                        <a:t>Towards Real-Time Path Planning through Deep Reinforcement Learning for a UAV in Dynamic Environments</a:t>
                      </a:r>
                      <a:endParaRPr b="1" sz="1300">
                        <a:latin typeface="Raleway"/>
                        <a:ea typeface="Raleway"/>
                        <a:cs typeface="Raleway"/>
                        <a:sym typeface="Raleway"/>
                      </a:endParaRPr>
                    </a:p>
                    <a:p>
                      <a:pPr indent="0" lvl="0" marL="0" rtl="0" algn="l">
                        <a:spcBef>
                          <a:spcPts val="0"/>
                        </a:spcBef>
                        <a:spcAft>
                          <a:spcPts val="0"/>
                        </a:spcAft>
                        <a:buNone/>
                      </a:pPr>
                      <a:r>
                        <a:t/>
                      </a:r>
                      <a:endParaRPr b="1" sz="1300">
                        <a:latin typeface="Raleway"/>
                        <a:ea typeface="Raleway"/>
                        <a:cs typeface="Raleway"/>
                        <a:sym typeface="Raleway"/>
                      </a:endParaRPr>
                    </a:p>
                    <a:p>
                      <a:pPr indent="0" lvl="0" marL="0" rtl="0" algn="l">
                        <a:spcBef>
                          <a:spcPts val="0"/>
                        </a:spcBef>
                        <a:spcAft>
                          <a:spcPts val="0"/>
                        </a:spcAft>
                        <a:buNone/>
                      </a:pPr>
                      <a:r>
                        <a:rPr b="1" lang="en" sz="1300">
                          <a:latin typeface="Raleway"/>
                          <a:ea typeface="Raleway"/>
                          <a:cs typeface="Raleway"/>
                          <a:sym typeface="Raleway"/>
                        </a:rPr>
                        <a:t>Chao Yan, Xiaojia Xiang &amp; Chang Wang </a:t>
                      </a:r>
                      <a:endParaRPr b="1" sz="1300">
                        <a:latin typeface="Raleway"/>
                        <a:ea typeface="Raleway"/>
                        <a:cs typeface="Raleway"/>
                        <a:sym typeface="Raleway"/>
                      </a:endParaRPr>
                    </a:p>
                    <a:p>
                      <a:pPr indent="0" lvl="0" marL="0" rtl="0" algn="l">
                        <a:spcBef>
                          <a:spcPts val="0"/>
                        </a:spcBef>
                        <a:spcAft>
                          <a:spcPts val="0"/>
                        </a:spcAft>
                        <a:buNone/>
                      </a:pPr>
                      <a:r>
                        <a:t/>
                      </a:r>
                      <a:endParaRPr b="1" sz="1300">
                        <a:latin typeface="Raleway"/>
                        <a:ea typeface="Raleway"/>
                        <a:cs typeface="Raleway"/>
                        <a:sym typeface="Raleway"/>
                      </a:endParaRPr>
                    </a:p>
                    <a:p>
                      <a:pPr indent="0" lvl="0" marL="0" rtl="0" algn="l">
                        <a:spcBef>
                          <a:spcPts val="0"/>
                        </a:spcBef>
                        <a:spcAft>
                          <a:spcPts val="0"/>
                        </a:spcAft>
                        <a:buNone/>
                      </a:pPr>
                      <a:r>
                        <a:t/>
                      </a:r>
                      <a:endParaRPr b="1" sz="1300">
                        <a:latin typeface="Raleway"/>
                        <a:ea typeface="Raleway"/>
                        <a:cs typeface="Raleway"/>
                        <a:sym typeface="Raleway"/>
                      </a:endParaRPr>
                    </a:p>
                    <a:p>
                      <a:pPr indent="0" lvl="0" marL="0" rtl="0" algn="l">
                        <a:spcBef>
                          <a:spcPts val="0"/>
                        </a:spcBef>
                        <a:spcAft>
                          <a:spcPts val="0"/>
                        </a:spcAft>
                        <a:buNone/>
                      </a:pPr>
                      <a:r>
                        <a:t/>
                      </a:r>
                      <a:endParaRPr sz="1300">
                        <a:latin typeface="Raleway"/>
                        <a:ea typeface="Raleway"/>
                        <a:cs typeface="Raleway"/>
                        <a:sym typeface="Raleway"/>
                      </a:endParaRPr>
                    </a:p>
                    <a:p>
                      <a:pPr indent="0" lvl="0" marL="0" rtl="0" algn="l">
                        <a:spcBef>
                          <a:spcPts val="0"/>
                        </a:spcBef>
                        <a:spcAft>
                          <a:spcPts val="0"/>
                        </a:spcAft>
                        <a:buNone/>
                      </a:pPr>
                      <a:r>
                        <a:t/>
                      </a:r>
                      <a:endParaRPr sz="1300">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200">
                          <a:latin typeface="Raleway"/>
                          <a:ea typeface="Raleway"/>
                          <a:cs typeface="Raleway"/>
                          <a:sym typeface="Raleway"/>
                        </a:rPr>
                        <a:t>They have proposed a Deep Reinforcement Learning (DRL) approach for UAV path planning based on the global situation information. They have chosen the STAGE Scenario software to provide the simulation environment where a situation assessment model is developed with consideration of the UAV survival probability under enemy radar detection and missile attack.</a:t>
                      </a:r>
                      <a:endParaRPr sz="1200">
                        <a:latin typeface="Raleway"/>
                        <a:ea typeface="Raleway"/>
                        <a:cs typeface="Raleway"/>
                        <a:sym typeface="Raleway"/>
                      </a:endParaRPr>
                    </a:p>
                    <a:p>
                      <a:pPr indent="0" lvl="0" marL="0" rtl="0" algn="l">
                        <a:spcBef>
                          <a:spcPts val="0"/>
                        </a:spcBef>
                        <a:spcAft>
                          <a:spcPts val="0"/>
                        </a:spcAft>
                        <a:buNone/>
                      </a:pPr>
                      <a:r>
                        <a:t/>
                      </a:r>
                      <a:endParaRPr sz="1200">
                        <a:latin typeface="Raleway"/>
                        <a:ea typeface="Raleway"/>
                        <a:cs typeface="Raleway"/>
                        <a:sym typeface="Raleway"/>
                      </a:endParaRPr>
                    </a:p>
                    <a:p>
                      <a:pPr indent="0" lvl="0" marL="0" rtl="0" algn="l">
                        <a:spcBef>
                          <a:spcPts val="0"/>
                        </a:spcBef>
                        <a:spcAft>
                          <a:spcPts val="0"/>
                        </a:spcAft>
                        <a:buNone/>
                      </a:pPr>
                      <a:r>
                        <a:t/>
                      </a:r>
                      <a:endParaRPr sz="1200">
                        <a:latin typeface="Raleway"/>
                        <a:ea typeface="Raleway"/>
                        <a:cs typeface="Raleway"/>
                        <a:sym typeface="Raleway"/>
                      </a:endParaRPr>
                    </a:p>
                  </a:txBody>
                  <a:tcPr marT="91425" marB="91425" marR="91425" marL="91425"/>
                </a:tc>
                <a:tc>
                  <a:txBody>
                    <a:bodyPr/>
                    <a:lstStyle/>
                    <a:p>
                      <a:pPr indent="0" lvl="0" marL="0" rtl="0" algn="l">
                        <a:spcBef>
                          <a:spcPts val="0"/>
                        </a:spcBef>
                        <a:spcAft>
                          <a:spcPts val="0"/>
                        </a:spcAft>
                        <a:buNone/>
                      </a:pPr>
                      <a:r>
                        <a:rPr lang="en" sz="1300">
                          <a:latin typeface="Raleway"/>
                          <a:ea typeface="Raleway"/>
                          <a:cs typeface="Raleway"/>
                          <a:sym typeface="Raleway"/>
                        </a:rPr>
                        <a:t>Although their research is highly efficient in simulation , it is hard to develop this in real life environment and it is not feasible</a:t>
                      </a:r>
                      <a:endParaRPr sz="1300">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txBody>
                  <a:tcPr marT="91425" marB="91425" marR="91425" marL="91425"/>
                </a:tc>
              </a:tr>
            </a:tbl>
          </a:graphicData>
        </a:graphic>
      </p:graphicFrame>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aphicFrame>
        <p:nvGraphicFramePr>
          <p:cNvPr id="121" name="Google Shape;121;p18"/>
          <p:cNvGraphicFramePr/>
          <p:nvPr/>
        </p:nvGraphicFramePr>
        <p:xfrm>
          <a:off x="55400" y="-10"/>
          <a:ext cx="3000000" cy="3000000"/>
        </p:xfrm>
        <a:graphic>
          <a:graphicData uri="http://schemas.openxmlformats.org/drawingml/2006/table">
            <a:tbl>
              <a:tblPr>
                <a:noFill/>
                <a:tableStyleId>{96792F1A-AF76-42D5-8D05-1DDA899FF824}</a:tableStyleId>
              </a:tblPr>
              <a:tblGrid>
                <a:gridCol w="419675"/>
                <a:gridCol w="2244625"/>
                <a:gridCol w="3965375"/>
                <a:gridCol w="2327875"/>
              </a:tblGrid>
              <a:tr h="2253725">
                <a:tc>
                  <a:txBody>
                    <a:bodyPr/>
                    <a:lstStyle/>
                    <a:p>
                      <a:pPr indent="0" lvl="0" marL="0" rtl="0" algn="l">
                        <a:lnSpc>
                          <a:spcPct val="150000"/>
                        </a:lnSpc>
                        <a:spcBef>
                          <a:spcPts val="0"/>
                        </a:spcBef>
                        <a:spcAft>
                          <a:spcPts val="0"/>
                        </a:spcAft>
                        <a:buNone/>
                      </a:pPr>
                      <a:r>
                        <a:rPr lang="en">
                          <a:latin typeface="Raleway"/>
                          <a:ea typeface="Raleway"/>
                          <a:cs typeface="Raleway"/>
                          <a:sym typeface="Raleway"/>
                        </a:rPr>
                        <a:t>4</a:t>
                      </a:r>
                      <a:endParaRPr>
                        <a:latin typeface="Raleway"/>
                        <a:ea typeface="Raleway"/>
                        <a:cs typeface="Raleway"/>
                        <a:sym typeface="Raleway"/>
                      </a:endParaRPr>
                    </a:p>
                  </a:txBody>
                  <a:tcPr marT="91425" marB="91425" marR="91425" marL="91425"/>
                </a:tc>
                <a:tc>
                  <a:txBody>
                    <a:bodyPr/>
                    <a:lstStyle/>
                    <a:p>
                      <a:pPr indent="0" lvl="0" marL="0" rtl="0" algn="l">
                        <a:lnSpc>
                          <a:spcPct val="150000"/>
                        </a:lnSpc>
                        <a:spcBef>
                          <a:spcPts val="0"/>
                        </a:spcBef>
                        <a:spcAft>
                          <a:spcPts val="0"/>
                        </a:spcAft>
                        <a:buNone/>
                      </a:pPr>
                      <a:r>
                        <a:rPr b="1" lang="en" sz="1100">
                          <a:latin typeface="Raleway"/>
                          <a:ea typeface="Raleway"/>
                          <a:cs typeface="Raleway"/>
                          <a:sym typeface="Raleway"/>
                        </a:rPr>
                        <a:t>Path planning of mobile robot in unknown dynamic continuous environment using reward-modified deep Q-network </a:t>
                      </a:r>
                      <a:endParaRPr b="1" sz="1100">
                        <a:latin typeface="Raleway"/>
                        <a:ea typeface="Raleway"/>
                        <a:cs typeface="Raleway"/>
                        <a:sym typeface="Raleway"/>
                      </a:endParaRPr>
                    </a:p>
                    <a:p>
                      <a:pPr indent="0" lvl="0" marL="0" rtl="0" algn="l">
                        <a:lnSpc>
                          <a:spcPct val="150000"/>
                        </a:lnSpc>
                        <a:spcBef>
                          <a:spcPts val="0"/>
                        </a:spcBef>
                        <a:spcAft>
                          <a:spcPts val="0"/>
                        </a:spcAft>
                        <a:buNone/>
                      </a:pPr>
                      <a:r>
                        <a:t/>
                      </a:r>
                      <a:endParaRPr b="1" sz="1100">
                        <a:latin typeface="Raleway"/>
                        <a:ea typeface="Raleway"/>
                        <a:cs typeface="Raleway"/>
                        <a:sym typeface="Raleway"/>
                      </a:endParaRPr>
                    </a:p>
                    <a:p>
                      <a:pPr indent="0" lvl="0" marL="0" rtl="0" algn="l">
                        <a:lnSpc>
                          <a:spcPct val="150000"/>
                        </a:lnSpc>
                        <a:spcBef>
                          <a:spcPts val="0"/>
                        </a:spcBef>
                        <a:spcAft>
                          <a:spcPts val="0"/>
                        </a:spcAft>
                        <a:buNone/>
                      </a:pPr>
                      <a:r>
                        <a:rPr b="1" lang="en" sz="1100">
                          <a:latin typeface="Raleway"/>
                          <a:ea typeface="Raleway"/>
                          <a:cs typeface="Raleway"/>
                          <a:sym typeface="Raleway"/>
                        </a:rPr>
                        <a:t>Runnan Huang Chengxuan Qin Jian Ling Li Xuejing Lan</a:t>
                      </a:r>
                      <a:endParaRPr b="1" sz="1100">
                        <a:latin typeface="Raleway"/>
                        <a:ea typeface="Raleway"/>
                        <a:cs typeface="Raleway"/>
                        <a:sym typeface="Raleway"/>
                      </a:endParaRPr>
                    </a:p>
                  </a:txBody>
                  <a:tcPr marT="91425" marB="91425" marR="91425" marL="91425"/>
                </a:tc>
                <a:tc>
                  <a:txBody>
                    <a:bodyPr/>
                    <a:lstStyle/>
                    <a:p>
                      <a:pPr indent="0" lvl="0" marL="0" rtl="0" algn="l">
                        <a:lnSpc>
                          <a:spcPct val="150000"/>
                        </a:lnSpc>
                        <a:spcBef>
                          <a:spcPts val="0"/>
                        </a:spcBef>
                        <a:spcAft>
                          <a:spcPts val="0"/>
                        </a:spcAft>
                        <a:buNone/>
                      </a:pPr>
                      <a:r>
                        <a:rPr lang="en" sz="1000">
                          <a:latin typeface="Raleway"/>
                          <a:ea typeface="Raleway"/>
                          <a:cs typeface="Raleway"/>
                          <a:sym typeface="Raleway"/>
                        </a:rPr>
                        <a:t>Their research aimed  at the path planning of mobile robots in UDE, a continuous dynamic simulation environment is built in this article.</a:t>
                      </a:r>
                      <a:endParaRPr sz="1000">
                        <a:latin typeface="Raleway"/>
                        <a:ea typeface="Raleway"/>
                        <a:cs typeface="Raleway"/>
                        <a:sym typeface="Raleway"/>
                      </a:endParaRPr>
                    </a:p>
                    <a:p>
                      <a:pPr indent="0" lvl="0" marL="0" rtl="0" algn="l">
                        <a:lnSpc>
                          <a:spcPct val="150000"/>
                        </a:lnSpc>
                        <a:spcBef>
                          <a:spcPts val="0"/>
                        </a:spcBef>
                        <a:spcAft>
                          <a:spcPts val="0"/>
                        </a:spcAft>
                        <a:buNone/>
                      </a:pPr>
                      <a:r>
                        <a:rPr lang="en" sz="1000">
                          <a:latin typeface="Raleway"/>
                          <a:ea typeface="Raleway"/>
                          <a:cs typeface="Raleway"/>
                          <a:sym typeface="Raleway"/>
                        </a:rPr>
                        <a:t>Based on DQN, a reward function with reward weight is designed, and the influence of reward weight has been analysed experimentally. Moreover, the abnormal rewards caused by the relative motion between obstacles and robot have been analysed and solved by adding a reward modifier to DQN. The comparative experiment among RMDQN, RMDDQN, dueling RMDQN, and dueling RMDDQN was done, and turns out that the result of RMDDQN is the best</a:t>
                      </a:r>
                      <a:r>
                        <a:rPr lang="en" sz="900">
                          <a:latin typeface="Raleway"/>
                          <a:ea typeface="Raleway"/>
                          <a:cs typeface="Raleway"/>
                          <a:sym typeface="Raleway"/>
                        </a:rPr>
                        <a:t>.</a:t>
                      </a:r>
                      <a:endParaRPr sz="1200"/>
                    </a:p>
                  </a:txBody>
                  <a:tcPr marT="91425" marB="91425" marR="91425" marL="91425"/>
                </a:tc>
                <a:tc>
                  <a:txBody>
                    <a:bodyPr/>
                    <a:lstStyle/>
                    <a:p>
                      <a:pPr indent="0" lvl="0" marL="0" rtl="0" algn="l">
                        <a:lnSpc>
                          <a:spcPct val="150000"/>
                        </a:lnSpc>
                        <a:spcBef>
                          <a:spcPts val="0"/>
                        </a:spcBef>
                        <a:spcAft>
                          <a:spcPts val="0"/>
                        </a:spcAft>
                        <a:buNone/>
                      </a:pPr>
                      <a:r>
                        <a:rPr lang="en" sz="1000">
                          <a:latin typeface="Raleway"/>
                          <a:ea typeface="Raleway"/>
                          <a:cs typeface="Raleway"/>
                          <a:sym typeface="Raleway"/>
                        </a:rPr>
                        <a:t>Their work focused on the performance of DQN on the policy of the robot’s moving direction, hence the velocity and the acceleration of the robot are not considered</a:t>
                      </a:r>
                      <a:endParaRPr sz="1000">
                        <a:latin typeface="Raleway"/>
                        <a:ea typeface="Raleway"/>
                        <a:cs typeface="Raleway"/>
                        <a:sym typeface="Raleway"/>
                      </a:endParaRPr>
                    </a:p>
                    <a:p>
                      <a:pPr indent="0" lvl="0" marL="0" rtl="0" algn="l">
                        <a:lnSpc>
                          <a:spcPct val="150000"/>
                        </a:lnSpc>
                        <a:spcBef>
                          <a:spcPts val="0"/>
                        </a:spcBef>
                        <a:spcAft>
                          <a:spcPts val="0"/>
                        </a:spcAft>
                        <a:buNone/>
                      </a:pPr>
                      <a:r>
                        <a:rPr lang="en" sz="1000">
                          <a:latin typeface="Raleway"/>
                          <a:ea typeface="Raleway"/>
                          <a:cs typeface="Raleway"/>
                          <a:sym typeface="Raleway"/>
                        </a:rPr>
                        <a:t>Moreover, this article does not consider the specific dimension.</a:t>
                      </a:r>
                      <a:endParaRPr sz="1100"/>
                    </a:p>
                  </a:txBody>
                  <a:tcPr marT="91425" marB="91425" marR="91425" marL="91425"/>
                </a:tc>
              </a:tr>
              <a:tr h="2496125">
                <a:tc>
                  <a:txBody>
                    <a:bodyPr/>
                    <a:lstStyle/>
                    <a:p>
                      <a:pPr indent="0" lvl="0" marL="0" rtl="0" algn="l">
                        <a:spcBef>
                          <a:spcPts val="0"/>
                        </a:spcBef>
                        <a:spcAft>
                          <a:spcPts val="0"/>
                        </a:spcAft>
                        <a:buNone/>
                      </a:pPr>
                      <a:r>
                        <a:rPr lang="en" sz="1300"/>
                        <a:t>5</a:t>
                      </a:r>
                      <a:endParaRPr sz="1300"/>
                    </a:p>
                  </a:txBody>
                  <a:tcPr marT="91425" marB="91425" marR="91425" marL="91425"/>
                </a:tc>
                <a:tc>
                  <a:txBody>
                    <a:bodyPr/>
                    <a:lstStyle/>
                    <a:p>
                      <a:pPr indent="0" lvl="0" marL="0" rtl="0" algn="l">
                        <a:lnSpc>
                          <a:spcPct val="150000"/>
                        </a:lnSpc>
                        <a:spcBef>
                          <a:spcPts val="0"/>
                        </a:spcBef>
                        <a:spcAft>
                          <a:spcPts val="0"/>
                        </a:spcAft>
                        <a:buNone/>
                      </a:pPr>
                      <a:r>
                        <a:rPr b="1" lang="en" sz="1000">
                          <a:solidFill>
                            <a:srgbClr val="333333"/>
                          </a:solidFill>
                          <a:highlight>
                            <a:srgbClr val="FFFFFF"/>
                          </a:highlight>
                          <a:latin typeface="Raleway"/>
                          <a:ea typeface="Raleway"/>
                          <a:cs typeface="Raleway"/>
                          <a:sym typeface="Raleway"/>
                        </a:rPr>
                        <a:t>Autonomous Navigation for Omnidirectional Robot Based on Deep Reinforcement Learning </a:t>
                      </a:r>
                      <a:endParaRPr b="1" sz="1000">
                        <a:solidFill>
                          <a:srgbClr val="333333"/>
                        </a:solidFill>
                        <a:highlight>
                          <a:srgbClr val="FFFFFF"/>
                        </a:highlight>
                        <a:latin typeface="Raleway"/>
                        <a:ea typeface="Raleway"/>
                        <a:cs typeface="Raleway"/>
                        <a:sym typeface="Raleway"/>
                      </a:endParaRPr>
                    </a:p>
                    <a:p>
                      <a:pPr indent="0" lvl="0" marL="0" rtl="0" algn="l">
                        <a:lnSpc>
                          <a:spcPct val="150000"/>
                        </a:lnSpc>
                        <a:spcBef>
                          <a:spcPts val="0"/>
                        </a:spcBef>
                        <a:spcAft>
                          <a:spcPts val="0"/>
                        </a:spcAft>
                        <a:buNone/>
                      </a:pPr>
                      <a:r>
                        <a:rPr b="1" lang="en" sz="1000">
                          <a:solidFill>
                            <a:srgbClr val="333333"/>
                          </a:solidFill>
                          <a:highlight>
                            <a:srgbClr val="FFFFFF"/>
                          </a:highlight>
                          <a:latin typeface="Raleway"/>
                          <a:ea typeface="Raleway"/>
                          <a:cs typeface="Raleway"/>
                          <a:sym typeface="Raleway"/>
                        </a:rPr>
                        <a:t>Van Nguyen Thi Thanh , Tien Ngo Manh, Cuong Nguyen Manh, Dung Pham Tien, Manh Tran Van , Duyen Ha Thi Kim and Duy Nguyen Duc</a:t>
                      </a:r>
                      <a:endParaRPr b="1" sz="1000">
                        <a:solidFill>
                          <a:srgbClr val="333333"/>
                        </a:solidFill>
                        <a:highlight>
                          <a:srgbClr val="FFFFFF"/>
                        </a:highlight>
                        <a:latin typeface="Raleway"/>
                        <a:ea typeface="Raleway"/>
                        <a:cs typeface="Raleway"/>
                        <a:sym typeface="Raleway"/>
                      </a:endParaRPr>
                    </a:p>
                    <a:p>
                      <a:pPr indent="0" lvl="0" marL="0" rtl="0" algn="l">
                        <a:lnSpc>
                          <a:spcPct val="150000"/>
                        </a:lnSpc>
                        <a:spcBef>
                          <a:spcPts val="0"/>
                        </a:spcBef>
                        <a:spcAft>
                          <a:spcPts val="0"/>
                        </a:spcAft>
                        <a:buNone/>
                      </a:pPr>
                      <a:r>
                        <a:t/>
                      </a:r>
                      <a:endParaRPr sz="1100">
                        <a:solidFill>
                          <a:srgbClr val="333333"/>
                        </a:solidFill>
                        <a:highlight>
                          <a:srgbClr val="FFFFFF"/>
                        </a:highlight>
                      </a:endParaRPr>
                    </a:p>
                    <a:p>
                      <a:pPr indent="0" lvl="0" marL="0" rtl="0" algn="l">
                        <a:lnSpc>
                          <a:spcPct val="150000"/>
                        </a:lnSpc>
                        <a:spcBef>
                          <a:spcPts val="0"/>
                        </a:spcBef>
                        <a:spcAft>
                          <a:spcPts val="0"/>
                        </a:spcAft>
                        <a:buNone/>
                      </a:pPr>
                      <a:r>
                        <a:t/>
                      </a:r>
                      <a:endParaRPr sz="1100">
                        <a:solidFill>
                          <a:srgbClr val="333333"/>
                        </a:solidFill>
                        <a:highlight>
                          <a:srgbClr val="FFFFFF"/>
                        </a:highlight>
                      </a:endParaRPr>
                    </a:p>
                  </a:txBody>
                  <a:tcPr marT="91425" marB="91425" marR="91425" marL="91425"/>
                </a:tc>
                <a:tc>
                  <a:txBody>
                    <a:bodyPr/>
                    <a:lstStyle/>
                    <a:p>
                      <a:pPr indent="0" lvl="0" marL="0" rtl="0" algn="l">
                        <a:lnSpc>
                          <a:spcPct val="150000"/>
                        </a:lnSpc>
                        <a:spcBef>
                          <a:spcPts val="0"/>
                        </a:spcBef>
                        <a:spcAft>
                          <a:spcPts val="0"/>
                        </a:spcAft>
                        <a:buNone/>
                      </a:pPr>
                      <a:r>
                        <a:rPr lang="en" sz="1200">
                          <a:latin typeface="Raleway"/>
                          <a:ea typeface="Raleway"/>
                          <a:cs typeface="Raleway"/>
                          <a:sym typeface="Raleway"/>
                        </a:rPr>
                        <a:t>They aimed to illustrate how the Omni robot performs navigation using model-free deep Q learning to navigate in unpredicted environments. It will also explain how to obtain the policy when such a model is unknown in advance by using a virtual environment to conduct in simulation.</a:t>
                      </a:r>
                      <a:endParaRPr sz="1200">
                        <a:latin typeface="Raleway"/>
                        <a:ea typeface="Raleway"/>
                        <a:cs typeface="Raleway"/>
                        <a:sym typeface="Raleway"/>
                      </a:endParaRPr>
                    </a:p>
                  </a:txBody>
                  <a:tcPr marT="91425" marB="91425" marR="91425" marL="91425"/>
                </a:tc>
                <a:tc>
                  <a:txBody>
                    <a:bodyPr/>
                    <a:lstStyle/>
                    <a:p>
                      <a:pPr indent="0" lvl="0" marL="0" rtl="0" algn="l">
                        <a:lnSpc>
                          <a:spcPct val="150000"/>
                        </a:lnSpc>
                        <a:spcBef>
                          <a:spcPts val="0"/>
                        </a:spcBef>
                        <a:spcAft>
                          <a:spcPts val="0"/>
                        </a:spcAft>
                        <a:buNone/>
                      </a:pPr>
                      <a:r>
                        <a:rPr lang="en" sz="1100">
                          <a:latin typeface="Raleway"/>
                          <a:ea typeface="Raleway"/>
                          <a:cs typeface="Raleway"/>
                          <a:sym typeface="Raleway"/>
                        </a:rPr>
                        <a:t>Their system attempted to find the best route by moving around or near the obstacle several times which is not practical in real life scenarios. </a:t>
                      </a:r>
                      <a:endParaRPr sz="1100">
                        <a:latin typeface="Raleway"/>
                        <a:ea typeface="Raleway"/>
                        <a:cs typeface="Raleway"/>
                        <a:sym typeface="Raleway"/>
                      </a:endParaRPr>
                    </a:p>
                  </a:txBody>
                  <a:tcPr marT="91425" marB="91425" marR="91425" marL="91425"/>
                </a:tc>
              </a:tr>
            </a:tbl>
          </a:graphicData>
        </a:graphic>
      </p:graphicFrame>
      <p:sp>
        <p:nvSpPr>
          <p:cNvPr id="122" name="Google Shape;122;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620950" y="569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4196"/>
              <a:buFont typeface="Arial"/>
              <a:buNone/>
            </a:pPr>
            <a:r>
              <a:rPr lang="en" sz="2240"/>
              <a:t>Architecture Diagram:</a:t>
            </a:r>
            <a:endParaRPr sz="2240"/>
          </a:p>
          <a:p>
            <a:pPr indent="0" lvl="0" marL="0" rtl="0" algn="just">
              <a:lnSpc>
                <a:spcPct val="150000"/>
              </a:lnSpc>
              <a:spcBef>
                <a:spcPts val="0"/>
              </a:spcBef>
              <a:spcAft>
                <a:spcPts val="1600"/>
              </a:spcAft>
              <a:buNone/>
            </a:pPr>
            <a:r>
              <a:t/>
            </a:r>
            <a:endParaRPr i="1" sz="1800">
              <a:solidFill>
                <a:srgbClr val="000000"/>
              </a:solidFill>
              <a:latin typeface="Arial"/>
              <a:ea typeface="Arial"/>
              <a:cs typeface="Arial"/>
              <a:sym typeface="Arial"/>
            </a:endParaRPr>
          </a:p>
        </p:txBody>
      </p:sp>
      <p:pic>
        <p:nvPicPr>
          <p:cNvPr id="128" name="Google Shape;128;p19"/>
          <p:cNvPicPr preferRelativeResize="0"/>
          <p:nvPr/>
        </p:nvPicPr>
        <p:blipFill>
          <a:blip r:embed="rId3">
            <a:alphaModFix/>
          </a:blip>
          <a:stretch>
            <a:fillRect/>
          </a:stretch>
        </p:blipFill>
        <p:spPr>
          <a:xfrm>
            <a:off x="1660250" y="954625"/>
            <a:ext cx="5794575" cy="4058650"/>
          </a:xfrm>
          <a:prstGeom prst="rect">
            <a:avLst/>
          </a:prstGeom>
          <a:noFill/>
          <a:ln>
            <a:noFill/>
          </a:ln>
        </p:spPr>
      </p:pic>
      <p:sp>
        <p:nvSpPr>
          <p:cNvPr id="129" name="Google Shape;129;p19"/>
          <p:cNvSpPr txBox="1"/>
          <p:nvPr/>
        </p:nvSpPr>
        <p:spPr>
          <a:xfrm>
            <a:off x="3223300" y="4789500"/>
            <a:ext cx="30000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t>Figure 1 - Architecture Diagram</a:t>
            </a:r>
            <a:endParaRPr/>
          </a:p>
        </p:txBody>
      </p:sp>
      <p:sp>
        <p:nvSpPr>
          <p:cNvPr id="130" name="Google Shape;130;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40"/>
              <a:t>Architecture Diagram:</a:t>
            </a:r>
            <a:endParaRPr sz="2240"/>
          </a:p>
          <a:p>
            <a:pPr indent="0" lvl="0" marL="0" rtl="0" algn="just">
              <a:lnSpc>
                <a:spcPct val="150000"/>
              </a:lnSpc>
              <a:spcBef>
                <a:spcPts val="0"/>
              </a:spcBef>
              <a:spcAft>
                <a:spcPts val="0"/>
              </a:spcAft>
              <a:buNone/>
            </a:pPr>
            <a:r>
              <a:t/>
            </a:r>
            <a:endParaRPr i="1" sz="1800">
              <a:solidFill>
                <a:srgbClr val="000000"/>
              </a:solidFill>
              <a:latin typeface="Arial"/>
              <a:ea typeface="Arial"/>
              <a:cs typeface="Arial"/>
              <a:sym typeface="Arial"/>
            </a:endParaRPr>
          </a:p>
          <a:p>
            <a:pPr indent="0" lvl="0" marL="0" rtl="0" algn="l">
              <a:spcBef>
                <a:spcPts val="1600"/>
              </a:spcBef>
              <a:spcAft>
                <a:spcPts val="0"/>
              </a:spcAft>
              <a:buNone/>
            </a:pPr>
            <a:r>
              <a:t/>
            </a:r>
            <a:endParaRPr/>
          </a:p>
        </p:txBody>
      </p:sp>
      <p:sp>
        <p:nvSpPr>
          <p:cNvPr id="136" name="Google Shape;136;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None/>
            </a:pPr>
            <a:r>
              <a:rPr lang="en" sz="1500">
                <a:solidFill>
                  <a:srgbClr val="000000"/>
                </a:solidFill>
                <a:latin typeface="Raleway"/>
                <a:ea typeface="Raleway"/>
                <a:cs typeface="Raleway"/>
                <a:sym typeface="Raleway"/>
              </a:rPr>
              <a:t>The project’s Architecture diagram in figure 1 has 6 modules , Create Object/Vehicle - This module creates the object required, that is vehicle using Kivy. Sensors Creation - This module creates the 3 sensors required using Kivy. Connecting objects and sensors - Connecting the 4 objects into a single entity.Obstacle Map Creation - In this module, we create the environment in which the object runs. DQL Algorithm Implementation - This module deals with the DQL Algorithm which is used by the object to learn avoiding obstacles. The last module that is the output module Object starts and reaches destination - This module is used to build and run the project.</a:t>
            </a:r>
            <a:endParaRPr sz="1500">
              <a:latin typeface="Raleway"/>
              <a:ea typeface="Raleway"/>
              <a:cs typeface="Raleway"/>
              <a:sym typeface="Raleway"/>
            </a:endParaRPr>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40"/>
              <a:t>Proposed work:</a:t>
            </a:r>
            <a:endParaRPr sz="2240"/>
          </a:p>
          <a:p>
            <a:pPr indent="0" lvl="0" marL="0" rtl="0" algn="just">
              <a:lnSpc>
                <a:spcPct val="150000"/>
              </a:lnSpc>
              <a:spcBef>
                <a:spcPts val="0"/>
              </a:spcBef>
              <a:spcAft>
                <a:spcPts val="0"/>
              </a:spcAft>
              <a:buNone/>
            </a:pPr>
            <a:r>
              <a:t/>
            </a:r>
            <a:endParaRPr i="1" sz="1800">
              <a:solidFill>
                <a:srgbClr val="000000"/>
              </a:solidFill>
              <a:latin typeface="Arial"/>
              <a:ea typeface="Arial"/>
              <a:cs typeface="Arial"/>
              <a:sym typeface="Arial"/>
            </a:endParaRPr>
          </a:p>
          <a:p>
            <a:pPr indent="0" lvl="0" marL="0" rtl="0" algn="l">
              <a:spcBef>
                <a:spcPts val="1600"/>
              </a:spcBef>
              <a:spcAft>
                <a:spcPts val="0"/>
              </a:spcAft>
              <a:buNone/>
            </a:pPr>
            <a:r>
              <a:t/>
            </a:r>
            <a:endParaRPr/>
          </a:p>
        </p:txBody>
      </p:sp>
      <p:sp>
        <p:nvSpPr>
          <p:cNvPr id="143" name="Google Shape;143;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rgbClr val="000000"/>
                </a:solidFill>
                <a:latin typeface="Raleway"/>
                <a:ea typeface="Raleway"/>
                <a:cs typeface="Raleway"/>
                <a:sym typeface="Raleway"/>
              </a:rPr>
              <a:t>The goal of this simulation is to build an environment with a complex path, an object with 3 sensors which uses  Deep Q-Learning to train the object  and to assign a destination for the object to reach.</a:t>
            </a:r>
            <a:endParaRPr sz="1500">
              <a:solidFill>
                <a:srgbClr val="000000"/>
              </a:solidFill>
              <a:latin typeface="Raleway"/>
              <a:ea typeface="Raleway"/>
              <a:cs typeface="Raleway"/>
              <a:sym typeface="Raleway"/>
            </a:endParaRPr>
          </a:p>
          <a:p>
            <a:pPr indent="0" lvl="0" marL="0" rtl="0" algn="just">
              <a:spcBef>
                <a:spcPts val="0"/>
              </a:spcBef>
              <a:spcAft>
                <a:spcPts val="0"/>
              </a:spcAft>
              <a:buNone/>
            </a:pPr>
            <a:r>
              <a:t/>
            </a:r>
            <a:endParaRPr sz="1500">
              <a:solidFill>
                <a:srgbClr val="000000"/>
              </a:solidFill>
              <a:latin typeface="Raleway"/>
              <a:ea typeface="Raleway"/>
              <a:cs typeface="Raleway"/>
              <a:sym typeface="Raleway"/>
            </a:endParaRPr>
          </a:p>
          <a:p>
            <a:pPr indent="0" lvl="0" marL="0" rtl="0" algn="just">
              <a:spcBef>
                <a:spcPts val="0"/>
              </a:spcBef>
              <a:spcAft>
                <a:spcPts val="0"/>
              </a:spcAft>
              <a:buNone/>
            </a:pPr>
            <a:r>
              <a:rPr lang="en" sz="1500">
                <a:solidFill>
                  <a:srgbClr val="000000"/>
                </a:solidFill>
                <a:latin typeface="Raleway"/>
                <a:ea typeface="Raleway"/>
                <a:cs typeface="Raleway"/>
                <a:sym typeface="Raleway"/>
              </a:rPr>
              <a:t>Anaconda is what we’ll use to install PyTorch and Kivy. It is a free and open source distribution of Python which offers an easy way to install packages.</a:t>
            </a:r>
            <a:endParaRPr sz="1500">
              <a:solidFill>
                <a:srgbClr val="000000"/>
              </a:solidFill>
              <a:latin typeface="Raleway"/>
              <a:ea typeface="Raleway"/>
              <a:cs typeface="Raleway"/>
              <a:sym typeface="Raleway"/>
            </a:endParaRPr>
          </a:p>
          <a:p>
            <a:pPr indent="0" lvl="0" marL="0" rtl="0" algn="just">
              <a:spcBef>
                <a:spcPts val="0"/>
              </a:spcBef>
              <a:spcAft>
                <a:spcPts val="0"/>
              </a:spcAft>
              <a:buNone/>
            </a:pPr>
            <a:r>
              <a:t/>
            </a:r>
            <a:endParaRPr sz="1500">
              <a:solidFill>
                <a:srgbClr val="000000"/>
              </a:solidFill>
              <a:latin typeface="Raleway"/>
              <a:ea typeface="Raleway"/>
              <a:cs typeface="Raleway"/>
              <a:sym typeface="Raleway"/>
            </a:endParaRPr>
          </a:p>
          <a:p>
            <a:pPr indent="0" lvl="0" marL="0" rtl="0" algn="just">
              <a:spcBef>
                <a:spcPts val="0"/>
              </a:spcBef>
              <a:spcAft>
                <a:spcPts val="0"/>
              </a:spcAft>
              <a:buNone/>
            </a:pPr>
            <a:r>
              <a:rPr lang="en" sz="1500">
                <a:solidFill>
                  <a:srgbClr val="000000"/>
                </a:solidFill>
                <a:latin typeface="Raleway"/>
                <a:ea typeface="Raleway"/>
                <a:cs typeface="Raleway"/>
                <a:sym typeface="Raleway"/>
              </a:rPr>
              <a:t>We will build this 2D map inside a Kivy webapp. Kivy is a free and open source Python framework with a user interface inside which you can build your games or apps. It will be  the container of the whole environment.</a:t>
            </a:r>
            <a:endParaRPr sz="1500">
              <a:latin typeface="Raleway"/>
              <a:ea typeface="Raleway"/>
              <a:cs typeface="Raleway"/>
              <a:sym typeface="Raleway"/>
            </a:endParaRPr>
          </a:p>
        </p:txBody>
      </p:sp>
      <p:sp>
        <p:nvSpPr>
          <p:cNvPr id="144" name="Google Shape;144;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