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Halant Semi-Bold" charset="1" panose="00000700000000000000"/>
      <p:regular r:id="rId22"/>
    </p:embeddedFont>
    <p:embeddedFont>
      <p:font typeface="Clear Sans" charset="1" panose="020B0503030202020304"/>
      <p:regular r:id="rId23"/>
    </p:embeddedFont>
    <p:embeddedFont>
      <p:font typeface="Paalalabas Wide" charset="1" panose="00000000000000000000"/>
      <p:regular r:id="rId24"/>
    </p:embeddedFont>
    <p:embeddedFont>
      <p:font typeface="Times New Roman" charset="1" panose="02030502070405020303"/>
      <p:regular r:id="rId25"/>
    </p:embeddedFont>
    <p:embeddedFont>
      <p:font typeface="Times New Roman Bold" charset="1" panose="02030802070405020303"/>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5E48"/>
        </a:solidFill>
      </p:bgPr>
    </p:bg>
    <p:spTree>
      <p:nvGrpSpPr>
        <p:cNvPr id="1" name=""/>
        <p:cNvGrpSpPr/>
        <p:nvPr/>
      </p:nvGrpSpPr>
      <p:grpSpPr>
        <a:xfrm>
          <a:off x="0" y="0"/>
          <a:ext cx="0" cy="0"/>
          <a:chOff x="0" y="0"/>
          <a:chExt cx="0" cy="0"/>
        </a:xfrm>
      </p:grpSpPr>
      <p:grpSp>
        <p:nvGrpSpPr>
          <p:cNvPr name="Group 2" id="2"/>
          <p:cNvGrpSpPr/>
          <p:nvPr/>
        </p:nvGrpSpPr>
        <p:grpSpPr>
          <a:xfrm rot="5400000">
            <a:off x="-40001" y="13463"/>
            <a:ext cx="10313537" cy="10233536"/>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alpha val="19608"/>
              </a:srgbClr>
            </a:solidFill>
          </p:spPr>
        </p:sp>
      </p:grpSp>
      <p:grpSp>
        <p:nvGrpSpPr>
          <p:cNvPr name="Group 4" id="4"/>
          <p:cNvGrpSpPr>
            <a:grpSpLocks noChangeAspect="true"/>
          </p:cNvGrpSpPr>
          <p:nvPr/>
        </p:nvGrpSpPr>
        <p:grpSpPr>
          <a:xfrm rot="0">
            <a:off x="1028700" y="1588483"/>
            <a:ext cx="7266767" cy="7266767"/>
            <a:chOff x="6705600" y="1371600"/>
            <a:chExt cx="10972800" cy="10972800"/>
          </a:xfrm>
        </p:grpSpPr>
        <p:sp>
          <p:nvSpPr>
            <p:cNvPr name="Freeform 5" id="5"/>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grpSp>
        <p:nvGrpSpPr>
          <p:cNvPr name="Group 6" id="6"/>
          <p:cNvGrpSpPr>
            <a:grpSpLocks noChangeAspect="true"/>
          </p:cNvGrpSpPr>
          <p:nvPr/>
        </p:nvGrpSpPr>
        <p:grpSpPr>
          <a:xfrm rot="995945">
            <a:off x="2590076" y="863825"/>
            <a:ext cx="4130631" cy="8394475"/>
            <a:chOff x="0" y="0"/>
            <a:chExt cx="5001260" cy="10163810"/>
          </a:xfrm>
        </p:grpSpPr>
        <p:sp>
          <p:nvSpPr>
            <p:cNvPr name="Freeform 7" id="7"/>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
              <a:stretch>
                <a:fillRect l="-45" t="0" r="-45" b="0"/>
              </a:stretch>
            </a:blipFill>
          </p:spPr>
        </p:sp>
        <p:sp>
          <p:nvSpPr>
            <p:cNvPr name="Freeform 8" id="8"/>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
              <a:stretch>
                <a:fillRect l="-24432" t="0" r="-24432" b="0"/>
              </a:stretch>
            </a:blipFill>
          </p:spPr>
        </p:sp>
      </p:grpSp>
      <p:grpSp>
        <p:nvGrpSpPr>
          <p:cNvPr name="Group 9" id="9"/>
          <p:cNvGrpSpPr/>
          <p:nvPr/>
        </p:nvGrpSpPr>
        <p:grpSpPr>
          <a:xfrm rot="0">
            <a:off x="9220200" y="3992664"/>
            <a:ext cx="8115300" cy="2606473"/>
            <a:chOff x="0" y="0"/>
            <a:chExt cx="10820400" cy="3475297"/>
          </a:xfrm>
        </p:grpSpPr>
        <p:sp>
          <p:nvSpPr>
            <p:cNvPr name="TextBox 10" id="10"/>
            <p:cNvSpPr txBox="true"/>
            <p:nvPr/>
          </p:nvSpPr>
          <p:spPr>
            <a:xfrm rot="0">
              <a:off x="0" y="9525"/>
              <a:ext cx="10820400" cy="2517529"/>
            </a:xfrm>
            <a:prstGeom prst="rect">
              <a:avLst/>
            </a:prstGeom>
          </p:spPr>
          <p:txBody>
            <a:bodyPr anchor="t" rtlCol="false" tIns="0" lIns="0" bIns="0" rIns="0">
              <a:spAutoFit/>
            </a:bodyPr>
            <a:lstStyle/>
            <a:p>
              <a:pPr algn="ctr">
                <a:lnSpc>
                  <a:spcPts val="14999"/>
                </a:lnSpc>
              </a:pPr>
              <a:r>
                <a:rPr lang="en-US" sz="12499">
                  <a:solidFill>
                    <a:srgbClr val="FFFFFF"/>
                  </a:solidFill>
                  <a:latin typeface="Halant Semi-Bold"/>
                  <a:ea typeface="Halant Semi-Bold"/>
                  <a:cs typeface="Halant Semi-Bold"/>
                  <a:sym typeface="Halant Semi-Bold"/>
                </a:rPr>
                <a:t>Happilo</a:t>
              </a:r>
            </a:p>
          </p:txBody>
        </p:sp>
        <p:sp>
          <p:nvSpPr>
            <p:cNvPr name="TextBox 11" id="11"/>
            <p:cNvSpPr txBox="true"/>
            <p:nvPr/>
          </p:nvSpPr>
          <p:spPr>
            <a:xfrm rot="0">
              <a:off x="0" y="2672649"/>
              <a:ext cx="10820400" cy="802648"/>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Clear Sans"/>
                  <a:ea typeface="Clear Sans"/>
                  <a:cs typeface="Clear Sans"/>
                  <a:sym typeface="Clear Sans"/>
                </a:rPr>
                <a:t>Every Bite is a celebration of Health</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5E4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505331"/>
            <a:ext cx="4304312" cy="7276337"/>
          </a:xfrm>
          <a:custGeom>
            <a:avLst/>
            <a:gdLst/>
            <a:ahLst/>
            <a:cxnLst/>
            <a:rect r="r" b="b" t="t" l="l"/>
            <a:pathLst>
              <a:path h="7276337" w="4304312">
                <a:moveTo>
                  <a:pt x="0" y="0"/>
                </a:moveTo>
                <a:lnTo>
                  <a:pt x="4304312" y="0"/>
                </a:lnTo>
                <a:lnTo>
                  <a:pt x="4304312" y="7276338"/>
                </a:lnTo>
                <a:lnTo>
                  <a:pt x="0" y="7276338"/>
                </a:lnTo>
                <a:lnTo>
                  <a:pt x="0" y="0"/>
                </a:lnTo>
                <a:close/>
              </a:path>
            </a:pathLst>
          </a:custGeom>
          <a:blipFill>
            <a:blip r:embed="rId2"/>
            <a:stretch>
              <a:fillRect l="0" t="0" r="0" b="0"/>
            </a:stretch>
          </a:blipFill>
        </p:spPr>
      </p:sp>
      <p:sp>
        <p:nvSpPr>
          <p:cNvPr name="Freeform 3" id="3"/>
          <p:cNvSpPr/>
          <p:nvPr/>
        </p:nvSpPr>
        <p:spPr>
          <a:xfrm flipH="false" flipV="false" rot="0">
            <a:off x="9888274" y="1599066"/>
            <a:ext cx="4426382" cy="7182603"/>
          </a:xfrm>
          <a:custGeom>
            <a:avLst/>
            <a:gdLst/>
            <a:ahLst/>
            <a:cxnLst/>
            <a:rect r="r" b="b" t="t" l="l"/>
            <a:pathLst>
              <a:path h="7182603" w="4426382">
                <a:moveTo>
                  <a:pt x="0" y="0"/>
                </a:moveTo>
                <a:lnTo>
                  <a:pt x="4426382" y="0"/>
                </a:lnTo>
                <a:lnTo>
                  <a:pt x="4426382" y="7182603"/>
                </a:lnTo>
                <a:lnTo>
                  <a:pt x="0" y="7182603"/>
                </a:lnTo>
                <a:lnTo>
                  <a:pt x="0" y="0"/>
                </a:lnTo>
                <a:close/>
              </a:path>
            </a:pathLst>
          </a:custGeom>
          <a:blipFill>
            <a:blip r:embed="rId3"/>
            <a:stretch>
              <a:fillRect l="0" t="0" r="0" b="0"/>
            </a:stretch>
          </a:blipFill>
        </p:spPr>
      </p:sp>
      <p:sp>
        <p:nvSpPr>
          <p:cNvPr name="TextBox 4" id="4"/>
          <p:cNvSpPr txBox="true"/>
          <p:nvPr/>
        </p:nvSpPr>
        <p:spPr>
          <a:xfrm rot="0">
            <a:off x="569005" y="495300"/>
            <a:ext cx="2535198" cy="533400"/>
          </a:xfrm>
          <a:prstGeom prst="rect">
            <a:avLst/>
          </a:prstGeom>
        </p:spPr>
        <p:txBody>
          <a:bodyPr anchor="t" rtlCol="false" tIns="0" lIns="0" bIns="0" rIns="0">
            <a:spAutoFit/>
          </a:bodyPr>
          <a:lstStyle/>
          <a:p>
            <a:pPr algn="ctr">
              <a:lnSpc>
                <a:spcPts val="4200"/>
              </a:lnSpc>
            </a:pPr>
            <a:r>
              <a:rPr lang="en-US" sz="3000">
                <a:solidFill>
                  <a:srgbClr val="000000"/>
                </a:solidFill>
                <a:latin typeface="Paalalabas Wide"/>
                <a:ea typeface="Paalalabas Wide"/>
                <a:cs typeface="Paalalabas Wide"/>
                <a:sym typeface="Paalalabas Wide"/>
              </a:rPr>
              <a:t>Wire framing</a:t>
            </a:r>
          </a:p>
        </p:txBody>
      </p:sp>
      <p:sp>
        <p:nvSpPr>
          <p:cNvPr name="TextBox 5" id="5"/>
          <p:cNvSpPr txBox="true"/>
          <p:nvPr/>
        </p:nvSpPr>
        <p:spPr>
          <a:xfrm rot="0">
            <a:off x="5722064" y="4819967"/>
            <a:ext cx="235065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Home Page</a:t>
            </a:r>
          </a:p>
        </p:txBody>
      </p:sp>
      <p:sp>
        <p:nvSpPr>
          <p:cNvPr name="TextBox 6" id="6"/>
          <p:cNvSpPr txBox="true"/>
          <p:nvPr/>
        </p:nvSpPr>
        <p:spPr>
          <a:xfrm rot="0">
            <a:off x="14903330" y="4866835"/>
            <a:ext cx="323802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Redeem Points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5E48"/>
        </a:solidFill>
      </p:bgPr>
    </p:bg>
    <p:spTree>
      <p:nvGrpSpPr>
        <p:cNvPr id="1" name=""/>
        <p:cNvGrpSpPr/>
        <p:nvPr/>
      </p:nvGrpSpPr>
      <p:grpSpPr>
        <a:xfrm>
          <a:off x="0" y="0"/>
          <a:ext cx="0" cy="0"/>
          <a:chOff x="0" y="0"/>
          <a:chExt cx="0" cy="0"/>
        </a:xfrm>
      </p:grpSpPr>
      <p:sp>
        <p:nvSpPr>
          <p:cNvPr name="Freeform 2" id="2"/>
          <p:cNvSpPr/>
          <p:nvPr/>
        </p:nvSpPr>
        <p:spPr>
          <a:xfrm flipH="false" flipV="false" rot="0">
            <a:off x="461135" y="1028700"/>
            <a:ext cx="4530433" cy="8299629"/>
          </a:xfrm>
          <a:custGeom>
            <a:avLst/>
            <a:gdLst/>
            <a:ahLst/>
            <a:cxnLst/>
            <a:rect r="r" b="b" t="t" l="l"/>
            <a:pathLst>
              <a:path h="8299629" w="4530433">
                <a:moveTo>
                  <a:pt x="0" y="0"/>
                </a:moveTo>
                <a:lnTo>
                  <a:pt x="4530433" y="0"/>
                </a:lnTo>
                <a:lnTo>
                  <a:pt x="4530433" y="8299629"/>
                </a:lnTo>
                <a:lnTo>
                  <a:pt x="0" y="8299629"/>
                </a:lnTo>
                <a:lnTo>
                  <a:pt x="0" y="0"/>
                </a:lnTo>
                <a:close/>
              </a:path>
            </a:pathLst>
          </a:custGeom>
          <a:blipFill>
            <a:blip r:embed="rId2"/>
            <a:stretch>
              <a:fillRect l="0" t="-1339" r="0" b="-1339"/>
            </a:stretch>
          </a:blipFill>
        </p:spPr>
      </p:sp>
      <p:sp>
        <p:nvSpPr>
          <p:cNvPr name="Freeform 3" id="3"/>
          <p:cNvSpPr/>
          <p:nvPr/>
        </p:nvSpPr>
        <p:spPr>
          <a:xfrm flipH="false" flipV="false" rot="0">
            <a:off x="9670529" y="1028700"/>
            <a:ext cx="4893693" cy="8299629"/>
          </a:xfrm>
          <a:custGeom>
            <a:avLst/>
            <a:gdLst/>
            <a:ahLst/>
            <a:cxnLst/>
            <a:rect r="r" b="b" t="t" l="l"/>
            <a:pathLst>
              <a:path h="8299629" w="4893693">
                <a:moveTo>
                  <a:pt x="0" y="0"/>
                </a:moveTo>
                <a:lnTo>
                  <a:pt x="4893693" y="0"/>
                </a:lnTo>
                <a:lnTo>
                  <a:pt x="4893693" y="8299629"/>
                </a:lnTo>
                <a:lnTo>
                  <a:pt x="0" y="8299629"/>
                </a:lnTo>
                <a:lnTo>
                  <a:pt x="0" y="0"/>
                </a:lnTo>
                <a:close/>
              </a:path>
            </a:pathLst>
          </a:custGeom>
          <a:blipFill>
            <a:blip r:embed="rId3"/>
            <a:stretch>
              <a:fillRect l="0" t="0" r="0" b="0"/>
            </a:stretch>
          </a:blipFill>
        </p:spPr>
      </p:sp>
      <p:sp>
        <p:nvSpPr>
          <p:cNvPr name="TextBox 4" id="4"/>
          <p:cNvSpPr txBox="true"/>
          <p:nvPr/>
        </p:nvSpPr>
        <p:spPr>
          <a:xfrm rot="0">
            <a:off x="5238903" y="4854982"/>
            <a:ext cx="41879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AiBased Nutritionist</a:t>
            </a:r>
          </a:p>
        </p:txBody>
      </p:sp>
      <p:sp>
        <p:nvSpPr>
          <p:cNvPr name="TextBox 5" id="5"/>
          <p:cNvSpPr txBox="true"/>
          <p:nvPr/>
        </p:nvSpPr>
        <p:spPr>
          <a:xfrm rot="0">
            <a:off x="15143497" y="4554944"/>
            <a:ext cx="2476262"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AiBased </a:t>
            </a:r>
          </a:p>
          <a:p>
            <a:pPr algn="ctr">
              <a:lnSpc>
                <a:spcPts val="4759"/>
              </a:lnSpc>
            </a:pPr>
            <a:r>
              <a:rPr lang="en-US" sz="3399">
                <a:solidFill>
                  <a:srgbClr val="000000"/>
                </a:solidFill>
                <a:latin typeface="Canva Sans"/>
                <a:ea typeface="Canva Sans"/>
                <a:cs typeface="Canva Sans"/>
                <a:sym typeface="Canva Sans"/>
              </a:rPr>
              <a:t>Notification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543916" y="389255"/>
            <a:ext cx="6700220" cy="639445"/>
          </a:xfrm>
          <a:prstGeom prst="rect">
            <a:avLst/>
          </a:prstGeom>
        </p:spPr>
        <p:txBody>
          <a:bodyPr anchor="t" rtlCol="false" tIns="0" lIns="0" bIns="0" rIns="0">
            <a:spAutoFit/>
          </a:bodyPr>
          <a:lstStyle/>
          <a:p>
            <a:pPr algn="ctr">
              <a:lnSpc>
                <a:spcPts val="5179"/>
              </a:lnSpc>
            </a:pPr>
            <a:r>
              <a:rPr lang="en-US" sz="3699">
                <a:solidFill>
                  <a:srgbClr val="000000"/>
                </a:solidFill>
                <a:latin typeface="Paalalabas Wide"/>
                <a:ea typeface="Paalalabas Wide"/>
                <a:cs typeface="Paalalabas Wide"/>
                <a:sym typeface="Paalalabas Wide"/>
              </a:rPr>
              <a:t>Marketing Strategy:</a:t>
            </a:r>
          </a:p>
        </p:txBody>
      </p:sp>
      <p:sp>
        <p:nvSpPr>
          <p:cNvPr name="TextBox 3" id="3"/>
          <p:cNvSpPr txBox="true"/>
          <p:nvPr/>
        </p:nvSpPr>
        <p:spPr>
          <a:xfrm rot="0">
            <a:off x="319244" y="1139365"/>
            <a:ext cx="3243858" cy="533400"/>
          </a:xfrm>
          <a:prstGeom prst="rect">
            <a:avLst/>
          </a:prstGeom>
        </p:spPr>
        <p:txBody>
          <a:bodyPr anchor="t" rtlCol="false" tIns="0" lIns="0" bIns="0" rIns="0">
            <a:spAutoFit/>
          </a:bodyPr>
          <a:lstStyle/>
          <a:p>
            <a:pPr algn="ctr">
              <a:lnSpc>
                <a:spcPts val="4200"/>
              </a:lnSpc>
            </a:pPr>
            <a:r>
              <a:rPr lang="en-US" sz="3000">
                <a:solidFill>
                  <a:srgbClr val="000000"/>
                </a:solidFill>
                <a:latin typeface="Paalalabas Wide"/>
                <a:ea typeface="Paalalabas Wide"/>
                <a:cs typeface="Paalalabas Wide"/>
                <a:sym typeface="Paalalabas Wide"/>
              </a:rPr>
              <a:t>Target Audience:</a:t>
            </a:r>
          </a:p>
        </p:txBody>
      </p:sp>
      <p:sp>
        <p:nvSpPr>
          <p:cNvPr name="TextBox 4" id="4"/>
          <p:cNvSpPr txBox="true"/>
          <p:nvPr/>
        </p:nvSpPr>
        <p:spPr>
          <a:xfrm rot="0">
            <a:off x="0" y="1754856"/>
            <a:ext cx="17805083" cy="1941195"/>
          </a:xfrm>
          <a:prstGeom prst="rect">
            <a:avLst/>
          </a:prstGeom>
        </p:spPr>
        <p:txBody>
          <a:bodyPr anchor="t" rtlCol="false" tIns="0" lIns="0" bIns="0" rIns="0">
            <a:spAutoFit/>
          </a:bodyPr>
          <a:lstStyle/>
          <a:p>
            <a:pPr algn="just"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Demographics: </a:t>
            </a:r>
            <a:r>
              <a:rPr lang="en-US" sz="2700">
                <a:solidFill>
                  <a:srgbClr val="000000"/>
                </a:solidFill>
                <a:latin typeface="Times New Roman"/>
                <a:ea typeface="Times New Roman"/>
                <a:cs typeface="Times New Roman"/>
                <a:sym typeface="Times New Roman"/>
              </a:rPr>
              <a:t>Age 1845, urban dwellers, techsavvy, healthconscious individuals.</a:t>
            </a:r>
          </a:p>
          <a:p>
            <a:pPr algn="just"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Geography: Target Tier 1 and Tier 2 cities in India (e.g., Mumbai, Delhi, Bangalore, Chennai, Hyderabad, Pune, etc.).</a:t>
            </a:r>
          </a:p>
          <a:p>
            <a:pPr algn="just"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Behavior: Interested in health, fitness, and wellness.</a:t>
            </a:r>
          </a:p>
          <a:p>
            <a:pPr algn="just">
              <a:lnSpc>
                <a:spcPts val="3780"/>
              </a:lnSpc>
            </a:pPr>
          </a:p>
        </p:txBody>
      </p:sp>
      <p:sp>
        <p:nvSpPr>
          <p:cNvPr name="TextBox 5" id="5"/>
          <p:cNvSpPr txBox="true"/>
          <p:nvPr/>
        </p:nvSpPr>
        <p:spPr>
          <a:xfrm rot="0">
            <a:off x="319244" y="3810350"/>
            <a:ext cx="2023229" cy="533400"/>
          </a:xfrm>
          <a:prstGeom prst="rect">
            <a:avLst/>
          </a:prstGeom>
        </p:spPr>
        <p:txBody>
          <a:bodyPr anchor="t" rtlCol="false" tIns="0" lIns="0" bIns="0" rIns="0">
            <a:spAutoFit/>
          </a:bodyPr>
          <a:lstStyle/>
          <a:p>
            <a:pPr algn="ctr">
              <a:lnSpc>
                <a:spcPts val="4200"/>
              </a:lnSpc>
            </a:pPr>
            <a:r>
              <a:rPr lang="en-US" sz="3000">
                <a:solidFill>
                  <a:srgbClr val="000000"/>
                </a:solidFill>
                <a:latin typeface="Paalalabas Wide"/>
                <a:ea typeface="Paalalabas Wide"/>
                <a:cs typeface="Paalalabas Wide"/>
                <a:sym typeface="Paalalabas Wide"/>
              </a:rPr>
              <a:t>Strategy: </a:t>
            </a:r>
          </a:p>
        </p:txBody>
      </p:sp>
      <p:sp>
        <p:nvSpPr>
          <p:cNvPr name="TextBox 6" id="6"/>
          <p:cNvSpPr txBox="true"/>
          <p:nvPr/>
        </p:nvSpPr>
        <p:spPr>
          <a:xfrm rot="0">
            <a:off x="603026" y="5077175"/>
            <a:ext cx="17684974" cy="4322445"/>
          </a:xfrm>
          <a:prstGeom prst="rect">
            <a:avLst/>
          </a:prstGeom>
        </p:spPr>
        <p:txBody>
          <a:bodyPr anchor="t" rtlCol="false" tIns="0" lIns="0" bIns="0" rIns="0">
            <a:spAutoFit/>
          </a:bodyPr>
          <a:lstStyle/>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Digital </a:t>
            </a:r>
            <a:r>
              <a:rPr lang="en-US" sz="2700">
                <a:solidFill>
                  <a:srgbClr val="000000"/>
                </a:solidFill>
                <a:latin typeface="Times New Roman"/>
                <a:ea typeface="Times New Roman"/>
                <a:cs typeface="Times New Roman"/>
                <a:sym typeface="Times New Roman"/>
              </a:rPr>
              <a:t>Advertising (40% of Budget  ₹4,00,000)</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Google Ads: ₹1,50,000 for search and display ads targeting healthrelated keywords.</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Facebook &amp; Instagram Ads: ₹1,50,000 for targeted ads based on interests and behavior.</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Influencer Marketing: ₹1,00,000 for collaboration with fitness influencers who can create content and promote the app.</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OutofHome (OOH) Advertising (30% of Budget  ₹3,00,000)</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Billboards: ₹2,00,000 in key locations in Tier 1 cities.</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Transit Media: ₹1,00,000 for ads on buses, metro stations, and airports.</a:t>
            </a:r>
          </a:p>
          <a:p>
            <a:pPr algn="l">
              <a:lnSpc>
                <a:spcPts val="3780"/>
              </a:lnSpc>
            </a:pPr>
          </a:p>
        </p:txBody>
      </p:sp>
      <p:sp>
        <p:nvSpPr>
          <p:cNvPr name="TextBox 7" id="7"/>
          <p:cNvSpPr txBox="true"/>
          <p:nvPr/>
        </p:nvSpPr>
        <p:spPr>
          <a:xfrm rot="0">
            <a:off x="1786237" y="4410425"/>
            <a:ext cx="11470481" cy="581025"/>
          </a:xfrm>
          <a:prstGeom prst="rect">
            <a:avLst/>
          </a:prstGeom>
        </p:spPr>
        <p:txBody>
          <a:bodyPr anchor="t" rtlCol="false" tIns="0" lIns="0" bIns="0" rIns="0">
            <a:spAutoFit/>
          </a:bodyPr>
          <a:lstStyle/>
          <a:p>
            <a:pPr algn="ctr">
              <a:lnSpc>
                <a:spcPts val="4200"/>
              </a:lnSpc>
            </a:pPr>
            <a:r>
              <a:rPr lang="en-US" sz="3000">
                <a:solidFill>
                  <a:srgbClr val="000000"/>
                </a:solidFill>
                <a:latin typeface="Times New Roman Bold"/>
                <a:ea typeface="Times New Roman Bold"/>
                <a:cs typeface="Times New Roman Bold"/>
                <a:sym typeface="Times New Roman Bold"/>
              </a:rPr>
              <a:t>The strategy is devised by considering 10 lakh rupees as the initial budget</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402025" y="430538"/>
            <a:ext cx="15284410" cy="3846195"/>
          </a:xfrm>
          <a:prstGeom prst="rect">
            <a:avLst/>
          </a:prstGeom>
        </p:spPr>
        <p:txBody>
          <a:bodyPr anchor="t" rtlCol="false" tIns="0" lIns="0" bIns="0" rIns="0">
            <a:spAutoFit/>
          </a:bodyPr>
          <a:lstStyle/>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Radio </a:t>
            </a:r>
            <a:r>
              <a:rPr lang="en-US" sz="2700">
                <a:solidFill>
                  <a:srgbClr val="000000"/>
                </a:solidFill>
                <a:latin typeface="Times New Roman"/>
                <a:ea typeface="Times New Roman"/>
                <a:cs typeface="Times New Roman"/>
                <a:sym typeface="Times New Roman"/>
              </a:rPr>
              <a:t>Advertising (10% of Budget  ₹1,00,000)</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FM Radio: ₹1,00,000 for ads on popular FM channels in targeted cities during peak hours.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Print Advertising (10% of Budget  ₹1,00,000)</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Newspaper Ads: ₹50,000 for ads in health and lifestyle sections of top newspapers.</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Magazines: ₹50,000 for ads in popular fitness and wellness magazines.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Event Sponsorships and Collaborations (10% of Budget  ₹1,00,000)</a:t>
            </a:r>
          </a:p>
          <a:p>
            <a:pPr algn="l" marL="1165866" indent="-388622" lvl="2">
              <a:lnSpc>
                <a:spcPts val="3780"/>
              </a:lnSpc>
              <a:buFont typeface="Arial"/>
              <a:buChar char="⚬"/>
            </a:pPr>
            <a:r>
              <a:rPr lang="en-US" sz="2700">
                <a:solidFill>
                  <a:srgbClr val="000000"/>
                </a:solidFill>
                <a:latin typeface="Times New Roman"/>
                <a:ea typeface="Times New Roman"/>
                <a:cs typeface="Times New Roman"/>
                <a:sym typeface="Times New Roman"/>
              </a:rPr>
              <a:t>Health &amp; Fitness Events: ₹1,00,000 to sponsor local fitness events, marathons, and health camps.</a:t>
            </a:r>
          </a:p>
          <a:p>
            <a:pPr algn="l">
              <a:lnSpc>
                <a:spcPts val="3780"/>
              </a:lnSpc>
            </a:pPr>
          </a:p>
        </p:txBody>
      </p:sp>
      <p:sp>
        <p:nvSpPr>
          <p:cNvPr name="TextBox 3" id="3"/>
          <p:cNvSpPr txBox="true"/>
          <p:nvPr/>
        </p:nvSpPr>
        <p:spPr>
          <a:xfrm rot="0">
            <a:off x="837956" y="3968123"/>
            <a:ext cx="15051286" cy="512445"/>
          </a:xfrm>
          <a:prstGeom prst="rect">
            <a:avLst/>
          </a:prstGeom>
        </p:spPr>
        <p:txBody>
          <a:bodyPr anchor="t" rtlCol="false" tIns="0" lIns="0" bIns="0" rIns="0">
            <a:spAutoFit/>
          </a:bodyPr>
          <a:lstStyle/>
          <a:p>
            <a:pPr algn="ctr">
              <a:lnSpc>
                <a:spcPts val="3780"/>
              </a:lnSpc>
            </a:pPr>
            <a:r>
              <a:rPr lang="en-US" sz="2700">
                <a:solidFill>
                  <a:srgbClr val="000000"/>
                </a:solidFill>
                <a:latin typeface="Times New Roman Bold"/>
                <a:ea typeface="Times New Roman Bold"/>
                <a:cs typeface="Times New Roman Bold"/>
                <a:sym typeface="Times New Roman Bold"/>
              </a:rPr>
              <a:t>Additional budget of 15 lakhs for, free 150 gm happilo snacks on purchase above 199 for first 10,000 users </a:t>
            </a:r>
          </a:p>
        </p:txBody>
      </p:sp>
      <p:sp>
        <p:nvSpPr>
          <p:cNvPr name="TextBox 4" id="4"/>
          <p:cNvSpPr txBox="true"/>
          <p:nvPr/>
        </p:nvSpPr>
        <p:spPr>
          <a:xfrm rot="0">
            <a:off x="404109" y="4838700"/>
            <a:ext cx="3239691" cy="533400"/>
          </a:xfrm>
          <a:prstGeom prst="rect">
            <a:avLst/>
          </a:prstGeom>
        </p:spPr>
        <p:txBody>
          <a:bodyPr anchor="t" rtlCol="false" tIns="0" lIns="0" bIns="0" rIns="0">
            <a:spAutoFit/>
          </a:bodyPr>
          <a:lstStyle/>
          <a:p>
            <a:pPr algn="ctr">
              <a:lnSpc>
                <a:spcPts val="4200"/>
              </a:lnSpc>
            </a:pPr>
            <a:r>
              <a:rPr lang="en-US" sz="3000">
                <a:solidFill>
                  <a:srgbClr val="000000"/>
                </a:solidFill>
                <a:latin typeface="Paalalabas Wide"/>
                <a:ea typeface="Paalalabas Wide"/>
                <a:cs typeface="Paalalabas Wide"/>
                <a:sym typeface="Paalalabas Wide"/>
              </a:rPr>
              <a:t>Pricing strategy</a:t>
            </a:r>
          </a:p>
        </p:txBody>
      </p:sp>
      <p:sp>
        <p:nvSpPr>
          <p:cNvPr name="TextBox 5" id="5"/>
          <p:cNvSpPr txBox="true"/>
          <p:nvPr/>
        </p:nvSpPr>
        <p:spPr>
          <a:xfrm rot="0">
            <a:off x="762357" y="5538620"/>
            <a:ext cx="16763286" cy="512445"/>
          </a:xfrm>
          <a:prstGeom prst="rect">
            <a:avLst/>
          </a:prstGeom>
        </p:spPr>
        <p:txBody>
          <a:bodyPr anchor="t" rtlCol="false" tIns="0" lIns="0" bIns="0" rIns="0">
            <a:spAutoFit/>
          </a:bodyPr>
          <a:lstStyle/>
          <a:p>
            <a:pPr algn="ctr">
              <a:lnSpc>
                <a:spcPts val="3780"/>
              </a:lnSpc>
            </a:pPr>
            <a:r>
              <a:rPr lang="en-US" sz="2700">
                <a:solidFill>
                  <a:srgbClr val="000000"/>
                </a:solidFill>
                <a:latin typeface="Times New Roman Bold"/>
                <a:ea typeface="Times New Roman Bold"/>
                <a:cs typeface="Times New Roman Bold"/>
                <a:sym typeface="Times New Roman Bold"/>
              </a:rPr>
              <a:t>The app will be free for everyone, as the introduction of initial subscriptionbased use will  not attract most of the  users.</a:t>
            </a:r>
          </a:p>
        </p:txBody>
      </p:sp>
      <p:sp>
        <p:nvSpPr>
          <p:cNvPr name="TextBox 6" id="6"/>
          <p:cNvSpPr txBox="true"/>
          <p:nvPr/>
        </p:nvSpPr>
        <p:spPr>
          <a:xfrm rot="0">
            <a:off x="402025" y="6613040"/>
            <a:ext cx="6933029" cy="533400"/>
          </a:xfrm>
          <a:prstGeom prst="rect">
            <a:avLst/>
          </a:prstGeom>
        </p:spPr>
        <p:txBody>
          <a:bodyPr anchor="t" rtlCol="false" tIns="0" lIns="0" bIns="0" rIns="0">
            <a:spAutoFit/>
          </a:bodyPr>
          <a:lstStyle/>
          <a:p>
            <a:pPr algn="l">
              <a:lnSpc>
                <a:spcPts val="4200"/>
              </a:lnSpc>
            </a:pPr>
            <a:r>
              <a:rPr lang="en-US" sz="3000">
                <a:solidFill>
                  <a:srgbClr val="000000"/>
                </a:solidFill>
                <a:latin typeface="Paalalabas Wide"/>
                <a:ea typeface="Paalalabas Wide"/>
                <a:cs typeface="Paalalabas Wide"/>
                <a:sym typeface="Paalalabas Wide"/>
              </a:rPr>
              <a:t>Performance tracking:</a:t>
            </a:r>
          </a:p>
        </p:txBody>
      </p:sp>
      <p:sp>
        <p:nvSpPr>
          <p:cNvPr name="TextBox 7" id="7"/>
          <p:cNvSpPr txBox="true"/>
          <p:nvPr/>
        </p:nvSpPr>
        <p:spPr>
          <a:xfrm rot="0">
            <a:off x="404109" y="7308365"/>
            <a:ext cx="17883891" cy="2893695"/>
          </a:xfrm>
          <a:prstGeom prst="rect">
            <a:avLst/>
          </a:prstGeom>
        </p:spPr>
        <p:txBody>
          <a:bodyPr anchor="t" rtlCol="false" tIns="0" lIns="0" bIns="0" rIns="0">
            <a:spAutoFit/>
          </a:bodyPr>
          <a:lstStyle/>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Bold"/>
                <a:ea typeface="Times New Roman Bold"/>
                <a:cs typeface="Times New Roman Bold"/>
                <a:sym typeface="Times New Roman Bold"/>
              </a:rPr>
              <a:t>1) User Acquisition Metrics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Downloads: The total number of app downloads from app stores.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Cost Per Install (CPI):  The cost incurred for each app install through paid campaigns.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Organic vs. Paid Installs:  The ratio of users who discovered the app organically versus through paid marketing efforts.</a:t>
            </a:r>
          </a:p>
          <a:p>
            <a:pPr algn="l">
              <a:lnSpc>
                <a:spcPts val="3780"/>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419761" y="923925"/>
            <a:ext cx="17448477" cy="9084945"/>
          </a:xfrm>
          <a:prstGeom prst="rect">
            <a:avLst/>
          </a:prstGeom>
        </p:spPr>
        <p:txBody>
          <a:bodyPr anchor="t" rtlCol="false" tIns="0" lIns="0" bIns="0" rIns="0">
            <a:spAutoFit/>
          </a:bodyPr>
          <a:lstStyle/>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Bold"/>
                <a:ea typeface="Times New Roman Bold"/>
                <a:cs typeface="Times New Roman Bold"/>
                <a:sym typeface="Times New Roman Bold"/>
              </a:rPr>
              <a:t>2)User Engagement Metrics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Active Users: Number of daily active users (DAU) and monthly active users (MAU).</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Session Length: The average time users spend on the app per session.</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Session Frequency: How often users open the app in a given time period.</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Churn Rate: The percentage of users who uninstall or stop using the app after a certain period.</a:t>
            </a:r>
          </a:p>
          <a:p>
            <a:pPr algn="l">
              <a:lnSpc>
                <a:spcPts val="3780"/>
              </a:lnSpc>
            </a:pPr>
            <a:r>
              <a:rPr lang="en-US" sz="2700">
                <a:solidFill>
                  <a:srgbClr val="000000"/>
                </a:solidFill>
                <a:latin typeface="Times New Roman"/>
                <a:ea typeface="Times New Roman"/>
                <a:cs typeface="Times New Roman"/>
                <a:sym typeface="Times New Roman"/>
              </a:rPr>
              <a:t> </a:t>
            </a:r>
          </a:p>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Bold"/>
                <a:ea typeface="Times New Roman Bold"/>
                <a:cs typeface="Times New Roman Bold"/>
                <a:sym typeface="Times New Roman Bold"/>
              </a:rPr>
              <a:t>3. User Retention Metrics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Retention Rate: The percentage of users who return to the app after their first session. Track this on a daily, weekly, and monthly basis.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Cohort Analysis: Analyzing user behavior over time based on when they first started using the app to understand longterm retention.</a:t>
            </a:r>
          </a:p>
          <a:p>
            <a:pPr algn="l">
              <a:lnSpc>
                <a:spcPts val="3780"/>
              </a:lnSpc>
            </a:pPr>
            <a:r>
              <a:rPr lang="en-US" sz="2700">
                <a:solidFill>
                  <a:srgbClr val="000000"/>
                </a:solidFill>
                <a:latin typeface="Times New Roman"/>
                <a:ea typeface="Times New Roman"/>
                <a:cs typeface="Times New Roman"/>
                <a:sym typeface="Times New Roman"/>
              </a:rPr>
              <a:t> </a:t>
            </a:r>
          </a:p>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Bold"/>
                <a:ea typeface="Times New Roman Bold"/>
                <a:cs typeface="Times New Roman Bold"/>
                <a:sym typeface="Times New Roman Bold"/>
              </a:rPr>
              <a:t>4. Monetization Metrics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InApp Purchases: Revenue generated from inapp purchases or premium features.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Average Revenue Per User (ARPU): The average revenue generated from each active user.</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Lifetime Value (LTV): The projected revenue a user will generate over their lifetime as a customer.</a:t>
            </a:r>
          </a:p>
          <a:p>
            <a:pPr algn="l">
              <a:lnSpc>
                <a:spcPts val="3780"/>
              </a:lnSpc>
            </a:pPr>
            <a:r>
              <a:rPr lang="en-US" sz="2700">
                <a:solidFill>
                  <a:srgbClr val="000000"/>
                </a:solidFill>
                <a:latin typeface="Times New Roman"/>
                <a:ea typeface="Times New Roman"/>
                <a:cs typeface="Times New Roman"/>
                <a:sym typeface="Times New Roman"/>
              </a:rPr>
              <a:t> </a:t>
            </a:r>
          </a:p>
          <a:p>
            <a:pPr algn="l">
              <a:lnSpc>
                <a:spcPts val="3780"/>
              </a:lnSpc>
            </a:pPr>
          </a:p>
          <a:p>
            <a:pPr algn="l">
              <a:lnSpc>
                <a:spcPts val="3780"/>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425674" y="1420958"/>
            <a:ext cx="17862326" cy="7330783"/>
          </a:xfrm>
          <a:prstGeom prst="rect">
            <a:avLst/>
          </a:prstGeom>
        </p:spPr>
        <p:txBody>
          <a:bodyPr anchor="t" rtlCol="false" tIns="0" lIns="0" bIns="0" rIns="0">
            <a:spAutoFit/>
          </a:bodyPr>
          <a:lstStyle/>
          <a:p>
            <a:pPr algn="l">
              <a:lnSpc>
                <a:spcPts val="3866"/>
              </a:lnSpc>
            </a:pPr>
            <a:r>
              <a:rPr lang="en-US" sz="2761">
                <a:solidFill>
                  <a:srgbClr val="000000"/>
                </a:solidFill>
                <a:latin typeface="Times New Roman Bold"/>
                <a:ea typeface="Times New Roman Bold"/>
                <a:cs typeface="Times New Roman Bold"/>
                <a:sym typeface="Times New Roman Bold"/>
              </a:rPr>
              <a:t> 5. Customer Satisfaction Metrics</a:t>
            </a:r>
          </a:p>
          <a:p>
            <a:pPr algn="l" marL="596205" indent="-298102" lvl="1">
              <a:lnSpc>
                <a:spcPts val="3866"/>
              </a:lnSpc>
              <a:buFont typeface="Arial"/>
              <a:buChar char="•"/>
            </a:pPr>
            <a:r>
              <a:rPr lang="en-US" sz="2761">
                <a:solidFill>
                  <a:srgbClr val="000000"/>
                </a:solidFill>
                <a:latin typeface="Times New Roman"/>
                <a:ea typeface="Times New Roman"/>
                <a:cs typeface="Times New Roman"/>
                <a:sym typeface="Times New Roman"/>
              </a:rPr>
              <a:t>   Net Promoter Score (NPS): A measure of user satisfaction and their likelihood to recommend the app to others.</a:t>
            </a:r>
          </a:p>
          <a:p>
            <a:pPr algn="l" marL="596205" indent="-298102" lvl="1">
              <a:lnSpc>
                <a:spcPts val="3866"/>
              </a:lnSpc>
              <a:buFont typeface="Arial"/>
              <a:buChar char="•"/>
            </a:pPr>
            <a:r>
              <a:rPr lang="en-US" sz="2761">
                <a:solidFill>
                  <a:srgbClr val="000000"/>
                </a:solidFill>
                <a:latin typeface="Times New Roman"/>
                <a:ea typeface="Times New Roman"/>
                <a:cs typeface="Times New Roman"/>
                <a:sym typeface="Times New Roman"/>
              </a:rPr>
              <a:t>   User Reviews and Ratings: Average ratings on app stores and the content of user reviews.</a:t>
            </a:r>
          </a:p>
          <a:p>
            <a:pPr algn="l" marL="596205" indent="-298102" lvl="1">
              <a:lnSpc>
                <a:spcPts val="3866"/>
              </a:lnSpc>
              <a:buFont typeface="Arial"/>
              <a:buChar char="•"/>
            </a:pPr>
            <a:r>
              <a:rPr lang="en-US" sz="2761">
                <a:solidFill>
                  <a:srgbClr val="000000"/>
                </a:solidFill>
                <a:latin typeface="Times New Roman"/>
                <a:ea typeface="Times New Roman"/>
                <a:cs typeface="Times New Roman"/>
                <a:sym typeface="Times New Roman"/>
              </a:rPr>
              <a:t>   Customer Support Requests: The number and nature of customer support queries or issues, which can indicate user challenges or dissatisfaction.</a:t>
            </a:r>
          </a:p>
          <a:p>
            <a:pPr algn="l">
              <a:lnSpc>
                <a:spcPts val="3866"/>
              </a:lnSpc>
            </a:pPr>
            <a:r>
              <a:rPr lang="en-US" sz="2761">
                <a:solidFill>
                  <a:srgbClr val="000000"/>
                </a:solidFill>
                <a:latin typeface="Times New Roman"/>
                <a:ea typeface="Times New Roman"/>
                <a:cs typeface="Times New Roman"/>
                <a:sym typeface="Times New Roman"/>
              </a:rPr>
              <a:t> </a:t>
            </a:r>
          </a:p>
          <a:p>
            <a:pPr algn="l">
              <a:lnSpc>
                <a:spcPts val="3866"/>
              </a:lnSpc>
            </a:pPr>
            <a:r>
              <a:rPr lang="en-US" sz="2761">
                <a:solidFill>
                  <a:srgbClr val="000000"/>
                </a:solidFill>
                <a:latin typeface="Times New Roman Bold"/>
                <a:ea typeface="Times New Roman Bold"/>
                <a:cs typeface="Times New Roman Bold"/>
                <a:sym typeface="Times New Roman Bold"/>
              </a:rPr>
              <a:t> 6. Technical Performance Metrics</a:t>
            </a:r>
          </a:p>
          <a:p>
            <a:pPr algn="l" marL="596205" indent="-298102" lvl="1">
              <a:lnSpc>
                <a:spcPts val="3866"/>
              </a:lnSpc>
              <a:buFont typeface="Arial"/>
              <a:buChar char="•"/>
            </a:pPr>
            <a:r>
              <a:rPr lang="en-US" sz="2761">
                <a:solidFill>
                  <a:srgbClr val="000000"/>
                </a:solidFill>
                <a:latin typeface="Times New Roman"/>
                <a:ea typeface="Times New Roman"/>
                <a:cs typeface="Times New Roman"/>
                <a:sym typeface="Times New Roman"/>
              </a:rPr>
              <a:t>   Crash Rate: The percentage of app sessions that end due to crashes.</a:t>
            </a:r>
          </a:p>
          <a:p>
            <a:pPr algn="l" marL="596205" indent="-298102" lvl="1">
              <a:lnSpc>
                <a:spcPts val="3866"/>
              </a:lnSpc>
              <a:buFont typeface="Arial"/>
              <a:buChar char="•"/>
            </a:pPr>
            <a:r>
              <a:rPr lang="en-US" sz="2761">
                <a:solidFill>
                  <a:srgbClr val="000000"/>
                </a:solidFill>
                <a:latin typeface="Times New Roman"/>
                <a:ea typeface="Times New Roman"/>
                <a:cs typeface="Times New Roman"/>
                <a:sym typeface="Times New Roman"/>
              </a:rPr>
              <a:t>   Load Time: The time the app loads on users’ devices.</a:t>
            </a:r>
          </a:p>
          <a:p>
            <a:pPr algn="l" marL="596205" indent="-298102" lvl="1">
              <a:lnSpc>
                <a:spcPts val="3866"/>
              </a:lnSpc>
              <a:buFont typeface="Arial"/>
              <a:buChar char="•"/>
            </a:pPr>
            <a:r>
              <a:rPr lang="en-US" sz="2761">
                <a:solidFill>
                  <a:srgbClr val="000000"/>
                </a:solidFill>
                <a:latin typeface="Times New Roman"/>
                <a:ea typeface="Times New Roman"/>
                <a:cs typeface="Times New Roman"/>
                <a:sym typeface="Times New Roman"/>
              </a:rPr>
              <a:t>   Error Rate: The frequency of errors encountered by users during app use.</a:t>
            </a:r>
          </a:p>
          <a:p>
            <a:pPr algn="l">
              <a:lnSpc>
                <a:spcPts val="3866"/>
              </a:lnSpc>
            </a:pPr>
            <a:r>
              <a:rPr lang="en-US" sz="2761">
                <a:solidFill>
                  <a:srgbClr val="000000"/>
                </a:solidFill>
                <a:latin typeface="Times New Roman"/>
                <a:ea typeface="Times New Roman"/>
                <a:cs typeface="Times New Roman"/>
                <a:sym typeface="Times New Roman"/>
              </a:rPr>
              <a:t> </a:t>
            </a:r>
          </a:p>
          <a:p>
            <a:pPr algn="l">
              <a:lnSpc>
                <a:spcPts val="3866"/>
              </a:lnSpc>
            </a:pPr>
            <a:r>
              <a:rPr lang="en-US" sz="2761">
                <a:solidFill>
                  <a:srgbClr val="000000"/>
                </a:solidFill>
                <a:latin typeface="Times New Roman"/>
                <a:ea typeface="Times New Roman"/>
                <a:cs typeface="Times New Roman"/>
                <a:sym typeface="Times New Roman"/>
              </a:rPr>
              <a:t> </a:t>
            </a:r>
            <a:r>
              <a:rPr lang="en-US" sz="2761">
                <a:solidFill>
                  <a:srgbClr val="000000"/>
                </a:solidFill>
                <a:latin typeface="Times New Roman Bold"/>
                <a:ea typeface="Times New Roman Bold"/>
                <a:cs typeface="Times New Roman Bold"/>
                <a:sym typeface="Times New Roman Bold"/>
              </a:rPr>
              <a:t>7. Feature Usage Metrics</a:t>
            </a:r>
          </a:p>
          <a:p>
            <a:pPr algn="l" marL="596205" indent="-298102" lvl="1">
              <a:lnSpc>
                <a:spcPts val="3866"/>
              </a:lnSpc>
              <a:buFont typeface="Arial"/>
              <a:buChar char="•"/>
            </a:pPr>
            <a:r>
              <a:rPr lang="en-US" sz="2761">
                <a:solidFill>
                  <a:srgbClr val="000000"/>
                </a:solidFill>
                <a:latin typeface="Times New Roman"/>
                <a:ea typeface="Times New Roman"/>
                <a:cs typeface="Times New Roman"/>
                <a:sym typeface="Times New Roman"/>
              </a:rPr>
              <a:t>   Most Used Features: Identifying which app features are most frequently used by users.</a:t>
            </a:r>
          </a:p>
          <a:p>
            <a:pPr algn="l" marL="596205" indent="-298102" lvl="1">
              <a:lnSpc>
                <a:spcPts val="3866"/>
              </a:lnSpc>
              <a:buFont typeface="Arial"/>
              <a:buChar char="•"/>
            </a:pPr>
            <a:r>
              <a:rPr lang="en-US" sz="2761">
                <a:solidFill>
                  <a:srgbClr val="000000"/>
                </a:solidFill>
                <a:latin typeface="Times New Roman"/>
                <a:ea typeface="Times New Roman"/>
                <a:cs typeface="Times New Roman"/>
                <a:sym typeface="Times New Roman"/>
              </a:rPr>
              <a:t>   New Feature Adoption Rate: Tracking how quickly users use newly introduced features.</a:t>
            </a:r>
          </a:p>
          <a:p>
            <a:pPr algn="l">
              <a:lnSpc>
                <a:spcPts val="3866"/>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543916" y="454186"/>
            <a:ext cx="17744084" cy="6227445"/>
          </a:xfrm>
          <a:prstGeom prst="rect">
            <a:avLst/>
          </a:prstGeom>
        </p:spPr>
        <p:txBody>
          <a:bodyPr anchor="t" rtlCol="false" tIns="0" lIns="0" bIns="0" rIns="0">
            <a:spAutoFit/>
          </a:bodyPr>
          <a:lstStyle/>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Bold"/>
                <a:ea typeface="Times New Roman Bold"/>
                <a:cs typeface="Times New Roman Bold"/>
                <a:sym typeface="Times New Roman Bold"/>
              </a:rPr>
              <a:t>8. Conversion Metrics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Signup Conversion Rate: The percentage of users who download the app and complete the signup process.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Purchase Conversion Rate: The percentage of users who make a purchase after browsing products or features.</a:t>
            </a:r>
          </a:p>
          <a:p>
            <a:pPr algn="l">
              <a:lnSpc>
                <a:spcPts val="3780"/>
              </a:lnSpc>
            </a:pPr>
            <a:r>
              <a:rPr lang="en-US" sz="2700">
                <a:solidFill>
                  <a:srgbClr val="000000"/>
                </a:solidFill>
                <a:latin typeface="Times New Roman"/>
                <a:ea typeface="Times New Roman"/>
                <a:cs typeface="Times New Roman"/>
                <a:sym typeface="Times New Roman"/>
              </a:rPr>
              <a:t> </a:t>
            </a:r>
          </a:p>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Bold"/>
                <a:ea typeface="Times New Roman Bold"/>
                <a:cs typeface="Times New Roman Bold"/>
                <a:sym typeface="Times New Roman Bold"/>
              </a:rPr>
              <a:t>9. Referral and Virality Metrics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Referral Rate: The percentage of users who refer others to the app.</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   Viral Coefficient: Measures how effectively existing users bring in new users, indicating the potential for organic growth.</a:t>
            </a:r>
          </a:p>
          <a:p>
            <a:pPr algn="l">
              <a:lnSpc>
                <a:spcPts val="3780"/>
              </a:lnSpc>
            </a:pPr>
            <a:r>
              <a:rPr lang="en-US" sz="2700">
                <a:solidFill>
                  <a:srgbClr val="000000"/>
                </a:solidFill>
                <a:latin typeface="Times New Roman"/>
                <a:ea typeface="Times New Roman"/>
                <a:cs typeface="Times New Roman"/>
                <a:sym typeface="Times New Roman"/>
              </a:rPr>
              <a:t> </a:t>
            </a:r>
          </a:p>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Bold"/>
                <a:ea typeface="Times New Roman Bold"/>
                <a:cs typeface="Times New Roman Bold"/>
                <a:sym typeface="Times New Roman Bold"/>
              </a:rPr>
              <a:t>10. A/B Testing Results</a:t>
            </a:r>
          </a:p>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Bold"/>
                <a:ea typeface="Times New Roman Bold"/>
                <a:cs typeface="Times New Roman Bold"/>
                <a:sym typeface="Times New Roman Bold"/>
              </a:rPr>
              <a:t> </a:t>
            </a:r>
            <a:r>
              <a:rPr lang="en-US" sz="2700">
                <a:solidFill>
                  <a:srgbClr val="000000"/>
                </a:solidFill>
                <a:latin typeface="Times New Roman"/>
                <a:ea typeface="Times New Roman"/>
                <a:cs typeface="Times New Roman"/>
                <a:sym typeface="Times New Roman"/>
              </a:rPr>
              <a:t>Experiment Outcomes: The impact of different versions of features, UI changes, or marketing messages on user behavior and key metrics.</a:t>
            </a:r>
          </a:p>
          <a:p>
            <a:pPr algn="l">
              <a:lnSpc>
                <a:spcPts val="378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1855687" y="279848"/>
            <a:ext cx="14577774" cy="697603"/>
          </a:xfrm>
          <a:prstGeom prst="rect">
            <a:avLst/>
          </a:prstGeom>
        </p:spPr>
        <p:txBody>
          <a:bodyPr anchor="t" rtlCol="false" tIns="0" lIns="0" bIns="0" rIns="0">
            <a:spAutoFit/>
          </a:bodyPr>
          <a:lstStyle/>
          <a:p>
            <a:pPr algn="ctr">
              <a:lnSpc>
                <a:spcPts val="5649"/>
              </a:lnSpc>
            </a:pPr>
            <a:r>
              <a:rPr lang="en-US" sz="4035">
                <a:solidFill>
                  <a:srgbClr val="000000"/>
                </a:solidFill>
                <a:latin typeface="Paalalabas Wide"/>
                <a:ea typeface="Paalalabas Wide"/>
                <a:cs typeface="Paalalabas Wide"/>
                <a:sym typeface="Paalalabas Wide"/>
              </a:rPr>
              <a:t>De</a:t>
            </a:r>
            <a:r>
              <a:rPr lang="en-US" sz="4035">
                <a:solidFill>
                  <a:srgbClr val="010101"/>
                </a:solidFill>
                <a:latin typeface="Paalalabas Wide"/>
                <a:ea typeface="Paalalabas Wide"/>
                <a:cs typeface="Paalalabas Wide"/>
                <a:sym typeface="Paalalabas Wide"/>
              </a:rPr>
              <a:t>coding Business Succ</a:t>
            </a:r>
            <a:r>
              <a:rPr lang="en-US" sz="4035">
                <a:solidFill>
                  <a:srgbClr val="000000"/>
                </a:solidFill>
                <a:latin typeface="Paalalabas Wide"/>
                <a:ea typeface="Paalalabas Wide"/>
                <a:cs typeface="Paalalabas Wide"/>
                <a:sym typeface="Paalalabas Wide"/>
              </a:rPr>
              <a:t>ess: Company ,Product &amp; Revenue</a:t>
            </a:r>
          </a:p>
        </p:txBody>
      </p:sp>
      <p:sp>
        <p:nvSpPr>
          <p:cNvPr name="TextBox 3" id="3"/>
          <p:cNvSpPr txBox="true"/>
          <p:nvPr/>
        </p:nvSpPr>
        <p:spPr>
          <a:xfrm rot="0">
            <a:off x="293607" y="1478826"/>
            <a:ext cx="2202656" cy="639444"/>
          </a:xfrm>
          <a:prstGeom prst="rect">
            <a:avLst/>
          </a:prstGeom>
        </p:spPr>
        <p:txBody>
          <a:bodyPr anchor="t" rtlCol="false" tIns="0" lIns="0" bIns="0" rIns="0">
            <a:spAutoFit/>
          </a:bodyPr>
          <a:lstStyle/>
          <a:p>
            <a:pPr algn="ctr">
              <a:lnSpc>
                <a:spcPts val="5180"/>
              </a:lnSpc>
            </a:pPr>
            <a:r>
              <a:rPr lang="en-US" sz="3700">
                <a:solidFill>
                  <a:srgbClr val="000000"/>
                </a:solidFill>
                <a:latin typeface="Paalalabas Wide"/>
                <a:ea typeface="Paalalabas Wide"/>
                <a:cs typeface="Paalalabas Wide"/>
                <a:sym typeface="Paalalabas Wide"/>
              </a:rPr>
              <a:t>Company:</a:t>
            </a:r>
          </a:p>
        </p:txBody>
      </p:sp>
      <p:sp>
        <p:nvSpPr>
          <p:cNvPr name="TextBox 4" id="4"/>
          <p:cNvSpPr txBox="true"/>
          <p:nvPr/>
        </p:nvSpPr>
        <p:spPr>
          <a:xfrm rot="0">
            <a:off x="230742" y="2180529"/>
            <a:ext cx="18057258" cy="4322950"/>
          </a:xfrm>
          <a:prstGeom prst="rect">
            <a:avLst/>
          </a:prstGeom>
        </p:spPr>
        <p:txBody>
          <a:bodyPr anchor="t" rtlCol="false" tIns="0" lIns="0" bIns="0" rIns="0">
            <a:spAutoFit/>
          </a:bodyPr>
          <a:lstStyle/>
          <a:p>
            <a:pPr algn="l">
              <a:lnSpc>
                <a:spcPts val="3752"/>
              </a:lnSpc>
            </a:pPr>
            <a:r>
              <a:rPr lang="en-US" sz="2680">
                <a:solidFill>
                  <a:srgbClr val="000000"/>
                </a:solidFill>
                <a:latin typeface="Times New Roman"/>
                <a:ea typeface="Times New Roman"/>
                <a:cs typeface="Times New Roman"/>
                <a:sym typeface="Times New Roman"/>
              </a:rPr>
              <a:t>Happilo is a popular Indian brand that specializes in healthy snacks like dried fruits, nuts, seeds, and trail mixes. They focus on providing highquality, natural products that appeal to people who are healthconscious and looking for nutritious snack options. The brand is known for offering premium products that make snacking both healthy and enjoyable. You can find Happilo’s products in stores and online, making it easy for a wide range of consumers to access their nutritious offerings.</a:t>
            </a:r>
          </a:p>
          <a:p>
            <a:pPr algn="l">
              <a:lnSpc>
                <a:spcPts val="3752"/>
              </a:lnSpc>
            </a:pPr>
          </a:p>
          <a:p>
            <a:pPr algn="l">
              <a:lnSpc>
                <a:spcPts val="3752"/>
              </a:lnSpc>
            </a:pPr>
            <a:r>
              <a:rPr lang="en-US" sz="2680">
                <a:solidFill>
                  <a:srgbClr val="000000"/>
                </a:solidFill>
                <a:latin typeface="Times New Roman"/>
                <a:ea typeface="Times New Roman"/>
                <a:cs typeface="Times New Roman"/>
                <a:sym typeface="Times New Roman"/>
              </a:rPr>
              <a:t>Manufacturing and R&amp;D : Banglore</a:t>
            </a:r>
          </a:p>
          <a:p>
            <a:pPr algn="l">
              <a:lnSpc>
                <a:spcPts val="3752"/>
              </a:lnSpc>
            </a:pPr>
            <a:r>
              <a:rPr lang="en-US" sz="2680">
                <a:solidFill>
                  <a:srgbClr val="000000"/>
                </a:solidFill>
                <a:latin typeface="Times New Roman"/>
                <a:ea typeface="Times New Roman"/>
                <a:cs typeface="Times New Roman"/>
                <a:sym typeface="Times New Roman"/>
              </a:rPr>
              <a:t>Investors:  A91 Partners, Motilal Oswal Private Equity, and Venture Garage.</a:t>
            </a:r>
          </a:p>
          <a:p>
            <a:pPr algn="l">
              <a:lnSpc>
                <a:spcPts val="3752"/>
              </a:lnSpc>
            </a:pPr>
            <a:r>
              <a:rPr lang="en-US" sz="2680">
                <a:solidFill>
                  <a:srgbClr val="000000"/>
                </a:solidFill>
                <a:latin typeface="Times New Roman"/>
                <a:ea typeface="Times New Roman"/>
                <a:cs typeface="Times New Roman"/>
                <a:sym typeface="Times New Roman"/>
              </a:rPr>
              <a:t>Valuation:(as of 2023) $192M</a:t>
            </a:r>
          </a:p>
          <a:p>
            <a:pPr algn="l">
              <a:lnSpc>
                <a:spcPts val="3752"/>
              </a:lnSpc>
            </a:pPr>
          </a:p>
        </p:txBody>
      </p:sp>
      <p:sp>
        <p:nvSpPr>
          <p:cNvPr name="TextBox 5" id="5"/>
          <p:cNvSpPr txBox="true"/>
          <p:nvPr/>
        </p:nvSpPr>
        <p:spPr>
          <a:xfrm rot="0">
            <a:off x="230742" y="6412989"/>
            <a:ext cx="7551838" cy="639444"/>
          </a:xfrm>
          <a:prstGeom prst="rect">
            <a:avLst/>
          </a:prstGeom>
        </p:spPr>
        <p:txBody>
          <a:bodyPr anchor="t" rtlCol="false" tIns="0" lIns="0" bIns="0" rIns="0">
            <a:spAutoFit/>
          </a:bodyPr>
          <a:lstStyle/>
          <a:p>
            <a:pPr algn="l">
              <a:lnSpc>
                <a:spcPts val="5180"/>
              </a:lnSpc>
            </a:pPr>
            <a:r>
              <a:rPr lang="en-US" sz="3700">
                <a:solidFill>
                  <a:srgbClr val="000000"/>
                </a:solidFill>
                <a:latin typeface="Paalalabas Wide"/>
                <a:ea typeface="Paalalabas Wide"/>
                <a:cs typeface="Paalalabas Wide"/>
                <a:sym typeface="Paalalabas Wide"/>
              </a:rPr>
              <a:t>Product &amp; Unique Proposition:</a:t>
            </a:r>
          </a:p>
        </p:txBody>
      </p:sp>
      <p:sp>
        <p:nvSpPr>
          <p:cNvPr name="TextBox 6" id="6"/>
          <p:cNvSpPr txBox="true"/>
          <p:nvPr/>
        </p:nvSpPr>
        <p:spPr>
          <a:xfrm rot="0">
            <a:off x="230742" y="7109583"/>
            <a:ext cx="17655303" cy="2723769"/>
          </a:xfrm>
          <a:prstGeom prst="rect">
            <a:avLst/>
          </a:prstGeom>
        </p:spPr>
        <p:txBody>
          <a:bodyPr anchor="t" rtlCol="false" tIns="0" lIns="0" bIns="0" rIns="0">
            <a:spAutoFit/>
          </a:bodyPr>
          <a:lstStyle/>
          <a:p>
            <a:pPr algn="l">
              <a:lnSpc>
                <a:spcPts val="3891"/>
              </a:lnSpc>
            </a:pPr>
            <a:r>
              <a:rPr lang="en-US" sz="2779">
                <a:solidFill>
                  <a:srgbClr val="000000"/>
                </a:solidFill>
                <a:latin typeface="Times New Roman"/>
                <a:ea typeface="Times New Roman"/>
                <a:cs typeface="Times New Roman"/>
                <a:sym typeface="Times New Roman"/>
              </a:rPr>
              <a:t>Happilo offers a diverse range of products primarily centered around healthy snacking. Their product lineup includes:</a:t>
            </a:r>
          </a:p>
          <a:p>
            <a:pPr algn="l" marL="539748" indent="-269874" lvl="1">
              <a:lnSpc>
                <a:spcPts val="3499"/>
              </a:lnSpc>
              <a:buFont typeface="Arial"/>
              <a:buChar char="•"/>
            </a:pPr>
            <a:r>
              <a:rPr lang="en-US" sz="2499">
                <a:solidFill>
                  <a:srgbClr val="000000"/>
                </a:solidFill>
                <a:latin typeface="Times New Roman"/>
                <a:ea typeface="Times New Roman"/>
                <a:cs typeface="Times New Roman"/>
                <a:sym typeface="Times New Roman"/>
              </a:rPr>
              <a:t>Dried Fruits</a:t>
            </a:r>
          </a:p>
          <a:p>
            <a:pPr algn="l" marL="539748" indent="-269874" lvl="1">
              <a:lnSpc>
                <a:spcPts val="3499"/>
              </a:lnSpc>
              <a:buFont typeface="Arial"/>
              <a:buChar char="•"/>
            </a:pPr>
            <a:r>
              <a:rPr lang="en-US" sz="2499">
                <a:solidFill>
                  <a:srgbClr val="000000"/>
                </a:solidFill>
                <a:latin typeface="Times New Roman"/>
                <a:ea typeface="Times New Roman"/>
                <a:cs typeface="Times New Roman"/>
                <a:sym typeface="Times New Roman"/>
              </a:rPr>
              <a:t>Nuts and Seeds</a:t>
            </a:r>
          </a:p>
          <a:p>
            <a:pPr algn="l" marL="539748" indent="-269874" lvl="1">
              <a:lnSpc>
                <a:spcPts val="3499"/>
              </a:lnSpc>
              <a:buFont typeface="Arial"/>
              <a:buChar char="•"/>
            </a:pPr>
            <a:r>
              <a:rPr lang="en-US" sz="2499">
                <a:solidFill>
                  <a:srgbClr val="000000"/>
                </a:solidFill>
                <a:latin typeface="Times New Roman"/>
                <a:ea typeface="Times New Roman"/>
                <a:cs typeface="Times New Roman"/>
                <a:sym typeface="Times New Roman"/>
              </a:rPr>
              <a:t>Trail mixes</a:t>
            </a:r>
          </a:p>
          <a:p>
            <a:pPr algn="l" marL="539748" indent="-269874" lvl="1">
              <a:lnSpc>
                <a:spcPts val="3499"/>
              </a:lnSpc>
              <a:buFont typeface="Arial"/>
              <a:buChar char="•"/>
            </a:pPr>
            <a:r>
              <a:rPr lang="en-US" sz="2499">
                <a:solidFill>
                  <a:srgbClr val="000000"/>
                </a:solidFill>
                <a:latin typeface="Times New Roman"/>
                <a:ea typeface="Times New Roman"/>
                <a:cs typeface="Times New Roman"/>
                <a:sym typeface="Times New Roman"/>
              </a:rPr>
              <a:t>Gourmet snacks</a:t>
            </a:r>
          </a:p>
          <a:p>
            <a:pPr algn="l" marL="539748" indent="-269874" lvl="1">
              <a:lnSpc>
                <a:spcPts val="3499"/>
              </a:lnSpc>
              <a:buFont typeface="Arial"/>
              <a:buChar char="•"/>
            </a:pPr>
            <a:r>
              <a:rPr lang="en-US" sz="2499">
                <a:solidFill>
                  <a:srgbClr val="000000"/>
                </a:solidFill>
                <a:latin typeface="Times New Roman"/>
                <a:ea typeface="Times New Roman"/>
                <a:cs typeface="Times New Roman"/>
                <a:sym typeface="Times New Roman"/>
              </a:rPr>
              <a:t>Gift Packs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015265" y="1317149"/>
          <a:ext cx="8970597" cy="2990850"/>
        </p:xfrm>
        <a:graphic>
          <a:graphicData uri="http://schemas.openxmlformats.org/drawingml/2006/table">
            <a:tbl>
              <a:tblPr/>
              <a:tblGrid>
                <a:gridCol w="2990199"/>
                <a:gridCol w="2990199"/>
                <a:gridCol w="2990199"/>
              </a:tblGrid>
              <a:tr h="849015">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Direct Sales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Online  60%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OFFLINE  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9015">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Valuation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$192M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92819">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Others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Exports &amp; Bulk Sales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Private labelling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14696" y="389256"/>
            <a:ext cx="3600569" cy="639444"/>
          </a:xfrm>
          <a:prstGeom prst="rect">
            <a:avLst/>
          </a:prstGeom>
        </p:spPr>
        <p:txBody>
          <a:bodyPr anchor="t" rtlCol="false" tIns="0" lIns="0" bIns="0" rIns="0">
            <a:spAutoFit/>
          </a:bodyPr>
          <a:lstStyle/>
          <a:p>
            <a:pPr algn="ctr">
              <a:lnSpc>
                <a:spcPts val="5180"/>
              </a:lnSpc>
            </a:pPr>
            <a:r>
              <a:rPr lang="en-US" sz="3700">
                <a:solidFill>
                  <a:srgbClr val="000000"/>
                </a:solidFill>
                <a:latin typeface="Paalalabas Wide"/>
                <a:ea typeface="Paalalabas Wide"/>
                <a:cs typeface="Paalalabas Wide"/>
                <a:sym typeface="Paalalabas Wide"/>
              </a:rPr>
              <a:t>Revenue Model:</a:t>
            </a:r>
          </a:p>
        </p:txBody>
      </p:sp>
      <p:sp>
        <p:nvSpPr>
          <p:cNvPr name="TextBox 4" id="4"/>
          <p:cNvSpPr txBox="true"/>
          <p:nvPr/>
        </p:nvSpPr>
        <p:spPr>
          <a:xfrm rot="0">
            <a:off x="6840172" y="4584224"/>
            <a:ext cx="3448050" cy="688975"/>
          </a:xfrm>
          <a:prstGeom prst="rect">
            <a:avLst/>
          </a:prstGeom>
        </p:spPr>
        <p:txBody>
          <a:bodyPr anchor="t" rtlCol="false" tIns="0" lIns="0" bIns="0" rIns="0">
            <a:spAutoFit/>
          </a:bodyPr>
          <a:lstStyle/>
          <a:p>
            <a:pPr algn="ctr">
              <a:lnSpc>
                <a:spcPts val="5599"/>
              </a:lnSpc>
            </a:pPr>
            <a:r>
              <a:rPr lang="en-US" sz="3999">
                <a:solidFill>
                  <a:srgbClr val="000000"/>
                </a:solidFill>
                <a:latin typeface="Paalalabas Wide"/>
                <a:ea typeface="Paalalabas Wide"/>
                <a:cs typeface="Paalalabas Wide"/>
                <a:sym typeface="Paalalabas Wide"/>
              </a:rPr>
              <a:t>User Persona</a:t>
            </a:r>
          </a:p>
        </p:txBody>
      </p:sp>
      <p:sp>
        <p:nvSpPr>
          <p:cNvPr name="TextBox 5" id="5"/>
          <p:cNvSpPr txBox="true"/>
          <p:nvPr/>
        </p:nvSpPr>
        <p:spPr>
          <a:xfrm rot="0">
            <a:off x="414696" y="5615623"/>
            <a:ext cx="12850951" cy="533399"/>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Paalalabas Wide"/>
                <a:ea typeface="Paalalabas Wide"/>
                <a:cs typeface="Paalalabas Wide"/>
                <a:sym typeface="Paalalabas Wide"/>
              </a:rPr>
              <a:t>1) </a:t>
            </a:r>
            <a:r>
              <a:rPr lang="en-US" sz="3000">
                <a:solidFill>
                  <a:srgbClr val="000000"/>
                </a:solidFill>
                <a:latin typeface="Paalalabas Wide"/>
                <a:ea typeface="Paalalabas Wide"/>
                <a:cs typeface="Paalalabas Wide"/>
                <a:sym typeface="Paalalabas Wide"/>
              </a:rPr>
              <a:t>HealthConscious Young Professional:</a:t>
            </a:r>
          </a:p>
        </p:txBody>
      </p:sp>
      <p:sp>
        <p:nvSpPr>
          <p:cNvPr name="TextBox 6" id="6"/>
          <p:cNvSpPr txBox="true"/>
          <p:nvPr/>
        </p:nvSpPr>
        <p:spPr>
          <a:xfrm rot="0">
            <a:off x="414696" y="6310946"/>
            <a:ext cx="17059037" cy="3846195"/>
          </a:xfrm>
          <a:prstGeom prst="rect">
            <a:avLst/>
          </a:prstGeom>
        </p:spPr>
        <p:txBody>
          <a:bodyPr anchor="t" rtlCol="false" tIns="0" lIns="0" bIns="0" rIns="0">
            <a:spAutoFit/>
          </a:bodyPr>
          <a:lstStyle/>
          <a:p>
            <a:pPr algn="just" marL="582930" indent="-291465" lvl="1">
              <a:lnSpc>
                <a:spcPts val="3779"/>
              </a:lnSpc>
              <a:buFont typeface="Arial"/>
              <a:buChar char="•"/>
            </a:pPr>
            <a:r>
              <a:rPr lang="en-US" sz="2700">
                <a:solidFill>
                  <a:srgbClr val="000000"/>
                </a:solidFill>
                <a:latin typeface="Times New Roman"/>
                <a:ea typeface="Times New Roman"/>
                <a:cs typeface="Times New Roman"/>
                <a:sym typeface="Times New Roman"/>
              </a:rPr>
              <a:t>Name: Aarthy Rajkumar</a:t>
            </a:r>
          </a:p>
          <a:p>
            <a:pPr algn="just" marL="582930" indent="-291465" lvl="1">
              <a:lnSpc>
                <a:spcPts val="3779"/>
              </a:lnSpc>
              <a:buFont typeface="Arial"/>
              <a:buChar char="•"/>
            </a:pPr>
            <a:r>
              <a:rPr lang="en-US" sz="2700">
                <a:solidFill>
                  <a:srgbClr val="000000"/>
                </a:solidFill>
                <a:latin typeface="Times New Roman"/>
                <a:ea typeface="Times New Roman"/>
                <a:cs typeface="Times New Roman"/>
                <a:sym typeface="Times New Roman"/>
              </a:rPr>
              <a:t>Age: 28</a:t>
            </a:r>
          </a:p>
          <a:p>
            <a:pPr algn="just" marL="582930" indent="-291465" lvl="1">
              <a:lnSpc>
                <a:spcPts val="3779"/>
              </a:lnSpc>
              <a:buFont typeface="Arial"/>
              <a:buChar char="•"/>
            </a:pPr>
            <a:r>
              <a:rPr lang="en-US" sz="2700">
                <a:solidFill>
                  <a:srgbClr val="000000"/>
                </a:solidFill>
                <a:latin typeface="Times New Roman"/>
                <a:ea typeface="Times New Roman"/>
                <a:cs typeface="Times New Roman"/>
                <a:sym typeface="Times New Roman"/>
              </a:rPr>
              <a:t>Occupation: Marketing Manager at a Tech Firm</a:t>
            </a:r>
          </a:p>
          <a:p>
            <a:pPr algn="just" marL="582930" indent="-291465" lvl="1">
              <a:lnSpc>
                <a:spcPts val="3779"/>
              </a:lnSpc>
              <a:buFont typeface="Arial"/>
              <a:buChar char="•"/>
            </a:pPr>
            <a:r>
              <a:rPr lang="en-US" sz="2700">
                <a:solidFill>
                  <a:srgbClr val="000000"/>
                </a:solidFill>
                <a:latin typeface="Times New Roman"/>
                <a:ea typeface="Times New Roman"/>
                <a:cs typeface="Times New Roman"/>
                <a:sym typeface="Times New Roman"/>
              </a:rPr>
              <a:t>Location: Bangalore, India</a:t>
            </a:r>
          </a:p>
          <a:p>
            <a:pPr algn="just" marL="582930" indent="-291465" lvl="1">
              <a:lnSpc>
                <a:spcPts val="3779"/>
              </a:lnSpc>
              <a:buFont typeface="Arial"/>
              <a:buChar char="•"/>
            </a:pPr>
            <a:r>
              <a:rPr lang="en-US" sz="2700">
                <a:solidFill>
                  <a:srgbClr val="000000"/>
                </a:solidFill>
                <a:latin typeface="Times New Roman"/>
                <a:ea typeface="Times New Roman"/>
                <a:cs typeface="Times New Roman"/>
                <a:sym typeface="Times New Roman"/>
              </a:rPr>
              <a:t>Lifestyle: Aarthy is highly focused on maintaining a healthy lifestyle despite her busy work schedule. </a:t>
            </a:r>
          </a:p>
          <a:p>
            <a:pPr algn="just">
              <a:lnSpc>
                <a:spcPts val="3779"/>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She regularly exercises, follows a balanced diet, and is always looking for nutritious snacks that are convenient to</a:t>
            </a:r>
          </a:p>
          <a:p>
            <a:pPr algn="just">
              <a:lnSpc>
                <a:spcPts val="3779"/>
              </a:lnSpc>
            </a:pPr>
            <a:r>
              <a:rPr lang="en-US" sz="2700">
                <a:solidFill>
                  <a:srgbClr val="000000"/>
                </a:solidFill>
                <a:latin typeface="Times New Roman"/>
                <a:ea typeface="Times New Roman"/>
                <a:cs typeface="Times New Roman"/>
                <a:sym typeface="Times New Roman"/>
              </a:rPr>
              <a:t>       consume during her hectic day.</a:t>
            </a:r>
          </a:p>
          <a:p>
            <a:pPr algn="just">
              <a:lnSpc>
                <a:spcPts val="377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141891" y="338183"/>
            <a:ext cx="18004218" cy="33699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Times New Roman"/>
                <a:ea typeface="Times New Roman"/>
                <a:cs typeface="Times New Roman"/>
                <a:sym typeface="Times New Roman"/>
              </a:rPr>
              <a:t>Pain Points: Struggles to find healthy snacks that are both tasty and easily accessible. She dislikes unhealthy office snacks an</a:t>
            </a:r>
            <a:r>
              <a:rPr lang="en-US" sz="2700">
                <a:solidFill>
                  <a:srgbClr val="000000"/>
                </a:solidFill>
                <a:latin typeface="Times New Roman"/>
                <a:ea typeface="Times New Roman"/>
                <a:cs typeface="Times New Roman"/>
                <a:sym typeface="Times New Roman"/>
              </a:rPr>
              <a:t>d is concerned about managing her weight.</a:t>
            </a:r>
          </a:p>
          <a:p>
            <a:pPr algn="l" marL="582930" indent="-291465" lvl="1">
              <a:lnSpc>
                <a:spcPts val="3779"/>
              </a:lnSpc>
              <a:buFont typeface="Arial"/>
              <a:buChar char="•"/>
            </a:pPr>
            <a:r>
              <a:rPr lang="en-US" sz="2700">
                <a:solidFill>
                  <a:srgbClr val="000000"/>
                </a:solidFill>
                <a:latin typeface="Times New Roman"/>
                <a:ea typeface="Times New Roman"/>
                <a:cs typeface="Times New Roman"/>
                <a:sym typeface="Times New Roman"/>
              </a:rPr>
              <a:t>Needs: Nutritious, easytocarry snacks that align with her dietary goals. She values products with natural ingredients and prefers options rich in protein and fiber.</a:t>
            </a:r>
          </a:p>
          <a:p>
            <a:pPr algn="l" marL="582930" indent="-291465" lvl="1">
              <a:lnSpc>
                <a:spcPts val="3779"/>
              </a:lnSpc>
              <a:buFont typeface="Arial"/>
              <a:buChar char="•"/>
            </a:pPr>
            <a:r>
              <a:rPr lang="en-US" sz="2700">
                <a:solidFill>
                  <a:srgbClr val="000000"/>
                </a:solidFill>
                <a:latin typeface="Times New Roman"/>
                <a:ea typeface="Times New Roman"/>
                <a:cs typeface="Times New Roman"/>
                <a:sym typeface="Times New Roman"/>
              </a:rPr>
              <a:t>Behavior: Aarthy often shops online and is influenced by health bloggers and social media. She reads product reviews and checks the nutritional content before purchasing.</a:t>
            </a:r>
          </a:p>
          <a:p>
            <a:pPr algn="l">
              <a:lnSpc>
                <a:spcPts val="3779"/>
              </a:lnSpc>
            </a:pPr>
          </a:p>
        </p:txBody>
      </p:sp>
      <p:sp>
        <p:nvSpPr>
          <p:cNvPr name="TextBox 3" id="3"/>
          <p:cNvSpPr txBox="true"/>
          <p:nvPr/>
        </p:nvSpPr>
        <p:spPr>
          <a:xfrm rot="0">
            <a:off x="283782" y="3641453"/>
            <a:ext cx="7829882" cy="514350"/>
          </a:xfrm>
          <a:prstGeom prst="rect">
            <a:avLst/>
          </a:prstGeom>
        </p:spPr>
        <p:txBody>
          <a:bodyPr anchor="t" rtlCol="false" tIns="0" lIns="0" bIns="0" rIns="0">
            <a:spAutoFit/>
          </a:bodyPr>
          <a:lstStyle/>
          <a:p>
            <a:pPr algn="l">
              <a:lnSpc>
                <a:spcPts val="4199"/>
              </a:lnSpc>
            </a:pPr>
            <a:r>
              <a:rPr lang="en-US" sz="2999">
                <a:solidFill>
                  <a:srgbClr val="000000"/>
                </a:solidFill>
                <a:latin typeface="Paalalabas Wide"/>
                <a:ea typeface="Paalalabas Wide"/>
                <a:cs typeface="Paalalabas Wide"/>
                <a:sym typeface="Paalalabas Wide"/>
              </a:rPr>
              <a:t>2)Senior citizen:</a:t>
            </a:r>
          </a:p>
        </p:txBody>
      </p:sp>
      <p:sp>
        <p:nvSpPr>
          <p:cNvPr name="TextBox 4" id="4"/>
          <p:cNvSpPr txBox="true"/>
          <p:nvPr/>
        </p:nvSpPr>
        <p:spPr>
          <a:xfrm rot="0">
            <a:off x="283782" y="4218215"/>
            <a:ext cx="18288000" cy="5751195"/>
          </a:xfrm>
          <a:prstGeom prst="rect">
            <a:avLst/>
          </a:prstGeom>
        </p:spPr>
        <p:txBody>
          <a:bodyPr anchor="t" rtlCol="false" tIns="0" lIns="0" bIns="0" rIns="0">
            <a:spAutoFit/>
          </a:bodyPr>
          <a:lstStyle/>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Name: Indira Saranathan</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Age: 67</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Occupation: Retired School Principal</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Location: Hyderabad, India</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Lifestyle: Active and techsavvy, Indira uses smartphones and tablets to stay connected and order essentials online. Healthconscious, she seeks nutritious snacks that meet her dietary needs as she ages.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Pain Points: Finding seniorfriendly snacks that are low in sugar, high in fiber, easy to chew, and </a:t>
            </a:r>
          </a:p>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convenient to purchase online due to limited mobility.</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Needs: Softtextured, nutrientdense snacks that promote heart health and provide energy.</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Behavior: Indira shops online, values detailed product information, and shares her positive experiences with </a:t>
            </a:r>
          </a:p>
          <a:p>
            <a:pPr algn="l">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friends and family.</a:t>
            </a:r>
          </a:p>
          <a:p>
            <a:pPr algn="l">
              <a:lnSpc>
                <a:spcPts val="3780"/>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360852" y="495301"/>
            <a:ext cx="3424476" cy="533399"/>
          </a:xfrm>
          <a:prstGeom prst="rect">
            <a:avLst/>
          </a:prstGeom>
        </p:spPr>
        <p:txBody>
          <a:bodyPr anchor="t" rtlCol="false" tIns="0" lIns="0" bIns="0" rIns="0">
            <a:spAutoFit/>
          </a:bodyPr>
          <a:lstStyle/>
          <a:p>
            <a:pPr algn="ctr">
              <a:lnSpc>
                <a:spcPts val="4200"/>
              </a:lnSpc>
            </a:pPr>
            <a:r>
              <a:rPr lang="en-US" sz="3000">
                <a:solidFill>
                  <a:srgbClr val="000000"/>
                </a:solidFill>
                <a:latin typeface="Paalalabas Wide"/>
                <a:ea typeface="Paalalabas Wide"/>
                <a:cs typeface="Paalalabas Wide"/>
                <a:sym typeface="Paalalabas Wide"/>
              </a:rPr>
              <a:t>3)Travel Vlogger:</a:t>
            </a:r>
          </a:p>
        </p:txBody>
      </p:sp>
      <p:sp>
        <p:nvSpPr>
          <p:cNvPr name="TextBox 3" id="3"/>
          <p:cNvSpPr txBox="true"/>
          <p:nvPr/>
        </p:nvSpPr>
        <p:spPr>
          <a:xfrm rot="0">
            <a:off x="360852" y="1187291"/>
            <a:ext cx="17927148" cy="5274945"/>
          </a:xfrm>
          <a:prstGeom prst="rect">
            <a:avLst/>
          </a:prstGeom>
        </p:spPr>
        <p:txBody>
          <a:bodyPr anchor="t" rtlCol="false" tIns="0" lIns="0" bIns="0" rIns="0">
            <a:spAutoFit/>
          </a:bodyPr>
          <a:lstStyle/>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Name: Manu Anand</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Age: 29</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Occupation: Travel Vlogger</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Location: Nomadic (Travels between cities, remote villages, and countries)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Lifestyle: Constantly on the move, Manu explores hidden gems and shares immersive cultural experiences and sustainable travel tips with his audience.</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Pain Points: Finding nutritious, portable snacks in remote areas with limited options.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Needs: Lightweight, durable snacks that are culturally significant and ecofriendly, suitable for long journeys.</a:t>
            </a:r>
          </a:p>
          <a:p>
            <a:pPr algn="l" marL="582933" indent="-291467" lvl="1">
              <a:lnSpc>
                <a:spcPts val="3780"/>
              </a:lnSpc>
              <a:buFont typeface="Arial"/>
              <a:buChar char="•"/>
            </a:pPr>
            <a:r>
              <a:rPr lang="en-US" sz="2700">
                <a:solidFill>
                  <a:srgbClr val="000000"/>
                </a:solidFill>
                <a:latin typeface="Times New Roman"/>
                <a:ea typeface="Times New Roman"/>
                <a:cs typeface="Times New Roman"/>
                <a:sym typeface="Times New Roman"/>
              </a:rPr>
              <a:t>Behavior: Manu documents his travels through vlogs and social media, often featuring the food he discovers. He collaborates with brands that align with his values of adventure and sustainability.</a:t>
            </a:r>
          </a:p>
          <a:p>
            <a:pPr algn="l">
              <a:lnSpc>
                <a:spcPts val="3780"/>
              </a:lnSpc>
            </a:pPr>
          </a:p>
        </p:txBody>
      </p:sp>
      <p:sp>
        <p:nvSpPr>
          <p:cNvPr name="TextBox 4" id="4"/>
          <p:cNvSpPr txBox="true"/>
          <p:nvPr/>
        </p:nvSpPr>
        <p:spPr>
          <a:xfrm rot="0">
            <a:off x="360852" y="6386035"/>
            <a:ext cx="7551838" cy="639444"/>
          </a:xfrm>
          <a:prstGeom prst="rect">
            <a:avLst/>
          </a:prstGeom>
        </p:spPr>
        <p:txBody>
          <a:bodyPr anchor="t" rtlCol="false" tIns="0" lIns="0" bIns="0" rIns="0">
            <a:spAutoFit/>
          </a:bodyPr>
          <a:lstStyle/>
          <a:p>
            <a:pPr algn="l">
              <a:lnSpc>
                <a:spcPts val="5180"/>
              </a:lnSpc>
            </a:pPr>
            <a:r>
              <a:rPr lang="en-US" sz="3700">
                <a:solidFill>
                  <a:srgbClr val="000000"/>
                </a:solidFill>
                <a:latin typeface="Paalalabas Wide"/>
                <a:ea typeface="Paalalabas Wide"/>
                <a:cs typeface="Paalalabas Wide"/>
                <a:sym typeface="Paalalabas Wide"/>
              </a:rPr>
              <a:t>APP Strategy:</a:t>
            </a:r>
          </a:p>
        </p:txBody>
      </p:sp>
      <p:sp>
        <p:nvSpPr>
          <p:cNvPr name="TextBox 5" id="5"/>
          <p:cNvSpPr txBox="true"/>
          <p:nvPr/>
        </p:nvSpPr>
        <p:spPr>
          <a:xfrm rot="0">
            <a:off x="195312" y="7187405"/>
            <a:ext cx="19706912" cy="2417445"/>
          </a:xfrm>
          <a:prstGeom prst="rect">
            <a:avLst/>
          </a:prstGeom>
        </p:spPr>
        <p:txBody>
          <a:bodyPr anchor="t" rtlCol="false" tIns="0" lIns="0" bIns="0" rIns="0">
            <a:spAutoFit/>
          </a:bodyPr>
          <a:lstStyle/>
          <a:p>
            <a:pPr algn="just" marL="582933" indent="-291467" lvl="1">
              <a:lnSpc>
                <a:spcPts val="3780"/>
              </a:lnSpc>
              <a:buFont typeface="Arial"/>
              <a:buChar char="•"/>
            </a:pPr>
            <a:r>
              <a:rPr lang="en-US" sz="2700">
                <a:solidFill>
                  <a:srgbClr val="000000"/>
                </a:solidFill>
                <a:latin typeface="Times New Roman Bold"/>
                <a:ea typeface="Times New Roman Bold"/>
                <a:cs typeface="Times New Roman Bold"/>
                <a:sym typeface="Times New Roman Bold"/>
              </a:rPr>
              <a:t>Target Audience  Premium range snacks (not affordable to all). </a:t>
            </a:r>
          </a:p>
          <a:p>
            <a:pPr algn="just">
              <a:lnSpc>
                <a:spcPts val="3780"/>
              </a:lnSpc>
            </a:pPr>
            <a:r>
              <a:rPr lang="en-US" sz="2700">
                <a:solidFill>
                  <a:srgbClr val="000000"/>
                </a:solidFill>
                <a:latin typeface="Times New Roman"/>
                <a:ea typeface="Times New Roman"/>
                <a:cs typeface="Times New Roman"/>
                <a:sym typeface="Times New Roman"/>
              </a:rPr>
              <a:t>               Here since the price range of the snacks won't be affordable to all, it is going to carter only a set of the audience</a:t>
            </a:r>
          </a:p>
          <a:p>
            <a:pPr algn="just">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say the set </a:t>
            </a:r>
            <a:r>
              <a:rPr lang="en-US" sz="2700">
                <a:solidFill>
                  <a:srgbClr val="000000"/>
                </a:solidFill>
                <a:latin typeface="Times New Roman"/>
                <a:ea typeface="Times New Roman"/>
                <a:cs typeface="Times New Roman"/>
                <a:sym typeface="Times New Roman"/>
              </a:rPr>
              <a:t>who uses Zomato,swiggy, and Zepto kind of apps. (20%  30% of total mobile users)</a:t>
            </a:r>
          </a:p>
          <a:p>
            <a:pPr algn="just">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Compared to the web, apps can provide a better user experience and the number of users who prefer/tend to use</a:t>
            </a:r>
          </a:p>
          <a:p>
            <a:pPr algn="just">
              <a:lnSpc>
                <a:spcPts val="3780"/>
              </a:lnSpc>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mobile apps are more compared to the web.</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361858" y="607060"/>
            <a:ext cx="17086630" cy="8958580"/>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000000"/>
                </a:solidFill>
                <a:latin typeface="Times New Roman Bold"/>
                <a:ea typeface="Times New Roman Bold"/>
                <a:cs typeface="Times New Roman Bold"/>
                <a:sym typeface="Times New Roman Bold"/>
              </a:rPr>
              <a:t>AIBased Nutritionist :</a:t>
            </a:r>
          </a:p>
          <a:p>
            <a:pPr algn="l">
              <a:lnSpc>
                <a:spcPts val="3920"/>
              </a:lnSpc>
            </a:pPr>
            <a:r>
              <a:rPr lang="en-US" sz="2800">
                <a:solidFill>
                  <a:srgbClr val="000000"/>
                </a:solidFill>
                <a:latin typeface="Times New Roman"/>
                <a:ea typeface="Times New Roman"/>
                <a:cs typeface="Times New Roman"/>
                <a:sym typeface="Times New Roman"/>
              </a:rPr>
              <a:t>            Feature Explanation:  This AIpowered chatbot acts as a virtual nutritionist, helping users create personalized diet charts based on their health goals, dietary preferences, and nutritional needs. Users can interact with the chatbot to receive daily meal recommendations, ask questions about nutrition, and get tips on healthy eating habits. The AI adapts over time to offer increasingly personalized advice, making it easier for users to stick to their dietary plans.  </a:t>
            </a:r>
          </a:p>
          <a:p>
            <a:pPr algn="l" marL="604523" indent="-302261" lvl="1">
              <a:lnSpc>
                <a:spcPts val="3920"/>
              </a:lnSpc>
              <a:buFont typeface="Arial"/>
              <a:buChar char="•"/>
            </a:pPr>
            <a:r>
              <a:rPr lang="en-US" sz="2800">
                <a:solidFill>
                  <a:srgbClr val="000000"/>
                </a:solidFill>
                <a:latin typeface="Times New Roman Bold"/>
                <a:ea typeface="Times New Roman Bold"/>
                <a:cs typeface="Times New Roman Bold"/>
                <a:sym typeface="Times New Roman Bold"/>
              </a:rPr>
              <a:t>AIBased Personalised Notification: </a:t>
            </a:r>
          </a:p>
          <a:p>
            <a:pPr algn="l">
              <a:lnSpc>
                <a:spcPts val="3920"/>
              </a:lnSpc>
            </a:pPr>
            <a:r>
              <a:rPr lang="en-US" sz="28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Feature Explanation: The app will use AI to send personalized notifications to users, reminding them about their dietary goals, upcoming meal plans, exercise routines , and product offers. A tracker will monitor users’ daily food intake, physical activity, and progress towards their goals, offering realtime feedback and adjustments to their diet plans. The AI ensures that notifications are timely and relevant, helping users stay on track without feeling overwhelmed.</a:t>
            </a:r>
          </a:p>
          <a:p>
            <a:pPr algn="l" marL="604523" indent="-302261" lvl="1">
              <a:lnSpc>
                <a:spcPts val="3920"/>
              </a:lnSpc>
              <a:buFont typeface="Arial"/>
              <a:buChar char="•"/>
            </a:pPr>
            <a:r>
              <a:rPr lang="en-US" sz="2800">
                <a:solidFill>
                  <a:srgbClr val="000000"/>
                </a:solidFill>
                <a:latin typeface="Times New Roman Bold"/>
                <a:ea typeface="Times New Roman Bold"/>
                <a:cs typeface="Times New Roman Bold"/>
                <a:sym typeface="Times New Roman Bold"/>
              </a:rPr>
              <a:t>Points for Purchase and Engagement: (Customer Retention)</a:t>
            </a:r>
            <a:r>
              <a:rPr lang="en-US" sz="2800">
                <a:solidFill>
                  <a:srgbClr val="000000"/>
                </a:solidFill>
                <a:latin typeface="Times New Roman"/>
                <a:ea typeface="Times New Roman"/>
                <a:cs typeface="Times New Roman"/>
                <a:sym typeface="Times New Roman"/>
              </a:rPr>
              <a:t> </a:t>
            </a:r>
          </a:p>
          <a:p>
            <a:pPr algn="l">
              <a:lnSpc>
                <a:spcPts val="3920"/>
              </a:lnSpc>
            </a:pPr>
            <a:r>
              <a:rPr lang="en-US" sz="2800">
                <a:solidFill>
                  <a:srgbClr val="000000"/>
                </a:solidFill>
                <a:latin typeface="Times New Roman"/>
                <a:ea typeface="Times New Roman"/>
                <a:cs typeface="Times New Roman"/>
                <a:sym typeface="Times New Roman"/>
              </a:rPr>
              <a:t>              Feature Explanation:  Users will earn points for completing their daily nutrient chart, which includes meeting dietary goals and exercise routines. These points are in addition to the purchase points they earn when buying products through the app. This dual reward system incentivizes users to maintain healthy habits and make frequent purchases, thereby enhancing overall engagement and loyalty. The earned points can be redeemed for discounts, special offers, or exclusive products, reinforcing customer retention.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471419" y="914400"/>
            <a:ext cx="17226919" cy="5491480"/>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000000"/>
                </a:solidFill>
                <a:latin typeface="Times New Roman Bold"/>
                <a:ea typeface="Times New Roman Bold"/>
                <a:cs typeface="Times New Roman Bold"/>
                <a:sym typeface="Times New Roman Bold"/>
              </a:rPr>
              <a:t>Personalized Product Combos based on Diet Chart:</a:t>
            </a:r>
          </a:p>
          <a:p>
            <a:pPr algn="l">
              <a:lnSpc>
                <a:spcPts val="3920"/>
              </a:lnSpc>
            </a:pPr>
            <a:r>
              <a:rPr lang="en-US" sz="2800">
                <a:solidFill>
                  <a:srgbClr val="000000"/>
                </a:solidFill>
                <a:latin typeface="Times New Roman Bold"/>
                <a:ea typeface="Times New Roman Bold"/>
                <a:cs typeface="Times New Roman Bold"/>
                <a:sym typeface="Times New Roman Bold"/>
              </a:rPr>
              <a:t>          </a:t>
            </a:r>
            <a:r>
              <a:rPr lang="en-US" sz="2800">
                <a:solidFill>
                  <a:srgbClr val="000000"/>
                </a:solidFill>
                <a:latin typeface="Times New Roman"/>
                <a:ea typeface="Times New Roman"/>
                <a:cs typeface="Times New Roman"/>
                <a:sym typeface="Times New Roman"/>
              </a:rPr>
              <a:t>Feature Explanation: The app will offer personalized product combos at discounted prices, tailored to the user’s diet chart. For example, if a user’s diet plan emphasizes highprotein foods, the app might suggest a combo of proteinrich snacks at a special price. This feature not only makes it easier for users to stick to their diet plans but also adds value by offering cost savings on relevant products.</a:t>
            </a:r>
          </a:p>
          <a:p>
            <a:pPr algn="l" marL="604523" indent="-302261" lvl="1">
              <a:lnSpc>
                <a:spcPts val="3920"/>
              </a:lnSpc>
              <a:buFont typeface="Arial"/>
              <a:buChar char="•"/>
            </a:pPr>
            <a:r>
              <a:rPr lang="en-US" sz="2800">
                <a:solidFill>
                  <a:srgbClr val="000000"/>
                </a:solidFill>
                <a:latin typeface="Times New Roman Bold"/>
                <a:ea typeface="Times New Roman Bold"/>
                <a:cs typeface="Times New Roman Bold"/>
                <a:sym typeface="Times New Roman Bold"/>
              </a:rPr>
              <a:t>Social Sharing:</a:t>
            </a:r>
          </a:p>
          <a:p>
            <a:pPr algn="l">
              <a:lnSpc>
                <a:spcPts val="3920"/>
              </a:lnSpc>
            </a:pPr>
            <a:r>
              <a:rPr lang="en-US" sz="2800">
                <a:solidFill>
                  <a:srgbClr val="000000"/>
                </a:solidFill>
                <a:latin typeface="Times New Roman Bold"/>
                <a:ea typeface="Times New Roman Bold"/>
                <a:cs typeface="Times New Roman Bold"/>
                <a:sym typeface="Times New Roman Bold"/>
              </a:rPr>
              <a:t>       </a:t>
            </a:r>
            <a:r>
              <a:rPr lang="en-US" sz="2800">
                <a:solidFill>
                  <a:srgbClr val="000000"/>
                </a:solidFill>
                <a:latin typeface="Times New Roman"/>
                <a:ea typeface="Times New Roman"/>
                <a:cs typeface="Times New Roman"/>
                <a:sym typeface="Times New Roman"/>
              </a:rPr>
              <a:t>    Feature Explanation: Integrating a social sharing option allows users to easily share their progress, diet plans, achievements, and favorite products directly from the app to their social media accounts. This feature enhances user engagement by enabling them to showcase their journey, which can also serve as motivation for others. Social sharing can also increase brand visibility as users promote the app's features to their network, potentially attracting new customers through organic reach.</a:t>
            </a:r>
          </a:p>
        </p:txBody>
      </p:sp>
      <p:sp>
        <p:nvSpPr>
          <p:cNvPr name="TextBox 3" id="3"/>
          <p:cNvSpPr txBox="true"/>
          <p:nvPr/>
        </p:nvSpPr>
        <p:spPr>
          <a:xfrm rot="0">
            <a:off x="471419" y="6776097"/>
            <a:ext cx="1789628" cy="533400"/>
          </a:xfrm>
          <a:prstGeom prst="rect">
            <a:avLst/>
          </a:prstGeom>
        </p:spPr>
        <p:txBody>
          <a:bodyPr anchor="t" rtlCol="false" tIns="0" lIns="0" bIns="0" rIns="0">
            <a:spAutoFit/>
          </a:bodyPr>
          <a:lstStyle/>
          <a:p>
            <a:pPr algn="ctr">
              <a:lnSpc>
                <a:spcPts val="4200"/>
              </a:lnSpc>
            </a:pPr>
            <a:r>
              <a:rPr lang="en-US" sz="3000">
                <a:solidFill>
                  <a:srgbClr val="000000"/>
                </a:solidFill>
                <a:latin typeface="Paalalabas Wide"/>
                <a:ea typeface="Paalalabas Wide"/>
                <a:cs typeface="Paalalabas Wide"/>
                <a:sym typeface="Paalalabas Wide"/>
              </a:rPr>
              <a:t>USE CASE:</a:t>
            </a:r>
          </a:p>
        </p:txBody>
      </p:sp>
      <p:sp>
        <p:nvSpPr>
          <p:cNvPr name="TextBox 4" id="4"/>
          <p:cNvSpPr txBox="true"/>
          <p:nvPr/>
        </p:nvSpPr>
        <p:spPr>
          <a:xfrm rot="0">
            <a:off x="471419" y="7430503"/>
            <a:ext cx="4779764" cy="2417445"/>
          </a:xfrm>
          <a:prstGeom prst="rect">
            <a:avLst/>
          </a:prstGeom>
        </p:spPr>
        <p:txBody>
          <a:bodyPr anchor="t" rtlCol="false" tIns="0" lIns="0" bIns="0" rIns="0">
            <a:spAutoFit/>
          </a:bodyPr>
          <a:lstStyle/>
          <a:p>
            <a:pPr algn="just">
              <a:lnSpc>
                <a:spcPts val="3780"/>
              </a:lnSpc>
            </a:pPr>
            <a:r>
              <a:rPr lang="en-US" sz="2700">
                <a:solidFill>
                  <a:srgbClr val="000000"/>
                </a:solidFill>
                <a:latin typeface="Times New Roman"/>
                <a:ea typeface="Times New Roman"/>
                <a:cs typeface="Times New Roman"/>
                <a:sym typeface="Times New Roman"/>
              </a:rPr>
              <a:t>User Requirement:</a:t>
            </a:r>
          </a:p>
          <a:p>
            <a:pPr algn="just">
              <a:lnSpc>
                <a:spcPts val="3780"/>
              </a:lnSpc>
            </a:pPr>
            <a:r>
              <a:rPr lang="en-US" sz="2700">
                <a:solidFill>
                  <a:srgbClr val="000000"/>
                </a:solidFill>
                <a:latin typeface="Times New Roman"/>
                <a:ea typeface="Times New Roman"/>
                <a:cs typeface="Times New Roman"/>
                <a:sym typeface="Times New Roman"/>
              </a:rPr>
              <a:t>Name: Arjun Mehta</a:t>
            </a:r>
          </a:p>
          <a:p>
            <a:pPr algn="just">
              <a:lnSpc>
                <a:spcPts val="3780"/>
              </a:lnSpc>
            </a:pPr>
            <a:r>
              <a:rPr lang="en-US" sz="2700">
                <a:solidFill>
                  <a:srgbClr val="000000"/>
                </a:solidFill>
                <a:latin typeface="Times New Roman"/>
                <a:ea typeface="Times New Roman"/>
                <a:cs typeface="Times New Roman"/>
                <a:sym typeface="Times New Roman"/>
              </a:rPr>
              <a:t>Age: 34</a:t>
            </a:r>
          </a:p>
          <a:p>
            <a:pPr algn="just">
              <a:lnSpc>
                <a:spcPts val="3780"/>
              </a:lnSpc>
            </a:pPr>
            <a:r>
              <a:rPr lang="en-US" sz="2700">
                <a:solidFill>
                  <a:srgbClr val="000000"/>
                </a:solidFill>
                <a:latin typeface="Times New Roman"/>
                <a:ea typeface="Times New Roman"/>
                <a:cs typeface="Times New Roman"/>
                <a:sym typeface="Times New Roman"/>
              </a:rPr>
              <a:t>Occupation: Software Developer</a:t>
            </a:r>
          </a:p>
          <a:p>
            <a:pPr algn="just">
              <a:lnSpc>
                <a:spcPts val="3780"/>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sp>
        <p:nvSpPr>
          <p:cNvPr name="TextBox 2" id="2"/>
          <p:cNvSpPr txBox="true"/>
          <p:nvPr/>
        </p:nvSpPr>
        <p:spPr>
          <a:xfrm rot="0">
            <a:off x="189188" y="241350"/>
            <a:ext cx="17596962" cy="2417445"/>
          </a:xfrm>
          <a:prstGeom prst="rect">
            <a:avLst/>
          </a:prstGeom>
        </p:spPr>
        <p:txBody>
          <a:bodyPr anchor="t" rtlCol="false" tIns="0" lIns="0" bIns="0" rIns="0">
            <a:spAutoFit/>
          </a:bodyPr>
          <a:lstStyle/>
          <a:p>
            <a:pPr algn="l">
              <a:lnSpc>
                <a:spcPts val="3780"/>
              </a:lnSpc>
            </a:pPr>
            <a:r>
              <a:rPr lang="en-US" sz="2700">
                <a:solidFill>
                  <a:srgbClr val="000000"/>
                </a:solidFill>
                <a:latin typeface="Times New Roman Bold"/>
                <a:ea typeface="Times New Roman Bold"/>
                <a:cs typeface="Times New Roman Bold"/>
                <a:sym typeface="Times New Roman Bold"/>
              </a:rPr>
              <a:t>Lifestyle &amp; Preferences:</a:t>
            </a:r>
          </a:p>
          <a:p>
            <a:pPr algn="l">
              <a:lnSpc>
                <a:spcPts val="3780"/>
              </a:lnSpc>
            </a:pPr>
            <a:r>
              <a:rPr lang="en-US" sz="2700">
                <a:solidFill>
                  <a:srgbClr val="000000"/>
                </a:solidFill>
                <a:latin typeface="Times New Roman"/>
                <a:ea typeface="Times New Roman"/>
                <a:cs typeface="Times New Roman"/>
                <a:sym typeface="Times New Roman"/>
              </a:rPr>
              <a:t> Arjun is healthconscious and follows a ketogenic diet.</a:t>
            </a:r>
          </a:p>
          <a:p>
            <a:pPr algn="l">
              <a:lnSpc>
                <a:spcPts val="3780"/>
              </a:lnSpc>
            </a:pPr>
            <a:r>
              <a:rPr lang="en-US" sz="2700">
                <a:solidFill>
                  <a:srgbClr val="000000"/>
                </a:solidFill>
                <a:latin typeface="Times New Roman"/>
                <a:ea typeface="Times New Roman"/>
                <a:cs typeface="Times New Roman"/>
                <a:sym typeface="Times New Roman"/>
              </a:rPr>
              <a:t> He prefers snacks that are low in carbs, high in healthy fats, and provide sustained energy throughout his busy workday.</a:t>
            </a:r>
          </a:p>
          <a:p>
            <a:pPr algn="l">
              <a:lnSpc>
                <a:spcPts val="3780"/>
              </a:lnSpc>
            </a:pPr>
            <a:r>
              <a:rPr lang="en-US" sz="2700">
                <a:solidFill>
                  <a:srgbClr val="000000"/>
                </a:solidFill>
                <a:latin typeface="Times New Roman"/>
                <a:ea typeface="Times New Roman"/>
                <a:cs typeface="Times New Roman"/>
                <a:sym typeface="Times New Roman"/>
              </a:rPr>
              <a:t> He’s interested in products that support brain health and improve focus.</a:t>
            </a:r>
          </a:p>
          <a:p>
            <a:pPr algn="l">
              <a:lnSpc>
                <a:spcPts val="3780"/>
              </a:lnSpc>
            </a:pPr>
          </a:p>
        </p:txBody>
      </p:sp>
      <p:sp>
        <p:nvSpPr>
          <p:cNvPr name="TextBox 3" id="3"/>
          <p:cNvSpPr txBox="true"/>
          <p:nvPr/>
        </p:nvSpPr>
        <p:spPr>
          <a:xfrm rot="0">
            <a:off x="189188" y="2554019"/>
            <a:ext cx="18098812" cy="4322445"/>
          </a:xfrm>
          <a:prstGeom prst="rect">
            <a:avLst/>
          </a:prstGeom>
        </p:spPr>
        <p:txBody>
          <a:bodyPr anchor="t" rtlCol="false" tIns="0" lIns="0" bIns="0" rIns="0">
            <a:spAutoFit/>
          </a:bodyPr>
          <a:lstStyle/>
          <a:p>
            <a:pPr algn="l">
              <a:lnSpc>
                <a:spcPts val="3780"/>
              </a:lnSpc>
            </a:pPr>
            <a:r>
              <a:rPr lang="en-US" sz="2700">
                <a:solidFill>
                  <a:srgbClr val="000000"/>
                </a:solidFill>
                <a:latin typeface="Times New Roman Bold"/>
                <a:ea typeface="Times New Roman Bold"/>
                <a:cs typeface="Times New Roman Bold"/>
                <a:sym typeface="Times New Roman Bold"/>
              </a:rPr>
              <a:t>Products Recommended:</a:t>
            </a:r>
          </a:p>
          <a:p>
            <a:pPr algn="l">
              <a:lnSpc>
                <a:spcPts val="3780"/>
              </a:lnSpc>
            </a:pPr>
            <a:r>
              <a:rPr lang="en-US" sz="2700">
                <a:solidFill>
                  <a:srgbClr val="000000"/>
                </a:solidFill>
                <a:latin typeface="Times New Roman"/>
                <a:ea typeface="Times New Roman"/>
                <a:cs typeface="Times New Roman"/>
                <a:sym typeface="Times New Roman"/>
              </a:rPr>
              <a:t>  1. Happilo Premium Californian Almonds (200g): A rich source of healthy fats and fiber, perfect for snacking without affecting ketosis.</a:t>
            </a:r>
          </a:p>
          <a:p>
            <a:pPr algn="l">
              <a:lnSpc>
                <a:spcPts val="3780"/>
              </a:lnSpc>
            </a:pPr>
            <a:r>
              <a:rPr lang="en-US" sz="2700">
                <a:solidFill>
                  <a:srgbClr val="000000"/>
                </a:solidFill>
                <a:latin typeface="Times New Roman"/>
                <a:ea typeface="Times New Roman"/>
                <a:cs typeface="Times New Roman"/>
                <a:sym typeface="Times New Roman"/>
              </a:rPr>
              <a:t>  2. Happilo Premium International Jumbo Brazil Nuts (150g): High in selenium and beneficial for brain health and immune support.</a:t>
            </a:r>
          </a:p>
          <a:p>
            <a:pPr algn="l">
              <a:lnSpc>
                <a:spcPts val="3780"/>
              </a:lnSpc>
            </a:pPr>
            <a:r>
              <a:rPr lang="en-US" sz="2700">
                <a:solidFill>
                  <a:srgbClr val="000000"/>
                </a:solidFill>
                <a:latin typeface="Times New Roman"/>
                <a:ea typeface="Times New Roman"/>
                <a:cs typeface="Times New Roman"/>
                <a:sym typeface="Times New Roman"/>
              </a:rPr>
              <a:t>  3. Happilo Premium Pumpkin Seeds (200g): Packed with magnesium, zinc, and healthy fats, ideal for energy and mental clarity.</a:t>
            </a:r>
          </a:p>
          <a:p>
            <a:pPr algn="l">
              <a:lnSpc>
                <a:spcPts val="3780"/>
              </a:lnSpc>
            </a:pPr>
            <a:r>
              <a:rPr lang="en-US" sz="2700">
                <a:solidFill>
                  <a:srgbClr val="000000"/>
                </a:solidFill>
                <a:latin typeface="Times New Roman"/>
                <a:ea typeface="Times New Roman"/>
                <a:cs typeface="Times New Roman"/>
                <a:sym typeface="Times New Roman"/>
              </a:rPr>
              <a:t>  4. Happilo 85% Dark Chocolate (100g): Low in sugar and high in antioxidants, this dark chocolate is great for a ketofriendly treat.</a:t>
            </a:r>
          </a:p>
        </p:txBody>
      </p:sp>
      <p:sp>
        <p:nvSpPr>
          <p:cNvPr name="TextBox 4" id="4"/>
          <p:cNvSpPr txBox="true"/>
          <p:nvPr/>
        </p:nvSpPr>
        <p:spPr>
          <a:xfrm rot="0">
            <a:off x="189188" y="7288612"/>
            <a:ext cx="10300335" cy="1464945"/>
          </a:xfrm>
          <a:prstGeom prst="rect">
            <a:avLst/>
          </a:prstGeom>
        </p:spPr>
        <p:txBody>
          <a:bodyPr anchor="t" rtlCol="false" tIns="0" lIns="0" bIns="0" rIns="0">
            <a:spAutoFit/>
          </a:bodyPr>
          <a:lstStyle/>
          <a:p>
            <a:pPr algn="l">
              <a:lnSpc>
                <a:spcPts val="3780"/>
              </a:lnSpc>
            </a:pPr>
            <a:r>
              <a:rPr lang="en-US" sz="2700">
                <a:solidFill>
                  <a:srgbClr val="000000"/>
                </a:solidFill>
                <a:latin typeface="Times New Roman Bold"/>
                <a:ea typeface="Times New Roman Bold"/>
                <a:cs typeface="Times New Roman Bold"/>
                <a:sym typeface="Times New Roman Bold"/>
              </a:rPr>
              <a:t>Price for the Combo:</a:t>
            </a:r>
          </a:p>
          <a:p>
            <a:pPr algn="l">
              <a:lnSpc>
                <a:spcPts val="3780"/>
              </a:lnSpc>
            </a:pPr>
            <a:r>
              <a:rPr lang="en-US" sz="2700">
                <a:solidFill>
                  <a:srgbClr val="000000"/>
                </a:solidFill>
                <a:latin typeface="Times New Roman"/>
                <a:ea typeface="Times New Roman"/>
                <a:cs typeface="Times New Roman"/>
                <a:sym typeface="Times New Roman"/>
              </a:rPr>
              <a:t> Total Cost: ₹1150</a:t>
            </a:r>
          </a:p>
          <a:p>
            <a:pPr algn="l">
              <a:lnSpc>
                <a:spcPts val="3780"/>
              </a:lnSpc>
            </a:pPr>
            <a:r>
              <a:rPr lang="en-US" sz="2700">
                <a:solidFill>
                  <a:srgbClr val="000000"/>
                </a:solidFill>
                <a:latin typeface="Times New Roman"/>
                <a:ea typeface="Times New Roman"/>
                <a:cs typeface="Times New Roman"/>
                <a:sym typeface="Times New Roman"/>
              </a:rPr>
              <a:t> Discounted Price: ₹1035 (10% discount for first time combo purchase)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D5E48"/>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383406"/>
          <a:ext cx="16514478" cy="7038534"/>
        </p:xfrm>
        <a:graphic>
          <a:graphicData uri="http://schemas.openxmlformats.org/drawingml/2006/table">
            <a:tbl>
              <a:tblPr/>
              <a:tblGrid>
                <a:gridCol w="4223575"/>
                <a:gridCol w="1663628"/>
                <a:gridCol w="2656819"/>
                <a:gridCol w="2656819"/>
                <a:gridCol w="2656819"/>
                <a:gridCol w="2656819"/>
              </a:tblGrid>
              <a:tr h="1809371">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Feature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Reach</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Impact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Confidence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Effort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3499"/>
                        </a:lnSpc>
                        <a:defRPr/>
                      </a:pPr>
                      <a:r>
                        <a:rPr lang="en-US" sz="2499">
                          <a:solidFill>
                            <a:srgbClr val="000000"/>
                          </a:solidFill>
                          <a:latin typeface="Paalalabas Wide"/>
                          <a:ea typeface="Paalalabas Wide"/>
                          <a:cs typeface="Paalalabas Wide"/>
                          <a:sym typeface="Paalalabas Wide"/>
                        </a:rPr>
                        <a:t>Rice Score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977167">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AI based nutritionist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10000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3.0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90%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4500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6682">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Ai based personalised notification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Paalalabas Wide"/>
                          <a:ea typeface="Paalalabas Wide"/>
                          <a:cs typeface="Paalalabas Wide"/>
                          <a:sym typeface="Paalalabas Wide"/>
                        </a:rPr>
                        <a:t>15000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85%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6375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19316">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Points for purchase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Paalalabas Wide"/>
                          <a:ea typeface="Paalalabas Wide"/>
                          <a:cs typeface="Paalalabas Wide"/>
                          <a:sym typeface="Paalalabas Wide"/>
                        </a:rPr>
                        <a:t>20000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2.0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80%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8000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6682">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personalized product combo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Paalalabas Wide"/>
                          <a:ea typeface="Paalalabas Wide"/>
                          <a:cs typeface="Paalalabas Wide"/>
                          <a:sym typeface="Paalalabas Wide"/>
                        </a:rPr>
                        <a:t>12000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80%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4000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19316">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social sharing</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Paalalabas Wide"/>
                          <a:ea typeface="Paalalabas Wide"/>
                          <a:cs typeface="Paalalabas Wide"/>
                          <a:sym typeface="Paalalabas Wide"/>
                        </a:rPr>
                        <a:t>8000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1.5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70%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Paalalabas Wide"/>
                          <a:ea typeface="Paalalabas Wide"/>
                          <a:cs typeface="Paalalabas Wide"/>
                          <a:sym typeface="Paalalabas Wide"/>
                        </a:rPr>
                        <a:t>2800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3" id="3"/>
          <p:cNvSpPr txBox="true"/>
          <p:nvPr/>
        </p:nvSpPr>
        <p:spPr>
          <a:xfrm rot="0">
            <a:off x="472436" y="495300"/>
            <a:ext cx="4431030" cy="533400"/>
          </a:xfrm>
          <a:prstGeom prst="rect">
            <a:avLst/>
          </a:prstGeom>
        </p:spPr>
        <p:txBody>
          <a:bodyPr anchor="t" rtlCol="false" tIns="0" lIns="0" bIns="0" rIns="0">
            <a:spAutoFit/>
          </a:bodyPr>
          <a:lstStyle/>
          <a:p>
            <a:pPr algn="ctr">
              <a:lnSpc>
                <a:spcPts val="4200"/>
              </a:lnSpc>
            </a:pPr>
            <a:r>
              <a:rPr lang="en-US" sz="3000">
                <a:solidFill>
                  <a:srgbClr val="000000"/>
                </a:solidFill>
                <a:latin typeface="Paalalabas Wide"/>
                <a:ea typeface="Paalalabas Wide"/>
                <a:cs typeface="Paalalabas Wide"/>
                <a:sym typeface="Paalalabas Wide"/>
              </a:rPr>
              <a:t>Feature Prioritization: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DAGM9S42gnE</dc:identifier>
  <dcterms:modified xsi:type="dcterms:W3CDTF">2011-08-01T06:04:30Z</dcterms:modified>
  <cp:revision>1</cp:revision>
  <dc:title>Happilo</dc:title>
</cp:coreProperties>
</file>