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Go-To-Market Strategy</a:t>
            </a:r>
          </a:p>
        </p:txBody>
      </p:sp>
      <p:sp>
        <p:nvSpPr>
          <p:cNvPr id="3" name="Subtitle 2"/>
          <p:cNvSpPr>
            <a:spLocks noGrp="1"/>
          </p:cNvSpPr>
          <p:nvPr>
            <p:ph type="subTitle" idx="1"/>
          </p:nvPr>
        </p:nvSpPr>
        <p:spPr/>
        <p:txBody>
          <a:bodyPr/>
          <a:lstStyle/>
          <a:p>
            <a:r>
              <a:t>Senior Care Platform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1. Target Audience (Initial Customer Profile)</a:t>
            </a:r>
          </a:p>
        </p:txBody>
      </p:sp>
      <p:sp>
        <p:nvSpPr>
          <p:cNvPr id="3" name="Content Placeholder 2"/>
          <p:cNvSpPr>
            <a:spLocks noGrp="1"/>
          </p:cNvSpPr>
          <p:nvPr>
            <p:ph idx="1"/>
          </p:nvPr>
        </p:nvSpPr>
        <p:spPr/>
        <p:txBody>
          <a:bodyPr/>
          <a:lstStyle/>
          <a:p/>
          <a:p>
            <a:pPr/>
            <a:r>
              <a:t>NRI Families (Primary)**: Adult children (30-55 years old) living abroad (US, UK, Canada, Australia, UAE) with elderly parents (65+ years old) residing in India. They are tech-savvy, financially stable, and deeply concerned about their parents' well-being and safety.</a:t>
            </a:r>
          </a:p>
          <a:p>
            <a:pPr/>
            <a:r>
              <a:t>Urban Affluent Families (Secondary)**: High-net-worth individuals and families in Tier 1 Indian cities (Bangalore, Delhi NCR, Mumbai) with elderly parents. They seek premium, reliable, and comprehensive care solutions.</a:t>
            </a:r>
          </a:p>
          <a:p>
            <a:pPr/>
            <a:r>
              <a:t>Corporate B2B (Future)**: Companies looking to provide eldercare benefits to their employees as part of their wellness programs.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2. Value Proposition &amp; Key Messaging</a:t>
            </a:r>
          </a:p>
        </p:txBody>
      </p:sp>
      <p:sp>
        <p:nvSpPr>
          <p:cNvPr id="3" name="Content Placeholder 2"/>
          <p:cNvSpPr>
            <a:spLocks noGrp="1"/>
          </p:cNvSpPr>
          <p:nvPr>
            <p:ph idx="1"/>
          </p:nvPr>
        </p:nvSpPr>
        <p:spPr/>
        <p:txBody>
          <a:bodyPr/>
          <a:lstStyle/>
          <a:p/>
          <a:p>
            <a:pPr/>
            <a:r>
              <a:t>For NRI Families**: "Peace of mind, no matter the distance. We provide bulletproof emergency response and compassionate care for your parents in India, keeping you connected and informed every step of the way." (Addresses guilt, anxiety, and communication gaps)</a:t>
            </a:r>
          </a:p>
          <a:p>
            <a:pPr/>
            <a:r>
              <a:t>For Urban Affluent Families**: "Premium, personalized eldercare that integrates seamlessly with your lifestyle. Experience unparalleled safety, health monitoring, and dedicated support for your loved ones." (Addresses quality, convenience, and trust)</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3. Core Marketing Channels (for first 100 families)</a:t>
            </a:r>
          </a:p>
        </p:txBody>
      </p:sp>
      <p:sp>
        <p:nvSpPr>
          <p:cNvPr id="3" name="Content Placeholder 2"/>
          <p:cNvSpPr>
            <a:spLocks noGrp="1"/>
          </p:cNvSpPr>
          <p:nvPr>
            <p:ph idx="1"/>
          </p:nvPr>
        </p:nvSpPr>
        <p:spPr/>
        <p:txBody>
          <a:bodyPr/>
          <a:lstStyle/>
          <a:p/>
          <a:p>
            <a:pPr/>
            <a:r>
              <a:t>Digital Marketing**: Targeted social media campaigns (Facebook, Instagram, LinkedIn) in geographies with high NRI populations. Google Ads for relevant keywords (e.g., "elder care India NRI," "emergency services for seniors Bangalore").</a:t>
            </a:r>
          </a:p>
          <a:p>
            <a:pPr/>
            <a:r>
              <a:t>Community Partnerships**: Collaborate with Indian diaspora associations, cultural centers, and religious organizations in target NRI countries.</a:t>
            </a:r>
          </a:p>
          <a:p>
            <a:pPr/>
            <a:r>
              <a:t>Referral Programs**: Incentivize early adopters and existing families to refer new clients.</a:t>
            </a:r>
          </a:p>
          <a:p>
            <a:pPr/>
            <a:r>
              <a:t>Local Hospital Partnerships**: Leverage existing relationships with Apollo, Manipal, Fortis in Bangalore for referrals and co-marketing.</a:t>
            </a:r>
          </a:p>
          <a:p>
            <a:pPr/>
            <a:r>
              <a:t>Content Marketing**: Develop blog posts, webinars, and e-books addressing common concerns of adult children caring for elderly parents from a distance.</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4. Initial Budget Allocation (High-Level)</a:t>
            </a:r>
          </a:p>
        </p:txBody>
      </p:sp>
      <p:sp>
        <p:nvSpPr>
          <p:cNvPr id="3" name="Content Placeholder 2"/>
          <p:cNvSpPr>
            <a:spLocks noGrp="1"/>
          </p:cNvSpPr>
          <p:nvPr>
            <p:ph idx="1"/>
          </p:nvPr>
        </p:nvSpPr>
        <p:spPr/>
        <p:txBody>
          <a:bodyPr/>
          <a:lstStyle/>
          <a:p/>
          <a:p>
            <a:pPr/>
            <a:r>
              <a:t>Digital Advertising**: 40% (Google Ads, Social Media Ads)</a:t>
            </a:r>
          </a:p>
          <a:p>
            <a:pPr/>
            <a:r>
              <a:t>Partnership Development &amp; Events**: 30% (Community outreach, hospital liaison, referral incentives)</a:t>
            </a:r>
          </a:p>
          <a:p>
            <a:pPr/>
            <a:r>
              <a:t>Content Creation**: 20% (Bloggers, video production, graphic design)</a:t>
            </a:r>
          </a:p>
          <a:p>
            <a:pPr/>
            <a:r>
              <a:t>PR &amp; Influencer Outreach**: 10% (Targeted media mentions, micro-influencers in NRI communities)</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5. Success Metrics (KPIs for pilot phase)</a:t>
            </a:r>
          </a:p>
        </p:txBody>
      </p:sp>
      <p:sp>
        <p:nvSpPr>
          <p:cNvPr id="3" name="Content Placeholder 2"/>
          <p:cNvSpPr>
            <a:spLocks noGrp="1"/>
          </p:cNvSpPr>
          <p:nvPr>
            <p:ph idx="1"/>
          </p:nvPr>
        </p:nvSpPr>
        <p:spPr/>
        <p:txBody>
          <a:bodyPr/>
          <a:lstStyle/>
          <a:p/>
          <a:p>
            <a:pPr/>
            <a:r>
              <a:t>Customer Acquisition Cost (CAC)**: Target &lt;₹8,000 for NRI families, &lt;₹5,000 for Urban Affluent.</a:t>
            </a:r>
          </a:p>
          <a:p>
            <a:pPr/>
            <a:r>
              <a:t>Conversion Rate**: &gt;12% for NRI leads, &gt;8% for Urban Affluent leads.</a:t>
            </a:r>
          </a:p>
          <a:p>
            <a:pPr/>
            <a:r>
              <a:t>Pilot Family Onboarding**: 100 families onboarded within 30 days.</a:t>
            </a:r>
          </a:p>
          <a:p>
            <a:pPr/>
            <a:r>
              <a:t>Customer Satisfaction (CSAT)**: &gt;4.5/5 from pilot families.</a:t>
            </a:r>
          </a:p>
          <a:p>
            <a:pPr/>
            <a:r>
              <a:t>Emergency Response Time**: Average &lt;5 minutes.</a:t>
            </a:r>
          </a:p>
          <a:p>
            <a:pPr/>
            <a:r>
              <a:t>AI Accuracy**: Maintain 97.3% prediction accuracy for health alerts.</a:t>
            </a:r>
          </a:p>
          <a:p>
            <a:pPr/>
            <a:r>
              <a:t>Referral Rate**: &gt;15% of new sign-ups from referrals.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