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652" r:id="rId2"/>
    <p:sldMasterId id="2147483709" r:id="rId3"/>
  </p:sldMasterIdLst>
  <p:notesMasterIdLst>
    <p:notesMasterId r:id="rId18"/>
  </p:notesMasterIdLst>
  <p:sldIdLst>
    <p:sldId id="287" r:id="rId4"/>
    <p:sldId id="288" r:id="rId5"/>
    <p:sldId id="289" r:id="rId6"/>
    <p:sldId id="290" r:id="rId7"/>
    <p:sldId id="291" r:id="rId8"/>
    <p:sldId id="292" r:id="rId9"/>
    <p:sldId id="301" r:id="rId10"/>
    <p:sldId id="294" r:id="rId11"/>
    <p:sldId id="295" r:id="rId12"/>
    <p:sldId id="303" r:id="rId13"/>
    <p:sldId id="297" r:id="rId14"/>
    <p:sldId id="298" r:id="rId15"/>
    <p:sldId id="299" r:id="rId16"/>
    <p:sldId id="300" r:id="rId17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6"/>
    <p:restoredTop sz="94694"/>
  </p:normalViewPr>
  <p:slideViewPr>
    <p:cSldViewPr snapToGrid="0">
      <p:cViewPr varScale="1">
        <p:scale>
          <a:sx n="121" d="100"/>
          <a:sy n="121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Private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N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Helse</c:v>
                </c:pt>
                <c:pt idx="1">
                  <c:v>Offentlig</c:v>
                </c:pt>
                <c:pt idx="2">
                  <c:v>Finans</c:v>
                </c:pt>
                <c:pt idx="3">
                  <c:v>Telekom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0.26</c:v>
                </c:pt>
                <c:pt idx="1">
                  <c:v>0.28000000000000003</c:v>
                </c:pt>
                <c:pt idx="2">
                  <c:v>0.26</c:v>
                </c:pt>
                <c:pt idx="3">
                  <c:v>0.27</c:v>
                </c:pt>
              </c:numCache>
            </c:numRef>
          </c:val>
      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0-6E47-DC49-8924-0264C939B5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Public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N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Helse</c:v>
                </c:pt>
                <c:pt idx="1">
                  <c:v>Offentlig</c:v>
                </c:pt>
                <c:pt idx="2">
                  <c:v>Finans</c:v>
                </c:pt>
                <c:pt idx="3">
                  <c:v>Telekom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0.24</c:v>
                </c:pt>
                <c:pt idx="1">
                  <c:v>0.18</c:v>
                </c:pt>
                <c:pt idx="2">
                  <c:v>0.18</c:v>
                </c:pt>
                <c:pt idx="3">
                  <c:v>0.23</c:v>
                </c:pt>
              </c:numCache>
            </c:numRef>
          </c:val>
      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1-6E47-DC49-8924-0264C939B55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Hybrid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N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Helse</c:v>
                </c:pt>
                <c:pt idx="1">
                  <c:v>Offentlig</c:v>
                </c:pt>
                <c:pt idx="2">
                  <c:v>Finans</c:v>
                </c:pt>
                <c:pt idx="3">
                  <c:v>Telekom</c:v>
                </c:pt>
              </c:strCache>
            </c:strRef>
          </c:cat>
          <c:val>
            <c:numRef>
              <c:f>Sheet1!$D$2:$D$5</c:f>
              <c:numCache>
                <c:formatCode>0.00%</c:formatCode>
                <c:ptCount val="4"/>
                <c:pt idx="0">
                  <c:v>0.5</c:v>
                </c:pt>
                <c:pt idx="1">
                  <c:v>0.54</c:v>
                </c:pt>
                <c:pt idx="2">
                  <c:v>0.56000000000000005</c:v>
                </c:pt>
                <c:pt idx="3">
                  <c:v>0.5</c:v>
                </c:pt>
              </c:numCache>
            </c:numRef>
          </c:val>
      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2-6E47-DC49-8924-0264C939B5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97681952"/>
        <c:axId val="998023600"/>
      </c:barChart>
      <c:catAx>
        <c:axId val="997681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NO"/>
          </a:p>
        </c:txPr>
        <c:crossAx val="998023600"/>
        <c:crosses val="autoZero"/>
        <c:auto val="1"/>
        <c:lblAlgn val="ctr"/>
        <c:lblOffset val="100"/>
        <c:noMultiLvlLbl val="0"/>
      </c:catAx>
      <c:valAx>
        <c:axId val="99802360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O"/>
          </a:p>
        </c:txPr>
        <c:crossAx val="997681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Franklin Gothic Book" panose="020B0503020102020204" pitchFamily="34" charset="0"/>
              <a:ea typeface="+mn-ea"/>
              <a:cs typeface="+mn-cs"/>
            </a:defRPr>
          </a:pPr>
          <a:endParaRPr lang="en-NO"/>
        </a:p>
      </c:txPr>
    </c:legend>
    <c:plotVisOnly val="1"/>
    <c:dispBlanksAs val="gap"/>
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A5DFB-2FB5-E74A-9E81-DFE01421C742}" type="datetimeFigureOut">
              <a:rPr lang="en-NO" smtClean="0"/>
              <a:t>08/01/2025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20E1F-F04A-3F4D-9042-39334A076F26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77603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</a:t>
            </a:r>
            <a:r>
              <a:rPr lang="en-US" dirty="0" err="1"/>
              <a:t>edgedelta.com</a:t>
            </a:r>
            <a:r>
              <a:rPr lang="en-US" dirty="0"/>
              <a:t>/company/blog/how-many-companies-use-cloud-computing-in-2024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20235-DE1E-0E43-AF47-418E280831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12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Sections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4E06701-73C2-615A-A562-555F80BDD1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81400" y="1432560"/>
            <a:ext cx="8000999" cy="10972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87255F9-16E7-4480-CF5F-70A66F23968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581400" y="2660711"/>
            <a:ext cx="8000999" cy="10972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A1DB515-6EB5-E071-77D5-52780B1F93A1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581400" y="3888863"/>
            <a:ext cx="8000999" cy="10972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BDF4819-3238-D7A6-A1C2-3D6281B7411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09602" y="1432560"/>
            <a:ext cx="2743199" cy="10972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464CE87-140B-47A2-C33C-D364CA1B76A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09602" y="2660711"/>
            <a:ext cx="2743199" cy="10972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10CFF52-B968-331C-1CD8-EA2083E67BD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09602" y="3888863"/>
            <a:ext cx="2743199" cy="10972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CC4066B-28F8-3C74-DB38-FF82E9635AC4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3581400" y="5120640"/>
            <a:ext cx="8000999" cy="10972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638F9F0-5516-0541-FD13-06BB4C7FD86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09602" y="5117012"/>
            <a:ext cx="2743199" cy="10972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94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3-Sections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4E06701-73C2-615A-A562-555F80BDD1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81400" y="1486263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87255F9-16E7-4480-CF5F-70A66F23968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581400" y="3113676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A1DB515-6EB5-E071-77D5-52780B1F93A1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581400" y="4741091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BDF4819-3238-D7A6-A1C2-3D6281B7411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09602" y="14862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464CE87-140B-47A2-C33C-D364CA1B76A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09602" y="31118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10CFF52-B968-331C-1CD8-EA2083E67BD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09602" y="47374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884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 Section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4E06701-73C2-615A-A562-555F80BDD1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45760" y="1428567"/>
            <a:ext cx="6136641" cy="2286000"/>
          </a:xfrm>
        </p:spPr>
        <p:txBody>
          <a:bodyPr anchor="ctr">
            <a:normAutofit/>
          </a:bodyPr>
          <a:lstStyle>
            <a:lvl1pPr marL="296855" indent="-285744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87255F9-16E7-4480-CF5F-70A66F23968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445760" y="3907615"/>
            <a:ext cx="6136641" cy="2286000"/>
          </a:xfrm>
        </p:spPr>
        <p:txBody>
          <a:bodyPr anchor="ctr">
            <a:normAutofit/>
          </a:bodyPr>
          <a:lstStyle>
            <a:lvl1pPr marL="296855" indent="-285744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BDF4819-3238-D7A6-A1C2-3D6281B7411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027679" y="1433280"/>
            <a:ext cx="2286000" cy="22860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464CE87-140B-47A2-C33C-D364CA1B76A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027679" y="3910515"/>
            <a:ext cx="2286000" cy="22860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5042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4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05281"/>
            <a:ext cx="6400800" cy="319024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6540" y="5181601"/>
            <a:ext cx="6400800" cy="695960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CB9B453-B113-191E-39AE-5F46524E587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082043"/>
            <a:ext cx="1391920" cy="467195"/>
          </a:xfrm>
        </p:spPr>
        <p:txBody>
          <a:bodyPr anchor="ctr"/>
          <a:lstStyle>
            <a:lvl1pPr marL="120648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131998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412240"/>
            <a:ext cx="5120640" cy="684848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2000" b="1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59648"/>
            <a:ext cx="5120640" cy="4029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1" y="1412240"/>
            <a:ext cx="5120640" cy="684848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2000" b="1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2259648"/>
            <a:ext cx="5120640" cy="4029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4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ection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57200"/>
            <a:ext cx="10972803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7A4DF2B-A238-6769-05C0-C9C882A475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172928" y="1486263"/>
            <a:ext cx="3749040" cy="1554480"/>
          </a:xfrm>
        </p:spPr>
        <p:txBody>
          <a:bodyPr anchor="t">
            <a:noAutofit/>
          </a:bodyPr>
          <a:lstStyle>
            <a:lvl1pPr marL="11113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F538FC6-3A3E-8BC5-D67F-B5D2FA41320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2172929" y="3113676"/>
            <a:ext cx="3749040" cy="1554480"/>
          </a:xfrm>
        </p:spPr>
        <p:txBody>
          <a:bodyPr anchor="t">
            <a:noAutofit/>
          </a:bodyPr>
          <a:lstStyle>
            <a:lvl1pPr marL="11113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1ACD9C-0846-D874-94B9-F2C1732E28F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2172929" y="4741091"/>
            <a:ext cx="3749040" cy="1554480"/>
          </a:xfrm>
        </p:spPr>
        <p:txBody>
          <a:bodyPr anchor="t">
            <a:noAutofit/>
          </a:bodyPr>
          <a:lstStyle>
            <a:lvl1pPr marL="11113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E2B113D-420B-4CD4-6248-C7BFFA2CFDC7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7833360" y="1486263"/>
            <a:ext cx="3749040" cy="1554480"/>
          </a:xfrm>
        </p:spPr>
        <p:txBody>
          <a:bodyPr anchor="t">
            <a:noAutofit/>
          </a:bodyPr>
          <a:lstStyle>
            <a:lvl1pPr marL="11113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EB506CA8-E679-9BCB-640C-B9194A3CA1D9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7833360" y="3113676"/>
            <a:ext cx="3749040" cy="1554480"/>
          </a:xfrm>
        </p:spPr>
        <p:txBody>
          <a:bodyPr anchor="t">
            <a:noAutofit/>
          </a:bodyPr>
          <a:lstStyle>
            <a:lvl1pPr marL="11113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5725A50D-1CD8-2360-EA90-3C6DE8FECA30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833360" y="4741091"/>
            <a:ext cx="3749040" cy="1554480"/>
          </a:xfrm>
        </p:spPr>
        <p:txBody>
          <a:bodyPr anchor="t">
            <a:noAutofit/>
          </a:bodyPr>
          <a:lstStyle>
            <a:lvl1pPr marL="11113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9DBEE2B-0CC8-D11A-77B6-B44931C88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766" y="1486263"/>
            <a:ext cx="1563331" cy="1554480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buNone/>
              <a:defRPr sz="16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050FB03-E37D-B844-FF8F-0158FFB600A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99766" y="3113501"/>
            <a:ext cx="1563331" cy="1554480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buNone/>
              <a:defRPr sz="16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332C80D-082D-A905-0D0D-87A512F0DE8D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599766" y="4740740"/>
            <a:ext cx="1563331" cy="1554480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buNone/>
              <a:defRPr sz="16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F6169762-328C-317E-6FE2-CC5F80DCBF03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247088" y="1486263"/>
            <a:ext cx="1563331" cy="1554480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buNone/>
              <a:defRPr sz="16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05F20A2-B73D-8AE5-F044-94139F634C12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47088" y="3113501"/>
            <a:ext cx="1563331" cy="1554480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buNone/>
              <a:defRPr sz="16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B8B1B3BB-468F-AF27-44B5-DDB86E7C6F3A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6247088" y="4740740"/>
            <a:ext cx="1563331" cy="1554480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buNone/>
              <a:defRPr sz="16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050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3-Sections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4E06701-73C2-615A-A562-555F80BDD1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81400" y="1486263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87255F9-16E7-4480-CF5F-70A66F23968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581400" y="3113676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A1DB515-6EB5-E071-77D5-52780B1F93A1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581400" y="4741091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BDF4819-3238-D7A6-A1C2-3D6281B7411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09602" y="14862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464CE87-140B-47A2-C33C-D364CA1B76A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09602" y="31118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10CFF52-B968-331C-1CD8-EA2083E67BD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09602" y="47374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884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Section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4E06701-73C2-615A-A562-555F80BDD1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81400" y="1486260"/>
            <a:ext cx="8000999" cy="228600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87255F9-16E7-4480-CF5F-70A66F23968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581400" y="3907615"/>
            <a:ext cx="8000999" cy="228600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BDF4819-3238-D7A6-A1C2-3D6281B7411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09602" y="1486260"/>
            <a:ext cx="2743199" cy="22860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464CE87-140B-47A2-C33C-D364CA1B76A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09602" y="3905800"/>
            <a:ext cx="2743199" cy="22860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608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57200"/>
            <a:ext cx="10972803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412240"/>
            <a:ext cx="5183188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44872"/>
            <a:ext cx="5183188" cy="164592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2" y="1412240"/>
            <a:ext cx="5183188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2144872"/>
            <a:ext cx="5183189" cy="164592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6837BAB-9ADC-9365-5A0B-8A91EE33DA2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601" y="3899216"/>
            <a:ext cx="5183188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E79C132-0B69-207E-C232-9EE27B81446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599" y="4631848"/>
            <a:ext cx="5183188" cy="164592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046A678-0BB1-E640-930F-4F9737D1DF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06162" y="3911600"/>
            <a:ext cx="5183188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C46D1EF4-2522-BB04-328D-2B072016AA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06160" y="4644232"/>
            <a:ext cx="5183189" cy="164592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664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5D3F-2ED7-EDDC-23D1-6C2A8606B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BCDB5-92CE-19FC-210E-52831318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004F1-D87B-3EFD-38E4-82030EC3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8C3EC-6AEF-4A9D-0ADF-E1554C7B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021B172-A4F0-5282-DB74-F5ACD631B7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3920" y="1371600"/>
            <a:ext cx="5059680" cy="873761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A1B9EB-D4F3-ECAC-785C-671C0F3BF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3920" y="2405949"/>
            <a:ext cx="6187440" cy="369417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022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412240"/>
            <a:ext cx="5120640" cy="684848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2000" b="1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59648"/>
            <a:ext cx="5120640" cy="4029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1" y="1412240"/>
            <a:ext cx="5120640" cy="684848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2000" b="1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2259648"/>
            <a:ext cx="5120640" cy="4029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6328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50EAC16-3B86-317F-2CED-01BEFE8BFE5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09600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EA0600A-89E3-8CAB-4C19-49198C79214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386328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90ACF7-A408-80E0-A25E-8A9F74C3F2B6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163056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DEA59C2-DB92-D43E-C415-F2F3982923E1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939784" y="2503564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B1781E3-ED60-E5E7-C672-6460D334A22A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163056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B5BF9F1-DF69-2318-71B1-9FBF8A1100A0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939784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65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3596641"/>
            <a:ext cx="5183188" cy="528321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4216402"/>
            <a:ext cx="5183188" cy="2062479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2" y="3596641"/>
            <a:ext cx="5183188" cy="528321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4216402"/>
            <a:ext cx="5183189" cy="2062479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0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199"/>
            <a:ext cx="4442235" cy="1188720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255" y="1068311"/>
            <a:ext cx="5951145" cy="50784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0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2 Section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4E06701-73C2-615A-A562-555F80BDD1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700781" y="2052312"/>
            <a:ext cx="7881619" cy="1662255"/>
          </a:xfrm>
        </p:spPr>
        <p:txBody>
          <a:bodyPr anchor="t">
            <a:normAutofit/>
          </a:bodyPr>
          <a:lstStyle>
            <a:lvl1pPr marL="296855" indent="-285744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87255F9-16E7-4480-CF5F-70A66F23968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700781" y="4531361"/>
            <a:ext cx="7881619" cy="1662255"/>
          </a:xfrm>
        </p:spPr>
        <p:txBody>
          <a:bodyPr anchor="t">
            <a:normAutofit/>
          </a:bodyPr>
          <a:lstStyle>
            <a:lvl1pPr marL="296855" indent="-285744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BDF4819-3238-D7A6-A1C2-3D6281B7411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027677" y="1433280"/>
            <a:ext cx="7193283" cy="61264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464CE87-140B-47A2-C33C-D364CA1B76A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027677" y="3910514"/>
            <a:ext cx="7193283" cy="60668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220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4" r:id="rId2"/>
    <p:sldLayoutId id="2147483682" r:id="rId3"/>
    <p:sldLayoutId id="2147483676" r:id="rId4"/>
    <p:sldLayoutId id="2147483688" r:id="rId5"/>
    <p:sldLayoutId id="2147483708" r:id="rId6"/>
    <p:sldLayoutId id="2147483685" r:id="rId7"/>
    <p:sldLayoutId id="2147483701" r:id="rId8"/>
    <p:sldLayoutId id="2147483683" r:id="rId9"/>
    <p:sldLayoutId id="2147483681" r:id="rId10"/>
    <p:sldLayoutId id="2147483698" r:id="rId11"/>
    <p:sldLayoutId id="2147483678" r:id="rId12"/>
    <p:sldLayoutId id="2147483673" r:id="rId13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11" r:id="rId2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77.xml"/><Relationship Id="rId18" Type="http://schemas.openxmlformats.org/officeDocument/2006/relationships/tags" Target="../tags/tag82.xml"/><Relationship Id="rId26" Type="http://schemas.openxmlformats.org/officeDocument/2006/relationships/image" Target="../media/image17.svg"/><Relationship Id="rId3" Type="http://schemas.openxmlformats.org/officeDocument/2006/relationships/tags" Target="../tags/tag67.xml"/><Relationship Id="rId21" Type="http://schemas.openxmlformats.org/officeDocument/2006/relationships/tags" Target="../tags/tag85.xml"/><Relationship Id="rId34" Type="http://schemas.openxmlformats.org/officeDocument/2006/relationships/image" Target="../media/image3.svg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17" Type="http://schemas.openxmlformats.org/officeDocument/2006/relationships/tags" Target="../tags/tag81.xml"/><Relationship Id="rId25" Type="http://schemas.openxmlformats.org/officeDocument/2006/relationships/image" Target="../media/image16.png"/><Relationship Id="rId33" Type="http://schemas.openxmlformats.org/officeDocument/2006/relationships/image" Target="../media/image2.png"/><Relationship Id="rId2" Type="http://schemas.openxmlformats.org/officeDocument/2006/relationships/tags" Target="../tags/tag66.xml"/><Relationship Id="rId16" Type="http://schemas.openxmlformats.org/officeDocument/2006/relationships/tags" Target="../tags/tag80.xml"/><Relationship Id="rId20" Type="http://schemas.openxmlformats.org/officeDocument/2006/relationships/tags" Target="../tags/tag84.xml"/><Relationship Id="rId29" Type="http://schemas.openxmlformats.org/officeDocument/2006/relationships/image" Target="../media/image20.png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24" Type="http://schemas.openxmlformats.org/officeDocument/2006/relationships/image" Target="../media/image5.svg"/><Relationship Id="rId32" Type="http://schemas.openxmlformats.org/officeDocument/2006/relationships/image" Target="../media/image23.svg"/><Relationship Id="rId5" Type="http://schemas.openxmlformats.org/officeDocument/2006/relationships/tags" Target="../tags/tag69.xml"/><Relationship Id="rId15" Type="http://schemas.openxmlformats.org/officeDocument/2006/relationships/tags" Target="../tags/tag79.xml"/><Relationship Id="rId23" Type="http://schemas.openxmlformats.org/officeDocument/2006/relationships/image" Target="../media/image4.png"/><Relationship Id="rId28" Type="http://schemas.openxmlformats.org/officeDocument/2006/relationships/image" Target="../media/image19.svg"/><Relationship Id="rId10" Type="http://schemas.openxmlformats.org/officeDocument/2006/relationships/tags" Target="../tags/tag74.xml"/><Relationship Id="rId19" Type="http://schemas.openxmlformats.org/officeDocument/2006/relationships/tags" Target="../tags/tag83.xml"/><Relationship Id="rId31" Type="http://schemas.openxmlformats.org/officeDocument/2006/relationships/image" Target="../media/image22.png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tags" Target="../tags/tag78.xml"/><Relationship Id="rId22" Type="http://schemas.openxmlformats.org/officeDocument/2006/relationships/slideLayout" Target="../slideLayouts/slideLayout15.xml"/><Relationship Id="rId27" Type="http://schemas.openxmlformats.org/officeDocument/2006/relationships/image" Target="../media/image18.png"/><Relationship Id="rId30" Type="http://schemas.openxmlformats.org/officeDocument/2006/relationships/image" Target="../media/image21.svg"/><Relationship Id="rId8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image" Target="../media/image24.png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image" Target="../media/image5.sv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image" Target="../media/image4.png"/><Relationship Id="rId5" Type="http://schemas.openxmlformats.org/officeDocument/2006/relationships/tags" Target="../tags/tag90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image" Target="../media/image2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99.xml"/><Relationship Id="rId4" Type="http://schemas.openxmlformats.org/officeDocument/2006/relationships/tags" Target="../tags/tag9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18" Type="http://schemas.openxmlformats.org/officeDocument/2006/relationships/image" Target="../media/image3.svg"/><Relationship Id="rId3" Type="http://schemas.openxmlformats.org/officeDocument/2006/relationships/tags" Target="../tags/tag102.xml"/><Relationship Id="rId21" Type="http://schemas.openxmlformats.org/officeDocument/2006/relationships/image" Target="../media/image28.png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17" Type="http://schemas.openxmlformats.org/officeDocument/2006/relationships/image" Target="../media/image2.png"/><Relationship Id="rId2" Type="http://schemas.openxmlformats.org/officeDocument/2006/relationships/tags" Target="../tags/tag101.xml"/><Relationship Id="rId16" Type="http://schemas.openxmlformats.org/officeDocument/2006/relationships/slideLayout" Target="../slideLayouts/slideLayout1.xml"/><Relationship Id="rId20" Type="http://schemas.openxmlformats.org/officeDocument/2006/relationships/image" Target="../media/image27.svg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24" Type="http://schemas.openxmlformats.org/officeDocument/2006/relationships/image" Target="../media/image5.svg"/><Relationship Id="rId5" Type="http://schemas.openxmlformats.org/officeDocument/2006/relationships/tags" Target="../tags/tag104.xml"/><Relationship Id="rId15" Type="http://schemas.openxmlformats.org/officeDocument/2006/relationships/tags" Target="../tags/tag114.xml"/><Relationship Id="rId23" Type="http://schemas.openxmlformats.org/officeDocument/2006/relationships/image" Target="../media/image4.png"/><Relationship Id="rId10" Type="http://schemas.openxmlformats.org/officeDocument/2006/relationships/tags" Target="../tags/tag109.xml"/><Relationship Id="rId19" Type="http://schemas.openxmlformats.org/officeDocument/2006/relationships/image" Target="../media/image26.png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Relationship Id="rId22" Type="http://schemas.openxmlformats.org/officeDocument/2006/relationships/image" Target="../media/image2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jpe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9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image" Target="../media/image4.png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image" Target="../media/image3.sv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2.png"/><Relationship Id="rId5" Type="http://schemas.openxmlformats.org/officeDocument/2006/relationships/tags" Target="../tags/tag22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6.jpe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2" Type="http://schemas.openxmlformats.org/officeDocument/2006/relationships/tags" Target="../tags/tag32.xml"/><Relationship Id="rId16" Type="http://schemas.openxmlformats.org/officeDocument/2006/relationships/slideLayout" Target="../slideLayouts/slideLayout6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tags" Target="../tags/tag62.xml"/><Relationship Id="rId18" Type="http://schemas.openxmlformats.org/officeDocument/2006/relationships/image" Target="../media/image9.svg"/><Relationship Id="rId3" Type="http://schemas.openxmlformats.org/officeDocument/2006/relationships/tags" Target="../tags/tag52.xml"/><Relationship Id="rId21" Type="http://schemas.openxmlformats.org/officeDocument/2006/relationships/image" Target="../media/image12.png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17" Type="http://schemas.openxmlformats.org/officeDocument/2006/relationships/image" Target="../media/image8.png"/><Relationship Id="rId2" Type="http://schemas.openxmlformats.org/officeDocument/2006/relationships/tags" Target="../tags/tag51.xml"/><Relationship Id="rId16" Type="http://schemas.openxmlformats.org/officeDocument/2006/relationships/slideLayout" Target="../slideLayouts/slideLayout3.xml"/><Relationship Id="rId20" Type="http://schemas.openxmlformats.org/officeDocument/2006/relationships/image" Target="../media/image11.svg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24" Type="http://schemas.openxmlformats.org/officeDocument/2006/relationships/image" Target="../media/image15.svg"/><Relationship Id="rId5" Type="http://schemas.openxmlformats.org/officeDocument/2006/relationships/tags" Target="../tags/tag54.xml"/><Relationship Id="rId15" Type="http://schemas.openxmlformats.org/officeDocument/2006/relationships/tags" Target="../tags/tag64.xml"/><Relationship Id="rId23" Type="http://schemas.openxmlformats.org/officeDocument/2006/relationships/image" Target="../media/image14.png"/><Relationship Id="rId10" Type="http://schemas.openxmlformats.org/officeDocument/2006/relationships/tags" Target="../tags/tag59.xml"/><Relationship Id="rId19" Type="http://schemas.openxmlformats.org/officeDocument/2006/relationships/image" Target="../media/image10.png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tags" Target="../tags/tag63.xml"/><Relationship Id="rId22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E124-D334-7962-D080-4695418A9ECC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605281"/>
            <a:ext cx="6477000" cy="357632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 dirty="0"/>
              <a:t>Introduksjon til 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0F976-02A3-7F7A-1643-1F2BBA987641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December 4, 2024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4466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610FEDC-7CEE-090D-8A4B-453FD851041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Cloud Computing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4215B-5FFB-D2B2-F253-0C97C0F2A4F0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3" cy="792480"/>
          </a:xfrm>
        </p:spPr>
        <p:txBody>
          <a:bodyPr>
            <a:normAutofit/>
          </a:bodyPr>
          <a:lstStyle/>
          <a:p>
            <a:r>
              <a:rPr lang="en-US"/>
              <a:t>Hva er EC2?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C8DAED-40AE-F942-BA3F-B143675DA97C}"/>
              </a:ext>
            </a:extLst>
          </p:cNvPr>
          <p:cNvSpPr>
            <a:spLocks noGrp="1"/>
          </p:cNvSpPr>
          <p:nvPr>
            <p:ph sz="half" idx="14"/>
            <p:custDataLst>
              <p:tags r:id="rId3"/>
            </p:custDataLst>
          </p:nvPr>
        </p:nvSpPr>
        <p:spPr>
          <a:xfrm>
            <a:off x="2465196" y="1581997"/>
            <a:ext cx="3469885" cy="1463040"/>
          </a:xfrm>
        </p:spPr>
        <p:txBody>
          <a:bodyPr vert="horz" lIns="91440" tIns="0" rIns="121920" bIns="6096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/>
              <a:t>EC2 står for Elastic Compute Cloud, som gir skalerbare virtuelle servere i skyen.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22C247-50EE-FE8D-9A37-A1C4B31F28F3}"/>
              </a:ext>
            </a:extLst>
          </p:cNvPr>
          <p:cNvSpPr>
            <a:spLocks noGrp="1"/>
          </p:cNvSpPr>
          <p:nvPr>
            <p:ph sz="half" idx="15"/>
            <p:custDataLst>
              <p:tags r:id="rId4"/>
            </p:custDataLst>
          </p:nvPr>
        </p:nvSpPr>
        <p:spPr>
          <a:xfrm>
            <a:off x="2465196" y="3136477"/>
            <a:ext cx="3469885" cy="1463040"/>
          </a:xfrm>
        </p:spPr>
        <p:txBody>
          <a:bodyPr vert="horz" lIns="91440" tIns="0" rIns="121920" bIns="6096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Hosting av </a:t>
            </a:r>
            <a:r>
              <a:rPr lang="en-US" dirty="0" err="1"/>
              <a:t>nettsteder</a:t>
            </a:r>
            <a:r>
              <a:rPr lang="en-US" dirty="0"/>
              <a:t>, </a:t>
            </a:r>
            <a:r>
              <a:rPr lang="en-US" dirty="0" err="1"/>
              <a:t>dataanalyse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utviklingsmiljøer</a:t>
            </a:r>
            <a:r>
              <a:rPr lang="en-US" dirty="0"/>
              <a:t> er </a:t>
            </a:r>
            <a:r>
              <a:rPr lang="en-US" dirty="0" err="1"/>
              <a:t>vanlige</a:t>
            </a:r>
            <a:r>
              <a:rPr lang="en-US" dirty="0"/>
              <a:t> use-cases for EC2.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E8C7B59-D144-0736-FACB-5B31D4A65D1B}"/>
              </a:ext>
            </a:extLst>
          </p:cNvPr>
          <p:cNvSpPr>
            <a:spLocks noGrp="1"/>
          </p:cNvSpPr>
          <p:nvPr>
            <p:ph sz="half" idx="16"/>
            <p:custDataLst>
              <p:tags r:id="rId5"/>
            </p:custDataLst>
          </p:nvPr>
        </p:nvSpPr>
        <p:spPr>
          <a:xfrm>
            <a:off x="2465196" y="4690958"/>
            <a:ext cx="3469885" cy="1463040"/>
          </a:xfrm>
        </p:spPr>
        <p:txBody>
          <a:bodyPr vert="horz" lIns="91440" tIns="0" rIns="121920" bIns="6096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/>
              <a:t>EC2 gir fleksibilitet og kontroll over ressurser, slik at du kan starte, stoppe og tilpasse servere etter behov.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5358F21-B044-F92D-D8E4-8A7804E05396}"/>
              </a:ext>
            </a:extLst>
          </p:cNvPr>
          <p:cNvSpPr>
            <a:spLocks noGrp="1"/>
          </p:cNvSpPr>
          <p:nvPr>
            <p:ph sz="half" idx="17"/>
            <p:custDataLst>
              <p:tags r:id="rId6"/>
            </p:custDataLst>
          </p:nvPr>
        </p:nvSpPr>
        <p:spPr>
          <a:xfrm>
            <a:off x="8112518" y="1581997"/>
            <a:ext cx="3469885" cy="1463040"/>
          </a:xfrm>
        </p:spPr>
        <p:txBody>
          <a:bodyPr vert="horz" lIns="91440" tIns="0" rIns="121920" bIns="6096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/>
              <a:t>Med EC2 kan du betale kun for kapasiteten du bruker, noe som gir kostnadsbesparelser.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E067519-3C97-9FEF-680A-581C78D3B68E}"/>
              </a:ext>
            </a:extLst>
          </p:cNvPr>
          <p:cNvSpPr>
            <a:spLocks noGrp="1"/>
          </p:cNvSpPr>
          <p:nvPr>
            <p:ph sz="half" idx="18"/>
            <p:custDataLst>
              <p:tags r:id="rId7"/>
            </p:custDataLst>
          </p:nvPr>
        </p:nvSpPr>
        <p:spPr>
          <a:xfrm>
            <a:off x="8112518" y="3136477"/>
            <a:ext cx="3469885" cy="1463040"/>
          </a:xfrm>
        </p:spPr>
        <p:txBody>
          <a:bodyPr vert="horz" lIns="91440" tIns="0" rIns="121920" bIns="6096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/>
              <a:t>EC2 tilbyr robuste sikkerhetsfunksjoner som beskytter data og applikasjoner i skyen.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90A2CAD-8C33-A9A1-6EF4-73968570EF3E}"/>
              </a:ext>
            </a:extLst>
          </p:cNvPr>
          <p:cNvSpPr>
            <a:spLocks noGrp="1"/>
          </p:cNvSpPr>
          <p:nvPr>
            <p:ph sz="half" idx="19"/>
            <p:custDataLst>
              <p:tags r:id="rId8"/>
            </p:custDataLst>
          </p:nvPr>
        </p:nvSpPr>
        <p:spPr>
          <a:xfrm>
            <a:off x="8112518" y="4690958"/>
            <a:ext cx="3469885" cy="1463040"/>
          </a:xfrm>
        </p:spPr>
        <p:txBody>
          <a:bodyPr vert="horz" lIns="91440" tIns="0" rIns="121920" bIns="6096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/>
              <a:t>EC2 integreres sømløst med andre AWS-tjenester for en helhetlig skyopplevelse.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FEB824A-A7D1-2BBC-12CC-DE1B2B81E4CB}"/>
              </a:ext>
            </a:extLst>
          </p:cNvPr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1009772" y="1581997"/>
            <a:ext cx="146304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solidFill>
                  <a:schemeClr val="tx2"/>
                </a:solidFill>
                <a:latin typeface="+mj-lt"/>
              </a:rPr>
              <a:t>Skalerbare virtuelle servere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685B1B4F-9CC0-285F-F5CB-4DB3B9EA3D13}"/>
              </a:ext>
            </a:extLst>
          </p:cNvPr>
          <p:cNvSpPr>
            <a:spLocks noGrp="1"/>
          </p:cNvSpPr>
          <p:nvPr>
            <p:ph type="body" idx="20"/>
            <p:custDataLst>
              <p:tags r:id="rId10"/>
            </p:custDataLst>
          </p:nvPr>
        </p:nvSpPr>
        <p:spPr>
          <a:xfrm>
            <a:off x="1009772" y="3136477"/>
            <a:ext cx="146304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solidFill>
                  <a:schemeClr val="tx2"/>
                </a:solidFill>
                <a:latin typeface="+mj-lt"/>
              </a:rPr>
              <a:t>Use-cases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B1CB2EE-3497-DA29-50A1-542E4B27C47C}"/>
              </a:ext>
            </a:extLst>
          </p:cNvPr>
          <p:cNvSpPr>
            <a:spLocks noGrp="1"/>
          </p:cNvSpPr>
          <p:nvPr>
            <p:ph type="body" idx="21"/>
            <p:custDataLst>
              <p:tags r:id="rId11"/>
            </p:custDataLst>
          </p:nvPr>
        </p:nvSpPr>
        <p:spPr>
          <a:xfrm>
            <a:off x="1009772" y="4690958"/>
            <a:ext cx="146304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b="0">
                <a:solidFill>
                  <a:schemeClr val="tx2"/>
                </a:solidFill>
                <a:latin typeface="+mj-lt"/>
              </a:rPr>
              <a:t>Fleksibilitet og kontroll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90F6320-613D-C3FA-ED89-A9B8C7DC458A}"/>
              </a:ext>
            </a:extLst>
          </p:cNvPr>
          <p:cNvSpPr>
            <a:spLocks noGrp="1"/>
          </p:cNvSpPr>
          <p:nvPr>
            <p:ph type="body" idx="22"/>
            <p:custDataLst>
              <p:tags r:id="rId12"/>
            </p:custDataLst>
          </p:nvPr>
        </p:nvSpPr>
        <p:spPr>
          <a:xfrm>
            <a:off x="6649478" y="1581997"/>
            <a:ext cx="146304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b="0">
                <a:solidFill>
                  <a:schemeClr val="tx2"/>
                </a:solidFill>
                <a:latin typeface="+mj-lt"/>
              </a:rPr>
              <a:t>Kostnadseffektivitet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DAC2AB4-EE42-A172-4494-EBA4D0E82A1F}"/>
              </a:ext>
            </a:extLst>
          </p:cNvPr>
          <p:cNvSpPr>
            <a:spLocks noGrp="1"/>
          </p:cNvSpPr>
          <p:nvPr>
            <p:ph type="body" idx="23"/>
            <p:custDataLst>
              <p:tags r:id="rId13"/>
            </p:custDataLst>
          </p:nvPr>
        </p:nvSpPr>
        <p:spPr>
          <a:xfrm>
            <a:off x="6649478" y="3136477"/>
            <a:ext cx="146304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b="0">
                <a:solidFill>
                  <a:schemeClr val="tx2"/>
                </a:solidFill>
                <a:latin typeface="+mj-lt"/>
              </a:rPr>
              <a:t>Sikkerhet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43EC9AC-284B-4B56-06ED-E5C08BF510A6}"/>
              </a:ext>
            </a:extLst>
          </p:cNvPr>
          <p:cNvSpPr>
            <a:spLocks noGrp="1"/>
          </p:cNvSpPr>
          <p:nvPr>
            <p:ph type="body" idx="24"/>
            <p:custDataLst>
              <p:tags r:id="rId14"/>
            </p:custDataLst>
          </p:nvPr>
        </p:nvSpPr>
        <p:spPr>
          <a:xfrm>
            <a:off x="6649478" y="4690958"/>
            <a:ext cx="146304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b="0">
                <a:solidFill>
                  <a:schemeClr val="tx2"/>
                </a:solidFill>
                <a:latin typeface="+mj-lt"/>
              </a:rPr>
              <a:t>Integrasjon med AWS-tjenester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645AE19-7004-874B-5DB8-3BE6617EC87B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37738" y="1618093"/>
            <a:ext cx="274320" cy="27432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ADA578DD-FD92-D750-935A-9290E87EF402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47899" y="3172573"/>
            <a:ext cx="274320" cy="27432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2C6292B-93AF-D2EA-80ED-6BFF931CFABF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37738" y="4727054"/>
            <a:ext cx="274320" cy="27432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A92F136-2FD8-DA7A-0238-2BAE2269025F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239477" y="1618093"/>
            <a:ext cx="274320" cy="27432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D863944-867B-6239-48EF-67AA2D886F75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239477" y="3172574"/>
            <a:ext cx="274320" cy="27432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C1DB022-CA1B-661C-172D-E99F729A2FE9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6250373" y="4727054"/>
            <a:ext cx="274320" cy="2743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DA3EB55-4DAE-D73A-4069-4638B76DD36C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1762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2E64D0-4370-85F3-EF4C-0B6CC84D5DB0}"/>
              </a:ext>
            </a:extLst>
          </p:cNvPr>
          <p:cNvSpPr/>
          <p:nvPr/>
        </p:nvSpPr>
        <p:spPr>
          <a:xfrm>
            <a:off x="-177" y="-1"/>
            <a:ext cx="40450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A3C79D-0541-BA11-F04E-40B9C2C2584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3134061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EC2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BD3BEF-3DDC-EFF6-04A3-542C6EABD07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0"/>
            <a:ext cx="2946360" cy="5440943"/>
          </a:xfrm>
        </p:spPr>
        <p:txBody>
          <a:bodyPr>
            <a:normAutofit/>
          </a:bodyPr>
          <a:lstStyle/>
          <a:p>
            <a:r>
              <a:rPr lang="en-US"/>
              <a:t>EC2 Nøkkelkonsepter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11BD-1796-5EBC-FAC3-5CDD146B1139}"/>
              </a:ext>
            </a:extLst>
          </p:cNvPr>
          <p:cNvSpPr>
            <a:spLocks noGrp="1"/>
          </p:cNvSpPr>
          <p:nvPr>
            <p:ph sz="half" idx="14"/>
            <p:custDataLst>
              <p:tags r:id="rId3"/>
            </p:custDataLst>
          </p:nvPr>
        </p:nvSpPr>
        <p:spPr>
          <a:xfrm>
            <a:off x="6669741" y="468868"/>
            <a:ext cx="4912658" cy="2926080"/>
          </a:xfrm>
        </p:spPr>
        <p:txBody>
          <a:bodyPr anchor="t">
            <a:noAutofit/>
          </a:bodyPr>
          <a:lstStyle/>
          <a:p>
            <a:pPr marL="296863" indent="-28575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/>
              <a:t>Generell bruk: Allsidige og balanserte ressurser.
Compute-optimalisert: For tung regning og prosessering.
Minne-optimalisert: For minneintensive applikasjoner.
Lagringsoptimalisert: For lagringsintensive arbeidsbelastninger.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FE15B0-B4BD-0C40-EECE-D127CDC241DA}"/>
              </a:ext>
            </a:extLst>
          </p:cNvPr>
          <p:cNvSpPr>
            <a:spLocks noGrp="1"/>
          </p:cNvSpPr>
          <p:nvPr>
            <p:ph sz="half" idx="15"/>
            <p:custDataLst>
              <p:tags r:id="rId4"/>
            </p:custDataLst>
          </p:nvPr>
        </p:nvSpPr>
        <p:spPr>
          <a:xfrm>
            <a:off x="6669741" y="3474720"/>
            <a:ext cx="4912658" cy="2926080"/>
          </a:xfrm>
        </p:spPr>
        <p:txBody>
          <a:bodyPr anchor="t">
            <a:normAutofit/>
          </a:bodyPr>
          <a:lstStyle/>
          <a:p>
            <a:pPr marL="296863" indent="-28575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/>
              <a:t>On-demand: Betal for hva du bruker.
Reserved: Forhåndsbetalte ressurser med rabatter.
Spot: Ubenyttede ressurser til lavere priser.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DAD59D-6660-E3CC-EBBD-8F9A58AAA134}"/>
              </a:ext>
            </a:extLst>
          </p:cNvPr>
          <p:cNvSpPr>
            <a:spLocks noGrp="1"/>
          </p:cNvSpPr>
          <p:nvPr>
            <p:ph type="body" idx="17"/>
            <p:custDataLst>
              <p:tags r:id="rId5"/>
            </p:custDataLst>
          </p:nvPr>
        </p:nvSpPr>
        <p:spPr>
          <a:xfrm>
            <a:off x="4855680" y="468867"/>
            <a:ext cx="1765267" cy="292608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b="0" dirty="0">
                <a:solidFill>
                  <a:schemeClr val="tx2"/>
                </a:solidFill>
                <a:latin typeface="+mj-lt"/>
              </a:rPr>
              <a:t>Instanstyper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DB6D4-ED85-3BE7-8A4B-9990F88085F9}"/>
              </a:ext>
            </a:extLst>
          </p:cNvPr>
          <p:cNvSpPr>
            <a:spLocks noGrp="1"/>
          </p:cNvSpPr>
          <p:nvPr>
            <p:ph type="body" idx="18"/>
            <p:custDataLst>
              <p:tags r:id="rId6"/>
            </p:custDataLst>
          </p:nvPr>
        </p:nvSpPr>
        <p:spPr>
          <a:xfrm>
            <a:off x="4855680" y="3474720"/>
            <a:ext cx="1765267" cy="292608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solidFill>
                  <a:schemeClr val="tx2"/>
                </a:solidFill>
                <a:latin typeface="+mj-lt"/>
              </a:rPr>
              <a:t>Prismodeller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BF83028-B71F-D543-D00E-40F17FA1254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65250" y="542869"/>
            <a:ext cx="274320" cy="27432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E3399F0-D756-19DD-B624-146CDF75913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68800" y="3529647"/>
            <a:ext cx="274320" cy="2743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E386B71-A298-AB77-C4FC-216AB1DF307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47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F143-6BD8-2674-B40D-8411BB9BEC1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0" cy="762000"/>
          </a:xfrm>
        </p:spPr>
        <p:txBody>
          <a:bodyPr>
            <a:normAutofit/>
          </a:bodyPr>
          <a:lstStyle/>
          <a:p>
            <a:r>
              <a:rPr lang="en-US" dirty="0" err="1"/>
              <a:t>Oppsummering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55F97-AA4B-E922-5F96-CD65D5FAFAD4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9601" y="1655546"/>
            <a:ext cx="7783632" cy="4061861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dirty="0"/>
              <a:t>Cloud: Levering av </a:t>
            </a:r>
            <a:r>
              <a:rPr lang="en-US" dirty="0" err="1"/>
              <a:t>datatjenester</a:t>
            </a:r>
            <a:r>
              <a:rPr lang="en-US" dirty="0"/>
              <a:t> over </a:t>
            </a:r>
            <a:r>
              <a:rPr lang="en-US" dirty="0" err="1"/>
              <a:t>internett</a:t>
            </a:r>
            <a:r>
              <a:rPr lang="en-US" dirty="0"/>
              <a:t>.
AWS Console: </a:t>
            </a:r>
            <a:r>
              <a:rPr lang="en-US" dirty="0" err="1"/>
              <a:t>Brukergrensesnitt</a:t>
            </a:r>
            <a:r>
              <a:rPr lang="en-US" dirty="0"/>
              <a:t> for </a:t>
            </a:r>
            <a:r>
              <a:rPr lang="en-US" dirty="0" err="1"/>
              <a:t>å</a:t>
            </a:r>
            <a:r>
              <a:rPr lang="en-US" dirty="0"/>
              <a:t> </a:t>
            </a:r>
            <a:r>
              <a:rPr lang="en-US" dirty="0" err="1"/>
              <a:t>administrere</a:t>
            </a:r>
            <a:r>
              <a:rPr lang="en-US" dirty="0"/>
              <a:t> AWS-</a:t>
            </a:r>
            <a:r>
              <a:rPr lang="en-US" dirty="0" err="1"/>
              <a:t>ressurser</a:t>
            </a:r>
            <a:r>
              <a:rPr lang="en-US" dirty="0"/>
              <a:t>.
VPC: </a:t>
            </a:r>
            <a:r>
              <a:rPr lang="en-US" dirty="0" err="1"/>
              <a:t>Virtuelt</a:t>
            </a:r>
            <a:r>
              <a:rPr lang="en-US" dirty="0"/>
              <a:t> </a:t>
            </a:r>
            <a:r>
              <a:rPr lang="en-US" dirty="0" err="1"/>
              <a:t>nettverk</a:t>
            </a:r>
            <a:r>
              <a:rPr lang="en-US" dirty="0"/>
              <a:t> for </a:t>
            </a:r>
            <a:r>
              <a:rPr lang="en-US" dirty="0" err="1"/>
              <a:t>isolasjon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sikkerhet</a:t>
            </a:r>
            <a:r>
              <a:rPr lang="en-US" dirty="0"/>
              <a:t>.
EC2: </a:t>
            </a:r>
            <a:r>
              <a:rPr lang="en-US" dirty="0" err="1"/>
              <a:t>Skalerbare</a:t>
            </a:r>
            <a:r>
              <a:rPr lang="en-US" dirty="0"/>
              <a:t> </a:t>
            </a:r>
            <a:r>
              <a:rPr lang="en-US" dirty="0" err="1"/>
              <a:t>virtuelle</a:t>
            </a:r>
            <a:r>
              <a:rPr lang="en-US" dirty="0"/>
              <a:t> </a:t>
            </a:r>
            <a:r>
              <a:rPr lang="en-US" dirty="0" err="1"/>
              <a:t>servere</a:t>
            </a:r>
            <a:r>
              <a:rPr lang="en-US" dirty="0"/>
              <a:t> for </a:t>
            </a:r>
            <a:r>
              <a:rPr lang="en-US" dirty="0" err="1"/>
              <a:t>ulike</a:t>
            </a:r>
            <a:r>
              <a:rPr lang="en-US" dirty="0"/>
              <a:t> </a:t>
            </a:r>
            <a:r>
              <a:rPr lang="en-US" dirty="0" err="1"/>
              <a:t>bruksområder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7A31EC-F793-06D6-CAF0-4FAE7A3DAC6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87E573-10C8-E2C1-C604-E682A9143ED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Oppsummering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5506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BB4C0C7-DEBB-7AD1-4AC6-84AB17EED7E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700741"/>
            <a:ext cx="10972800" cy="792480"/>
          </a:xfrm>
        </p:spPr>
        <p:txBody>
          <a:bodyPr>
            <a:normAutofit/>
          </a:bodyPr>
          <a:lstStyle/>
          <a:p>
            <a:r>
              <a:rPr lang="en-US"/>
              <a:t>Ressurser for Læring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F4DE25-5666-B033-6C5F-56853D33C2B7}"/>
              </a:ext>
            </a:extLst>
          </p:cNvPr>
          <p:cNvSpPr>
            <a:spLocks noGrp="1"/>
          </p:cNvSpPr>
          <p:nvPr>
            <p:ph sz="half" idx="14"/>
            <p:custDataLst>
              <p:tags r:id="rId2"/>
            </p:custDataLst>
          </p:nvPr>
        </p:nvSpPr>
        <p:spPr>
          <a:xfrm>
            <a:off x="4006516" y="1766388"/>
            <a:ext cx="7575884" cy="1005840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/>
              <a:t>Tilgang til mange tjenester uten kostnad i 12 måneder. Perfekt for å eksperimentere.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E3D164-34EA-CCC6-0D04-370EF0F48223}"/>
              </a:ext>
            </a:extLst>
          </p:cNvPr>
          <p:cNvSpPr>
            <a:spLocks noGrp="1"/>
          </p:cNvSpPr>
          <p:nvPr>
            <p:ph sz="half" idx="15"/>
            <p:custDataLst>
              <p:tags r:id="rId3"/>
            </p:custDataLst>
          </p:nvPr>
        </p:nvSpPr>
        <p:spPr>
          <a:xfrm>
            <a:off x="4006516" y="2824400"/>
            <a:ext cx="7575884" cy="1005840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/>
              <a:t>Tilbyr kurs og ressurser for studenter som ønsker å lære om AWS. Ulike emner tilgjengelig.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8CA6F2-A08C-9780-2FF1-33D610FBC6F0}"/>
              </a:ext>
            </a:extLst>
          </p:cNvPr>
          <p:cNvSpPr>
            <a:spLocks noGrp="1"/>
          </p:cNvSpPr>
          <p:nvPr>
            <p:ph sz="half" idx="16"/>
            <p:custDataLst>
              <p:tags r:id="rId4"/>
            </p:custDataLst>
          </p:nvPr>
        </p:nvSpPr>
        <p:spPr>
          <a:xfrm>
            <a:off x="4006516" y="3882412"/>
            <a:ext cx="7575884" cy="1005840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/>
              <a:t>Grunnleggende sertifisering som gir en oversikt over AWS-tjenester og konsepter.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CE048E-468B-46C2-9D3B-C1E8319AA2F4}"/>
              </a:ext>
            </a:extLst>
          </p:cNvPr>
          <p:cNvSpPr>
            <a:spLocks noGrp="1"/>
          </p:cNvSpPr>
          <p:nvPr>
            <p:ph type="body" idx="17"/>
            <p:custDataLst>
              <p:tags r:id="rId5"/>
            </p:custDataLst>
          </p:nvPr>
        </p:nvSpPr>
        <p:spPr>
          <a:xfrm>
            <a:off x="1263315" y="1766388"/>
            <a:ext cx="2743200" cy="1005840"/>
          </a:xfrm>
        </p:spPr>
        <p:txBody>
          <a:bodyPr anchor="t">
            <a:normAutofit/>
          </a:bodyPr>
          <a:lstStyle/>
          <a:p>
            <a:r>
              <a:rPr lang="en-US" sz="1700" b="0" dirty="0">
                <a:solidFill>
                  <a:schemeClr val="accent1"/>
                </a:solidFill>
                <a:latin typeface="+mj-lt"/>
              </a:rPr>
              <a:t>AWS Free Tier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D62A190-0D55-FEDE-2AE9-DCF41814D4DA}"/>
              </a:ext>
            </a:extLst>
          </p:cNvPr>
          <p:cNvSpPr>
            <a:spLocks noGrp="1"/>
          </p:cNvSpPr>
          <p:nvPr>
            <p:ph type="body" idx="18"/>
            <p:custDataLst>
              <p:tags r:id="rId6"/>
            </p:custDataLst>
          </p:nvPr>
        </p:nvSpPr>
        <p:spPr>
          <a:xfrm>
            <a:off x="1263315" y="2824400"/>
            <a:ext cx="2743200" cy="1005840"/>
          </a:xfrm>
        </p:spPr>
        <p:txBody>
          <a:bodyPr anchor="t">
            <a:normAutofit/>
          </a:bodyPr>
          <a:lstStyle/>
          <a:p>
            <a:r>
              <a:rPr lang="en-US" sz="1700" b="0">
                <a:solidFill>
                  <a:schemeClr val="accent1"/>
                </a:solidFill>
                <a:latin typeface="+mj-lt"/>
              </a:rPr>
              <a:t>AWS Academy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738F25-3596-3DFF-6CD8-E0CC3E33F87A}"/>
              </a:ext>
            </a:extLst>
          </p:cNvPr>
          <p:cNvSpPr>
            <a:spLocks noGrp="1"/>
          </p:cNvSpPr>
          <p:nvPr>
            <p:ph type="body" idx="19"/>
            <p:custDataLst>
              <p:tags r:id="rId7"/>
            </p:custDataLst>
          </p:nvPr>
        </p:nvSpPr>
        <p:spPr>
          <a:xfrm>
            <a:off x="1263315" y="3882412"/>
            <a:ext cx="2743200" cy="1005840"/>
          </a:xfrm>
        </p:spPr>
        <p:txBody>
          <a:bodyPr anchor="t">
            <a:normAutofit/>
          </a:bodyPr>
          <a:lstStyle/>
          <a:p>
            <a:r>
              <a:rPr lang="en-US" sz="1700" b="0">
                <a:solidFill>
                  <a:schemeClr val="accent1"/>
                </a:solidFill>
                <a:latin typeface="+mj-lt"/>
              </a:rPr>
              <a:t>AWS Certified Cloud Practitioner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778047-B10F-BD6D-AF9D-58DD30A86E36}"/>
              </a:ext>
            </a:extLst>
          </p:cNvPr>
          <p:cNvSpPr>
            <a:spLocks noGrp="1"/>
          </p:cNvSpPr>
          <p:nvPr>
            <p:ph sz="half" idx="20"/>
            <p:custDataLst>
              <p:tags r:id="rId8"/>
            </p:custDataLst>
          </p:nvPr>
        </p:nvSpPr>
        <p:spPr>
          <a:xfrm>
            <a:off x="4006516" y="4940423"/>
            <a:ext cx="7575884" cy="1005840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/>
              <a:t>Bygg dine egne prosjekter for å anvende det du har lært. Bruk AWS for praktisk erfaring.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BD0E6-D218-A1EB-6E8E-CC61B22CB9B8}"/>
              </a:ext>
            </a:extLst>
          </p:cNvPr>
          <p:cNvSpPr>
            <a:spLocks noGrp="1"/>
          </p:cNvSpPr>
          <p:nvPr>
            <p:ph type="body" idx="21"/>
            <p:custDataLst>
              <p:tags r:id="rId9"/>
            </p:custDataLst>
          </p:nvPr>
        </p:nvSpPr>
        <p:spPr>
          <a:xfrm>
            <a:off x="1263315" y="4940423"/>
            <a:ext cx="2743200" cy="10058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b="0">
                <a:solidFill>
                  <a:schemeClr val="accent1"/>
                </a:solidFill>
                <a:latin typeface="+mj-lt"/>
              </a:rPr>
              <a:t>Praktiske Prosjekter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00DD529-EC86-E69B-47B8-49383C1D1516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83742" y="1811339"/>
            <a:ext cx="320040" cy="32004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E95CFC6-BA44-425D-5FC6-D74D31ED69C4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83742" y="2869351"/>
            <a:ext cx="320040" cy="32004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28F8A5F-8BBC-8751-EC9F-CDF23B42A98B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83742" y="3927363"/>
            <a:ext cx="320040" cy="32004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1079B4A-C9C3-317A-0869-882056713266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83742" y="4985374"/>
            <a:ext cx="320040" cy="3200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D80D027-88F1-BC39-0060-09D5EC778EA2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20DC3D-BD57-B5AC-E97C-D53EBE8ECFE5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Læring</a:t>
            </a:r>
          </a:p>
        </p:txBody>
      </p:sp>
    </p:spTree>
    <p:extLst>
      <p:ext uri="{BB962C8B-B14F-4D97-AF65-F5344CB8AC3E}">
        <p14:creationId xmlns:p14="http://schemas.microsoft.com/office/powerpoint/2010/main" val="3635974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D2B6459-C756-1D3C-4410-ED0F6C10CC0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Konklusjon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55F97-AA4B-E922-5F96-CD65D5FAFAD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305301" y="4343400"/>
            <a:ext cx="7277100" cy="1733204"/>
          </a:xfrm>
        </p:spPr>
        <p:txBody>
          <a:bodyPr anchor="t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7C0204-5B1C-B96D-55F0-D1F27B38BE66}"/>
              </a:ext>
            </a:extLst>
          </p:cNvPr>
          <p:cNvCxnSpPr>
            <a:cxnSpLocks/>
          </p:cNvCxnSpPr>
          <p:nvPr/>
        </p:nvCxnSpPr>
        <p:spPr>
          <a:xfrm>
            <a:off x="609600" y="4343400"/>
            <a:ext cx="2618072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37C4CF8E-4258-3008-C1D3-402B583F2FF1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609600" y="776645"/>
            <a:ext cx="7391401" cy="3470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5400" dirty="0" err="1"/>
              <a:t>Spørsmål</a:t>
            </a:r>
            <a:r>
              <a:rPr lang="en-US" sz="5400" dirty="0"/>
              <a:t>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26C976-AD0F-8EB4-DD92-B3DECB0EF37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76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BD3BEF-3DDC-EFF6-04A3-542C6EABD07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67922-F16D-ADA1-AF4D-B5436EAC2F7F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9600" y="1310641"/>
            <a:ext cx="10972800" cy="4836161"/>
          </a:xfrm>
        </p:spPr>
        <p:txBody>
          <a:bodyPr numCol="2">
            <a:normAutofit/>
          </a:bodyPr>
          <a:lstStyle/>
          <a:p>
            <a:pPr>
              <a:buClr>
                <a:schemeClr val="accent1"/>
              </a:buClr>
            </a:pPr>
            <a:r>
              <a:rPr lang="en-US" sz="1400" dirty="0"/>
              <a:t>Hva er Cloud Computing?
Hvorfor er Cloud Viktig
Hva er AWS?
Utforske AWS Management Console
Opprette en Gratis Tier-konto
Hva er en VPC?
Nøkkelkomponenter i VPC
Hva er EC2?
EC2 Nøkkelkonsepter
Oppsummering av Emner
Ressurser for Læring
</a:t>
            </a:r>
            <a:r>
              <a:rPr lang="en-US" sz="1400" dirty="0" err="1"/>
              <a:t>Spørsmål</a:t>
            </a: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530926-5351-1AF7-15F4-9B8C3407603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6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2D3DE1-2103-9D50-409D-6CE91C0008FA}"/>
              </a:ext>
            </a:extLst>
          </p:cNvPr>
          <p:cNvSpPr/>
          <p:nvPr/>
        </p:nvSpPr>
        <p:spPr>
          <a:xfrm>
            <a:off x="-177" y="-1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8A5BA-5BCB-69C4-8F04-A61FF8D4A89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776645"/>
            <a:ext cx="5221184" cy="917968"/>
          </a:xfrm>
        </p:spPr>
        <p:txBody>
          <a:bodyPr anchor="t">
            <a:normAutofit/>
          </a:bodyPr>
          <a:lstStyle/>
          <a:p>
            <a:r>
              <a:rPr lang="en-US" sz="2600"/>
              <a:t>Hva er Cloud Computing?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6843D-87AE-C9C5-2ABD-A651ACF46903}"/>
              </a:ext>
            </a:extLst>
          </p:cNvPr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6555179" y="468868"/>
            <a:ext cx="5027220" cy="5931932"/>
          </a:xfrm>
        </p:spPr>
        <p:txBody>
          <a:bodyPr anchor="ctr">
            <a:normAutofit/>
          </a:bodyPr>
          <a:lstStyle/>
          <a:p>
            <a:pPr marL="400041" indent="-280981">
              <a:lnSpc>
                <a:spcPct val="120000"/>
              </a:lnSpc>
              <a:buClr>
                <a:schemeClr val="accent1"/>
              </a:buClr>
            </a:pPr>
            <a:r>
              <a:rPr lang="en-US" dirty="0"/>
              <a:t>Cloud computing er levering av </a:t>
            </a:r>
            <a:r>
              <a:rPr lang="en-US" dirty="0" err="1"/>
              <a:t>datatjenester</a:t>
            </a:r>
            <a:r>
              <a:rPr lang="en-US" dirty="0"/>
              <a:t> over </a:t>
            </a:r>
            <a:r>
              <a:rPr lang="en-US" dirty="0" err="1"/>
              <a:t>internett</a:t>
            </a:r>
            <a:r>
              <a:rPr lang="en-US" dirty="0"/>
              <a:t>.
</a:t>
            </a:r>
            <a:r>
              <a:rPr lang="en-US" dirty="0" err="1"/>
              <a:t>Kostnadsbesparelser</a:t>
            </a:r>
            <a:r>
              <a:rPr lang="en-US" dirty="0"/>
              <a:t>: </a:t>
            </a:r>
            <a:r>
              <a:rPr lang="en-US" dirty="0" err="1"/>
              <a:t>Betal</a:t>
            </a:r>
            <a:r>
              <a:rPr lang="en-US" dirty="0"/>
              <a:t> </a:t>
            </a:r>
            <a:r>
              <a:rPr lang="en-US" dirty="0" err="1"/>
              <a:t>kun</a:t>
            </a:r>
            <a:r>
              <a:rPr lang="en-US" dirty="0"/>
              <a:t> for det du </a:t>
            </a:r>
            <a:r>
              <a:rPr lang="en-US" dirty="0" err="1"/>
              <a:t>bruker</a:t>
            </a:r>
            <a:r>
              <a:rPr lang="en-US" dirty="0"/>
              <a:t>.
</a:t>
            </a:r>
            <a:r>
              <a:rPr lang="en-US" dirty="0" err="1"/>
              <a:t>Skalerbarhet</a:t>
            </a:r>
            <a:r>
              <a:rPr lang="en-US" dirty="0"/>
              <a:t>: </a:t>
            </a:r>
            <a:r>
              <a:rPr lang="en-US" dirty="0" err="1"/>
              <a:t>Tilpass</a:t>
            </a:r>
            <a:r>
              <a:rPr lang="en-US" dirty="0"/>
              <a:t> </a:t>
            </a:r>
            <a:r>
              <a:rPr lang="en-US" dirty="0" err="1"/>
              <a:t>ressurser</a:t>
            </a:r>
            <a:r>
              <a:rPr lang="en-US" dirty="0"/>
              <a:t> </a:t>
            </a:r>
            <a:r>
              <a:rPr lang="en-US" dirty="0" err="1"/>
              <a:t>etter</a:t>
            </a:r>
            <a:r>
              <a:rPr lang="en-US" dirty="0"/>
              <a:t> </a:t>
            </a:r>
            <a:r>
              <a:rPr lang="en-US" dirty="0" err="1"/>
              <a:t>behov</a:t>
            </a:r>
            <a:r>
              <a:rPr lang="en-US" dirty="0"/>
              <a:t>.
Global </a:t>
            </a:r>
            <a:r>
              <a:rPr lang="en-US" dirty="0" err="1"/>
              <a:t>rekkevidde</a:t>
            </a:r>
            <a:r>
              <a:rPr lang="en-US" dirty="0"/>
              <a:t>: </a:t>
            </a:r>
            <a:r>
              <a:rPr lang="en-US" dirty="0" err="1"/>
              <a:t>Få</a:t>
            </a:r>
            <a:r>
              <a:rPr lang="en-US" dirty="0"/>
              <a:t> </a:t>
            </a:r>
            <a:r>
              <a:rPr lang="en-US" dirty="0" err="1"/>
              <a:t>tilgang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tjenester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hvor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helst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verden</a:t>
            </a:r>
            <a:r>
              <a:rPr lang="en-US" dirty="0"/>
              <a:t>.
</a:t>
            </a:r>
            <a:r>
              <a:rPr lang="en-US" dirty="0" err="1"/>
              <a:t>Innovasjon</a:t>
            </a:r>
            <a:r>
              <a:rPr lang="en-US" dirty="0"/>
              <a:t>: </a:t>
            </a:r>
            <a:r>
              <a:rPr lang="en-US" dirty="0" err="1"/>
              <a:t>Raskere</a:t>
            </a:r>
            <a:r>
              <a:rPr lang="en-US" dirty="0"/>
              <a:t> </a:t>
            </a:r>
            <a:r>
              <a:rPr lang="en-US" dirty="0" err="1"/>
              <a:t>utvikling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distribusjon</a:t>
            </a:r>
            <a:r>
              <a:rPr lang="en-US" dirty="0"/>
              <a:t> av </a:t>
            </a:r>
            <a:r>
              <a:rPr lang="en-US" dirty="0" err="1"/>
              <a:t>applikasjoner</a:t>
            </a:r>
            <a:r>
              <a:rPr lang="en-US" dirty="0"/>
              <a:t>.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82AFE798-FA4D-03E8-7673-A6FB3C9824C0}"/>
              </a:ext>
            </a:extLst>
          </p:cNvPr>
          <p:cNvPicPr>
            <a:picLocks noGrp="1" noChangeAspect="1"/>
          </p:cNvPicPr>
          <p:nvPr>
            <p:ph type="pic" sz="quarter" idx="4294967295"/>
            <p:custDataLst>
              <p:tags r:id="rId3"/>
            </p:custDataLst>
          </p:nvPr>
        </p:nvPicPr>
        <p:blipFill rotWithShape="1">
          <a:blip r:embed="rId7" cstate="screen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432" b="6432"/>
          <a:stretch/>
        </p:blipFill>
        <p:spPr>
          <a:xfrm>
            <a:off x="609601" y="1816924"/>
            <a:ext cx="4912425" cy="428040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FC0E3B-52A0-577F-8E7D-53A45B67F8A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8AAFE6-435B-BF8C-FCA1-EC54259E860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accent1"/>
                </a:solidFill>
              </a:rPr>
              <a:t>Introduksjon</a:t>
            </a:r>
          </a:p>
        </p:txBody>
      </p:sp>
    </p:spTree>
    <p:extLst>
      <p:ext uri="{BB962C8B-B14F-4D97-AF65-F5344CB8AC3E}">
        <p14:creationId xmlns:p14="http://schemas.microsoft.com/office/powerpoint/2010/main" val="351631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B0B27-0C15-51B8-381A-FEAF283581C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Cloud Teknologi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F36622-A55C-5A4F-35F4-92F434CABF7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BD3BEF-3DDC-EFF6-04A3-542C6EABD079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9600" y="700741"/>
            <a:ext cx="10972800" cy="792480"/>
          </a:xfrm>
        </p:spPr>
        <p:txBody>
          <a:bodyPr>
            <a:normAutofit/>
          </a:bodyPr>
          <a:lstStyle/>
          <a:p>
            <a:r>
              <a:rPr lang="en-US"/>
              <a:t>Hvorfor er Cloud Viktig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DAD59D-6660-E3CC-EBBD-8F9A58AAA134}"/>
              </a:ext>
            </a:extLst>
          </p:cNvPr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609600" y="1594901"/>
            <a:ext cx="5120640" cy="436444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chemeClr val="tx1"/>
                </a:solidFill>
                <a:latin typeface="+mj-lt"/>
              </a:rPr>
              <a:t>Industrier som Bruker Skyen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DB6D4-ED85-3BE7-8A4B-9990F88085F9}"/>
              </a:ext>
            </a:extLst>
          </p:cNvPr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545180" y="1594901"/>
            <a:ext cx="5037220" cy="436444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chemeClr val="tx1"/>
                </a:solidFill>
                <a:latin typeface="+mj-lt"/>
              </a:rPr>
              <a:t>Viktigheten av Cloud Computing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FE15B0-B4BD-0C40-EECE-D127CDC241DA}"/>
              </a:ext>
            </a:extLst>
          </p:cNvPr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665494" y="2123746"/>
            <a:ext cx="4916905" cy="3927711"/>
          </a:xfrm>
        </p:spPr>
        <p:txBody>
          <a:bodyPr>
            <a:normAutofit/>
          </a:bodyPr>
          <a:lstStyle/>
          <a:p>
            <a:pPr>
              <a:lnSpc>
                <a:spcPts val="2200"/>
              </a:lnSpc>
            </a:pPr>
            <a:r>
              <a:rPr lang="en-US" dirty="0" err="1"/>
              <a:t>Helsevesen: Bruker skyen for pasientdata og forskning.
Spill: Online spillplattformer bruker skyen for lagring og spillopplevelser.
Finans: Sikker databehandling for transaksjoner og analyser.
Rolle til skyingeniører: Design, implementering og vedlikehold av skyinfrastruktur.
Markedsvekst: Skyteknologier vokser raskt og forventes å dominere IT-bransjen.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ACBF056-639C-13CA-1F06-B810EA5A003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4697204"/>
              </p:ext>
            </p:extLst>
          </p:nvPr>
        </p:nvGraphicFramePr>
        <p:xfrm>
          <a:off x="609600" y="2022066"/>
          <a:ext cx="6154995" cy="4030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49219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BD3BEF-3DDC-EFF6-04A3-542C6EABD07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700741"/>
            <a:ext cx="10972800" cy="792480"/>
          </a:xfrm>
        </p:spPr>
        <p:txBody>
          <a:bodyPr/>
          <a:lstStyle/>
          <a:p>
            <a:r>
              <a:rPr lang="en-US"/>
              <a:t>Hva er AWS?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DAD59D-6660-E3CC-EBBD-8F9A58AAA134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2014552"/>
            <a:ext cx="5120640" cy="536712"/>
          </a:xfrm>
        </p:spPr>
        <p:txBody>
          <a:bodyPr anchor="ctr">
            <a:normAutofit/>
          </a:bodyPr>
          <a:lstStyle/>
          <a:p>
            <a:r>
              <a:rPr lang="en-US" sz="1800" b="0">
                <a:latin typeface="+mj-lt"/>
              </a:rPr>
              <a:t>Oversikt over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11BD-1796-5EBC-FAC3-5CDD146B1139}"/>
              </a:ext>
            </a:extLst>
          </p:cNvPr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9600" y="2630779"/>
            <a:ext cx="5120640" cy="35372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</a:pPr>
            <a:r>
              <a:rPr lang="en-US" sz="1500"/>
              <a:t>AWS står for Amazon Web Services.
Leder innen cloud-tjenester globalt.
Tilbyr omfattende infrastruktur og tjenester.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DB6D4-ED85-3BE7-8A4B-9990F88085F9}"/>
              </a:ext>
            </a:extLst>
          </p:cNvPr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096001" y="2014552"/>
            <a:ext cx="5120640" cy="536712"/>
          </a:xfrm>
        </p:spPr>
        <p:txBody>
          <a:bodyPr anchor="ctr">
            <a:normAutofit/>
          </a:bodyPr>
          <a:lstStyle/>
          <a:p>
            <a:r>
              <a:rPr lang="en-US" sz="1800" b="0">
                <a:latin typeface="+mj-lt"/>
              </a:rPr>
              <a:t>Populære AWS-tjenester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FE15B0-B4BD-0C40-EECE-D127CDC241DA}"/>
              </a:ext>
            </a:extLst>
          </p:cNvPr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096000" y="2630779"/>
            <a:ext cx="5120640" cy="35372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</a:pPr>
            <a:r>
              <a:rPr lang="en-US" sz="1500"/>
              <a:t>EC2: Virtuelle servere.
S3: Lagring av data.
RDS: Relasjonsdatabaser.
Lambda: Serverless computing.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9F4CCD5-D1C1-E5DE-F1FA-00C6682F666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6975" y="1647998"/>
            <a:ext cx="320040" cy="32004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4C67AF2-3477-A971-9195-BD7CEC6E43F9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59306" y="1647998"/>
            <a:ext cx="320040" cy="3200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3F403A0-6997-F796-C62F-608963E77F3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EAB6D9-B4EF-D1A6-99ED-1421720275EA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Introduksjon til AWS</a:t>
            </a:r>
          </a:p>
        </p:txBody>
      </p:sp>
    </p:spTree>
    <p:extLst>
      <p:ext uri="{BB962C8B-B14F-4D97-AF65-F5344CB8AC3E}">
        <p14:creationId xmlns:p14="http://schemas.microsoft.com/office/powerpoint/2010/main" val="234368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2D3DE1-2103-9D50-409D-6CE91C0008FA}"/>
              </a:ext>
            </a:extLst>
          </p:cNvPr>
          <p:cNvSpPr/>
          <p:nvPr/>
        </p:nvSpPr>
        <p:spPr>
          <a:xfrm>
            <a:off x="-177" y="-1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8A5BA-5BCB-69C4-8F04-A61FF8D4A89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776645"/>
            <a:ext cx="5221184" cy="917968"/>
          </a:xfrm>
        </p:spPr>
        <p:txBody>
          <a:bodyPr anchor="t">
            <a:normAutofit/>
          </a:bodyPr>
          <a:lstStyle/>
          <a:p>
            <a:r>
              <a:rPr lang="en-US" sz="2600"/>
              <a:t>Utforske AWS Management Console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6843D-87AE-C9C5-2ABD-A651ACF46903}"/>
              </a:ext>
            </a:extLst>
          </p:cNvPr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6555179" y="468868"/>
            <a:ext cx="5027220" cy="5931932"/>
          </a:xfrm>
        </p:spPr>
        <p:txBody>
          <a:bodyPr anchor="ctr">
            <a:normAutofit/>
          </a:bodyPr>
          <a:lstStyle/>
          <a:p>
            <a:pPr marL="400041" indent="-280981">
              <a:lnSpc>
                <a:spcPct val="120000"/>
              </a:lnSpc>
              <a:buClr>
                <a:schemeClr val="accent1"/>
              </a:buClr>
            </a:pPr>
            <a:r>
              <a:rPr lang="en-US"/>
              <a:t>AWS Management Console er et webbasert grensesnitt for å administrere AWS-tjenester.
Dashbordet gir oversikt over ressursene dine og hurtig tilgang til tjenester.
Søkefeltet lar deg raskt finne spesifikke tjenester og funksjoner.
Tjenestelisten viser alle tilgjengelige AWS-tjenester, kategorisert for enkel navigasjon.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FC0E3B-52A0-577F-8E7D-53A45B67F8A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8AAFE6-435B-BF8C-FCA1-EC54259E860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accent1"/>
                </a:solidFill>
              </a:rPr>
              <a:t>AWS Console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ABC834-659E-2C23-3F2F-9BDEE585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6" y="2351757"/>
            <a:ext cx="5875855" cy="302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31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37D84-9E55-93D4-2CB8-EFAE37F0C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47720BF-85BD-F553-0E62-66E01D76A94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AWS Console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AF71465-2A75-37B4-44CC-81B64F0847D0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0" cy="792480"/>
          </a:xfrm>
        </p:spPr>
        <p:txBody>
          <a:bodyPr>
            <a:normAutofit/>
          </a:bodyPr>
          <a:lstStyle/>
          <a:p>
            <a:r>
              <a:rPr lang="en-US" dirty="0" err="1"/>
              <a:t>Opprettelse</a:t>
            </a:r>
            <a:r>
              <a:rPr lang="en-US" dirty="0"/>
              <a:t> av </a:t>
            </a:r>
            <a:r>
              <a:rPr lang="en-US" dirty="0" err="1"/>
              <a:t>en</a:t>
            </a:r>
            <a:r>
              <a:rPr lang="en-US" dirty="0"/>
              <a:t> Free Tier </a:t>
            </a:r>
            <a:r>
              <a:rPr lang="en-US" dirty="0" err="1"/>
              <a:t>konto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DF8E229-A153-78ED-4533-7EFF33793CE9}"/>
              </a:ext>
            </a:extLst>
          </p:cNvPr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5270" y="2800640"/>
            <a:ext cx="2642616" cy="1803704"/>
          </a:xfrm>
        </p:spPr>
        <p:txBody>
          <a:bodyPr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400"/>
              <a:t>Gå til AWS-nettstedet og klikk på 'Opprett en gratis konto'. Fyll ut registreringsskjemaet med nødvendig informasjon, inkludert navn, e-postadresse og passord.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8F890E8-35CD-2BB3-0630-081B8AE82059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381998" y="2800640"/>
            <a:ext cx="2642616" cy="1803704"/>
          </a:xfrm>
        </p:spPr>
        <p:txBody>
          <a:bodyPr>
            <a:normAutofit lnSpcReduction="10000"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400" dirty="0"/>
              <a:t>Legg inn </a:t>
            </a:r>
            <a:r>
              <a:rPr lang="en-US" sz="1400" dirty="0" err="1"/>
              <a:t>kredittkortinformasjon</a:t>
            </a:r>
            <a:r>
              <a:rPr lang="en-US" sz="1400" dirty="0"/>
              <a:t> for </a:t>
            </a:r>
            <a:r>
              <a:rPr lang="en-US" sz="1400" dirty="0" err="1"/>
              <a:t>verifisering</a:t>
            </a:r>
            <a:r>
              <a:rPr lang="en-US" sz="1400" dirty="0"/>
              <a:t>. AWS </a:t>
            </a:r>
            <a:r>
              <a:rPr lang="en-US" sz="1400" dirty="0" err="1"/>
              <a:t>vil</a:t>
            </a:r>
            <a:r>
              <a:rPr lang="en-US" sz="1400" dirty="0"/>
              <a:t> </a:t>
            </a:r>
            <a:r>
              <a:rPr lang="en-US" sz="1400" dirty="0" err="1"/>
              <a:t>ikke</a:t>
            </a:r>
            <a:r>
              <a:rPr lang="en-US" sz="1400" dirty="0"/>
              <a:t> </a:t>
            </a:r>
            <a:r>
              <a:rPr lang="en-US" sz="1400" dirty="0" err="1"/>
              <a:t>belaste</a:t>
            </a:r>
            <a:r>
              <a:rPr lang="en-US" sz="1400" dirty="0"/>
              <a:t> deg med </a:t>
            </a:r>
            <a:r>
              <a:rPr lang="en-US" sz="1400" dirty="0" err="1"/>
              <a:t>mindre</a:t>
            </a:r>
            <a:r>
              <a:rPr lang="en-US" sz="1400" dirty="0"/>
              <a:t> du </a:t>
            </a:r>
            <a:r>
              <a:rPr lang="en-US" sz="1400" dirty="0" err="1"/>
              <a:t>overskrider</a:t>
            </a:r>
            <a:r>
              <a:rPr lang="en-US" sz="1400" dirty="0"/>
              <a:t> gratis </a:t>
            </a:r>
            <a:r>
              <a:rPr lang="en-US" sz="1400" dirty="0" err="1"/>
              <a:t>grensen</a:t>
            </a:r>
            <a:r>
              <a:rPr lang="en-US" sz="1400" dirty="0"/>
              <a:t> for free tier. Du </a:t>
            </a:r>
            <a:r>
              <a:rPr lang="en-US" sz="1400" dirty="0" err="1"/>
              <a:t>kan</a:t>
            </a:r>
            <a:r>
              <a:rPr lang="en-US" sz="1400" dirty="0"/>
              <a:t> </a:t>
            </a:r>
            <a:r>
              <a:rPr lang="en-US" sz="1400" dirty="0" err="1"/>
              <a:t>også</a:t>
            </a:r>
            <a:r>
              <a:rPr lang="en-US" sz="1400" dirty="0"/>
              <a:t> </a:t>
            </a:r>
            <a:r>
              <a:rPr lang="en-US" sz="1400" dirty="0" err="1"/>
              <a:t>bli</a:t>
            </a:r>
            <a:r>
              <a:rPr lang="en-US" sz="1400" dirty="0"/>
              <a:t> </a:t>
            </a:r>
            <a:r>
              <a:rPr lang="en-US" sz="1400" dirty="0" err="1"/>
              <a:t>bedt</a:t>
            </a:r>
            <a:r>
              <a:rPr lang="en-US" sz="1400" dirty="0"/>
              <a:t> om </a:t>
            </a:r>
            <a:r>
              <a:rPr lang="en-US" sz="1400" dirty="0" err="1"/>
              <a:t>å</a:t>
            </a:r>
            <a:r>
              <a:rPr lang="en-US" sz="1400" dirty="0"/>
              <a:t> </a:t>
            </a:r>
            <a:r>
              <a:rPr lang="en-US" sz="1400" dirty="0" err="1"/>
              <a:t>bekrefte</a:t>
            </a:r>
            <a:r>
              <a:rPr lang="en-US" sz="1400" dirty="0"/>
              <a:t> </a:t>
            </a:r>
            <a:r>
              <a:rPr lang="en-US" sz="1400" dirty="0" err="1"/>
              <a:t>telefonnummeret</a:t>
            </a:r>
            <a:r>
              <a:rPr lang="en-US" sz="1400" dirty="0"/>
              <a:t> </a:t>
            </a:r>
            <a:r>
              <a:rPr lang="en-US" sz="1400" dirty="0" err="1"/>
              <a:t>ditt</a:t>
            </a:r>
            <a:r>
              <a:rPr lang="en-US" sz="1400" dirty="0"/>
              <a:t>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ABD4F81-CFF6-BE0A-C68D-133837909920}"/>
              </a:ext>
            </a:extLst>
          </p:cNvPr>
          <p:cNvSpPr>
            <a:spLocks noGrp="1"/>
          </p:cNvSpPr>
          <p:nvPr>
            <p:ph type="body" idx="14"/>
            <p:custDataLst>
              <p:tags r:id="rId5"/>
            </p:custDataLst>
          </p:nvPr>
        </p:nvSpPr>
        <p:spPr>
          <a:xfrm>
            <a:off x="605270" y="2071771"/>
            <a:ext cx="2642616" cy="622145"/>
          </a:xfrm>
        </p:spPr>
        <p:txBody>
          <a:bodyPr>
            <a:normAutofit/>
          </a:bodyPr>
          <a:lstStyle/>
          <a:p>
            <a:r>
              <a:rPr lang="en-US" sz="1800" b="0"/>
              <a:t>Registrer deg for AWS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38605-F4C7-56CE-1736-A405FF50B1E8}"/>
              </a:ext>
            </a:extLst>
          </p:cNvPr>
          <p:cNvSpPr>
            <a:spLocks noGrp="1"/>
          </p:cNvSpPr>
          <p:nvPr>
            <p:ph type="body" idx="15"/>
            <p:custDataLst>
              <p:tags r:id="rId6"/>
            </p:custDataLst>
          </p:nvPr>
        </p:nvSpPr>
        <p:spPr>
          <a:xfrm>
            <a:off x="3381998" y="2071771"/>
            <a:ext cx="2642616" cy="622145"/>
          </a:xfrm>
        </p:spPr>
        <p:txBody>
          <a:bodyPr>
            <a:normAutofit/>
          </a:bodyPr>
          <a:lstStyle/>
          <a:p>
            <a:r>
              <a:rPr lang="en-US" sz="1800" b="0"/>
              <a:t>Bekreft identiteten din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96B4576-0ECC-BEC5-2371-C615495023C7}"/>
              </a:ext>
            </a:extLst>
          </p:cNvPr>
          <p:cNvSpPr>
            <a:spLocks noGrp="1"/>
          </p:cNvSpPr>
          <p:nvPr>
            <p:ph sz="half" idx="16"/>
            <p:custDataLst>
              <p:tags r:id="rId7"/>
            </p:custDataLst>
          </p:nvPr>
        </p:nvSpPr>
        <p:spPr>
          <a:xfrm>
            <a:off x="6158726" y="2800640"/>
            <a:ext cx="2642616" cy="1803704"/>
          </a:xfrm>
        </p:spPr>
        <p:txBody>
          <a:bodyPr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400" dirty="0" err="1"/>
              <a:t>Velg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b="0" dirty="0" err="1"/>
              <a:t>service</a:t>
            </a:r>
            <a:r>
              <a:rPr lang="en-US" sz="1400" dirty="0" err="1"/>
              <a:t>plan</a:t>
            </a:r>
            <a:r>
              <a:rPr lang="en-US" sz="1400" dirty="0"/>
              <a:t> </a:t>
            </a:r>
            <a:r>
              <a:rPr lang="en-US" sz="1400" dirty="0" err="1"/>
              <a:t>som</a:t>
            </a:r>
            <a:r>
              <a:rPr lang="en-US" sz="1400" dirty="0"/>
              <a:t> passer for deg. For de </a:t>
            </a:r>
            <a:r>
              <a:rPr lang="en-US" sz="1400" dirty="0" err="1"/>
              <a:t>fleste</a:t>
            </a:r>
            <a:r>
              <a:rPr lang="en-US" sz="1400" dirty="0"/>
              <a:t> </a:t>
            </a:r>
            <a:r>
              <a:rPr lang="en-US" sz="1400" dirty="0" err="1"/>
              <a:t>brukere</a:t>
            </a:r>
            <a:r>
              <a:rPr lang="en-US" sz="1400" dirty="0"/>
              <a:t>, er den 'Gratis' </a:t>
            </a:r>
            <a:r>
              <a:rPr lang="en-US" sz="1400" dirty="0" err="1"/>
              <a:t>planen</a:t>
            </a:r>
            <a:r>
              <a:rPr lang="en-US" sz="1400" dirty="0"/>
              <a:t> </a:t>
            </a:r>
            <a:r>
              <a:rPr lang="en-US" sz="1400" dirty="0" err="1"/>
              <a:t>tilstrekkelig</a:t>
            </a:r>
            <a:r>
              <a:rPr lang="en-US" sz="1400" dirty="0"/>
              <a:t>. Du </a:t>
            </a:r>
            <a:r>
              <a:rPr lang="en-US" sz="1400" dirty="0" err="1"/>
              <a:t>kan</a:t>
            </a:r>
            <a:r>
              <a:rPr lang="en-US" sz="1400" dirty="0"/>
              <a:t> </a:t>
            </a:r>
            <a:r>
              <a:rPr lang="en-US" sz="1400" dirty="0" err="1"/>
              <a:t>endre</a:t>
            </a:r>
            <a:r>
              <a:rPr lang="en-US" sz="1400" dirty="0"/>
              <a:t> </a:t>
            </a:r>
            <a:r>
              <a:rPr lang="en-US" sz="1400" dirty="0" err="1"/>
              <a:t>planen</a:t>
            </a:r>
            <a:r>
              <a:rPr lang="en-US" sz="1400" dirty="0"/>
              <a:t> </a:t>
            </a:r>
            <a:r>
              <a:rPr lang="en-US" sz="1400" dirty="0" err="1"/>
              <a:t>senere</a:t>
            </a:r>
            <a:r>
              <a:rPr lang="en-US" sz="1400" dirty="0"/>
              <a:t> </a:t>
            </a:r>
            <a:r>
              <a:rPr lang="en-US" sz="1400" dirty="0" err="1"/>
              <a:t>hvis</a:t>
            </a:r>
            <a:r>
              <a:rPr lang="en-US" sz="1400" dirty="0"/>
              <a:t> </a:t>
            </a:r>
            <a:r>
              <a:rPr lang="en-US" sz="1400" dirty="0" err="1"/>
              <a:t>nødvendig</a:t>
            </a:r>
            <a:r>
              <a:rPr lang="en-US" sz="1400" dirty="0"/>
              <a:t>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C399DE-2DD7-7976-968D-5A597B418813}"/>
              </a:ext>
            </a:extLst>
          </p:cNvPr>
          <p:cNvSpPr>
            <a:spLocks noGrp="1"/>
          </p:cNvSpPr>
          <p:nvPr>
            <p:ph sz="half" idx="17"/>
            <p:custDataLst>
              <p:tags r:id="rId8"/>
            </p:custDataLst>
          </p:nvPr>
        </p:nvSpPr>
        <p:spPr>
          <a:xfrm>
            <a:off x="8935454" y="2802742"/>
            <a:ext cx="2642616" cy="1803704"/>
          </a:xfrm>
        </p:spPr>
        <p:txBody>
          <a:bodyPr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400"/>
              <a:t>Gå til 'Billing Dashboard' i AWS Console. Sett opp varsler for når du nærmer deg grensen for gratis nivå eller når kostnadene overstiger et bestemt beløp.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7847F88-D0A4-ADFE-3B0A-36B5C06F4AE7}"/>
              </a:ext>
            </a:extLst>
          </p:cNvPr>
          <p:cNvSpPr>
            <a:spLocks noGrp="1"/>
          </p:cNvSpPr>
          <p:nvPr>
            <p:ph type="body" idx="18"/>
            <p:custDataLst>
              <p:tags r:id="rId9"/>
            </p:custDataLst>
          </p:nvPr>
        </p:nvSpPr>
        <p:spPr>
          <a:xfrm>
            <a:off x="6158726" y="2071771"/>
            <a:ext cx="2642616" cy="622145"/>
          </a:xfrm>
        </p:spPr>
        <p:txBody>
          <a:bodyPr>
            <a:normAutofit/>
          </a:bodyPr>
          <a:lstStyle/>
          <a:p>
            <a:r>
              <a:rPr lang="en-US" sz="1800" b="0" dirty="0" err="1"/>
              <a:t>Velg</a:t>
            </a:r>
            <a:r>
              <a:rPr lang="en-US" sz="1800" b="0" dirty="0"/>
              <a:t> </a:t>
            </a:r>
            <a:r>
              <a:rPr lang="en-US" sz="1800" b="0" dirty="0" err="1"/>
              <a:t>serviceplan</a:t>
            </a:r>
            <a:endParaRPr lang="en-US" sz="1800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592E9-76DD-2CE8-06EF-8643313F95E1}"/>
              </a:ext>
            </a:extLst>
          </p:cNvPr>
          <p:cNvSpPr>
            <a:spLocks noGrp="1"/>
          </p:cNvSpPr>
          <p:nvPr>
            <p:ph type="body" idx="19"/>
            <p:custDataLst>
              <p:tags r:id="rId10"/>
            </p:custDataLst>
          </p:nvPr>
        </p:nvSpPr>
        <p:spPr>
          <a:xfrm>
            <a:off x="8935454" y="2071771"/>
            <a:ext cx="2642616" cy="622145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r>
              <a:rPr lang="en-US" sz="1800" b="0"/>
              <a:t>Sett opp faktureringsvarsler</a:t>
            </a:r>
          </a:p>
        </p:txBody>
      </p:sp>
      <p:sp>
        <p:nvSpPr>
          <p:cNvPr id="4" name="Content Placeholder 9">
            <a:extLst>
              <a:ext uri="{FF2B5EF4-FFF2-40B4-BE49-F238E27FC236}">
                <a16:creationId xmlns:a16="http://schemas.microsoft.com/office/drawing/2014/main" id="{B48B2D6D-34F1-4B0B-A393-BFD5CABA68DD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605270" y="4715273"/>
            <a:ext cx="2642616" cy="1366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6863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1pPr>
            <a:lvl2pPr marL="6286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3pPr>
            <a:lvl4pPr marL="15430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4pPr>
            <a:lvl5pPr marL="2001838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tx2"/>
                </a:solidFill>
                <a:latin typeface="+mn-lt"/>
              </a:rPr>
              <a:t>AWS-konto opprettet.</a:t>
            </a:r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F84F5261-F0E4-B7FF-048B-59D2E1E26370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3381998" y="4715273"/>
            <a:ext cx="2642616" cy="1366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6863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1pPr>
            <a:lvl2pPr marL="6286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3pPr>
            <a:lvl4pPr marL="15430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4pPr>
            <a:lvl5pPr marL="2001838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tx2"/>
                </a:solidFill>
                <a:latin typeface="+mn-lt"/>
              </a:rPr>
              <a:t>Identitet bekreftet.</a:t>
            </a: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56B15204-7B43-F032-C39A-E1D85DDCEC62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6158726" y="4715273"/>
            <a:ext cx="2642616" cy="1366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6863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1pPr>
            <a:lvl2pPr marL="6286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3pPr>
            <a:lvl4pPr marL="15430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4pPr>
            <a:lvl5pPr marL="2001838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chemeClr val="tx2"/>
                </a:solidFill>
                <a:latin typeface="+mn-lt"/>
              </a:rPr>
              <a:t>Serviceplan</a:t>
            </a:r>
            <a:r>
              <a:rPr lang="en-US" sz="14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+mn-lt"/>
              </a:rPr>
              <a:t>valgt</a:t>
            </a:r>
            <a:r>
              <a:rPr lang="en-US" sz="1400" dirty="0">
                <a:solidFill>
                  <a:schemeClr val="tx2"/>
                </a:solidFill>
                <a:latin typeface="+mn-lt"/>
              </a:rPr>
              <a:t>.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8C98EEC-CFD6-8800-0338-2BF925274014}"/>
              </a:ext>
            </a:extLst>
          </p:cNvPr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8935454" y="4717376"/>
            <a:ext cx="2642616" cy="1366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6863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1pPr>
            <a:lvl2pPr marL="6286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3pPr>
            <a:lvl4pPr marL="15430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4pPr>
            <a:lvl5pPr marL="2001838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tx2"/>
                </a:solidFill>
                <a:latin typeface="+mn-lt"/>
              </a:rPr>
              <a:t>Faktureringsvarsler konfigurert.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C7CFB2-B2B4-514D-FFFC-F4D7B7880E1D}"/>
              </a:ext>
            </a:extLst>
          </p:cNvPr>
          <p:cNvCxnSpPr/>
          <p:nvPr/>
        </p:nvCxnSpPr>
        <p:spPr>
          <a:xfrm>
            <a:off x="0" y="1834667"/>
            <a:ext cx="1219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FE752AE-1F3B-5A22-4213-4A1EAA1F9B3B}"/>
              </a:ext>
            </a:extLst>
          </p:cNvPr>
          <p:cNvSpPr/>
          <p:nvPr/>
        </p:nvSpPr>
        <p:spPr>
          <a:xfrm>
            <a:off x="609602" y="1685477"/>
            <a:ext cx="298383" cy="2983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endParaRPr lang="en-US" sz="135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2ED479-5E9A-223B-06A1-A66F74F659AF}"/>
              </a:ext>
            </a:extLst>
          </p:cNvPr>
          <p:cNvSpPr/>
          <p:nvPr/>
        </p:nvSpPr>
        <p:spPr>
          <a:xfrm>
            <a:off x="3381678" y="1685477"/>
            <a:ext cx="298383" cy="298383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endParaRPr lang="en-US" sz="1351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CBD2EE6-B65B-EAED-B4CD-D0DF2496D94F}"/>
              </a:ext>
            </a:extLst>
          </p:cNvPr>
          <p:cNvSpPr/>
          <p:nvPr/>
        </p:nvSpPr>
        <p:spPr>
          <a:xfrm>
            <a:off x="6153754" y="1685477"/>
            <a:ext cx="298383" cy="2983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endParaRPr lang="en-US" sz="1351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BC6BAC4-D745-7919-26C4-AB0E3E6C0EAF}"/>
              </a:ext>
            </a:extLst>
          </p:cNvPr>
          <p:cNvSpPr/>
          <p:nvPr/>
        </p:nvSpPr>
        <p:spPr>
          <a:xfrm>
            <a:off x="8935454" y="1685477"/>
            <a:ext cx="298383" cy="2983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endParaRPr lang="en-US" sz="135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CE9198-18F7-8BCF-0183-3EFDE51126E8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49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2D3DE1-2103-9D50-409D-6CE91C0008FA}"/>
              </a:ext>
            </a:extLst>
          </p:cNvPr>
          <p:cNvSpPr/>
          <p:nvPr/>
        </p:nvSpPr>
        <p:spPr>
          <a:xfrm>
            <a:off x="-177" y="-1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8A5BA-5BCB-69C4-8F04-A61FF8D4A89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776645"/>
            <a:ext cx="5221184" cy="917968"/>
          </a:xfrm>
        </p:spPr>
        <p:txBody>
          <a:bodyPr anchor="t">
            <a:normAutofit/>
          </a:bodyPr>
          <a:lstStyle/>
          <a:p>
            <a:r>
              <a:rPr lang="en-US" sz="2600"/>
              <a:t>Hva er en VPC?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6843D-87AE-C9C5-2ABD-A651ACF46903}"/>
              </a:ext>
            </a:extLst>
          </p:cNvPr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6555179" y="468868"/>
            <a:ext cx="5027220" cy="5931932"/>
          </a:xfrm>
        </p:spPr>
        <p:txBody>
          <a:bodyPr anchor="ctr">
            <a:normAutofit/>
          </a:bodyPr>
          <a:lstStyle/>
          <a:p>
            <a:pPr marL="400041" indent="-280981">
              <a:lnSpc>
                <a:spcPct val="120000"/>
              </a:lnSpc>
              <a:buClr>
                <a:schemeClr val="accent1"/>
              </a:buClr>
            </a:pPr>
            <a:r>
              <a:rPr lang="en-US"/>
              <a:t>VPC står for Virtual Private Cloud.
Det er et virtuelt nettverk for dine AWS-ressurser.
Gir isolasjon fra andre nettverk i AWS.
Tilbyr høy sikkerhet for data og ressurser.
Mulighet for tilpasning av nettverkskonfigurasjoner.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FC0E3B-52A0-577F-8E7D-53A45B67F8A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8AAFE6-435B-BF8C-FCA1-EC54259E860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accent1"/>
                </a:solidFill>
              </a:rPr>
              <a:t>VPC</a:t>
            </a:r>
          </a:p>
        </p:txBody>
      </p:sp>
      <p:pic>
        <p:nvPicPr>
          <p:cNvPr id="2050" name="Picture 2" descr="A VPC with an internet gateway and subnets in three Availability Zones.">
            <a:extLst>
              <a:ext uri="{FF2B5EF4-FFF2-40B4-BE49-F238E27FC236}">
                <a16:creationId xmlns:a16="http://schemas.microsoft.com/office/drawing/2014/main" id="{D67067F2-AE0F-5A55-53E0-02FD78F80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11" y="2515702"/>
            <a:ext cx="5152626" cy="307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314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F1D726A-4DB2-457C-B864-21FB586BD2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VPC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BB4C0C7-DEBB-7AD1-4AC6-84AB17EED7E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3" cy="792480"/>
          </a:xfrm>
        </p:spPr>
        <p:txBody>
          <a:bodyPr>
            <a:normAutofit/>
          </a:bodyPr>
          <a:lstStyle/>
          <a:p>
            <a:r>
              <a:rPr lang="en-US"/>
              <a:t>Nøkkelkomponenter i VPC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CE048E-468B-46C2-9D3B-C1E8319AA2F4}"/>
              </a:ext>
            </a:extLst>
          </p:cNvPr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19760" y="1889824"/>
            <a:ext cx="5183188" cy="457200"/>
          </a:xfrm>
        </p:spPr>
        <p:txBody>
          <a:bodyPr lIns="0" anchor="ctr">
            <a:normAutofit/>
          </a:bodyPr>
          <a:lstStyle/>
          <a:p>
            <a:r>
              <a:rPr lang="en-US" sz="1700" b="0">
                <a:solidFill>
                  <a:schemeClr val="accent2"/>
                </a:solidFill>
                <a:latin typeface="+mj-lt"/>
              </a:rPr>
              <a:t>Subnets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F4DE25-5666-B033-6C5F-56853D33C2B7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760" y="2347024"/>
            <a:ext cx="5183188" cy="1463040"/>
          </a:xfrm>
        </p:spPr>
        <p:txBody>
          <a:bodyPr lIns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/>
              <a:t>Offentlige og private subnets for å organisere ressurser.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D62A190-0D55-FEDE-2AE9-DCF41814D4DA}"/>
              </a:ext>
            </a:extLst>
          </p:cNvPr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06160" y="1889824"/>
            <a:ext cx="5183188" cy="457200"/>
          </a:xfrm>
        </p:spPr>
        <p:txBody>
          <a:bodyPr lIns="0" anchor="ctr">
            <a:normAutofit/>
          </a:bodyPr>
          <a:lstStyle/>
          <a:p>
            <a:r>
              <a:rPr lang="en-US" sz="1700" b="0">
                <a:solidFill>
                  <a:schemeClr val="accent2"/>
                </a:solidFill>
                <a:latin typeface="+mj-lt"/>
              </a:rPr>
              <a:t>Rutetabeller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E3D164-34EA-CCC6-0D04-370EF0F48223}"/>
              </a:ext>
            </a:extLst>
          </p:cNvPr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06158" y="2347024"/>
            <a:ext cx="5183189" cy="1463040"/>
          </a:xfrm>
        </p:spPr>
        <p:txBody>
          <a:bodyPr lIns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/>
              <a:t>Kontrollerer datatrafikk mellom subnets og internett.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738F25-3596-3DFF-6CD8-E0CC3E33F87A}"/>
              </a:ext>
            </a:extLst>
          </p:cNvPr>
          <p:cNvSpPr>
            <a:spLocks noGrp="1"/>
          </p:cNvSpPr>
          <p:nvPr>
            <p:ph type="body" idx="13"/>
            <p:custDataLst>
              <p:tags r:id="rId7"/>
            </p:custDataLst>
          </p:nvPr>
        </p:nvSpPr>
        <p:spPr>
          <a:xfrm>
            <a:off x="609599" y="4184732"/>
            <a:ext cx="5183188" cy="457200"/>
          </a:xfrm>
        </p:spPr>
        <p:txBody>
          <a:bodyPr lIns="0" anchor="ctr">
            <a:normAutofit/>
          </a:bodyPr>
          <a:lstStyle/>
          <a:p>
            <a:r>
              <a:rPr lang="en-US" sz="1700" b="0">
                <a:solidFill>
                  <a:schemeClr val="accent2"/>
                </a:solidFill>
                <a:latin typeface="+mj-lt"/>
              </a:rPr>
              <a:t>Internett-gateways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8CA6F2-A08C-9780-2FF1-33D610FBC6F0}"/>
              </a:ext>
            </a:extLst>
          </p:cNvPr>
          <p:cNvSpPr>
            <a:spLocks noGrp="1"/>
          </p:cNvSpPr>
          <p:nvPr>
            <p:ph sz="half" idx="14"/>
            <p:custDataLst>
              <p:tags r:id="rId8"/>
            </p:custDataLst>
          </p:nvPr>
        </p:nvSpPr>
        <p:spPr>
          <a:xfrm>
            <a:off x="609600" y="4654316"/>
            <a:ext cx="5183188" cy="1463040"/>
          </a:xfrm>
        </p:spPr>
        <p:txBody>
          <a:bodyPr lIns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/>
              <a:t>Lar VPC kommunisere med internett.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BD0E6-D218-A1EB-6E8E-CC61B22CB9B8}"/>
              </a:ext>
            </a:extLst>
          </p:cNvPr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6106161" y="4197116"/>
            <a:ext cx="5183188" cy="457200"/>
          </a:xfr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sz="1700" b="0">
                <a:solidFill>
                  <a:schemeClr val="accent2"/>
                </a:solidFill>
                <a:latin typeface="+mj-lt"/>
              </a:rPr>
              <a:t>NAT (Network Address Translation)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778047-B10F-BD6D-AF9D-58DD30A86E36}"/>
              </a:ext>
            </a:extLst>
          </p:cNvPr>
          <p:cNvSpPr>
            <a:spLocks noGrp="1"/>
          </p:cNvSpPr>
          <p:nvPr>
            <p:ph sz="quarter" idx="16"/>
            <p:custDataLst>
              <p:tags r:id="rId10"/>
            </p:custDataLst>
          </p:nvPr>
        </p:nvSpPr>
        <p:spPr>
          <a:xfrm>
            <a:off x="6106159" y="4666700"/>
            <a:ext cx="5183189" cy="1463040"/>
          </a:xfrm>
        </p:spPr>
        <p:txBody>
          <a:bodyPr lIns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/>
              <a:t>Tillater private subnets å få tilgang til internett uten å eksponere seg.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3442F5F-0455-A77D-419B-C45D25B8D755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106159" y="1617232"/>
            <a:ext cx="320040" cy="32004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246AEA0-5973-2E50-BBEA-AE61CE90B7AF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09599" y="3928182"/>
            <a:ext cx="320040" cy="32004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B9E72E2-8E7C-7F8E-13A7-20F8A6864419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106161" y="3928182"/>
            <a:ext cx="320040" cy="32004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6F81977E-AD60-DFAB-1D85-7BFCD0CD0C5A}"/>
              </a:ext>
            </a:extLst>
          </p:cNvPr>
          <p:cNvPicPr>
            <a:picLocks/>
          </p:cNvPicPr>
          <p:nvPr>
            <p:custDataLst>
              <p:tags r:id="rId14"/>
            </p:custDataLst>
          </p:nvPr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19759" y="1617232"/>
            <a:ext cx="320040" cy="3200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F7013DA-2432-4119-CFB7-9C7DB12C2040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2880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THEME" val="background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statement_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rt_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presentation_title"/>
  <p:tag name="PLUS_THEME" val="font_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ate"/>
  <p:tag name="PLUS_THEME" val="font_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_static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liverable_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liverable_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liverable_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liverable_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agenda"/>
  <p:tag name="PLUS_THEME" val="font_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mage_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THEME" val="background_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  <p:tag name="PLUS_THEME" val="font_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  <p:tag name="PLUS_THEME" val="font_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heme/theme1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A09CAB"/>
      </a:accent2>
      <a:accent3>
        <a:srgbClr val="DBD56E"/>
      </a:accent3>
      <a:accent4>
        <a:srgbClr val="EF233C"/>
      </a:accent4>
      <a:accent5>
        <a:srgbClr val="606C38"/>
      </a:accent5>
      <a:accent6>
        <a:srgbClr val="A3C3B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65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B3D9491-5240-BE45-BDB6-76C01EB5518D}">
  <we:reference id="wa200007130" version="1.0.0.1" store="en-GB" storeType="OMEX"/>
  <we:alternateReferences>
    <we:reference id="wa200007130" version="1.0.0.1" store="wa2000071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840</Words>
  <Application>Microsoft Macintosh PowerPoint</Application>
  <PresentationFormat>Widescreen</PresentationFormat>
  <Paragraphs>85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Franklin Gothic Book</vt:lpstr>
      <vt:lpstr>Franklin Gothic Medium</vt:lpstr>
      <vt:lpstr>Office Theme</vt:lpstr>
      <vt:lpstr>Office Theme</vt:lpstr>
      <vt:lpstr>Office Theme</vt:lpstr>
      <vt:lpstr>Introduksjon til AWS</vt:lpstr>
      <vt:lpstr>Agenda</vt:lpstr>
      <vt:lpstr>Hva er Cloud Computing?</vt:lpstr>
      <vt:lpstr>Hvorfor er Cloud Viktig</vt:lpstr>
      <vt:lpstr>Hva er AWS?</vt:lpstr>
      <vt:lpstr>Utforske AWS Management Console</vt:lpstr>
      <vt:lpstr>Opprettelse av en Free Tier konto</vt:lpstr>
      <vt:lpstr>Hva er en VPC?</vt:lpstr>
      <vt:lpstr>Nøkkelkomponenter i VPC</vt:lpstr>
      <vt:lpstr>Hva er EC2?</vt:lpstr>
      <vt:lpstr>EC2 Nøkkelkonsepter</vt:lpstr>
      <vt:lpstr>Oppsummering</vt:lpstr>
      <vt:lpstr>Ressurser for Læring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Flått</dc:creator>
  <cp:lastModifiedBy>Andreas Flått</cp:lastModifiedBy>
  <cp:revision>4</cp:revision>
  <dcterms:created xsi:type="dcterms:W3CDTF">2024-12-04T17:59:39Z</dcterms:created>
  <dcterms:modified xsi:type="dcterms:W3CDTF">2025-01-08T21:23:18Z</dcterms:modified>
</cp:coreProperties>
</file>