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sldIdLst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/>
    <p:restoredTop sz="94719"/>
  </p:normalViewPr>
  <p:slideViewPr>
    <p:cSldViewPr snapToGrid="0">
      <p:cViewPr varScale="1">
        <p:scale>
          <a:sx n="148" d="100"/>
          <a:sy n="14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3256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2660711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3888863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32560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2660711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3888863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CC4066B-28F8-3C74-DB38-FF82E9635AC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581400" y="512064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638F9F0-5516-0541-FD13-06BB4C7FD86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09602" y="5117012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199"/>
            <a:ext cx="4442235" cy="118872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255" y="1068311"/>
            <a:ext cx="5951145" cy="50784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2.png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Introduksjon til AWS CloudFormation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76-02A3-7F7A-1643-1F2BBA98764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December 4,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F86292A-A7CF-366F-06B6-FF229847C93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chemeClr val="tx2"/>
                </a:solidFill>
              </a:rPr>
              <a:t>Feilsøking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nb-NO"/>
              <a:t>Vanlige utfordringer og feilsøking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3808073" y="1676944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nb-NO" sz="1400"/>
              <a:t>Mangler eller feil i JSON/YAML kan føre til mislykkede distribusjoner.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3808073" y="2832246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nb-NO" sz="1400"/>
              <a:t>Ressurser kan ha avhengigheter som må håndteres for å unngå feil.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3808073" y="3987548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nb-NO" sz="1400"/>
              <a:t>Stacker kan ikke slettes hvis det er ressurser som er i bruk.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304542" y="1676944"/>
            <a:ext cx="2377441" cy="1054100"/>
          </a:xfrm>
        </p:spPr>
        <p:txBody>
          <a:bodyPr anchor="t">
            <a:normAutofit/>
          </a:bodyPr>
          <a:lstStyle/>
          <a:p>
            <a:r>
              <a:rPr lang="nb-NO" sz="1700" b="0">
                <a:solidFill>
                  <a:schemeClr val="tx2"/>
                </a:solidFill>
                <a:latin typeface="+mj-lt"/>
              </a:rPr>
              <a:t>Feil i malsyntaks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304544" y="2833939"/>
            <a:ext cx="2377441" cy="1051560"/>
          </a:xfrm>
        </p:spPr>
        <p:txBody>
          <a:bodyPr anchor="t">
            <a:normAutofit/>
          </a:bodyPr>
          <a:lstStyle/>
          <a:p>
            <a:r>
              <a:rPr lang="nb-NO" sz="1700" b="0">
                <a:solidFill>
                  <a:schemeClr val="tx2"/>
                </a:solidFill>
                <a:latin typeface="+mj-lt"/>
              </a:rPr>
              <a:t>Avhengighetsstyring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304544" y="3988394"/>
            <a:ext cx="2377441" cy="1051560"/>
          </a:xfrm>
        </p:spPr>
        <p:txBody>
          <a:bodyPr anchor="t">
            <a:normAutofit/>
          </a:bodyPr>
          <a:lstStyle/>
          <a:p>
            <a:r>
              <a:rPr lang="nb-NO" sz="1700" b="0">
                <a:solidFill>
                  <a:schemeClr val="tx2"/>
                </a:solidFill>
                <a:latin typeface="+mj-lt"/>
              </a:rPr>
              <a:t>Problemer med sletting av stack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20"/>
            <p:custDataLst>
              <p:tags r:id="rId9"/>
            </p:custDataLst>
          </p:nvPr>
        </p:nvSpPr>
        <p:spPr>
          <a:xfrm>
            <a:off x="3808073" y="5142849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nb-NO" sz="1400"/>
              <a:t>Analyser feilmeldinger og loggfiler for å identifisere årsaken til problemer.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21"/>
            <p:custDataLst>
              <p:tags r:id="rId10"/>
            </p:custDataLst>
          </p:nvPr>
        </p:nvSpPr>
        <p:spPr>
          <a:xfrm>
            <a:off x="1304542" y="5142849"/>
            <a:ext cx="2377441" cy="105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sz="1700" b="0">
                <a:solidFill>
                  <a:schemeClr val="tx2"/>
                </a:solidFill>
                <a:latin typeface="+mj-lt"/>
              </a:rPr>
              <a:t>Feilsøking av mislykkede distribusjoner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A2F132-D3FD-DF8B-3DF7-1042FD601E0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182B4-B924-67EF-CDC9-6D2E557D49C0}"/>
              </a:ext>
            </a:extLst>
          </p:cNvPr>
          <p:cNvSpPr txBox="1"/>
          <p:nvPr/>
        </p:nvSpPr>
        <p:spPr>
          <a:xfrm>
            <a:off x="609601" y="1695158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nb-NO" b="1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16FD6-F6F8-15A4-0A78-EC89A15406D8}"/>
              </a:ext>
            </a:extLst>
          </p:cNvPr>
          <p:cNvSpPr txBox="1"/>
          <p:nvPr/>
        </p:nvSpPr>
        <p:spPr>
          <a:xfrm>
            <a:off x="609601" y="2833939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nb-NO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1D6E5-0E66-6BDC-C7CF-6F3D5948FC2A}"/>
              </a:ext>
            </a:extLst>
          </p:cNvPr>
          <p:cNvSpPr txBox="1"/>
          <p:nvPr/>
        </p:nvSpPr>
        <p:spPr>
          <a:xfrm>
            <a:off x="609601" y="3988394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nb-NO" b="1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C155B-5DDB-BA89-4DD7-BE6D6180328A}"/>
              </a:ext>
            </a:extLst>
          </p:cNvPr>
          <p:cNvSpPr txBox="1"/>
          <p:nvPr/>
        </p:nvSpPr>
        <p:spPr>
          <a:xfrm>
            <a:off x="609601" y="5142849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nb-NO" b="1">
                <a:solidFill>
                  <a:schemeClr val="accent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6906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829288"/>
            <a:ext cx="5037223" cy="524731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b-NO"/>
              <a:t>Oppsummering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16579" y="457200"/>
            <a:ext cx="5281863" cy="5943600"/>
          </a:xfrm>
          <a:noFill/>
        </p:spPr>
        <p:txBody>
          <a:bodyPr vert="horz" lIns="274320" tIns="274320" rIns="274320" bIns="274320" rtlCol="0" anchor="ctr"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nb-NO"/>
              <a:t>AWS CloudFormation er en tjeneste for å administrere AWS-infrastruktur med kode.
Nøkkelkonsepter: Maler, Stacker, Ressurser.
Fordeler: Automatisert distribusjon, redusert risiko for feil, enkel administrasjon.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B6CF7-0880-2F73-FFC5-D670BD809E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D758A-379D-3839-15DB-554B84577D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chemeClr val="tx2"/>
                </a:solidFill>
              </a:rPr>
              <a:t>Oppsummering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42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533698" y="4093250"/>
            <a:ext cx="9124603" cy="1983353"/>
          </a:xfrm>
        </p:spPr>
        <p:txBody>
          <a:bodyPr anchor="t">
            <a:normAutofit/>
          </a:bodyPr>
          <a:lstStyle/>
          <a:p>
            <a:pPr marL="11113" indent="0" algn="ctr">
              <a:lnSpc>
                <a:spcPct val="12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EE126A-B949-8840-A7CF-D8BF1CA6462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33698" y="776644"/>
            <a:ext cx="9124603" cy="322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5400" dirty="0" err="1">
                <a:solidFill>
                  <a:schemeClr val="accent1"/>
                </a:solidFill>
              </a:rPr>
              <a:t>Spørsmål</a:t>
            </a:r>
            <a:r>
              <a:rPr lang="en-US" sz="54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4E09B2-0D77-B59F-3498-062507E609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82E17-AA73-5590-3DB3-4BFC8DD1775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Diskusjon</a:t>
            </a:r>
          </a:p>
        </p:txBody>
      </p:sp>
    </p:spTree>
    <p:extLst>
      <p:ext uri="{BB962C8B-B14F-4D97-AF65-F5344CB8AC3E}">
        <p14:creationId xmlns:p14="http://schemas.microsoft.com/office/powerpoint/2010/main" val="203459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67922-F16D-ADA1-AF4D-B5436EAC2F7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310641"/>
            <a:ext cx="10972800" cy="4836161"/>
          </a:xfrm>
        </p:spPr>
        <p:txBody>
          <a:bodyPr numCol="2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Introduksjon til AWS CloudFormation
Nøkkelkonsepter i CloudFormation
CloudFormation-malestruktur
Viktige funksjoner i CloudFormation
Fordeler med AWS CloudFormation
Demo: Opprette </a:t>
            </a:r>
            <a:r>
              <a:rPr lang="en-US" sz="1400" dirty="0" err="1"/>
              <a:t>en</a:t>
            </a:r>
            <a:r>
              <a:rPr lang="en-US" sz="1400" dirty="0"/>
              <a:t> stack med AWS CloudFormation
Beste praksis for CloudFormation
Vanlige utfordringer og feilsøking
Oppsummering
</a:t>
            </a:r>
            <a:r>
              <a:rPr lang="en-US" sz="1400" dirty="0" err="1"/>
              <a:t>Spørsmål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30926-5351-1AF7-15F4-9B8C340760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Introduksjon til AWS CloudFormation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604980"/>
            <a:ext cx="5120640" cy="677543"/>
          </a:xfrm>
        </p:spPr>
        <p:txBody>
          <a:bodyPr/>
          <a:lstStyle/>
          <a:p>
            <a:r>
              <a:rPr lang="en-US" b="0" dirty="0">
                <a:latin typeface="+mj-lt"/>
              </a:rPr>
              <a:t>Hva er CloudFormation?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394284"/>
            <a:ext cx="5120640" cy="3894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 </a:t>
            </a:r>
            <a:r>
              <a:rPr lang="en-US" dirty="0" err="1"/>
              <a:t>tjeneste</a:t>
            </a:r>
            <a:r>
              <a:rPr lang="en-US" dirty="0"/>
              <a:t> for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administrere</a:t>
            </a:r>
            <a:r>
              <a:rPr lang="en-US" dirty="0"/>
              <a:t> AWS-</a:t>
            </a:r>
            <a:r>
              <a:rPr lang="en-US" dirty="0" err="1"/>
              <a:t>infrastruktur</a:t>
            </a:r>
            <a:r>
              <a:rPr lang="en-US" dirty="0"/>
              <a:t>.
Bruker </a:t>
            </a:r>
            <a:r>
              <a:rPr lang="en-US" dirty="0" err="1"/>
              <a:t>kode</a:t>
            </a:r>
            <a:r>
              <a:rPr lang="en-US" dirty="0"/>
              <a:t> for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definere</a:t>
            </a:r>
            <a:r>
              <a:rPr lang="en-US" dirty="0"/>
              <a:t> </a:t>
            </a:r>
            <a:r>
              <a:rPr lang="en-US" dirty="0" err="1"/>
              <a:t>ressurser</a:t>
            </a:r>
            <a:r>
              <a:rPr lang="en-US" dirty="0"/>
              <a:t>.
</a:t>
            </a:r>
            <a:r>
              <a:rPr lang="en-US" dirty="0" err="1"/>
              <a:t>Sikrer</a:t>
            </a:r>
            <a:r>
              <a:rPr lang="en-US" dirty="0"/>
              <a:t> </a:t>
            </a:r>
            <a:r>
              <a:rPr lang="en-US" dirty="0" err="1"/>
              <a:t>konsistens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repeterbarhet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096001" y="1604980"/>
            <a:ext cx="5120640" cy="677543"/>
          </a:xfrm>
        </p:spPr>
        <p:txBody>
          <a:bodyPr/>
          <a:lstStyle/>
          <a:p>
            <a:r>
              <a:rPr lang="nb-NO" b="0">
                <a:latin typeface="+mj-lt"/>
              </a:rPr>
              <a:t>Hvordan fungerer det?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096000" y="2394284"/>
            <a:ext cx="5120640" cy="3894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Maler </a:t>
            </a:r>
            <a:r>
              <a:rPr lang="en-US" dirty="0" err="1"/>
              <a:t>definerer</a:t>
            </a:r>
            <a:r>
              <a:rPr lang="en-US" dirty="0"/>
              <a:t> </a:t>
            </a:r>
            <a:r>
              <a:rPr lang="en-US" dirty="0" err="1"/>
              <a:t>ressurser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konfigurasjoner</a:t>
            </a:r>
            <a:r>
              <a:rPr lang="en-US" dirty="0"/>
              <a:t>.
CloudFormation </a:t>
            </a:r>
            <a:r>
              <a:rPr lang="en-US" dirty="0" err="1"/>
              <a:t>automatiserer</a:t>
            </a:r>
            <a:r>
              <a:rPr lang="en-US" dirty="0"/>
              <a:t> </a:t>
            </a:r>
            <a:r>
              <a:rPr lang="en-US" dirty="0" err="1"/>
              <a:t>oppretting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oppdatering</a:t>
            </a:r>
            <a:r>
              <a:rPr lang="en-US" dirty="0"/>
              <a:t>.
</a:t>
            </a:r>
            <a:r>
              <a:rPr lang="en-US" dirty="0" err="1"/>
              <a:t>Reduserer</a:t>
            </a:r>
            <a:r>
              <a:rPr lang="en-US" dirty="0"/>
              <a:t> </a:t>
            </a:r>
            <a:r>
              <a:rPr lang="en-US" dirty="0" err="1"/>
              <a:t>manuell</a:t>
            </a:r>
            <a:r>
              <a:rPr lang="en-US" dirty="0"/>
              <a:t> </a:t>
            </a:r>
            <a:r>
              <a:rPr lang="en-US" dirty="0" err="1"/>
              <a:t>innsats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for </a:t>
            </a:r>
            <a:r>
              <a:rPr lang="en-US" dirty="0" err="1"/>
              <a:t>feil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A1649-838B-F2D3-A35B-7C6DB8137E7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B9BA6-3C2D-AC93-3A48-4724EE10041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>
                <a:solidFill>
                  <a:schemeClr val="tx2"/>
                </a:solidFill>
              </a:rPr>
              <a:t>CloudFormation</a:t>
            </a:r>
          </a:p>
        </p:txBody>
      </p:sp>
      <p:pic>
        <p:nvPicPr>
          <p:cNvPr id="1026" name="Picture 2" descr="How CloudFormation works - AWS CloudFormation">
            <a:extLst>
              <a:ext uri="{FF2B5EF4-FFF2-40B4-BE49-F238E27FC236}">
                <a16:creationId xmlns:a16="http://schemas.microsoft.com/office/drawing/2014/main" id="{1E569EC5-CCF5-87D9-ECF9-2A18C0E8B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5" y="4384040"/>
            <a:ext cx="4267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reduce your CloudFormation template size - Sebastian Hesse -  Software Engineer">
            <a:extLst>
              <a:ext uri="{FF2B5EF4-FFF2-40B4-BE49-F238E27FC236}">
                <a16:creationId xmlns:a16="http://schemas.microsoft.com/office/drawing/2014/main" id="{3E2DACFA-94E5-89E7-0974-90909F0E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05" y="3935971"/>
            <a:ext cx="4979801" cy="280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4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DA48C6-AA9A-1D09-0830-E327473D9E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285918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CloudFormation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35600"/>
          </a:xfrm>
        </p:spPr>
        <p:txBody>
          <a:bodyPr>
            <a:normAutofit/>
          </a:bodyPr>
          <a:lstStyle/>
          <a:p>
            <a:r>
              <a:rPr lang="en-US" sz="2800" dirty="0"/>
              <a:t>Nøkkelkonsepter i CloudFormation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88DD44-AE73-33B6-4635-9B8D5137E60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73779" y="468868"/>
            <a:ext cx="4808619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/>
              <a:t>JSON eller YAML-filer som beskriver infrastrukturen.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95EC02-957F-FE81-2C9F-5A8C787B445F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73778" y="1959685"/>
            <a:ext cx="4808619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/>
              <a:t>Samlinger av ressurser som opprettes og administreres sammen.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62DC19F-B03F-FD9C-64D4-837E89CE392B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6773778" y="3450502"/>
            <a:ext cx="4808619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/>
              <a:t>AWS-tjenester som opprettes ved hjelp av CloudFormation.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5028112" y="468866"/>
            <a:ext cx="1652617" cy="1371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 dirty="0">
                <a:latin typeface="+mj-lt"/>
              </a:rPr>
              <a:t>Templates (mal)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5028112" y="1959684"/>
            <a:ext cx="1652617" cy="1371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 dirty="0">
                <a:latin typeface="+mj-lt"/>
              </a:rPr>
              <a:t>Stacks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5028112" y="3450502"/>
            <a:ext cx="1652617" cy="1371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 dirty="0">
                <a:latin typeface="+mj-lt"/>
              </a:rPr>
              <a:t>Ressurser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4DFC7-C861-C967-C0CE-7990949D9E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0666-EF2A-25FF-33FB-7652A907C850}"/>
              </a:ext>
            </a:extLst>
          </p:cNvPr>
          <p:cNvSpPr txBox="1"/>
          <p:nvPr/>
        </p:nvSpPr>
        <p:spPr>
          <a:xfrm>
            <a:off x="4217307" y="468866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BC15-F158-6986-2CDF-05CDE56DD4FB}"/>
              </a:ext>
            </a:extLst>
          </p:cNvPr>
          <p:cNvSpPr txBox="1"/>
          <p:nvPr/>
        </p:nvSpPr>
        <p:spPr>
          <a:xfrm>
            <a:off x="4217307" y="1959684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883E-9DCA-2FEA-ED38-A301BADB1863}"/>
              </a:ext>
            </a:extLst>
          </p:cNvPr>
          <p:cNvSpPr txBox="1"/>
          <p:nvPr/>
        </p:nvSpPr>
        <p:spPr>
          <a:xfrm>
            <a:off x="4217307" y="3450502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01DB40DF-1F4F-8B61-45C8-9946781E923D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773778" y="4941320"/>
            <a:ext cx="480861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/>
              <a:t>Parametere gir fleksibilitet, </a:t>
            </a:r>
            <a:r>
              <a:rPr lang="en-US" sz="1400" dirty="0" err="1"/>
              <a:t>mens</a:t>
            </a:r>
            <a:r>
              <a:rPr lang="en-US" sz="1400" dirty="0"/>
              <a:t> outputs gir informasjon om opprettede ressurser.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34905FE6-344D-1DED-093C-AB088642A6EB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5028112" y="4941320"/>
            <a:ext cx="1652617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9525">
              <a:lnSpc>
                <a:spcPct val="120000"/>
              </a:lnSpc>
            </a:pPr>
            <a:r>
              <a:rPr lang="en-US" sz="1500" b="0" dirty="0">
                <a:latin typeface="+mj-lt"/>
              </a:rPr>
              <a:t>Parametere </a:t>
            </a:r>
            <a:r>
              <a:rPr lang="en-US" sz="1500" b="0" dirty="0" err="1">
                <a:latin typeface="+mj-lt"/>
              </a:rPr>
              <a:t>og</a:t>
            </a:r>
            <a:r>
              <a:rPr lang="en-US" sz="1500" b="0" dirty="0">
                <a:latin typeface="+mj-lt"/>
              </a:rPr>
              <a:t> 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FADC1-06D6-8BCC-3B4D-1512379A35D5}"/>
              </a:ext>
            </a:extLst>
          </p:cNvPr>
          <p:cNvSpPr txBox="1"/>
          <p:nvPr/>
        </p:nvSpPr>
        <p:spPr>
          <a:xfrm>
            <a:off x="4217307" y="494132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3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1307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nb-NO" dirty="0"/>
              <a:t>CloudFormation-</a:t>
            </a:r>
            <a:r>
              <a:rPr lang="nb-NO" dirty="0" err="1"/>
              <a:t>malstruktur</a:t>
            </a:r>
            <a:endParaRPr lang="nb-NO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45039225-CBD6-88E0-51F5-864B3CBDF0B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1762382"/>
            <a:ext cx="1979596" cy="2110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sz="1600" b="0" dirty="0">
                <a:solidFill>
                  <a:schemeClr val="tx2"/>
                </a:solidFill>
                <a:latin typeface="+mj-lt"/>
              </a:rPr>
              <a:t>Grunnstruktur i en CloudFormation-mal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71B435-B6B2-3045-A10F-C3D15AC1B0D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743200" y="1762383"/>
            <a:ext cx="8839200" cy="2110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nb-NO" sz="1400" b="1" dirty="0" err="1"/>
              <a:t>AWSTemplateFormatVersion</a:t>
            </a:r>
            <a:r>
              <a:rPr lang="nb-NO" sz="1400" dirty="0"/>
              <a:t>: Angir hvilken versjon av </a:t>
            </a:r>
            <a:r>
              <a:rPr lang="nb-NO" sz="1400" dirty="0" err="1"/>
              <a:t>malformatet</a:t>
            </a:r>
            <a:r>
              <a:rPr lang="nb-NO" sz="1400" dirty="0"/>
              <a:t> som brukes.
</a:t>
            </a:r>
            <a:r>
              <a:rPr lang="nb-NO" sz="1400" b="1" dirty="0" err="1"/>
              <a:t>Description</a:t>
            </a:r>
            <a:r>
              <a:rPr lang="nb-NO" sz="1400" dirty="0"/>
              <a:t>: En kort beskrivelse av malen og dens formål.
</a:t>
            </a:r>
            <a:r>
              <a:rPr lang="nb-NO" sz="1400" b="1" dirty="0"/>
              <a:t>Parameters</a:t>
            </a:r>
            <a:r>
              <a:rPr lang="nb-NO" sz="1400" dirty="0"/>
              <a:t>: Input-data som kan spesifiseres ved oppretting av en stack.
</a:t>
            </a:r>
            <a:r>
              <a:rPr lang="nb-NO" sz="1400" b="1" dirty="0"/>
              <a:t>Resources</a:t>
            </a:r>
            <a:r>
              <a:rPr lang="nb-NO" sz="1400" dirty="0"/>
              <a:t>: Definerer hvilke AWS-tjenester som skal opprettes.
</a:t>
            </a:r>
            <a:r>
              <a:rPr lang="nb-NO" sz="1400" b="1" dirty="0"/>
              <a:t>Outputs</a:t>
            </a:r>
            <a:r>
              <a:rPr lang="nb-NO" sz="1400" dirty="0"/>
              <a:t>: Output-verdier fra stacken som kan brukes i andre </a:t>
            </a:r>
            <a:r>
              <a:rPr lang="nb-NO" sz="1400" dirty="0" err="1"/>
              <a:t>stacker</a:t>
            </a:r>
            <a:endParaRPr lang="nb-NO" sz="1400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BA33E59-AF79-606D-078F-4E5AC688898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09600" y="3990028"/>
            <a:ext cx="1979596" cy="211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sz="1600" b="0">
                <a:solidFill>
                  <a:schemeClr val="tx2"/>
                </a:solidFill>
                <a:latin typeface="+mj-lt"/>
              </a:rPr>
              <a:t>Eksempel på en enkel mal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F171C0CB-6B92-5B95-3F5D-8728633CAFB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949449" y="5856035"/>
            <a:ext cx="5054915" cy="94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1" indent="0">
              <a:lnSpc>
                <a:spcPct val="100000"/>
              </a:lnSpc>
              <a:spcBef>
                <a:spcPts val="1000"/>
              </a:spcBef>
              <a:buNone/>
            </a:pPr>
            <a:endParaRPr lang="nb-NO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7AE9FF-CACA-B404-BB94-FA2D047B19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749BF-2838-14F2-32AC-B5ACF4C0F5A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>
                <a:solidFill>
                  <a:schemeClr val="tx2"/>
                </a:solidFill>
              </a:rPr>
              <a:t>CloudFormation</a:t>
            </a:r>
          </a:p>
        </p:txBody>
      </p:sp>
      <p:pic>
        <p:nvPicPr>
          <p:cNvPr id="2050" name="Picture 2" descr="Validate IAM policies in CloudFormation templates using IAM Access Analyzer  | AWS Security Blog">
            <a:extLst>
              <a:ext uri="{FF2B5EF4-FFF2-40B4-BE49-F238E27FC236}">
                <a16:creationId xmlns:a16="http://schemas.microsoft.com/office/drawing/2014/main" id="{A70ED992-8A16-48D2-BE4E-0DEA8DBAC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73650"/>
            <a:ext cx="2926912" cy="28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8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F6C3E-AA1A-E5F0-C142-8B5051ABF2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>
                <a:solidFill>
                  <a:schemeClr val="tx2"/>
                </a:solidFill>
              </a:rPr>
              <a:t>CloudFormation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nb-NO" dirty="0"/>
              <a:t>Viktige funksjoner i CloudFormation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nb-NO" sz="1700" b="0" dirty="0">
                <a:solidFill>
                  <a:schemeClr val="accent1"/>
                </a:solidFill>
                <a:latin typeface="+mj-lt"/>
              </a:rPr>
              <a:t>Automatisert provisjonering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200989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nb-NO" sz="1500" dirty="0"/>
              <a:t>CloudFormation håndterer oppretting og oppdatering av AWS-ressurser automatisk.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nb-NO" sz="1700" b="0">
                <a:solidFill>
                  <a:schemeClr val="accent1"/>
                </a:solidFill>
                <a:latin typeface="+mj-lt"/>
              </a:rPr>
              <a:t>Rollback og gjenoppretting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5999" y="220098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nb-NO" sz="1500" dirty="0"/>
              <a:t>Hvis noe går galt, kan CloudFormation automatisk rulle tilbake til den siste vellykkede tilstanden.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7"/>
            </p:custDataLst>
          </p:nvPr>
        </p:nvSpPr>
        <p:spPr>
          <a:xfrm>
            <a:off x="609600" y="3896927"/>
            <a:ext cx="5183188" cy="609600"/>
          </a:xfrm>
        </p:spPr>
        <p:txBody>
          <a:bodyPr anchor="b">
            <a:normAutofit/>
          </a:bodyPr>
          <a:lstStyle/>
          <a:p>
            <a:r>
              <a:rPr lang="nb-NO" sz="1700" b="0">
                <a:solidFill>
                  <a:schemeClr val="accent1"/>
                </a:solidFill>
                <a:latin typeface="+mj-lt"/>
              </a:rPr>
              <a:t>Endringssett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8"/>
            </p:custDataLst>
          </p:nvPr>
        </p:nvSpPr>
        <p:spPr>
          <a:xfrm>
            <a:off x="609600" y="4590395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nb-NO" sz="1500"/>
              <a:t>Viser hva som vil endres før oppdatering, slik at du kan vurdere endringer.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106161" y="3909311"/>
            <a:ext cx="518318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1700" b="0" dirty="0">
                <a:solidFill>
                  <a:schemeClr val="accent1"/>
                </a:solidFill>
                <a:latin typeface="+mj-lt"/>
              </a:rPr>
              <a:t>Drift-deteksjon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10"/>
            </p:custDataLst>
          </p:nvPr>
        </p:nvSpPr>
        <p:spPr>
          <a:xfrm>
            <a:off x="6106161" y="460277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nb-NO" sz="1500"/>
              <a:t>Overvåker ressurser for å sikre at de samsvarer med de definerte malene.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4976-8819-270B-55C5-00BDCA493C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F6C3E-AA1A-E5F0-C142-8B5051ABF2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>
                <a:solidFill>
                  <a:schemeClr val="tx2"/>
                </a:solidFill>
              </a:rPr>
              <a:t>CloudFormation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nb-NO" dirty="0"/>
              <a:t>Fordeler med AWS CloudFormation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nb-NO" sz="1700" b="0">
                <a:solidFill>
                  <a:schemeClr val="accent1"/>
                </a:solidFill>
                <a:latin typeface="+mj-lt"/>
              </a:rPr>
              <a:t>Standardisert Infrastruktur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200989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nb-NO" sz="1500" dirty="0"/>
              <a:t>Sikrer at ressurser distribueres på en konsekvent måte, reduserer feil.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nb-NO" sz="1700" b="0">
                <a:solidFill>
                  <a:schemeClr val="accent1"/>
                </a:solidFill>
                <a:latin typeface="+mj-lt"/>
              </a:rPr>
              <a:t>Enkel Ressursstyring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5999" y="220098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nb-NO" sz="1500"/>
              <a:t>Gjør det enkelt å oppdatere, slette og overvåke ressurser.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7"/>
            </p:custDataLst>
          </p:nvPr>
        </p:nvSpPr>
        <p:spPr>
          <a:xfrm>
            <a:off x="609600" y="3896927"/>
            <a:ext cx="5183188" cy="609600"/>
          </a:xfrm>
        </p:spPr>
        <p:txBody>
          <a:bodyPr anchor="b">
            <a:normAutofit/>
          </a:bodyPr>
          <a:lstStyle/>
          <a:p>
            <a:r>
              <a:rPr lang="nb-NO" sz="1700" b="0" dirty="0">
                <a:solidFill>
                  <a:schemeClr val="accent1"/>
                </a:solidFill>
                <a:latin typeface="+mj-lt"/>
              </a:rPr>
              <a:t>Integrasjon med CI/CD-pipelines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8"/>
            </p:custDataLst>
          </p:nvPr>
        </p:nvSpPr>
        <p:spPr>
          <a:xfrm>
            <a:off x="609600" y="4590395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nb-NO" sz="1500" dirty="0"/>
              <a:t>Støtter automatisering av provisjonering av infrastruktur, forbedrer utviklingsprosessen.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106161" y="3909311"/>
            <a:ext cx="518318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1700" b="0">
                <a:solidFill>
                  <a:schemeClr val="accent1"/>
                </a:solidFill>
                <a:latin typeface="+mj-lt"/>
              </a:rPr>
              <a:t>Støtte for Multi-Konto og Multi-Region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10"/>
            </p:custDataLst>
          </p:nvPr>
        </p:nvSpPr>
        <p:spPr>
          <a:xfrm>
            <a:off x="6106161" y="460277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nb-NO" sz="1500"/>
              <a:t>Gjør det mulig å administrere ressurser på tvers av flere kontoer og regioner.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4976-8819-270B-55C5-00BDCA493C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A508F96-C662-448B-1EFD-E82F3CF75F9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nb-NO" dirty="0"/>
              <a:t>Demo: Opprette en stack med AWS CloudFormation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5270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nb-NO" sz="1400" dirty="0"/>
              <a:t>Åpne AWS Management Console og naviger til CloudFormation. Klikk på 'Opprett stack' og velg 'Bruk en eksisterende mal'. Last opp din CloudFormation-mal fra filsystemet.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1998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nb-NO" sz="1400" dirty="0"/>
              <a:t>Fyll ut nødvendige parametere for stacken. Dette kan inkludere ressursnavn, størrelser, og andre konfigurasjoner som kreves av malen.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5270" y="2071771"/>
            <a:ext cx="2642616" cy="622145"/>
          </a:xfrm>
        </p:spPr>
        <p:txBody>
          <a:bodyPr>
            <a:normAutofit/>
          </a:bodyPr>
          <a:lstStyle/>
          <a:p>
            <a:r>
              <a:rPr lang="nb-NO" sz="1800" b="0"/>
              <a:t>Last opp mal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1998" y="2071771"/>
            <a:ext cx="2642616" cy="622145"/>
          </a:xfrm>
        </p:spPr>
        <p:txBody>
          <a:bodyPr>
            <a:normAutofit/>
          </a:bodyPr>
          <a:lstStyle/>
          <a:p>
            <a:r>
              <a:rPr lang="nb-NO" sz="1800" b="0"/>
              <a:t>Definer parametere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58726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nb-NO" sz="1400" dirty="0"/>
              <a:t>Klikk på 'Opprett stack' for å starte prosessen. Overvåk fremdriften i konsollen, og se status for oppretting av ressurser.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5454" y="2802742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nb-NO" sz="1400" dirty="0"/>
              <a:t>Når stacken er opprettet, gå til ressursfanen for å se alle opprettede ressurser. Sjekk at alt er korrekt og fungerer som forventet.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58726" y="2071771"/>
            <a:ext cx="2642616" cy="622145"/>
          </a:xfrm>
        </p:spPr>
        <p:txBody>
          <a:bodyPr>
            <a:normAutofit/>
          </a:bodyPr>
          <a:lstStyle/>
          <a:p>
            <a:r>
              <a:rPr lang="nb-NO" sz="1800" b="0" dirty="0"/>
              <a:t>Start stacken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5454" y="2071771"/>
            <a:ext cx="2642616" cy="622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1800" b="0"/>
              <a:t>Gå gjennom ressurser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DF54A4B-FA69-4AC9-6A6A-F1EB6ECDE920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5270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b-NO" sz="1400" dirty="0">
                <a:solidFill>
                  <a:schemeClr val="tx2"/>
                </a:solidFill>
                <a:latin typeface="+mn-lt"/>
              </a:rPr>
              <a:t>CloudFormation-mal lastet opp til AWS Management Console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55EE44-C77F-5536-E756-39C8886586B6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381998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b-NO" sz="1400" dirty="0">
                <a:solidFill>
                  <a:schemeClr val="tx2"/>
                </a:solidFill>
                <a:latin typeface="+mn-lt"/>
              </a:rPr>
              <a:t>Definerte </a:t>
            </a:r>
            <a:r>
              <a:rPr lang="nb-NO" sz="1400" dirty="0" err="1">
                <a:solidFill>
                  <a:schemeClr val="tx2"/>
                </a:solidFill>
                <a:latin typeface="+mn-lt"/>
              </a:rPr>
              <a:t>stackparametere</a:t>
            </a:r>
            <a:endParaRPr lang="nb-NO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1646E09-C250-9754-540E-BAFFBFEE2F7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158726" y="4715273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b-NO" sz="1400" dirty="0">
                <a:solidFill>
                  <a:schemeClr val="tx2"/>
                </a:solidFill>
                <a:latin typeface="+mn-lt"/>
              </a:rPr>
              <a:t>Stack opprettet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7217346-A6B1-5155-6D62-9B3CF159BF85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935454" y="4717376"/>
            <a:ext cx="2642616" cy="1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b-NO" sz="1400">
                <a:solidFill>
                  <a:schemeClr val="tx2"/>
                </a:solidFill>
                <a:latin typeface="+mn-lt"/>
              </a:rPr>
              <a:t>Liste over opprettede ressurser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5A5D7-9F83-0E4A-F3A9-1A4E45E16C2D}"/>
              </a:ext>
            </a:extLst>
          </p:cNvPr>
          <p:cNvCxnSpPr/>
          <p:nvPr/>
        </p:nvCxnSpPr>
        <p:spPr>
          <a:xfrm>
            <a:off x="0" y="1834667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2F359DF-6FDF-A7FA-05E3-CD4DC2F102FD}"/>
              </a:ext>
            </a:extLst>
          </p:cNvPr>
          <p:cNvSpPr/>
          <p:nvPr/>
        </p:nvSpPr>
        <p:spPr>
          <a:xfrm>
            <a:off x="609602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nb-NO" sz="135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72F725-08AE-4624-7741-5360BAEAA25E}"/>
              </a:ext>
            </a:extLst>
          </p:cNvPr>
          <p:cNvSpPr/>
          <p:nvPr/>
        </p:nvSpPr>
        <p:spPr>
          <a:xfrm>
            <a:off x="3381678" y="1685477"/>
            <a:ext cx="298383" cy="29838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nb-NO" sz="135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F1E3DE-8E74-7D22-8F44-F36745A6EE75}"/>
              </a:ext>
            </a:extLst>
          </p:cNvPr>
          <p:cNvSpPr/>
          <p:nvPr/>
        </p:nvSpPr>
        <p:spPr>
          <a:xfrm>
            <a:off x="6153754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nb-NO" sz="135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03CFC9-342B-5634-A73F-D80362C5CE8E}"/>
              </a:ext>
            </a:extLst>
          </p:cNvPr>
          <p:cNvSpPr/>
          <p:nvPr/>
        </p:nvSpPr>
        <p:spPr>
          <a:xfrm>
            <a:off x="8935454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nb-NO" sz="135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E4C8B-65AD-8940-1241-4170F86A2A2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8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343283-F56C-190D-1921-2FCE72A984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98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nb-NO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776645"/>
            <a:ext cx="5052053" cy="53701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b-NO"/>
              <a:t>Beste praksis for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533147" y="457200"/>
            <a:ext cx="5049253" cy="59436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nb-NO" dirty="0"/>
              <a:t>Bruk modulære maler for enklere vedlikehold
Implementer versjonskontroll for sikre endringer
Test maler i utviklingsmiljøer før produksjon
Utnytt outputs for gjenbrukbarhet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AC43E-47B1-81A7-1862-22DF610C8F5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C1033-31B8-1253-7C3B-E0F9A07259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9600" y="460338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chemeClr val="tx2"/>
                </a:solidFill>
              </a:rPr>
              <a:t>CloudFormation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926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_stat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  <p:tag name="PLUS_THEME" val="font_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  <p:tag name="PLUS_THEME" val="font_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  <p:tag name="PLUS_THEME" val="font_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  <p:tag name="PLUS_THEME" val="background_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statement_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5E2C67B-B883-0A49-89EA-47AB1F264B1F}">
  <we:reference id="wa200007130" version="1.0.0.1" store="en-GB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632</Words>
  <Application>Microsoft Macintosh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Franklin Gothic Book</vt:lpstr>
      <vt:lpstr>Franklin Gothic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Introduksjon til AWS CloudFormation</vt:lpstr>
      <vt:lpstr>Agenda</vt:lpstr>
      <vt:lpstr>Introduksjon til AWS CloudFormation</vt:lpstr>
      <vt:lpstr>Nøkkelkonsepter i CloudFormation</vt:lpstr>
      <vt:lpstr>CloudFormation-malstruktur</vt:lpstr>
      <vt:lpstr>Viktige funksjoner i CloudFormation</vt:lpstr>
      <vt:lpstr>Fordeler med AWS CloudFormation</vt:lpstr>
      <vt:lpstr>Demo: Opprette en stack med AWS CloudFormation</vt:lpstr>
      <vt:lpstr>Beste praksis for CloudFormation</vt:lpstr>
      <vt:lpstr>Vanlige utfordringer og feilsøking</vt:lpstr>
      <vt:lpstr>Oppsummering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Flått</dc:creator>
  <cp:lastModifiedBy>Andreas Flått</cp:lastModifiedBy>
  <cp:revision>5</cp:revision>
  <dcterms:created xsi:type="dcterms:W3CDTF">2024-12-04T21:12:57Z</dcterms:created>
  <dcterms:modified xsi:type="dcterms:W3CDTF">2025-01-28T08:20:39Z</dcterms:modified>
</cp:coreProperties>
</file>