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77" r:id="rId3"/>
    <p:sldId id="257" r:id="rId4"/>
    <p:sldId id="258" r:id="rId5"/>
    <p:sldId id="259" r:id="rId6"/>
    <p:sldId id="262" r:id="rId7"/>
    <p:sldId id="261" r:id="rId8"/>
    <p:sldId id="264" r:id="rId9"/>
    <p:sldId id="265" r:id="rId10"/>
    <p:sldId id="267" r:id="rId11"/>
    <p:sldId id="268" r:id="rId12"/>
    <p:sldId id="269" r:id="rId13"/>
    <p:sldId id="270" r:id="rId14"/>
    <p:sldId id="271" r:id="rId15"/>
    <p:sldId id="273" r:id="rId16"/>
    <p:sldId id="275"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EB"/>
    <a:srgbClr val="A5D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30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0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031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474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639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679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smtClean="0"/>
              <a:t>Asıl metin stillerini düzenlemek için tıklatın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smtClean="0"/>
              <a:t>Asıl metin stillerini düzenlemek için tıklatın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3742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9741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6333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084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821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smtClean="0"/>
              <a:t>Asıl başlık stili için tıklatın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35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99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20000" y="2505075"/>
            <a:ext cx="5025216"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smtClean="0"/>
              <a:t>Asıl metin stillerini düzenlemek için tıklatın</a:t>
            </a:r>
          </a:p>
        </p:txBody>
      </p:sp>
      <p:sp>
        <p:nvSpPr>
          <p:cNvPr id="6" name="Content Placeholder 5"/>
          <p:cNvSpPr>
            <a:spLocks noGrp="1"/>
          </p:cNvSpPr>
          <p:nvPr>
            <p:ph sz="quarter" idx="4"/>
          </p:nvPr>
        </p:nvSpPr>
        <p:spPr>
          <a:xfrm>
            <a:off x="6319840" y="2505075"/>
            <a:ext cx="503554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002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859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47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89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882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8/18/2022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1594975"/>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4406032" y="4528868"/>
            <a:ext cx="2937116" cy="1011698"/>
          </a:xfrm>
        </p:spPr>
        <p:txBody>
          <a:bodyPr>
            <a:normAutofit fontScale="90000"/>
          </a:bodyPr>
          <a:lstStyle/>
          <a:p>
            <a:r>
              <a:rPr lang="tr-TR" dirty="0" smtClean="0"/>
              <a:t>NMAP</a:t>
            </a:r>
            <a:endParaRPr lang="tr-TR" dirty="0"/>
          </a:p>
        </p:txBody>
      </p:sp>
      <p:pic>
        <p:nvPicPr>
          <p:cNvPr id="11" name="Resim 10"/>
          <p:cNvPicPr>
            <a:picLocks noChangeAspect="1"/>
          </p:cNvPicPr>
          <p:nvPr/>
        </p:nvPicPr>
        <p:blipFill rotWithShape="1">
          <a:blip r:embed="rId2">
            <a:extLst>
              <a:ext uri="{28A0092B-C50C-407E-A947-70E740481C1C}">
                <a14:useLocalDpi xmlns:a14="http://schemas.microsoft.com/office/drawing/2010/main" val="0"/>
              </a:ext>
            </a:extLst>
          </a:blip>
          <a:srcRect b="32847"/>
          <a:stretch/>
        </p:blipFill>
        <p:spPr>
          <a:xfrm>
            <a:off x="2286001" y="872887"/>
            <a:ext cx="7177178" cy="3742328"/>
          </a:xfrm>
          <a:prstGeom prst="rect">
            <a:avLst/>
          </a:prstGeom>
        </p:spPr>
      </p:pic>
    </p:spTree>
    <p:extLst>
      <p:ext uri="{BB962C8B-B14F-4D97-AF65-F5344CB8AC3E}">
        <p14:creationId xmlns:p14="http://schemas.microsoft.com/office/powerpoint/2010/main" val="520228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773203"/>
            <a:ext cx="5025216" cy="4351338"/>
          </a:xfrm>
        </p:spPr>
        <p:txBody>
          <a:bodyPr>
            <a:noAutofit/>
          </a:bodyPr>
          <a:lstStyle/>
          <a:p>
            <a:pPr marL="0" indent="0">
              <a:buNone/>
            </a:pPr>
            <a:r>
              <a:rPr lang="tr-TR" sz="1800" b="1" dirty="0" smtClean="0">
                <a:latin typeface="+mj-lt"/>
                <a:ea typeface="Tahoma" panose="020B0604030504040204" pitchFamily="34" charset="0"/>
                <a:cs typeface="Tahoma" panose="020B0604030504040204" pitchFamily="34" charset="0"/>
              </a:rPr>
              <a:t>       UDP </a:t>
            </a:r>
            <a:r>
              <a:rPr lang="tr-TR" sz="1800" b="1" dirty="0" err="1">
                <a:latin typeface="+mj-lt"/>
                <a:ea typeface="Tahoma" panose="020B0604030504040204" pitchFamily="34" charset="0"/>
                <a:cs typeface="Tahoma" panose="020B0604030504040204" pitchFamily="34" charset="0"/>
              </a:rPr>
              <a:t>Scan</a:t>
            </a:r>
            <a:r>
              <a:rPr lang="tr-TR" sz="1800" b="1" dirty="0">
                <a:latin typeface="+mj-lt"/>
                <a:ea typeface="Tahoma" panose="020B0604030504040204" pitchFamily="34" charset="0"/>
                <a:cs typeface="Tahoma" panose="020B0604030504040204" pitchFamily="34" charset="0"/>
              </a:rPr>
              <a:t> (-</a:t>
            </a:r>
            <a:r>
              <a:rPr lang="tr-TR" sz="1800" b="1" dirty="0" err="1">
                <a:latin typeface="+mj-lt"/>
                <a:ea typeface="Tahoma" panose="020B0604030504040204" pitchFamily="34" charset="0"/>
                <a:cs typeface="Tahoma" panose="020B0604030504040204" pitchFamily="34" charset="0"/>
              </a:rPr>
              <a:t>sU</a:t>
            </a:r>
            <a:r>
              <a:rPr lang="tr-TR" sz="1800" b="1" dirty="0">
                <a:latin typeface="+mj-lt"/>
                <a:ea typeface="Tahoma" panose="020B0604030504040204" pitchFamily="34" charset="0"/>
                <a:cs typeface="Tahoma" panose="020B0604030504040204" pitchFamily="34" charset="0"/>
              </a:rPr>
              <a:t>)</a:t>
            </a:r>
          </a:p>
          <a:p>
            <a:r>
              <a:rPr lang="tr-TR" sz="1800" dirty="0">
                <a:latin typeface="+mj-lt"/>
                <a:ea typeface="Tahoma" panose="020B0604030504040204" pitchFamily="34" charset="0"/>
                <a:cs typeface="Tahoma" panose="020B0604030504040204" pitchFamily="34" charset="0"/>
              </a:rPr>
              <a:t>Sistemlere yönelik taramalarda sadece TCP portlarına yönelik taramalar gerçekleştirmemek gerekir. Çünkü UDP portlarına yönelik güvenlik açıkları da bulunmaktadır</a:t>
            </a:r>
            <a:r>
              <a:rPr lang="tr-TR" sz="1800" dirty="0" smtClean="0">
                <a:latin typeface="+mj-lt"/>
                <a:ea typeface="Tahoma" panose="020B0604030504040204" pitchFamily="34" charset="0"/>
                <a:cs typeface="Tahoma" panose="020B0604030504040204" pitchFamily="34" charset="0"/>
              </a:rPr>
              <a:t>. </a:t>
            </a:r>
          </a:p>
          <a:p>
            <a:r>
              <a:rPr lang="tr-TR" sz="1800" dirty="0" err="1" smtClean="0">
                <a:latin typeface="+mj-lt"/>
                <a:ea typeface="Tahoma" panose="020B0604030504040204" pitchFamily="34" charset="0"/>
                <a:cs typeface="Tahoma" panose="020B0604030504040204" pitchFamily="34" charset="0"/>
              </a:rPr>
              <a:t>Nmap</a:t>
            </a:r>
            <a:r>
              <a:rPr lang="tr-TR" sz="1800" dirty="0" smtClean="0">
                <a:latin typeface="+mj-lt"/>
                <a:ea typeface="Tahoma" panose="020B0604030504040204" pitchFamily="34" charset="0"/>
                <a:cs typeface="Tahoma" panose="020B0604030504040204" pitchFamily="34" charset="0"/>
              </a:rPr>
              <a:t> </a:t>
            </a:r>
            <a:r>
              <a:rPr lang="tr-TR" sz="1800" dirty="0">
                <a:latin typeface="+mj-lt"/>
                <a:ea typeface="Tahoma" panose="020B0604030504040204" pitchFamily="34" charset="0"/>
                <a:cs typeface="Tahoma" panose="020B0604030504040204" pitchFamily="34" charset="0"/>
              </a:rPr>
              <a:t>üzerinden UDP taraması gerçekleştirmek için –</a:t>
            </a:r>
            <a:r>
              <a:rPr lang="tr-TR" sz="1800" dirty="0" err="1">
                <a:latin typeface="+mj-lt"/>
                <a:ea typeface="Tahoma" panose="020B0604030504040204" pitchFamily="34" charset="0"/>
                <a:cs typeface="Tahoma" panose="020B0604030504040204" pitchFamily="34" charset="0"/>
              </a:rPr>
              <a:t>sU</a:t>
            </a:r>
            <a:r>
              <a:rPr lang="tr-TR" sz="1800" dirty="0">
                <a:latin typeface="+mj-lt"/>
                <a:ea typeface="Tahoma" panose="020B0604030504040204" pitchFamily="34" charset="0"/>
                <a:cs typeface="Tahoma" panose="020B0604030504040204" pitchFamily="34" charset="0"/>
              </a:rPr>
              <a:t> parametresi kullanılır. UDP portlarını tespit etmek için UDP paketleri gönderilmektedir. </a:t>
            </a:r>
            <a:r>
              <a:rPr lang="tr-TR" sz="1800" dirty="0" smtClean="0">
                <a:latin typeface="+mj-lt"/>
                <a:ea typeface="Tahoma" panose="020B0604030504040204" pitchFamily="34" charset="0"/>
                <a:cs typeface="Tahoma" panose="020B0604030504040204" pitchFamily="34" charset="0"/>
              </a:rPr>
              <a:t>Cevap </a:t>
            </a:r>
            <a:r>
              <a:rPr lang="tr-TR" sz="1800" dirty="0">
                <a:latin typeface="+mj-lt"/>
                <a:ea typeface="Tahoma" panose="020B0604030504040204" pitchFamily="34" charset="0"/>
                <a:cs typeface="Tahoma" panose="020B0604030504040204" pitchFamily="34" charset="0"/>
              </a:rPr>
              <a:t>olarak ICMP port </a:t>
            </a:r>
            <a:r>
              <a:rPr lang="tr-TR" sz="1800" dirty="0" err="1">
                <a:latin typeface="+mj-lt"/>
                <a:ea typeface="Tahoma" panose="020B0604030504040204" pitchFamily="34" charset="0"/>
                <a:cs typeface="Tahoma" panose="020B0604030504040204" pitchFamily="34" charset="0"/>
              </a:rPr>
              <a:t>Unreachable</a:t>
            </a:r>
            <a:r>
              <a:rPr lang="tr-TR" sz="1800" dirty="0">
                <a:latin typeface="+mj-lt"/>
                <a:ea typeface="Tahoma" panose="020B0604030504040204" pitchFamily="34" charset="0"/>
                <a:cs typeface="Tahoma" panose="020B0604030504040204" pitchFamily="34" charset="0"/>
              </a:rPr>
              <a:t> hatası döndürülürse port kapalıdır. UDP paketi ile cevap dönerse port açıktır. Herhangi bir cevap alınmadığında port açık veya filtreli olabilir. </a:t>
            </a:r>
            <a:endParaRPr lang="tr-TR" sz="1800" dirty="0" smtClean="0">
              <a:latin typeface="+mj-lt"/>
              <a:ea typeface="Tahoma" panose="020B0604030504040204" pitchFamily="34" charset="0"/>
              <a:cs typeface="Tahoma" panose="020B0604030504040204" pitchFamily="34" charset="0"/>
            </a:endParaRPr>
          </a:p>
          <a:p>
            <a:r>
              <a:rPr lang="tr-TR" sz="1800" dirty="0" smtClean="0">
                <a:latin typeface="+mj-lt"/>
                <a:ea typeface="Tahoma" panose="020B0604030504040204" pitchFamily="34" charset="0"/>
                <a:cs typeface="Tahoma" panose="020B0604030504040204" pitchFamily="34" charset="0"/>
              </a:rPr>
              <a:t>Bu </a:t>
            </a:r>
            <a:r>
              <a:rPr lang="tr-TR" sz="1800" dirty="0">
                <a:latin typeface="+mj-lt"/>
                <a:ea typeface="Tahoma" panose="020B0604030504040204" pitchFamily="34" charset="0"/>
                <a:cs typeface="Tahoma" panose="020B0604030504040204" pitchFamily="34" charset="0"/>
              </a:rPr>
              <a:t>taramayı gerçekleştirmek için aşağıdaki komut kullanılmalıdır :</a:t>
            </a:r>
          </a:p>
          <a:p>
            <a:r>
              <a:rPr lang="tr-TR" sz="1800" dirty="0" err="1">
                <a:latin typeface="+mj-lt"/>
                <a:ea typeface="Tahoma" panose="020B0604030504040204" pitchFamily="34" charset="0"/>
                <a:cs typeface="Tahoma" panose="020B0604030504040204" pitchFamily="34" charset="0"/>
              </a:rPr>
              <a:t>nmap</a:t>
            </a:r>
            <a:r>
              <a:rPr lang="tr-TR" sz="1800" dirty="0">
                <a:latin typeface="+mj-lt"/>
                <a:ea typeface="Tahoma" panose="020B0604030504040204" pitchFamily="34" charset="0"/>
                <a:cs typeface="Tahoma" panose="020B0604030504040204" pitchFamily="34" charset="0"/>
              </a:rPr>
              <a:t> -</a:t>
            </a:r>
            <a:r>
              <a:rPr lang="tr-TR" sz="1800" dirty="0" err="1">
                <a:latin typeface="+mj-lt"/>
                <a:ea typeface="Tahoma" panose="020B0604030504040204" pitchFamily="34" charset="0"/>
                <a:cs typeface="Tahoma" panose="020B0604030504040204" pitchFamily="34" charset="0"/>
              </a:rPr>
              <a:t>sU</a:t>
            </a:r>
            <a:r>
              <a:rPr lang="tr-TR" sz="1800" dirty="0">
                <a:latin typeface="+mj-lt"/>
                <a:ea typeface="Tahoma" panose="020B0604030504040204" pitchFamily="34" charset="0"/>
                <a:cs typeface="Tahoma" panose="020B0604030504040204" pitchFamily="34" charset="0"/>
              </a:rPr>
              <a:t> -v [</a:t>
            </a:r>
            <a:r>
              <a:rPr lang="tr-TR" sz="1800" dirty="0" err="1">
                <a:latin typeface="+mj-lt"/>
                <a:ea typeface="Tahoma" panose="020B0604030504040204" pitchFamily="34" charset="0"/>
                <a:cs typeface="Tahoma" panose="020B0604030504040204" pitchFamily="34" charset="0"/>
              </a:rPr>
              <a:t>Hedef_IP</a:t>
            </a:r>
            <a:r>
              <a:rPr lang="tr-TR" sz="1800" dirty="0">
                <a:latin typeface="+mj-lt"/>
                <a:ea typeface="Tahoma" panose="020B0604030504040204" pitchFamily="34" charset="0"/>
                <a:cs typeface="Tahoma" panose="020B0604030504040204" pitchFamily="34" charset="0"/>
              </a:rPr>
              <a:t>]</a:t>
            </a:r>
          </a:p>
          <a:p>
            <a:endParaRPr lang="tr-TR" sz="1000" dirty="0">
              <a:latin typeface="+mj-lt"/>
            </a:endParaRPr>
          </a:p>
        </p:txBody>
      </p:sp>
      <p:pic>
        <p:nvPicPr>
          <p:cNvPr id="4" name="İçerik Yer Tutucusu 3"/>
          <p:cNvPicPr>
            <a:picLocks noGrp="1" noChangeAspect="1"/>
          </p:cNvPicPr>
          <p:nvPr>
            <p:ph sz="half" idx="2"/>
          </p:nvPr>
        </p:nvPicPr>
        <p:blipFill>
          <a:blip r:embed="rId2"/>
          <a:stretch>
            <a:fillRect/>
          </a:stretch>
        </p:blipFill>
        <p:spPr>
          <a:xfrm>
            <a:off x="6597319" y="1647644"/>
            <a:ext cx="4806801" cy="2958861"/>
          </a:xfrm>
          <a:prstGeom prst="rect">
            <a:avLst/>
          </a:prstGeom>
        </p:spPr>
      </p:pic>
    </p:spTree>
    <p:extLst>
      <p:ext uri="{BB962C8B-B14F-4D97-AF65-F5344CB8AC3E}">
        <p14:creationId xmlns:p14="http://schemas.microsoft.com/office/powerpoint/2010/main" val="308164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773203"/>
            <a:ext cx="5025216" cy="4351338"/>
          </a:xfrm>
        </p:spPr>
        <p:txBody>
          <a:bodyPr>
            <a:noAutofit/>
          </a:bodyPr>
          <a:lstStyle/>
          <a:p>
            <a:pPr marL="0" indent="0">
              <a:buNone/>
            </a:pPr>
            <a:r>
              <a:rPr lang="tr-TR" sz="1800" b="1" dirty="0">
                <a:ea typeface="Tahoma" panose="020B0604030504040204" pitchFamily="34" charset="0"/>
                <a:cs typeface="Tahoma" panose="020B0604030504040204" pitchFamily="34" charset="0"/>
              </a:rPr>
              <a:t> </a:t>
            </a:r>
            <a:r>
              <a:rPr lang="tr-TR" sz="1800" b="1" dirty="0" smtClean="0">
                <a:ea typeface="Tahoma" panose="020B0604030504040204" pitchFamily="34" charset="0"/>
                <a:cs typeface="Tahoma" panose="020B0604030504040204" pitchFamily="34" charset="0"/>
              </a:rPr>
              <a:t>    </a:t>
            </a:r>
            <a:r>
              <a:rPr lang="tr-TR" sz="1800" b="1" dirty="0">
                <a:ea typeface="Tahoma" panose="020B0604030504040204" pitchFamily="34" charset="0"/>
                <a:cs typeface="Tahoma" panose="020B0604030504040204" pitchFamily="34" charset="0"/>
              </a:rPr>
              <a:t>TCP ACK </a:t>
            </a:r>
            <a:r>
              <a:rPr lang="tr-TR" sz="1800" b="1" dirty="0" err="1">
                <a:ea typeface="Tahoma" panose="020B0604030504040204" pitchFamily="34" charset="0"/>
                <a:cs typeface="Tahoma" panose="020B0604030504040204" pitchFamily="34" charset="0"/>
              </a:rPr>
              <a:t>Scan</a:t>
            </a:r>
            <a:r>
              <a:rPr lang="tr-TR" sz="1800" b="1" dirty="0">
                <a:ea typeface="Tahoma" panose="020B0604030504040204" pitchFamily="34" charset="0"/>
                <a:cs typeface="Tahoma" panose="020B0604030504040204" pitchFamily="34" charset="0"/>
              </a:rPr>
              <a:t> (-</a:t>
            </a:r>
            <a:r>
              <a:rPr lang="tr-TR" sz="1800" b="1" dirty="0" err="1">
                <a:ea typeface="Tahoma" panose="020B0604030504040204" pitchFamily="34" charset="0"/>
                <a:cs typeface="Tahoma" panose="020B0604030504040204" pitchFamily="34" charset="0"/>
              </a:rPr>
              <a:t>sA</a:t>
            </a:r>
            <a:r>
              <a:rPr lang="tr-TR" sz="1800" b="1" dirty="0">
                <a:ea typeface="Tahoma" panose="020B0604030504040204" pitchFamily="34" charset="0"/>
                <a:cs typeface="Tahoma" panose="020B0604030504040204" pitchFamily="34" charset="0"/>
              </a:rPr>
              <a:t>)</a:t>
            </a:r>
          </a:p>
          <a:p>
            <a:r>
              <a:rPr lang="tr-TR" sz="2000" dirty="0" smtClean="0">
                <a:ea typeface="Tahoma" panose="020B0604030504040204" pitchFamily="34" charset="0"/>
                <a:cs typeface="Tahoma" panose="020B0604030504040204" pitchFamily="34" charset="0"/>
              </a:rPr>
              <a:t>Bu </a:t>
            </a:r>
            <a:r>
              <a:rPr lang="tr-TR" sz="2000" dirty="0">
                <a:ea typeface="Tahoma" panose="020B0604030504040204" pitchFamily="34" charset="0"/>
                <a:cs typeface="Tahoma" panose="020B0604030504040204" pitchFamily="34" charset="0"/>
              </a:rPr>
              <a:t>tarama türü güvenlik duvarı kural kümelerini eşleyerek durum bilgisi verip vermediğini veya hangi portunu </a:t>
            </a:r>
            <a:r>
              <a:rPr lang="tr-TR" sz="2000" dirty="0" smtClean="0">
                <a:ea typeface="Tahoma" panose="020B0604030504040204" pitchFamily="34" charset="0"/>
                <a:cs typeface="Tahoma" panose="020B0604030504040204" pitchFamily="34" charset="0"/>
              </a:rPr>
              <a:t>filtreli </a:t>
            </a:r>
            <a:r>
              <a:rPr lang="tr-TR" sz="2000" dirty="0">
                <a:ea typeface="Tahoma" panose="020B0604030504040204" pitchFamily="34" charset="0"/>
                <a:cs typeface="Tahoma" panose="020B0604030504040204" pitchFamily="34" charset="0"/>
              </a:rPr>
              <a:t>olup olmadığını tespit etmek için kullanılır. Port taramalarında portun açık veya kapalı olduğunu tespit etmemesi bir dezavantajıdır.</a:t>
            </a:r>
          </a:p>
          <a:p>
            <a:r>
              <a:rPr lang="tr-TR" sz="2000" dirty="0">
                <a:ea typeface="Tahoma" panose="020B0604030504040204" pitchFamily="34" charset="0"/>
                <a:cs typeface="Tahoma" panose="020B0604030504040204" pitchFamily="34" charset="0"/>
              </a:rPr>
              <a:t>Açık ve kapalı portların olup olmadığını tespit edememesinin sebebi ise tarama sırasında cevap olarak iki port durumuna da RST paketi gönderilmesidir. </a:t>
            </a:r>
            <a:r>
              <a:rPr lang="tr-TR" sz="2000" dirty="0" err="1">
                <a:ea typeface="Tahoma" panose="020B0604030504040204" pitchFamily="34" charset="0"/>
                <a:cs typeface="Tahoma" panose="020B0604030504040204" pitchFamily="34" charset="0"/>
              </a:rPr>
              <a:t>Nmap</a:t>
            </a:r>
            <a:r>
              <a:rPr lang="tr-TR" sz="2000" dirty="0">
                <a:ea typeface="Tahoma" panose="020B0604030504040204" pitchFamily="34" charset="0"/>
                <a:cs typeface="Tahoma" panose="020B0604030504040204" pitchFamily="34" charset="0"/>
              </a:rPr>
              <a:t> bu cevabı </a:t>
            </a:r>
            <a:r>
              <a:rPr lang="tr-TR" sz="2000" dirty="0" err="1">
                <a:ea typeface="Tahoma" panose="020B0604030504040204" pitchFamily="34" charset="0"/>
                <a:cs typeface="Tahoma" panose="020B0604030504040204" pitchFamily="34" charset="0"/>
              </a:rPr>
              <a:t>unfiltered</a:t>
            </a:r>
            <a:r>
              <a:rPr lang="tr-TR" sz="2000" dirty="0">
                <a:ea typeface="Tahoma" panose="020B0604030504040204" pitchFamily="34" charset="0"/>
                <a:cs typeface="Tahoma" panose="020B0604030504040204" pitchFamily="34" charset="0"/>
              </a:rPr>
              <a:t> olarak işaretlemektedir</a:t>
            </a:r>
            <a:r>
              <a:rPr lang="tr-TR" sz="2000" dirty="0" smtClean="0">
                <a:ea typeface="Tahoma" panose="020B0604030504040204" pitchFamily="34" charset="0"/>
                <a:cs typeface="Tahoma" panose="020B0604030504040204" pitchFamily="34" charset="0"/>
              </a:rPr>
              <a:t>.</a:t>
            </a:r>
            <a:endParaRPr lang="tr-TR" sz="2000" dirty="0">
              <a:latin typeface="+mj-lt"/>
            </a:endParaRPr>
          </a:p>
        </p:txBody>
      </p:sp>
      <p:pic>
        <p:nvPicPr>
          <p:cNvPr id="5" name="İçerik Yer Tutucusu 4"/>
          <p:cNvPicPr>
            <a:picLocks noGrp="1" noChangeAspect="1"/>
          </p:cNvPicPr>
          <p:nvPr>
            <p:ph sz="half" idx="2"/>
          </p:nvPr>
        </p:nvPicPr>
        <p:blipFill>
          <a:blip r:embed="rId2"/>
          <a:stretch>
            <a:fillRect/>
          </a:stretch>
        </p:blipFill>
        <p:spPr>
          <a:xfrm>
            <a:off x="6692705" y="1367649"/>
            <a:ext cx="4840534" cy="3391164"/>
          </a:xfrm>
          <a:prstGeom prst="rect">
            <a:avLst/>
          </a:prstGeom>
        </p:spPr>
      </p:pic>
    </p:spTree>
    <p:extLst>
      <p:ext uri="{BB962C8B-B14F-4D97-AF65-F5344CB8AC3E}">
        <p14:creationId xmlns:p14="http://schemas.microsoft.com/office/powerpoint/2010/main" val="34661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NASIL KULLANILIR?</a:t>
            </a:r>
            <a:endParaRPr lang="tr-TR" sz="4000"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tr-TR" dirty="0" smtClean="0"/>
              <a:t> </a:t>
            </a:r>
            <a:r>
              <a:rPr lang="sv-SE" dirty="0"/>
              <a:t>Hedef olarak hem IP adresi hem de hostname kullanılabilmektedir</a:t>
            </a:r>
            <a:r>
              <a:rPr lang="sv-SE" dirty="0" smtClean="0"/>
              <a:t>.</a:t>
            </a:r>
            <a:endParaRPr lang="tr-TR" dirty="0" smtClean="0"/>
          </a:p>
          <a:p>
            <a:pPr>
              <a:buFont typeface="Wingdings" panose="05000000000000000000" pitchFamily="2" charset="2"/>
              <a:buChar char="Ø"/>
            </a:pPr>
            <a:r>
              <a:rPr lang="tr-TR" dirty="0"/>
              <a:t> </a:t>
            </a:r>
            <a:r>
              <a:rPr lang="tr-TR" dirty="0" err="1" smtClean="0"/>
              <a:t>nmap</a:t>
            </a:r>
            <a:r>
              <a:rPr lang="tr-TR" dirty="0" smtClean="0"/>
              <a:t> –</a:t>
            </a:r>
            <a:r>
              <a:rPr lang="tr-TR" dirty="0" err="1" smtClean="0"/>
              <a:t>sV</a:t>
            </a:r>
            <a:r>
              <a:rPr lang="tr-TR" dirty="0" smtClean="0"/>
              <a:t> –p 80 –</a:t>
            </a:r>
            <a:r>
              <a:rPr lang="tr-TR" dirty="0" err="1" smtClean="0"/>
              <a:t>Pn</a:t>
            </a:r>
            <a:r>
              <a:rPr lang="tr-TR" dirty="0" smtClean="0"/>
              <a:t> ozztech.net</a:t>
            </a:r>
          </a:p>
          <a:p>
            <a:pPr>
              <a:buFont typeface="Wingdings" panose="05000000000000000000" pitchFamily="2" charset="2"/>
              <a:buChar char="Ø"/>
            </a:pPr>
            <a:r>
              <a:rPr lang="tr-TR" dirty="0" smtClean="0"/>
              <a:t> Bir </a:t>
            </a:r>
            <a:r>
              <a:rPr lang="tr-TR" dirty="0"/>
              <a:t>IP bloğunu taramak için “</a:t>
            </a:r>
            <a:r>
              <a:rPr lang="tr-TR" dirty="0" err="1"/>
              <a:t>nmap</a:t>
            </a:r>
            <a:r>
              <a:rPr lang="tr-TR" dirty="0"/>
              <a:t> &lt;hedef/24&gt;” komutunu kullanabilirsiniz</a:t>
            </a:r>
            <a:r>
              <a:rPr lang="tr-TR" dirty="0" smtClean="0"/>
              <a:t>.</a:t>
            </a:r>
          </a:p>
          <a:p>
            <a:pPr>
              <a:buFont typeface="Wingdings" panose="05000000000000000000" pitchFamily="2" charset="2"/>
              <a:buChar char="Ø"/>
            </a:pPr>
            <a:r>
              <a:rPr lang="tr-TR" dirty="0" err="1"/>
              <a:t>Script</a:t>
            </a:r>
            <a:r>
              <a:rPr lang="tr-TR" dirty="0"/>
              <a:t> taraması yapmak için “</a:t>
            </a:r>
            <a:r>
              <a:rPr lang="tr-TR" dirty="0" err="1"/>
              <a:t>nmap</a:t>
            </a:r>
            <a:r>
              <a:rPr lang="tr-TR" dirty="0"/>
              <a:t> -</a:t>
            </a:r>
            <a:r>
              <a:rPr lang="tr-TR" dirty="0" err="1"/>
              <a:t>sC</a:t>
            </a:r>
            <a:r>
              <a:rPr lang="tr-TR" dirty="0"/>
              <a:t> &lt;hedef&gt;”. bu taramada araç içinde bulunan bazı </a:t>
            </a:r>
            <a:r>
              <a:rPr lang="tr-TR" dirty="0" err="1"/>
              <a:t>scriptleri</a:t>
            </a:r>
            <a:r>
              <a:rPr lang="tr-TR" dirty="0"/>
              <a:t> kullanarak sistemden olabildiğince fazla bilgi toplanması sağlanmaktadır</a:t>
            </a:r>
            <a:r>
              <a:rPr lang="tr-TR" dirty="0" smtClean="0"/>
              <a:t>.</a:t>
            </a:r>
          </a:p>
          <a:p>
            <a:pPr>
              <a:buFont typeface="Wingdings" panose="05000000000000000000" pitchFamily="2" charset="2"/>
              <a:buChar char="Ø"/>
            </a:pPr>
            <a:r>
              <a:rPr lang="tr-TR" dirty="0"/>
              <a:t>Hedef işletim sistemi keşfi için “</a:t>
            </a:r>
            <a:r>
              <a:rPr lang="tr-TR" dirty="0" err="1"/>
              <a:t>nmap</a:t>
            </a:r>
            <a:r>
              <a:rPr lang="tr-TR" dirty="0"/>
              <a:t> -O” parametresi kullanılmaktadır.</a:t>
            </a:r>
            <a:endParaRPr lang="tr-TR" dirty="0"/>
          </a:p>
        </p:txBody>
      </p:sp>
    </p:spTree>
    <p:extLst>
      <p:ext uri="{BB962C8B-B14F-4D97-AF65-F5344CB8AC3E}">
        <p14:creationId xmlns:p14="http://schemas.microsoft.com/office/powerpoint/2010/main" val="410539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NASIL KULLANILIR?</a:t>
            </a:r>
            <a:endParaRPr lang="tr-TR" sz="4000" dirty="0"/>
          </a:p>
        </p:txBody>
      </p:sp>
      <p:sp>
        <p:nvSpPr>
          <p:cNvPr id="3" name="İçerik Yer Tutucusu 2"/>
          <p:cNvSpPr>
            <a:spLocks noGrp="1"/>
          </p:cNvSpPr>
          <p:nvPr>
            <p:ph idx="1"/>
          </p:nvPr>
        </p:nvSpPr>
        <p:spPr>
          <a:xfrm>
            <a:off x="1120000" y="1825625"/>
            <a:ext cx="10396264" cy="4351338"/>
          </a:xfrm>
        </p:spPr>
        <p:txBody>
          <a:bodyPr>
            <a:normAutofit lnSpcReduction="10000"/>
          </a:bodyPr>
          <a:lstStyle/>
          <a:p>
            <a:pPr>
              <a:buFont typeface="Wingdings" panose="05000000000000000000" pitchFamily="2" charset="2"/>
              <a:buChar char="Ø"/>
            </a:pPr>
            <a:r>
              <a:rPr lang="tr-TR" dirty="0"/>
              <a:t>TCP taraması için 3 farklı parametre bulunmaktadır.” -</a:t>
            </a:r>
            <a:r>
              <a:rPr lang="tr-TR" dirty="0" err="1"/>
              <a:t>sS</a:t>
            </a:r>
            <a:r>
              <a:rPr lang="tr-TR" dirty="0"/>
              <a:t>(TCP SYN taraması), -</a:t>
            </a:r>
            <a:r>
              <a:rPr lang="tr-TR" dirty="0" err="1"/>
              <a:t>sA</a:t>
            </a:r>
            <a:r>
              <a:rPr lang="tr-TR" dirty="0"/>
              <a:t>(TCP ACK taraması), -</a:t>
            </a:r>
            <a:r>
              <a:rPr lang="tr-TR" dirty="0" err="1"/>
              <a:t>sT</a:t>
            </a:r>
            <a:r>
              <a:rPr lang="tr-TR" dirty="0"/>
              <a:t>(TCP bağlantı taraması)” </a:t>
            </a:r>
            <a:endParaRPr lang="tr-TR" dirty="0" smtClean="0"/>
          </a:p>
          <a:p>
            <a:pPr>
              <a:buFont typeface="Wingdings" panose="05000000000000000000" pitchFamily="2" charset="2"/>
              <a:buChar char="Ø"/>
            </a:pPr>
            <a:r>
              <a:rPr lang="tr-TR" dirty="0" smtClean="0"/>
              <a:t>UDP </a:t>
            </a:r>
            <a:r>
              <a:rPr lang="tr-TR" dirty="0"/>
              <a:t>taraması için “</a:t>
            </a:r>
            <a:r>
              <a:rPr lang="tr-TR" dirty="0" err="1"/>
              <a:t>nmap</a:t>
            </a:r>
            <a:r>
              <a:rPr lang="tr-TR" dirty="0"/>
              <a:t> </a:t>
            </a:r>
            <a:r>
              <a:rPr lang="tr-TR" dirty="0" smtClean="0"/>
              <a:t>-</a:t>
            </a:r>
            <a:r>
              <a:rPr lang="tr-TR" dirty="0" err="1" smtClean="0"/>
              <a:t>sU</a:t>
            </a:r>
            <a:r>
              <a:rPr lang="tr-TR" dirty="0"/>
              <a:t>” parametresi kullanılmaktadır</a:t>
            </a:r>
            <a:r>
              <a:rPr lang="tr-TR" dirty="0" smtClean="0"/>
              <a:t>.</a:t>
            </a:r>
          </a:p>
          <a:p>
            <a:pPr>
              <a:buFont typeface="Wingdings" panose="05000000000000000000" pitchFamily="2" charset="2"/>
              <a:buChar char="Ø"/>
            </a:pPr>
            <a:r>
              <a:rPr lang="tr-TR" dirty="0" err="1"/>
              <a:t>Layer</a:t>
            </a:r>
            <a:r>
              <a:rPr lang="tr-TR" dirty="0"/>
              <a:t> 3 IP taraması için “</a:t>
            </a:r>
            <a:r>
              <a:rPr lang="tr-TR" dirty="0" err="1"/>
              <a:t>nmap</a:t>
            </a:r>
            <a:r>
              <a:rPr lang="tr-TR" dirty="0"/>
              <a:t> -</a:t>
            </a:r>
            <a:r>
              <a:rPr lang="tr-TR" dirty="0" err="1" smtClean="0"/>
              <a:t>sO</a:t>
            </a:r>
            <a:r>
              <a:rPr lang="tr-TR" dirty="0" smtClean="0"/>
              <a:t>” parametresi</a:t>
            </a:r>
            <a:r>
              <a:rPr lang="tr-TR" dirty="0"/>
              <a:t> </a:t>
            </a:r>
            <a:r>
              <a:rPr lang="tr-TR" dirty="0" smtClean="0"/>
              <a:t>kullanılmaktadır.</a:t>
            </a:r>
          </a:p>
          <a:p>
            <a:pPr>
              <a:buFont typeface="Wingdings" panose="05000000000000000000" pitchFamily="2" charset="2"/>
              <a:buChar char="Ø"/>
            </a:pPr>
            <a:r>
              <a:rPr lang="tr-TR" dirty="0"/>
              <a:t>Herhangi bir port belirtmediğiniz sürece en sık kullanılan portları tarayacaktır. Tarama süresini kısaltmak ve daha hedef odaklı port taraması yapmak için “-p” parametresi kullanılmaktadır.”,” yardımıyla portları sıralayabilir, “- (22-80)“port aralığı belirleyebilirsiniz</a:t>
            </a:r>
            <a:r>
              <a:rPr lang="tr-TR" dirty="0" smtClean="0"/>
              <a:t>.</a:t>
            </a:r>
          </a:p>
          <a:p>
            <a:pPr>
              <a:buFont typeface="Wingdings" panose="05000000000000000000" pitchFamily="2" charset="2"/>
              <a:buChar char="Ø"/>
            </a:pPr>
            <a:r>
              <a:rPr lang="tr-TR" dirty="0" smtClean="0"/>
              <a:t>-</a:t>
            </a:r>
            <a:r>
              <a:rPr lang="tr-TR" dirty="0" err="1" smtClean="0"/>
              <a:t>help</a:t>
            </a:r>
            <a:r>
              <a:rPr lang="tr-TR" dirty="0"/>
              <a:t>  </a:t>
            </a:r>
            <a:endParaRPr lang="tr-TR" dirty="0"/>
          </a:p>
        </p:txBody>
      </p:sp>
    </p:spTree>
    <p:extLst>
      <p:ext uri="{BB962C8B-B14F-4D97-AF65-F5344CB8AC3E}">
        <p14:creationId xmlns:p14="http://schemas.microsoft.com/office/powerpoint/2010/main" val="417482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TARAMA AŞAMALARI</a:t>
            </a:r>
            <a:endParaRPr lang="tr-TR" sz="4000" dirty="0"/>
          </a:p>
        </p:txBody>
      </p:sp>
      <p:sp>
        <p:nvSpPr>
          <p:cNvPr id="3" name="İçerik Yer Tutucusu 2"/>
          <p:cNvSpPr>
            <a:spLocks noGrp="1"/>
          </p:cNvSpPr>
          <p:nvPr>
            <p:ph sz="half" idx="1"/>
          </p:nvPr>
        </p:nvSpPr>
        <p:spPr/>
        <p:txBody>
          <a:bodyPr>
            <a:normAutofit fontScale="77500" lnSpcReduction="20000"/>
          </a:bodyPr>
          <a:lstStyle/>
          <a:p>
            <a:r>
              <a:rPr lang="tr-TR" dirty="0"/>
              <a:t>Bu kısımda sizler için kısaca iç network nasıl taranır, bulunan portlardaki çalışan servislerin tespiti, </a:t>
            </a:r>
            <a:r>
              <a:rPr lang="tr-TR" dirty="0" err="1"/>
              <a:t>nmap’in</a:t>
            </a:r>
            <a:r>
              <a:rPr lang="tr-TR" dirty="0"/>
              <a:t> </a:t>
            </a:r>
            <a:r>
              <a:rPr lang="tr-TR" dirty="0" err="1"/>
              <a:t>scriptleri</a:t>
            </a:r>
            <a:r>
              <a:rPr lang="tr-TR" dirty="0"/>
              <a:t> yardımıyla bu servislerin </a:t>
            </a:r>
            <a:r>
              <a:rPr lang="tr-TR" dirty="0" err="1"/>
              <a:t>exploit</a:t>
            </a:r>
            <a:r>
              <a:rPr lang="tr-TR" dirty="0"/>
              <a:t> edilmeye çalışılması gibi aşamalar derlenmiştir.</a:t>
            </a:r>
          </a:p>
          <a:p>
            <a:r>
              <a:rPr lang="tr-TR" dirty="0"/>
              <a:t>1- </a:t>
            </a:r>
            <a:r>
              <a:rPr lang="tr-TR" b="1" dirty="0"/>
              <a:t>Hedef belirleme:</a:t>
            </a:r>
            <a:r>
              <a:rPr lang="tr-TR" dirty="0"/>
              <a:t> hedefimiz lokal ağdır.</a:t>
            </a:r>
          </a:p>
          <a:p>
            <a:r>
              <a:rPr lang="tr-TR" dirty="0"/>
              <a:t>2- </a:t>
            </a:r>
            <a:r>
              <a:rPr lang="tr-TR" b="1" dirty="0"/>
              <a:t>Ağdaki bilgisayarların keşfi:</a:t>
            </a:r>
            <a:r>
              <a:rPr lang="tr-TR" dirty="0"/>
              <a:t> bu aşamada </a:t>
            </a:r>
            <a:r>
              <a:rPr lang="tr-TR" b="1" dirty="0"/>
              <a:t>`-</a:t>
            </a:r>
            <a:r>
              <a:rPr lang="tr-TR" b="1" dirty="0" err="1"/>
              <a:t>sn</a:t>
            </a:r>
            <a:r>
              <a:rPr lang="tr-TR" b="1" dirty="0"/>
              <a:t>`</a:t>
            </a:r>
            <a:r>
              <a:rPr lang="tr-TR" dirty="0"/>
              <a:t> parametresi yardımıyla sadece hangi makinelerin ayakta olduğunu görüntüleyip onların çıktısını alacağız. </a:t>
            </a:r>
            <a:r>
              <a:rPr lang="tr-TR" b="1" dirty="0"/>
              <a:t>“</a:t>
            </a:r>
            <a:r>
              <a:rPr lang="tr-TR" b="1" dirty="0" err="1"/>
              <a:t>grep</a:t>
            </a:r>
            <a:r>
              <a:rPr lang="tr-TR" b="1" dirty="0"/>
              <a:t> ‘192.168.1.*’ </a:t>
            </a:r>
            <a:r>
              <a:rPr lang="tr-TR" b="1" dirty="0" err="1"/>
              <a:t>grep</a:t>
            </a:r>
            <a:r>
              <a:rPr lang="tr-TR" b="1" dirty="0"/>
              <a:t> ‘192.168.1.*’ /</a:t>
            </a:r>
            <a:r>
              <a:rPr lang="tr-TR" b="1" dirty="0" err="1"/>
              <a:t>root</a:t>
            </a:r>
            <a:r>
              <a:rPr lang="tr-TR" b="1" dirty="0"/>
              <a:t>/tumnetwork.txt| </a:t>
            </a:r>
            <a:r>
              <a:rPr lang="tr-TR" b="1" dirty="0" err="1"/>
              <a:t>cut</a:t>
            </a:r>
            <a:r>
              <a:rPr lang="tr-TR" b="1" dirty="0"/>
              <a:t> -b 22-34 &gt; ipler.txt </a:t>
            </a:r>
            <a:r>
              <a:rPr lang="tr-TR" dirty="0"/>
              <a:t>komutu yardımıyla ipler haricinde kalan her şeyi silip “ipler.txt” dosyasına </a:t>
            </a:r>
            <a:r>
              <a:rPr lang="tr-TR" dirty="0" err="1"/>
              <a:t>yazdırdır</a:t>
            </a:r>
            <a:r>
              <a:rPr lang="tr-TR" dirty="0"/>
              <a:t>.</a:t>
            </a:r>
          </a:p>
          <a:p>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9837" y="1889186"/>
            <a:ext cx="5584615" cy="3933644"/>
          </a:xfrm>
        </p:spPr>
      </p:pic>
    </p:spTree>
    <p:extLst>
      <p:ext uri="{BB962C8B-B14F-4D97-AF65-F5344CB8AC3E}">
        <p14:creationId xmlns:p14="http://schemas.microsoft.com/office/powerpoint/2010/main" val="297005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773203"/>
            <a:ext cx="5025216" cy="4351338"/>
          </a:xfrm>
        </p:spPr>
        <p:txBody>
          <a:bodyPr>
            <a:noAutofit/>
          </a:bodyPr>
          <a:lstStyle/>
          <a:p>
            <a:r>
              <a:rPr lang="tr-TR" sz="2400" b="1" dirty="0">
                <a:ea typeface="Tahoma" panose="020B0604030504040204" pitchFamily="34" charset="0"/>
                <a:cs typeface="Tahoma" panose="020B0604030504040204" pitchFamily="34" charset="0"/>
              </a:rPr>
              <a:t> </a:t>
            </a:r>
            <a:r>
              <a:rPr lang="tr-TR" sz="2400" b="1" dirty="0" smtClean="0">
                <a:ea typeface="Tahoma" panose="020B0604030504040204" pitchFamily="34" charset="0"/>
                <a:cs typeface="Tahoma" panose="020B0604030504040204" pitchFamily="34" charset="0"/>
              </a:rPr>
              <a:t>    </a:t>
            </a:r>
            <a:r>
              <a:rPr lang="tr-TR" sz="2400" dirty="0"/>
              <a:t>3- </a:t>
            </a:r>
            <a:r>
              <a:rPr lang="tr-TR" sz="2400" b="1" dirty="0"/>
              <a:t>Port tarama aşaması: </a:t>
            </a:r>
            <a:r>
              <a:rPr lang="tr-TR" sz="2400" dirty="0"/>
              <a:t>“</a:t>
            </a:r>
            <a:r>
              <a:rPr lang="tr-TR" sz="2400" dirty="0" err="1"/>
              <a:t>nmap</a:t>
            </a:r>
            <a:r>
              <a:rPr lang="tr-TR" sz="2400" b="1" dirty="0" err="1"/>
              <a:t>-sS</a:t>
            </a:r>
            <a:r>
              <a:rPr lang="tr-TR" sz="2400" b="1" dirty="0"/>
              <a:t> -</a:t>
            </a:r>
            <a:r>
              <a:rPr lang="tr-TR" sz="2400" b="1" dirty="0" err="1"/>
              <a:t>sU</a:t>
            </a:r>
            <a:r>
              <a:rPr lang="tr-TR" sz="2400" b="1" dirty="0"/>
              <a:t> -T4-oN porttaramasi.txt -</a:t>
            </a:r>
            <a:r>
              <a:rPr lang="tr-TR" sz="2400" b="1" dirty="0" err="1"/>
              <a:t>iL</a:t>
            </a:r>
            <a:r>
              <a:rPr lang="tr-TR" sz="2400" b="1" dirty="0"/>
              <a:t> /</a:t>
            </a:r>
            <a:r>
              <a:rPr lang="tr-TR" sz="2400" b="1" dirty="0" err="1"/>
              <a:t>root</a:t>
            </a:r>
            <a:r>
              <a:rPr lang="tr-TR" sz="2400" b="1" dirty="0"/>
              <a:t>/ipler.txt” </a:t>
            </a:r>
            <a:r>
              <a:rPr lang="tr-TR" sz="2400" dirty="0"/>
              <a:t>bu taramada </a:t>
            </a:r>
            <a:r>
              <a:rPr lang="tr-TR" sz="2400" b="1" dirty="0"/>
              <a:t>“-</a:t>
            </a:r>
            <a:r>
              <a:rPr lang="tr-TR" sz="2400" b="1" dirty="0" err="1"/>
              <a:t>sS</a:t>
            </a:r>
            <a:r>
              <a:rPr lang="tr-TR" sz="2400" b="1" dirty="0"/>
              <a:t>”</a:t>
            </a:r>
            <a:r>
              <a:rPr lang="tr-TR" sz="2400" dirty="0"/>
              <a:t> parametresiyle </a:t>
            </a:r>
            <a:r>
              <a:rPr lang="tr-TR" sz="2400" dirty="0" err="1"/>
              <a:t>tcp</a:t>
            </a:r>
            <a:r>
              <a:rPr lang="tr-TR" sz="2400" dirty="0"/>
              <a:t> </a:t>
            </a:r>
            <a:r>
              <a:rPr lang="tr-TR" sz="2400" dirty="0" err="1"/>
              <a:t>syn</a:t>
            </a:r>
            <a:r>
              <a:rPr lang="tr-TR" sz="2400" dirty="0"/>
              <a:t> taraması, </a:t>
            </a:r>
            <a:r>
              <a:rPr lang="tr-TR" sz="2400" b="1" dirty="0"/>
              <a:t>“-</a:t>
            </a:r>
            <a:r>
              <a:rPr lang="tr-TR" sz="2400" b="1" dirty="0" err="1"/>
              <a:t>sU</a:t>
            </a:r>
            <a:r>
              <a:rPr lang="tr-TR" sz="2400" b="1" dirty="0"/>
              <a:t>”</a:t>
            </a:r>
            <a:r>
              <a:rPr lang="tr-TR" sz="2400" dirty="0"/>
              <a:t> parametresiyle </a:t>
            </a:r>
            <a:r>
              <a:rPr lang="tr-TR" sz="2400" dirty="0" err="1"/>
              <a:t>udp</a:t>
            </a:r>
            <a:r>
              <a:rPr lang="tr-TR" sz="2400" dirty="0"/>
              <a:t> taraması yapıyoruz.</a:t>
            </a:r>
          </a:p>
          <a:p>
            <a:r>
              <a:rPr lang="tr-TR" sz="2400" b="1" dirty="0"/>
              <a:t>“-T4” </a:t>
            </a:r>
            <a:r>
              <a:rPr lang="tr-TR" sz="2400" dirty="0"/>
              <a:t>parametresiyle de tarama işlemini biraz daha hızlandırdık.</a:t>
            </a:r>
          </a:p>
          <a:p>
            <a:pPr marL="0" indent="0">
              <a:buNone/>
            </a:pPr>
            <a:endParaRPr lang="tr-TR" sz="1000" dirty="0">
              <a:latin typeface="+mj-lt"/>
            </a:endParaRPr>
          </a:p>
        </p:txBody>
      </p:sp>
      <p:pic>
        <p:nvPicPr>
          <p:cNvPr id="4" name="İçerik Yer Tutucusu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9058" y="773203"/>
            <a:ext cx="4696052" cy="5352048"/>
          </a:xfrm>
        </p:spPr>
      </p:pic>
    </p:spTree>
    <p:extLst>
      <p:ext uri="{BB962C8B-B14F-4D97-AF65-F5344CB8AC3E}">
        <p14:creationId xmlns:p14="http://schemas.microsoft.com/office/powerpoint/2010/main" val="382629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85595" y="1195990"/>
            <a:ext cx="5025216" cy="4351338"/>
          </a:xfrm>
        </p:spPr>
        <p:txBody>
          <a:bodyPr>
            <a:noAutofit/>
          </a:bodyPr>
          <a:lstStyle/>
          <a:p>
            <a:pPr marL="0" indent="0">
              <a:buNone/>
            </a:pPr>
            <a:r>
              <a:rPr lang="tr-TR" sz="3600" dirty="0"/>
              <a:t>5- </a:t>
            </a:r>
            <a:r>
              <a:rPr lang="tr-TR" sz="3600" b="1" dirty="0"/>
              <a:t>İşletim sistemi tespiti</a:t>
            </a:r>
            <a:r>
              <a:rPr lang="tr-TR" sz="3600" dirty="0"/>
              <a:t>: </a:t>
            </a:r>
            <a:r>
              <a:rPr lang="tr-TR" sz="3600" b="1" dirty="0"/>
              <a:t>`</a:t>
            </a:r>
            <a:r>
              <a:rPr lang="tr-TR" sz="3600" b="1" dirty="0" err="1"/>
              <a:t>nmap</a:t>
            </a:r>
            <a:r>
              <a:rPr lang="tr-TR" sz="3600" b="1" dirty="0"/>
              <a:t> -O -</a:t>
            </a:r>
            <a:r>
              <a:rPr lang="tr-TR" sz="3600" b="1" dirty="0" err="1"/>
              <a:t>iL</a:t>
            </a:r>
            <a:r>
              <a:rPr lang="tr-TR" sz="3600" b="1" dirty="0"/>
              <a:t> ipler.txt`</a:t>
            </a:r>
            <a:r>
              <a:rPr lang="tr-TR" sz="3600" dirty="0"/>
              <a:t> yardımıyla kullanılan işletim sistemlerine bir göz gezdirelim.</a:t>
            </a:r>
            <a:endParaRPr lang="tr-TR" sz="3600" dirty="0">
              <a:latin typeface="+mj-lt"/>
            </a:endParaRP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30762" y="924232"/>
            <a:ext cx="6838652" cy="4817807"/>
          </a:xfrm>
        </p:spPr>
      </p:pic>
    </p:spTree>
    <p:extLst>
      <p:ext uri="{BB962C8B-B14F-4D97-AF65-F5344CB8AC3E}">
        <p14:creationId xmlns:p14="http://schemas.microsoft.com/office/powerpoint/2010/main" val="122678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1868129"/>
            <a:ext cx="5025216" cy="3256412"/>
          </a:xfrm>
        </p:spPr>
        <p:txBody>
          <a:bodyPr>
            <a:noAutofit/>
          </a:bodyPr>
          <a:lstStyle/>
          <a:p>
            <a:pPr marL="0" indent="0">
              <a:buNone/>
            </a:pPr>
            <a:r>
              <a:rPr lang="tr-TR" sz="2600" b="1" dirty="0">
                <a:ea typeface="Tahoma" panose="020B0604030504040204" pitchFamily="34" charset="0"/>
                <a:cs typeface="Tahoma" panose="020B0604030504040204" pitchFamily="34" charset="0"/>
              </a:rPr>
              <a:t> </a:t>
            </a:r>
            <a:r>
              <a:rPr lang="tr-TR" sz="2600" b="1" dirty="0" smtClean="0">
                <a:ea typeface="Tahoma" panose="020B0604030504040204" pitchFamily="34" charset="0"/>
                <a:cs typeface="Tahoma" panose="020B0604030504040204" pitchFamily="34" charset="0"/>
              </a:rPr>
              <a:t>    </a:t>
            </a:r>
            <a:r>
              <a:rPr lang="tr-TR" sz="2600" dirty="0"/>
              <a:t>4- </a:t>
            </a:r>
            <a:r>
              <a:rPr lang="tr-TR" sz="2600" b="1" dirty="0"/>
              <a:t>Versiyon tespiti:</a:t>
            </a:r>
            <a:r>
              <a:rPr lang="tr-TR" sz="2600" dirty="0"/>
              <a:t> Şimdi </a:t>
            </a:r>
            <a:r>
              <a:rPr lang="tr-TR" sz="2600" b="1" dirty="0"/>
              <a:t>“</a:t>
            </a:r>
            <a:r>
              <a:rPr lang="tr-TR" sz="2600" b="1" dirty="0" err="1"/>
              <a:t>nmap</a:t>
            </a:r>
            <a:r>
              <a:rPr lang="tr-TR" sz="2600" b="1" dirty="0"/>
              <a:t> -p 80 -</a:t>
            </a:r>
            <a:r>
              <a:rPr lang="tr-TR" sz="2600" b="1" dirty="0" err="1"/>
              <a:t>sV</a:t>
            </a:r>
            <a:r>
              <a:rPr lang="tr-TR" sz="2600" b="1" dirty="0"/>
              <a:t> -T4 -</a:t>
            </a:r>
            <a:r>
              <a:rPr lang="tr-TR" sz="2600" b="1" dirty="0" err="1"/>
              <a:t>iL</a:t>
            </a:r>
            <a:r>
              <a:rPr lang="tr-TR" sz="2600" b="1" dirty="0"/>
              <a:t> ipler.txt”</a:t>
            </a:r>
            <a:r>
              <a:rPr lang="tr-TR" sz="2600" dirty="0"/>
              <a:t> komutuyla 80 portunda çalışan servislerin </a:t>
            </a:r>
            <a:r>
              <a:rPr lang="tr-TR" sz="2600" dirty="0" err="1"/>
              <a:t>version</a:t>
            </a:r>
            <a:r>
              <a:rPr lang="tr-TR" sz="2600" dirty="0"/>
              <a:t> bilgisine ulaşmaya çalışacağız.</a:t>
            </a:r>
            <a:endParaRPr lang="tr-TR" sz="2600" dirty="0">
              <a:latin typeface="+mj-lt"/>
            </a:endParaRPr>
          </a:p>
        </p:txBody>
      </p:sp>
      <p:pic>
        <p:nvPicPr>
          <p:cNvPr id="4" name="İçerik Yer Tutucusu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0173" y="1101212"/>
            <a:ext cx="5262562" cy="4611265"/>
          </a:xfrm>
        </p:spPr>
      </p:pic>
    </p:spTree>
    <p:extLst>
      <p:ext uri="{BB962C8B-B14F-4D97-AF65-F5344CB8AC3E}">
        <p14:creationId xmlns:p14="http://schemas.microsoft.com/office/powerpoint/2010/main" val="92419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1189703"/>
            <a:ext cx="5025216" cy="3256412"/>
          </a:xfrm>
        </p:spPr>
        <p:txBody>
          <a:bodyPr>
            <a:noAutofit/>
          </a:bodyPr>
          <a:lstStyle/>
          <a:p>
            <a:pPr marL="0" indent="0">
              <a:buNone/>
            </a:pPr>
            <a:r>
              <a:rPr lang="tr-TR" dirty="0"/>
              <a:t>6- </a:t>
            </a:r>
            <a:r>
              <a:rPr lang="tr-TR" b="1" dirty="0" err="1"/>
              <a:t>Nmap’in</a:t>
            </a:r>
            <a:r>
              <a:rPr lang="tr-TR" b="1" dirty="0"/>
              <a:t> içerisinde bulunan </a:t>
            </a:r>
            <a:r>
              <a:rPr lang="tr-TR" b="1" dirty="0" err="1"/>
              <a:t>scriptler</a:t>
            </a:r>
            <a:r>
              <a:rPr lang="tr-TR" b="1" dirty="0"/>
              <a:t> ile tarama:</a:t>
            </a:r>
            <a:r>
              <a:rPr lang="tr-TR" dirty="0"/>
              <a:t> “</a:t>
            </a:r>
            <a:r>
              <a:rPr lang="tr-TR" b="1" dirty="0" err="1"/>
              <a:t>nmap</a:t>
            </a:r>
            <a:r>
              <a:rPr lang="tr-TR" b="1" dirty="0"/>
              <a:t> –</a:t>
            </a:r>
            <a:r>
              <a:rPr lang="tr-TR" b="1" dirty="0" err="1"/>
              <a:t>script</a:t>
            </a:r>
            <a:r>
              <a:rPr lang="tr-TR" b="1" dirty="0"/>
              <a:t> http-</a:t>
            </a:r>
            <a:r>
              <a:rPr lang="tr-TR" b="1" dirty="0" err="1"/>
              <a:t>enum</a:t>
            </a:r>
            <a:r>
              <a:rPr lang="tr-TR" b="1" dirty="0"/>
              <a:t> -</a:t>
            </a:r>
            <a:r>
              <a:rPr lang="tr-TR" b="1" dirty="0" err="1"/>
              <a:t>iL</a:t>
            </a:r>
            <a:r>
              <a:rPr lang="tr-TR" b="1" dirty="0"/>
              <a:t> ipler.txt</a:t>
            </a:r>
            <a:r>
              <a:rPr lang="tr-TR" dirty="0"/>
              <a:t>” komutu ile taramayı gerçekleştirdik </a:t>
            </a:r>
            <a:r>
              <a:rPr lang="tr-TR" b="1" dirty="0"/>
              <a:t>“—</a:t>
            </a:r>
            <a:r>
              <a:rPr lang="tr-TR" b="1" dirty="0" err="1"/>
              <a:t>script</a:t>
            </a:r>
            <a:r>
              <a:rPr lang="tr-TR" b="1" dirty="0"/>
              <a:t>”</a:t>
            </a:r>
            <a:r>
              <a:rPr lang="tr-TR" dirty="0"/>
              <a:t> parametresinden sonra </a:t>
            </a:r>
            <a:r>
              <a:rPr lang="tr-TR" dirty="0" err="1"/>
              <a:t>Nmap’in</a:t>
            </a:r>
            <a:r>
              <a:rPr lang="tr-TR" dirty="0"/>
              <a:t> içerisinde bulunan </a:t>
            </a:r>
            <a:r>
              <a:rPr lang="tr-TR" dirty="0" err="1"/>
              <a:t>scriptleri</a:t>
            </a:r>
            <a:r>
              <a:rPr lang="tr-TR" dirty="0"/>
              <a:t> kullanabilirsiniz. Tarama sonucunda 1 adet </a:t>
            </a:r>
            <a:r>
              <a:rPr lang="tr-TR" dirty="0" err="1"/>
              <a:t>wordpress</a:t>
            </a:r>
            <a:r>
              <a:rPr lang="tr-TR" dirty="0"/>
              <a:t> servisinin eski ve </a:t>
            </a:r>
            <a:r>
              <a:rPr lang="tr-TR" dirty="0" err="1"/>
              <a:t>zaafiyet</a:t>
            </a:r>
            <a:r>
              <a:rPr lang="tr-TR" dirty="0"/>
              <a:t> barındıran bir sürüm olduğuna ulaştık.</a:t>
            </a:r>
            <a:endParaRPr lang="tr-TR" dirty="0">
              <a:latin typeface="+mj-lt"/>
            </a:endParaRP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4916" y="1081549"/>
            <a:ext cx="4878993" cy="4454012"/>
          </a:xfrm>
        </p:spPr>
      </p:pic>
    </p:spTree>
    <p:extLst>
      <p:ext uri="{BB962C8B-B14F-4D97-AF65-F5344CB8AC3E}">
        <p14:creationId xmlns:p14="http://schemas.microsoft.com/office/powerpoint/2010/main" val="324450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a:latin typeface="Tahoma" panose="020B0604030504040204" pitchFamily="34" charset="0"/>
                <a:ea typeface="Tahoma" panose="020B0604030504040204" pitchFamily="34" charset="0"/>
                <a:cs typeface="Tahoma" panose="020B0604030504040204" pitchFamily="34" charset="0"/>
              </a:rPr>
              <a:t>4</a:t>
            </a:r>
            <a:r>
              <a:rPr lang="tr-TR" sz="4000" dirty="0" smtClean="0"/>
              <a:t>.GRUP NMAP</a:t>
            </a:r>
            <a:endParaRPr lang="tr-TR" sz="4000"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smtClean="0"/>
              <a:t>Fatma Göksu ÇALIKOĞLU-190541077</a:t>
            </a:r>
          </a:p>
          <a:p>
            <a:pPr>
              <a:buFont typeface="Wingdings" panose="05000000000000000000" pitchFamily="2" charset="2"/>
              <a:buChar char="Ø"/>
            </a:pPr>
            <a:r>
              <a:rPr lang="tr-TR" dirty="0" smtClean="0"/>
              <a:t>Esra ÇELİK-190541070</a:t>
            </a:r>
          </a:p>
          <a:p>
            <a:pPr>
              <a:buFont typeface="Wingdings" panose="05000000000000000000" pitchFamily="2" charset="2"/>
              <a:buChar char="Ø"/>
            </a:pPr>
            <a:r>
              <a:rPr lang="tr-TR" dirty="0" smtClean="0"/>
              <a:t>Yonca RAY-190541085</a:t>
            </a:r>
          </a:p>
          <a:p>
            <a:pPr>
              <a:buFont typeface="Wingdings" panose="05000000000000000000" pitchFamily="2" charset="2"/>
              <a:buChar char="Ø"/>
            </a:pPr>
            <a:r>
              <a:rPr lang="tr-TR" smtClean="0"/>
              <a:t>Büşra CİN-190541068</a:t>
            </a:r>
            <a:endParaRPr lang="tr-TR" dirty="0"/>
          </a:p>
        </p:txBody>
      </p:sp>
    </p:spTree>
    <p:extLst>
      <p:ext uri="{BB962C8B-B14F-4D97-AF65-F5344CB8AC3E}">
        <p14:creationId xmlns:p14="http://schemas.microsoft.com/office/powerpoint/2010/main" val="298047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27103"/>
            <a:ext cx="10515600" cy="851200"/>
          </a:xfrm>
        </p:spPr>
        <p:txBody>
          <a:bodyPr>
            <a:normAutofit/>
          </a:bodyPr>
          <a:lstStyle/>
          <a:p>
            <a:pPr algn="ctr"/>
            <a:r>
              <a:rPr lang="tr-TR" sz="3600" dirty="0" smtClean="0"/>
              <a:t>NMAP NEDİR?</a:t>
            </a:r>
            <a:endParaRPr lang="tr-TR" sz="3600" dirty="0"/>
          </a:p>
        </p:txBody>
      </p:sp>
      <p:sp>
        <p:nvSpPr>
          <p:cNvPr id="3" name="İçerik Yer Tutucusu 2"/>
          <p:cNvSpPr>
            <a:spLocks noGrp="1"/>
          </p:cNvSpPr>
          <p:nvPr>
            <p:ph idx="1"/>
          </p:nvPr>
        </p:nvSpPr>
        <p:spPr>
          <a:xfrm>
            <a:off x="957532" y="1213148"/>
            <a:ext cx="10396268" cy="5239409"/>
          </a:xfrm>
        </p:spPr>
        <p:txBody>
          <a:bodyPr>
            <a:noAutofit/>
          </a:bodyPr>
          <a:lstStyle/>
          <a:p>
            <a:pPr marL="0" indent="0">
              <a:buNone/>
            </a:pPr>
            <a:r>
              <a:rPr lang="tr-TR" sz="2400" dirty="0" err="1">
                <a:solidFill>
                  <a:srgbClr val="E9EBEB"/>
                </a:solidFill>
              </a:rPr>
              <a:t>Nmap</a:t>
            </a:r>
            <a:r>
              <a:rPr lang="tr-TR" sz="2400" dirty="0">
                <a:solidFill>
                  <a:srgbClr val="E9EBEB"/>
                </a:solidFill>
              </a:rPr>
              <a:t>, C/C++ , </a:t>
            </a:r>
            <a:r>
              <a:rPr lang="tr-TR" sz="2400" dirty="0" err="1">
                <a:solidFill>
                  <a:srgbClr val="E9EBEB"/>
                </a:solidFill>
              </a:rPr>
              <a:t>Lua</a:t>
            </a:r>
            <a:r>
              <a:rPr lang="tr-TR" sz="2400" dirty="0">
                <a:solidFill>
                  <a:srgbClr val="E9EBEB"/>
                </a:solidFill>
              </a:rPr>
              <a:t> ve </a:t>
            </a:r>
            <a:r>
              <a:rPr lang="tr-TR" sz="2400" dirty="0" err="1">
                <a:solidFill>
                  <a:srgbClr val="E9EBEB"/>
                </a:solidFill>
              </a:rPr>
              <a:t>Python</a:t>
            </a:r>
            <a:r>
              <a:rPr lang="tr-TR" sz="2400" dirty="0">
                <a:solidFill>
                  <a:srgbClr val="E9EBEB"/>
                </a:solidFill>
              </a:rPr>
              <a:t> ile kodlanmış, ağ tarama ve zafiyet tespiti için kullanılan açık kaynaklı bir araçtır. </a:t>
            </a:r>
            <a:r>
              <a:rPr lang="tr-TR" sz="2400" dirty="0" smtClean="0">
                <a:solidFill>
                  <a:srgbClr val="E9EBEB"/>
                </a:solidFill>
              </a:rPr>
              <a:t>İsmini </a:t>
            </a:r>
            <a:r>
              <a:rPr lang="tr-TR" sz="2400" dirty="0">
                <a:solidFill>
                  <a:srgbClr val="E9EBEB"/>
                </a:solidFill>
              </a:rPr>
              <a:t>Network </a:t>
            </a:r>
            <a:r>
              <a:rPr lang="tr-TR" sz="2400" dirty="0" err="1">
                <a:solidFill>
                  <a:srgbClr val="E9EBEB"/>
                </a:solidFill>
              </a:rPr>
              <a:t>Mapper’in</a:t>
            </a:r>
            <a:r>
              <a:rPr lang="tr-TR" sz="2400" dirty="0">
                <a:solidFill>
                  <a:srgbClr val="E9EBEB"/>
                </a:solidFill>
              </a:rPr>
              <a:t> kısaltmasından almaktadır. </a:t>
            </a:r>
          </a:p>
          <a:p>
            <a:pPr marL="0" indent="0">
              <a:buNone/>
            </a:pPr>
            <a:r>
              <a:rPr lang="tr-TR" sz="2400" dirty="0">
                <a:solidFill>
                  <a:srgbClr val="E9EBEB"/>
                </a:solidFill>
              </a:rPr>
              <a:t>Ağ yöneticileri </a:t>
            </a:r>
            <a:r>
              <a:rPr lang="tr-TR" sz="2400" dirty="0" err="1">
                <a:solidFill>
                  <a:srgbClr val="E9EBEB"/>
                </a:solidFill>
              </a:rPr>
              <a:t>nmap’i</a:t>
            </a:r>
            <a:r>
              <a:rPr lang="tr-TR" sz="2400" dirty="0">
                <a:solidFill>
                  <a:srgbClr val="E9EBEB"/>
                </a:solidFill>
              </a:rPr>
              <a:t> sistemlerinde hangi cihazların çalıştığını belirlemek, mevcut ana makineleri ve sundukları hizmetleri keşfetmek, açık bağlantı noktaları bulmak ve güvenlik risklerini taramak için kullanırlar. </a:t>
            </a:r>
          </a:p>
          <a:p>
            <a:pPr marL="0" indent="0">
              <a:buNone/>
            </a:pPr>
            <a:r>
              <a:rPr lang="tr-TR" sz="2400" dirty="0" err="1">
                <a:solidFill>
                  <a:srgbClr val="E9EBEB"/>
                </a:solidFill>
              </a:rPr>
              <a:t>Nmap</a:t>
            </a:r>
            <a:r>
              <a:rPr lang="tr-TR" sz="2400" dirty="0">
                <a:solidFill>
                  <a:srgbClr val="E9EBEB"/>
                </a:solidFill>
              </a:rPr>
              <a:t>, yüz binlerce cihazı ve alt ağı kapsayan geniş ağların yanı sıra tek ana bilgisayarı izlemek için kullanılabilir</a:t>
            </a:r>
            <a:r>
              <a:rPr lang="tr-TR" sz="2400" dirty="0" smtClean="0">
                <a:solidFill>
                  <a:srgbClr val="E9EBEB"/>
                </a:solidFill>
              </a:rPr>
              <a:t>. </a:t>
            </a:r>
            <a:r>
              <a:rPr lang="tr-TR" sz="2400" dirty="0" err="1" smtClean="0">
                <a:solidFill>
                  <a:srgbClr val="E9EBEB"/>
                </a:solidFill>
              </a:rPr>
              <a:t>Nmap</a:t>
            </a:r>
            <a:r>
              <a:rPr lang="tr-TR" sz="2400" dirty="0" smtClean="0">
                <a:solidFill>
                  <a:srgbClr val="E9EBEB"/>
                </a:solidFill>
              </a:rPr>
              <a:t> </a:t>
            </a:r>
            <a:r>
              <a:rPr lang="tr-TR" sz="2400" dirty="0">
                <a:solidFill>
                  <a:srgbClr val="E9EBEB"/>
                </a:solidFill>
              </a:rPr>
              <a:t>sistem bağlantı noktalarına ham paketler göndererek bilgi toplar. Yanıtları dinler ve bağlantı noktalarının örneğin bir güvenlik duvarı tarafından açık, kapalı veya filtrelenmiş olup olmadığını belirler. </a:t>
            </a:r>
          </a:p>
          <a:p>
            <a:pPr marL="0" indent="0">
              <a:buNone/>
            </a:pPr>
            <a:r>
              <a:rPr lang="tr-TR" sz="2400" dirty="0" err="1">
                <a:solidFill>
                  <a:srgbClr val="E9EBEB"/>
                </a:solidFill>
              </a:rPr>
              <a:t>Nmap</a:t>
            </a:r>
            <a:r>
              <a:rPr lang="tr-TR" sz="2400" dirty="0">
                <a:solidFill>
                  <a:srgbClr val="E9EBEB"/>
                </a:solidFill>
              </a:rPr>
              <a:t> üzerinde bulunan modüller sayesinde port taraması, servis keşfi, versiyon ve işletim sistemi tespiti </a:t>
            </a:r>
            <a:r>
              <a:rPr lang="tr-TR" sz="2400" dirty="0" smtClean="0">
                <a:solidFill>
                  <a:srgbClr val="E9EBEB"/>
                </a:solidFill>
              </a:rPr>
              <a:t>gerçekleştirebilir. </a:t>
            </a:r>
            <a:endParaRPr lang="tr-TR" sz="2400" dirty="0" smtClean="0">
              <a:solidFill>
                <a:srgbClr val="E9EBEB"/>
              </a:solidFill>
            </a:endParaRPr>
          </a:p>
        </p:txBody>
      </p:sp>
    </p:spTree>
    <p:extLst>
      <p:ext uri="{BB962C8B-B14F-4D97-AF65-F5344CB8AC3E}">
        <p14:creationId xmlns:p14="http://schemas.microsoft.com/office/powerpoint/2010/main" val="2980267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NMAP KULLANIM ALANLARI</a:t>
            </a:r>
            <a:endParaRPr lang="tr-TR" sz="4000" dirty="0"/>
          </a:p>
        </p:txBody>
      </p:sp>
      <p:sp>
        <p:nvSpPr>
          <p:cNvPr id="3" name="İçerik Yer Tutucusu 2"/>
          <p:cNvSpPr>
            <a:spLocks noGrp="1"/>
          </p:cNvSpPr>
          <p:nvPr>
            <p:ph idx="1"/>
          </p:nvPr>
        </p:nvSpPr>
        <p:spPr/>
        <p:txBody>
          <a:bodyPr/>
          <a:lstStyle/>
          <a:p>
            <a:r>
              <a:rPr lang="tr-TR" dirty="0"/>
              <a:t>Taranan ağ üzerindeki sistemler hakkında bilgi sahibi olunmasında(port, üzerinde koşan uygulama vb. bilgileri öğrenmek gibi).</a:t>
            </a:r>
          </a:p>
          <a:p>
            <a:r>
              <a:rPr lang="tr-TR" dirty="0"/>
              <a:t>Ağ topolojisinin çıkarılmasında.</a:t>
            </a:r>
          </a:p>
          <a:p>
            <a:r>
              <a:rPr lang="tr-TR" dirty="0"/>
              <a:t>Sızma testlerinin gerçekleştirilmesinde.</a:t>
            </a:r>
          </a:p>
          <a:p>
            <a:r>
              <a:rPr lang="tr-TR" dirty="0"/>
              <a:t>Herhangi bir ağ hazırlanırken gerekli ayarların test edilmesinde.</a:t>
            </a:r>
          </a:p>
          <a:p>
            <a:r>
              <a:rPr lang="tr-TR" dirty="0"/>
              <a:t>Ağ envanteri tutulması, haritalaması, bakımında ve yönetiminde.</a:t>
            </a:r>
          </a:p>
        </p:txBody>
      </p:sp>
    </p:spTree>
    <p:extLst>
      <p:ext uri="{BB962C8B-B14F-4D97-AF65-F5344CB8AC3E}">
        <p14:creationId xmlns:p14="http://schemas.microsoft.com/office/powerpoint/2010/main" val="42643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NMAP HANGİ SİSTEMLERDE BULUNUR</a:t>
            </a:r>
            <a:endParaRPr lang="tr-TR" sz="4000" dirty="0"/>
          </a:p>
        </p:txBody>
      </p:sp>
      <p:sp>
        <p:nvSpPr>
          <p:cNvPr id="3" name="İçerik Yer Tutucusu 2"/>
          <p:cNvSpPr>
            <a:spLocks noGrp="1"/>
          </p:cNvSpPr>
          <p:nvPr>
            <p:ph idx="1"/>
          </p:nvPr>
        </p:nvSpPr>
        <p:spPr/>
        <p:txBody>
          <a:bodyPr/>
          <a:lstStyle/>
          <a:p>
            <a:r>
              <a:rPr lang="tr-TR" dirty="0" err="1"/>
              <a:t>Kali</a:t>
            </a:r>
            <a:r>
              <a:rPr lang="tr-TR" dirty="0"/>
              <a:t> Linux işletim sistemiyle birlikte kurulu olarak gelen </a:t>
            </a:r>
            <a:r>
              <a:rPr lang="tr-TR" dirty="0" err="1"/>
              <a:t>Nmap</a:t>
            </a:r>
            <a:r>
              <a:rPr lang="tr-TR" dirty="0"/>
              <a:t>, farklı işletim sistemleri üzerinde de kurulabilir.</a:t>
            </a:r>
          </a:p>
          <a:p>
            <a:r>
              <a:rPr lang="tr-TR" dirty="0" err="1"/>
              <a:t>Nmap’in</a:t>
            </a:r>
            <a:r>
              <a:rPr lang="tr-TR" dirty="0"/>
              <a:t> kullanılabildiği işletim sistemleri arasında Linux, Windows, </a:t>
            </a:r>
            <a:r>
              <a:rPr lang="tr-TR" dirty="0" err="1"/>
              <a:t>MacOS</a:t>
            </a:r>
            <a:r>
              <a:rPr lang="tr-TR" dirty="0"/>
              <a:t>, </a:t>
            </a:r>
            <a:r>
              <a:rPr lang="tr-TR" dirty="0" err="1"/>
              <a:t>Solaris</a:t>
            </a:r>
            <a:r>
              <a:rPr lang="tr-TR" dirty="0"/>
              <a:t>, BSD ve </a:t>
            </a:r>
            <a:r>
              <a:rPr lang="tr-TR" dirty="0" err="1"/>
              <a:t>AmigaOS</a:t>
            </a:r>
            <a:r>
              <a:rPr lang="tr-TR" dirty="0"/>
              <a:t> bulunur.</a:t>
            </a:r>
          </a:p>
        </p:txBody>
      </p:sp>
    </p:spTree>
    <p:extLst>
      <p:ext uri="{BB962C8B-B14F-4D97-AF65-F5344CB8AC3E}">
        <p14:creationId xmlns:p14="http://schemas.microsoft.com/office/powerpoint/2010/main" val="422353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pPr algn="ctr"/>
            <a:r>
              <a:rPr lang="tr-TR" sz="4000" dirty="0" smtClean="0"/>
              <a:t>NMAP GUI KULLANICI ARAYÜZÜ</a:t>
            </a:r>
            <a:endParaRPr lang="tr-TR" sz="4000" dirty="0"/>
          </a:p>
        </p:txBody>
      </p:sp>
      <p:sp>
        <p:nvSpPr>
          <p:cNvPr id="3" name="İçerik Yer Tutucusu 2"/>
          <p:cNvSpPr>
            <a:spLocks noGrp="1"/>
          </p:cNvSpPr>
          <p:nvPr>
            <p:ph sz="half" idx="1"/>
          </p:nvPr>
        </p:nvSpPr>
        <p:spPr/>
        <p:txBody>
          <a:bodyPr>
            <a:normAutofit fontScale="85000" lnSpcReduction="10000"/>
          </a:bodyPr>
          <a:lstStyle/>
          <a:p>
            <a:r>
              <a:rPr lang="tr-TR" dirty="0" err="1"/>
              <a:t>Zenmap</a:t>
            </a:r>
            <a:r>
              <a:rPr lang="tr-TR" dirty="0"/>
              <a:t>, </a:t>
            </a:r>
            <a:r>
              <a:rPr lang="tr-TR" dirty="0" err="1"/>
              <a:t>Nmap</a:t>
            </a:r>
            <a:r>
              <a:rPr lang="tr-TR" dirty="0"/>
              <a:t> güvenlik tarayıcısı grafiksel kullanıcı </a:t>
            </a:r>
            <a:r>
              <a:rPr lang="tr-TR" dirty="0" err="1"/>
              <a:t>arayüzüdür</a:t>
            </a:r>
            <a:r>
              <a:rPr lang="tr-TR" dirty="0"/>
              <a:t> ve yüzlerce seçenek sunar. </a:t>
            </a:r>
          </a:p>
          <a:p>
            <a:r>
              <a:rPr lang="tr-TR" dirty="0"/>
              <a:t>Kullanıcılara, taramaları kaydetme ve karşılaştırma, ağ topoloji haritalarını görüntüleme imkanı sağladığı gibi bir ana bilgisayarda çalışan bağlantı noktalarının görüntülenmesini veya bir ağdaki tüm bilgisayarların görüntü ve taramalarını, aranabilir bir </a:t>
            </a:r>
            <a:r>
              <a:rPr lang="tr-TR" dirty="0" err="1"/>
              <a:t>veritabanında</a:t>
            </a:r>
            <a:r>
              <a:rPr lang="tr-TR" dirty="0"/>
              <a:t> saklama gibi imkanlar da sunar.</a:t>
            </a:r>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9838" y="1952618"/>
            <a:ext cx="5033962" cy="3620046"/>
          </a:xfrm>
        </p:spPr>
      </p:pic>
    </p:spTree>
    <p:extLst>
      <p:ext uri="{BB962C8B-B14F-4D97-AF65-F5344CB8AC3E}">
        <p14:creationId xmlns:p14="http://schemas.microsoft.com/office/powerpoint/2010/main" val="20210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dirty="0" smtClean="0"/>
              <a:t>NEDEN NMAP ?</a:t>
            </a:r>
            <a:endParaRPr lang="tr-TR" sz="4000" dirty="0"/>
          </a:p>
        </p:txBody>
      </p:sp>
      <p:sp>
        <p:nvSpPr>
          <p:cNvPr id="3" name="İçerik Yer Tutucusu 2"/>
          <p:cNvSpPr>
            <a:spLocks noGrp="1"/>
          </p:cNvSpPr>
          <p:nvPr>
            <p:ph idx="1"/>
          </p:nvPr>
        </p:nvSpPr>
        <p:spPr/>
        <p:txBody>
          <a:bodyPr/>
          <a:lstStyle/>
          <a:p>
            <a:r>
              <a:rPr lang="tr-TR" dirty="0"/>
              <a:t>Ağ haritalama ve güvenlik denetimi için çok sayıda izleme aracı mevcut olmasına rağmen, hiçbiri </a:t>
            </a:r>
            <a:r>
              <a:rPr lang="tr-TR" dirty="0" err="1"/>
              <a:t>Nmap'in</a:t>
            </a:r>
            <a:r>
              <a:rPr lang="tr-TR" dirty="0"/>
              <a:t> çok yönlülük ve kullanılabilirlik kombinasyonunu </a:t>
            </a:r>
            <a:r>
              <a:rPr lang="tr-TR" dirty="0" smtClean="0"/>
              <a:t>yenemez. Bu </a:t>
            </a:r>
            <a:r>
              <a:rPr lang="tr-TR" dirty="0"/>
              <a:t>da onu genel olarak kabul gören bir standart haline getirir.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127" y="3467818"/>
            <a:ext cx="4019790" cy="3303917"/>
          </a:xfrm>
          <a:prstGeom prst="rect">
            <a:avLst/>
          </a:prstGeom>
        </p:spPr>
      </p:pic>
    </p:spTree>
    <p:extLst>
      <p:ext uri="{BB962C8B-B14F-4D97-AF65-F5344CB8AC3E}">
        <p14:creationId xmlns:p14="http://schemas.microsoft.com/office/powerpoint/2010/main" val="401300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87416" y="365125"/>
            <a:ext cx="10515600" cy="1325563"/>
          </a:xfrm>
        </p:spPr>
        <p:txBody>
          <a:bodyPr>
            <a:normAutofit/>
          </a:bodyPr>
          <a:lstStyle/>
          <a:p>
            <a:pPr algn="ctr"/>
            <a:r>
              <a:rPr lang="tr-TR" sz="4000" dirty="0"/>
              <a:t>NMAP TARAMA TÜRLERİ</a:t>
            </a:r>
          </a:p>
        </p:txBody>
      </p:sp>
      <p:sp>
        <p:nvSpPr>
          <p:cNvPr id="3" name="İçerik Yer Tutucusu 2"/>
          <p:cNvSpPr>
            <a:spLocks noGrp="1"/>
          </p:cNvSpPr>
          <p:nvPr>
            <p:ph sz="half" idx="1"/>
          </p:nvPr>
        </p:nvSpPr>
        <p:spPr/>
        <p:txBody>
          <a:bodyPr>
            <a:normAutofit fontScale="70000" lnSpcReduction="20000"/>
          </a:bodyPr>
          <a:lstStyle/>
          <a:p>
            <a:pPr marL="0" indent="0">
              <a:buNone/>
            </a:pPr>
            <a:r>
              <a:rPr lang="tr-TR" b="1" dirty="0" smtClean="0"/>
              <a:t>    TCP </a:t>
            </a:r>
            <a:r>
              <a:rPr lang="tr-TR" b="1" dirty="0"/>
              <a:t>SYN(</a:t>
            </a:r>
            <a:r>
              <a:rPr lang="tr-TR" b="1" dirty="0" err="1"/>
              <a:t>Stealth</a:t>
            </a:r>
            <a:r>
              <a:rPr lang="tr-TR" b="1" dirty="0"/>
              <a:t>) </a:t>
            </a:r>
            <a:r>
              <a:rPr lang="tr-TR" b="1" dirty="0" err="1"/>
              <a:t>Scan</a:t>
            </a:r>
            <a:r>
              <a:rPr lang="tr-TR" b="1" dirty="0"/>
              <a:t> (-</a:t>
            </a:r>
            <a:r>
              <a:rPr lang="tr-TR" b="1" dirty="0" err="1"/>
              <a:t>sS</a:t>
            </a:r>
            <a:r>
              <a:rPr lang="tr-TR" b="1" dirty="0"/>
              <a:t>)</a:t>
            </a:r>
          </a:p>
          <a:p>
            <a:r>
              <a:rPr lang="tr-TR" dirty="0"/>
              <a:t>TCP portlarını taramanın en hızlı yolu olduğu için en popüler tarama türüdür. Hedef sisteme bir SYN bayraklı TCP paketi gönderilerek gelen cevap doğrultusunda portun açık olup olmadığı tespit edilmektedir. Gönderilen SYN paketine, SYN/ACK paketi ile cevap gelirse hedef port açıktır. RST paketi ile cevap dönerse hedef port kapalıdır. Herhangi bir cevap gelmezse port filtreli sonucunu elde edilir. Alınan SYN/ACK paketine RST paketi gönderilip bağlantı </a:t>
            </a:r>
            <a:r>
              <a:rPr lang="tr-TR" dirty="0" smtClean="0"/>
              <a:t>düşürülür.</a:t>
            </a:r>
            <a:endParaRPr lang="tr-TR" dirty="0"/>
          </a:p>
          <a:p>
            <a:r>
              <a:rPr lang="tr-TR" dirty="0"/>
              <a:t>Bu taramayı gerçekleştirmek için aşağıdaki komut kullanılmalıdır :</a:t>
            </a:r>
          </a:p>
          <a:p>
            <a:r>
              <a:rPr lang="tr-TR" dirty="0" err="1"/>
              <a:t>nmap</a:t>
            </a:r>
            <a:r>
              <a:rPr lang="tr-TR" dirty="0"/>
              <a:t> -</a:t>
            </a:r>
            <a:r>
              <a:rPr lang="tr-TR" dirty="0" err="1"/>
              <a:t>sS</a:t>
            </a:r>
            <a:r>
              <a:rPr lang="tr-TR" dirty="0"/>
              <a:t> </a:t>
            </a:r>
            <a:r>
              <a:rPr lang="tr-TR" dirty="0" smtClean="0"/>
              <a:t> </a:t>
            </a:r>
            <a:r>
              <a:rPr lang="tr-TR" dirty="0"/>
              <a:t>[</a:t>
            </a:r>
            <a:r>
              <a:rPr lang="tr-TR" dirty="0" err="1"/>
              <a:t>Hedef_IP</a:t>
            </a:r>
            <a:r>
              <a:rPr lang="tr-TR" dirty="0"/>
              <a:t>]</a:t>
            </a:r>
          </a:p>
          <a:p>
            <a:endParaRPr lang="tr-TR" dirty="0"/>
          </a:p>
        </p:txBody>
      </p:sp>
      <p:pic>
        <p:nvPicPr>
          <p:cNvPr id="5" name="İçerik Yer Tutucusu 4"/>
          <p:cNvPicPr>
            <a:picLocks noGrp="1" noChangeAspect="1"/>
          </p:cNvPicPr>
          <p:nvPr>
            <p:ph sz="half" idx="2"/>
          </p:nvPr>
        </p:nvPicPr>
        <p:blipFill>
          <a:blip r:embed="rId2"/>
          <a:stretch>
            <a:fillRect/>
          </a:stretch>
        </p:blipFill>
        <p:spPr>
          <a:xfrm>
            <a:off x="6259453" y="2168561"/>
            <a:ext cx="4929007" cy="2288274"/>
          </a:xfrm>
          <a:prstGeom prst="rect">
            <a:avLst/>
          </a:prstGeom>
        </p:spPr>
      </p:pic>
    </p:spTree>
    <p:extLst>
      <p:ext uri="{BB962C8B-B14F-4D97-AF65-F5344CB8AC3E}">
        <p14:creationId xmlns:p14="http://schemas.microsoft.com/office/powerpoint/2010/main" val="79448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956098" y="773203"/>
            <a:ext cx="5025216" cy="4351338"/>
          </a:xfrm>
        </p:spPr>
        <p:txBody>
          <a:bodyPr>
            <a:noAutofit/>
          </a:bodyPr>
          <a:lstStyle/>
          <a:p>
            <a:pPr marL="0" indent="0">
              <a:buNone/>
            </a:pPr>
            <a:r>
              <a:rPr lang="tr-TR" sz="2000" b="1" dirty="0">
                <a:latin typeface="+mj-lt"/>
                <a:ea typeface="Tahoma" panose="020B0604030504040204" pitchFamily="34" charset="0"/>
                <a:cs typeface="Tahoma" panose="020B0604030504040204" pitchFamily="34" charset="0"/>
              </a:rPr>
              <a:t>TCP Connect </a:t>
            </a:r>
            <a:r>
              <a:rPr lang="tr-TR" sz="2000" b="1" dirty="0" err="1">
                <a:latin typeface="+mj-lt"/>
                <a:ea typeface="Tahoma" panose="020B0604030504040204" pitchFamily="34" charset="0"/>
                <a:cs typeface="Tahoma" panose="020B0604030504040204" pitchFamily="34" charset="0"/>
              </a:rPr>
              <a:t>Scan</a:t>
            </a:r>
            <a:r>
              <a:rPr lang="tr-TR" sz="2000" b="1" dirty="0">
                <a:latin typeface="+mj-lt"/>
                <a:ea typeface="Tahoma" panose="020B0604030504040204" pitchFamily="34" charset="0"/>
                <a:cs typeface="Tahoma" panose="020B0604030504040204" pitchFamily="34" charset="0"/>
              </a:rPr>
              <a:t> (-</a:t>
            </a:r>
            <a:r>
              <a:rPr lang="tr-TR" sz="2000" b="1" dirty="0" err="1">
                <a:latin typeface="+mj-lt"/>
                <a:ea typeface="Tahoma" panose="020B0604030504040204" pitchFamily="34" charset="0"/>
                <a:cs typeface="Tahoma" panose="020B0604030504040204" pitchFamily="34" charset="0"/>
              </a:rPr>
              <a:t>sT</a:t>
            </a:r>
            <a:r>
              <a:rPr lang="tr-TR" sz="2000" b="1" dirty="0">
                <a:latin typeface="+mj-lt"/>
                <a:ea typeface="Tahoma" panose="020B0604030504040204" pitchFamily="34" charset="0"/>
                <a:cs typeface="Tahoma" panose="020B0604030504040204" pitchFamily="34" charset="0"/>
              </a:rPr>
              <a:t>)</a:t>
            </a:r>
          </a:p>
          <a:p>
            <a:r>
              <a:rPr lang="tr-TR" sz="2000" dirty="0">
                <a:latin typeface="+mj-lt"/>
                <a:ea typeface="Tahoma" panose="020B0604030504040204" pitchFamily="34" charset="0"/>
                <a:cs typeface="Tahoma" panose="020B0604030504040204" pitchFamily="34" charset="0"/>
              </a:rPr>
              <a:t>TCP Connect </a:t>
            </a:r>
            <a:r>
              <a:rPr lang="tr-TR" sz="2000" dirty="0" err="1">
                <a:latin typeface="+mj-lt"/>
                <a:ea typeface="Tahoma" panose="020B0604030504040204" pitchFamily="34" charset="0"/>
                <a:cs typeface="Tahoma" panose="020B0604030504040204" pitchFamily="34" charset="0"/>
              </a:rPr>
              <a:t>Scan</a:t>
            </a:r>
            <a:r>
              <a:rPr lang="tr-TR" sz="2000" dirty="0">
                <a:latin typeface="+mj-lt"/>
                <a:ea typeface="Tahoma" panose="020B0604030504040204" pitchFamily="34" charset="0"/>
                <a:cs typeface="Tahoma" panose="020B0604030504040204" pitchFamily="34" charset="0"/>
              </a:rPr>
              <a:t> taraması </a:t>
            </a:r>
            <a:r>
              <a:rPr lang="tr-TR" sz="2000" dirty="0" smtClean="0">
                <a:latin typeface="+mj-lt"/>
                <a:ea typeface="Tahoma" panose="020B0604030504040204" pitchFamily="34" charset="0"/>
                <a:cs typeface="Tahoma" panose="020B0604030504040204" pitchFamily="34" charset="0"/>
              </a:rPr>
              <a:t>genellikle </a:t>
            </a:r>
            <a:r>
              <a:rPr lang="tr-TR" sz="2000" dirty="0">
                <a:latin typeface="+mj-lt"/>
                <a:ea typeface="Tahoma" panose="020B0604030504040204" pitchFamily="34" charset="0"/>
                <a:cs typeface="Tahoma" panose="020B0604030504040204" pitchFamily="34" charset="0"/>
              </a:rPr>
              <a:t>yetkisiz Unix makinelerine ve IPv6 hedeflerine yönelik yapılmaktadır. Ayrıca TCP SYN </a:t>
            </a:r>
            <a:r>
              <a:rPr lang="tr-TR" sz="2000" dirty="0" err="1">
                <a:latin typeface="+mj-lt"/>
                <a:ea typeface="Tahoma" panose="020B0604030504040204" pitchFamily="34" charset="0"/>
                <a:cs typeface="Tahoma" panose="020B0604030504040204" pitchFamily="34" charset="0"/>
              </a:rPr>
              <a:t>Scan</a:t>
            </a:r>
            <a:r>
              <a:rPr lang="tr-TR" sz="2000" dirty="0">
                <a:latin typeface="+mj-lt"/>
                <a:ea typeface="Tahoma" panose="020B0604030504040204" pitchFamily="34" charset="0"/>
                <a:cs typeface="Tahoma" panose="020B0604030504040204" pitchFamily="34" charset="0"/>
              </a:rPr>
              <a:t> taramasını çalışmadığı veya yetersiz kaldığı durumlarda işlem görmektedir. </a:t>
            </a:r>
            <a:r>
              <a:rPr lang="tr-TR" sz="2000" dirty="0" err="1">
                <a:latin typeface="+mj-lt"/>
                <a:ea typeface="Tahoma" panose="020B0604030504040204" pitchFamily="34" charset="0"/>
                <a:cs typeface="Tahoma" panose="020B0604030504040204" pitchFamily="34" charset="0"/>
              </a:rPr>
              <a:t>Nmap</a:t>
            </a:r>
            <a:r>
              <a:rPr lang="tr-TR" sz="2000" dirty="0">
                <a:latin typeface="+mj-lt"/>
                <a:ea typeface="Tahoma" panose="020B0604030504040204" pitchFamily="34" charset="0"/>
                <a:cs typeface="Tahoma" panose="020B0604030504040204" pitchFamily="34" charset="0"/>
              </a:rPr>
              <a:t> aracı, işletim sistemi üzerinden </a:t>
            </a:r>
            <a:r>
              <a:rPr lang="tr-TR" sz="2000" dirty="0" err="1">
                <a:latin typeface="+mj-lt"/>
                <a:ea typeface="Tahoma" panose="020B0604030504040204" pitchFamily="34" charset="0"/>
                <a:cs typeface="Tahoma" panose="020B0604030504040204" pitchFamily="34" charset="0"/>
              </a:rPr>
              <a:t>connect</a:t>
            </a:r>
            <a:r>
              <a:rPr lang="tr-TR" sz="2000" dirty="0">
                <a:latin typeface="+mj-lt"/>
                <a:ea typeface="Tahoma" panose="020B0604030504040204" pitchFamily="34" charset="0"/>
                <a:cs typeface="Tahoma" panose="020B0604030504040204" pitchFamily="34" charset="0"/>
              </a:rPr>
              <a:t> </a:t>
            </a:r>
            <a:r>
              <a:rPr lang="tr-TR" sz="2000" dirty="0" err="1">
                <a:latin typeface="+mj-lt"/>
                <a:ea typeface="Tahoma" panose="020B0604030504040204" pitchFamily="34" charset="0"/>
                <a:cs typeface="Tahoma" panose="020B0604030504040204" pitchFamily="34" charset="0"/>
              </a:rPr>
              <a:t>system</a:t>
            </a:r>
            <a:r>
              <a:rPr lang="tr-TR" sz="2000" dirty="0">
                <a:latin typeface="+mj-lt"/>
                <a:ea typeface="Tahoma" panose="020B0604030504040204" pitchFamily="34" charset="0"/>
                <a:cs typeface="Tahoma" panose="020B0604030504040204" pitchFamily="34" charset="0"/>
              </a:rPr>
              <a:t> çağrısında bulunarak hedef makine ile port üzerinden bağlantı kurulmasını sağlayacaktır. Böylelikle port taramaları gerçekleştirilmektedir.</a:t>
            </a:r>
          </a:p>
          <a:p>
            <a:r>
              <a:rPr lang="tr-TR" sz="2000" dirty="0">
                <a:latin typeface="+mj-lt"/>
                <a:ea typeface="Tahoma" panose="020B0604030504040204" pitchFamily="34" charset="0"/>
                <a:cs typeface="Tahoma" panose="020B0604030504040204" pitchFamily="34" charset="0"/>
              </a:rPr>
              <a:t>Bu taramayı gerçekleştirmek için aşağıdaki komut kullanılmalıdır :</a:t>
            </a:r>
          </a:p>
          <a:p>
            <a:r>
              <a:rPr lang="tr-TR" sz="2000" dirty="0" err="1">
                <a:latin typeface="+mj-lt"/>
                <a:ea typeface="Tahoma" panose="020B0604030504040204" pitchFamily="34" charset="0"/>
                <a:cs typeface="Tahoma" panose="020B0604030504040204" pitchFamily="34" charset="0"/>
              </a:rPr>
              <a:t>nmap</a:t>
            </a:r>
            <a:r>
              <a:rPr lang="tr-TR" sz="2000" dirty="0">
                <a:latin typeface="+mj-lt"/>
                <a:ea typeface="Tahoma" panose="020B0604030504040204" pitchFamily="34" charset="0"/>
                <a:cs typeface="Tahoma" panose="020B0604030504040204" pitchFamily="34" charset="0"/>
              </a:rPr>
              <a:t> -</a:t>
            </a:r>
            <a:r>
              <a:rPr lang="tr-TR" sz="2000" dirty="0" err="1">
                <a:latin typeface="+mj-lt"/>
                <a:ea typeface="Tahoma" panose="020B0604030504040204" pitchFamily="34" charset="0"/>
                <a:cs typeface="Tahoma" panose="020B0604030504040204" pitchFamily="34" charset="0"/>
              </a:rPr>
              <a:t>sT</a:t>
            </a:r>
            <a:r>
              <a:rPr lang="tr-TR" sz="2000" dirty="0">
                <a:latin typeface="+mj-lt"/>
                <a:ea typeface="Tahoma" panose="020B0604030504040204" pitchFamily="34" charset="0"/>
                <a:cs typeface="Tahoma" panose="020B0604030504040204" pitchFamily="34" charset="0"/>
              </a:rPr>
              <a:t> -v [</a:t>
            </a:r>
            <a:r>
              <a:rPr lang="tr-TR" sz="2000" dirty="0" err="1">
                <a:latin typeface="+mj-lt"/>
                <a:ea typeface="Tahoma" panose="020B0604030504040204" pitchFamily="34" charset="0"/>
                <a:cs typeface="Tahoma" panose="020B0604030504040204" pitchFamily="34" charset="0"/>
              </a:rPr>
              <a:t>Hedef_IP</a:t>
            </a:r>
            <a:r>
              <a:rPr lang="tr-TR" sz="2000" dirty="0">
                <a:latin typeface="+mj-lt"/>
                <a:ea typeface="Tahoma" panose="020B0604030504040204" pitchFamily="34" charset="0"/>
                <a:cs typeface="Tahoma" panose="020B0604030504040204" pitchFamily="34" charset="0"/>
              </a:rPr>
              <a:t>]</a:t>
            </a:r>
          </a:p>
          <a:p>
            <a:endParaRPr lang="tr-TR" sz="2000" dirty="0">
              <a:latin typeface="+mj-lt"/>
            </a:endParaRPr>
          </a:p>
        </p:txBody>
      </p:sp>
      <p:pic>
        <p:nvPicPr>
          <p:cNvPr id="5" name="İçerik Yer Tutucusu 4"/>
          <p:cNvPicPr>
            <a:picLocks noGrp="1" noChangeAspect="1"/>
          </p:cNvPicPr>
          <p:nvPr>
            <p:ph sz="half" idx="2"/>
          </p:nvPr>
        </p:nvPicPr>
        <p:blipFill>
          <a:blip r:embed="rId2"/>
          <a:stretch>
            <a:fillRect/>
          </a:stretch>
        </p:blipFill>
        <p:spPr>
          <a:xfrm>
            <a:off x="6406598" y="1528290"/>
            <a:ext cx="4669941" cy="2840982"/>
          </a:xfrm>
          <a:prstGeom prst="rect">
            <a:avLst/>
          </a:prstGeom>
        </p:spPr>
      </p:pic>
    </p:spTree>
    <p:extLst>
      <p:ext uri="{BB962C8B-B14F-4D97-AF65-F5344CB8AC3E}">
        <p14:creationId xmlns:p14="http://schemas.microsoft.com/office/powerpoint/2010/main" val="1311807461"/>
      </p:ext>
    </p:extLst>
  </p:cSld>
  <p:clrMapOvr>
    <a:masterClrMapping/>
  </p:clrMapOvr>
</p:sld>
</file>

<file path=ppt/theme/theme1.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rinlik">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TM04033923[[fn=Derinlik]]</Template>
  <TotalTime>771</TotalTime>
  <Words>719</Words>
  <Application>Microsoft Office PowerPoint</Application>
  <PresentationFormat>Geniş ekran</PresentationFormat>
  <Paragraphs>63</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Corbel</vt:lpstr>
      <vt:lpstr>Tahoma</vt:lpstr>
      <vt:lpstr>Wingdings</vt:lpstr>
      <vt:lpstr>Derinlik</vt:lpstr>
      <vt:lpstr>NMAP</vt:lpstr>
      <vt:lpstr>4.GRUP NMAP</vt:lpstr>
      <vt:lpstr>NMAP NEDİR?</vt:lpstr>
      <vt:lpstr>NMAP KULLANIM ALANLARI</vt:lpstr>
      <vt:lpstr>NMAP HANGİ SİSTEMLERDE BULUNUR</vt:lpstr>
      <vt:lpstr>NMAP GUI KULLANICI ARAYÜZÜ</vt:lpstr>
      <vt:lpstr>NEDEN NMAP ?</vt:lpstr>
      <vt:lpstr>NMAP TARAMA TÜRLERİ</vt:lpstr>
      <vt:lpstr>PowerPoint Sunusu</vt:lpstr>
      <vt:lpstr>PowerPoint Sunusu</vt:lpstr>
      <vt:lpstr>PowerPoint Sunusu</vt:lpstr>
      <vt:lpstr>NASIL KULLANILIR?</vt:lpstr>
      <vt:lpstr>NASIL KULLANILIR?</vt:lpstr>
      <vt:lpstr>TARAMA AŞAMALARI</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Orçun Gülay</dc:creator>
  <cp:lastModifiedBy>Microsoft hesabı</cp:lastModifiedBy>
  <cp:revision>40</cp:revision>
  <dcterms:created xsi:type="dcterms:W3CDTF">2022-08-17T07:55:27Z</dcterms:created>
  <dcterms:modified xsi:type="dcterms:W3CDTF">2022-08-18T12:38:33Z</dcterms:modified>
</cp:coreProperties>
</file>