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77"/>
  </p:notesMasterIdLst>
  <p:handoutMasterIdLst>
    <p:handoutMasterId r:id="rId78"/>
  </p:handoutMasterIdLst>
  <p:sldIdLst>
    <p:sldId id="256" r:id="rId2"/>
    <p:sldId id="317" r:id="rId3"/>
    <p:sldId id="559" r:id="rId4"/>
    <p:sldId id="560" r:id="rId5"/>
    <p:sldId id="587" r:id="rId6"/>
    <p:sldId id="588" r:id="rId7"/>
    <p:sldId id="589" r:id="rId8"/>
    <p:sldId id="590" r:id="rId9"/>
    <p:sldId id="591" r:id="rId10"/>
    <p:sldId id="606" r:id="rId11"/>
    <p:sldId id="607" r:id="rId12"/>
    <p:sldId id="608" r:id="rId13"/>
    <p:sldId id="609" r:id="rId14"/>
    <p:sldId id="610" r:id="rId15"/>
    <p:sldId id="611" r:id="rId16"/>
    <p:sldId id="612" r:id="rId17"/>
    <p:sldId id="613" r:id="rId18"/>
    <p:sldId id="614" r:id="rId19"/>
    <p:sldId id="615" r:id="rId20"/>
    <p:sldId id="622" r:id="rId21"/>
    <p:sldId id="623" r:id="rId22"/>
    <p:sldId id="616" r:id="rId23"/>
    <p:sldId id="617" r:id="rId24"/>
    <p:sldId id="618" r:id="rId25"/>
    <p:sldId id="619" r:id="rId26"/>
    <p:sldId id="621" r:id="rId27"/>
    <p:sldId id="620" r:id="rId28"/>
    <p:sldId id="318" r:id="rId29"/>
    <p:sldId id="319" r:id="rId30"/>
    <p:sldId id="320" r:id="rId31"/>
    <p:sldId id="316" r:id="rId32"/>
    <p:sldId id="321" r:id="rId33"/>
    <p:sldId id="561" r:id="rId34"/>
    <p:sldId id="503" r:id="rId35"/>
    <p:sldId id="504" r:id="rId36"/>
    <p:sldId id="505" r:id="rId37"/>
    <p:sldId id="506" r:id="rId38"/>
    <p:sldId id="562" r:id="rId39"/>
    <p:sldId id="563" r:id="rId40"/>
    <p:sldId id="564" r:id="rId41"/>
    <p:sldId id="565" r:id="rId42"/>
    <p:sldId id="566" r:id="rId43"/>
    <p:sldId id="626" r:id="rId44"/>
    <p:sldId id="627" r:id="rId45"/>
    <p:sldId id="628" r:id="rId46"/>
    <p:sldId id="629" r:id="rId47"/>
    <p:sldId id="630" r:id="rId48"/>
    <p:sldId id="631" r:id="rId49"/>
    <p:sldId id="632" r:id="rId50"/>
    <p:sldId id="633" r:id="rId51"/>
    <p:sldId id="634" r:id="rId52"/>
    <p:sldId id="635" r:id="rId53"/>
    <p:sldId id="568" r:id="rId54"/>
    <p:sldId id="569" r:id="rId55"/>
    <p:sldId id="570" r:id="rId56"/>
    <p:sldId id="576" r:id="rId57"/>
    <p:sldId id="625" r:id="rId58"/>
    <p:sldId id="579" r:id="rId59"/>
    <p:sldId id="580" r:id="rId60"/>
    <p:sldId id="581" r:id="rId61"/>
    <p:sldId id="582" r:id="rId62"/>
    <p:sldId id="583" r:id="rId63"/>
    <p:sldId id="592" r:id="rId64"/>
    <p:sldId id="593" r:id="rId65"/>
    <p:sldId id="594" r:id="rId66"/>
    <p:sldId id="601" r:id="rId67"/>
    <p:sldId id="595" r:id="rId68"/>
    <p:sldId id="596" r:id="rId69"/>
    <p:sldId id="597" r:id="rId70"/>
    <p:sldId id="598" r:id="rId71"/>
    <p:sldId id="599" r:id="rId72"/>
    <p:sldId id="600" r:id="rId73"/>
    <p:sldId id="586" r:id="rId74"/>
    <p:sldId id="636" r:id="rId75"/>
    <p:sldId id="637"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317"/>
            <p14:sldId id="559"/>
            <p14:sldId id="560"/>
            <p14:sldId id="587"/>
            <p14:sldId id="588"/>
            <p14:sldId id="589"/>
            <p14:sldId id="590"/>
            <p14:sldId id="591"/>
            <p14:sldId id="606"/>
            <p14:sldId id="607"/>
            <p14:sldId id="608"/>
            <p14:sldId id="609"/>
            <p14:sldId id="610"/>
            <p14:sldId id="611"/>
            <p14:sldId id="612"/>
            <p14:sldId id="613"/>
            <p14:sldId id="614"/>
            <p14:sldId id="615"/>
            <p14:sldId id="622"/>
            <p14:sldId id="623"/>
            <p14:sldId id="616"/>
            <p14:sldId id="617"/>
            <p14:sldId id="618"/>
            <p14:sldId id="619"/>
            <p14:sldId id="621"/>
            <p14:sldId id="620"/>
            <p14:sldId id="318"/>
            <p14:sldId id="319"/>
            <p14:sldId id="320"/>
            <p14:sldId id="316"/>
            <p14:sldId id="321"/>
            <p14:sldId id="561"/>
            <p14:sldId id="503"/>
            <p14:sldId id="504"/>
            <p14:sldId id="505"/>
            <p14:sldId id="506"/>
            <p14:sldId id="562"/>
            <p14:sldId id="563"/>
            <p14:sldId id="564"/>
            <p14:sldId id="565"/>
            <p14:sldId id="566"/>
            <p14:sldId id="626"/>
            <p14:sldId id="627"/>
            <p14:sldId id="628"/>
            <p14:sldId id="629"/>
            <p14:sldId id="630"/>
            <p14:sldId id="631"/>
            <p14:sldId id="632"/>
            <p14:sldId id="633"/>
            <p14:sldId id="634"/>
            <p14:sldId id="635"/>
            <p14:sldId id="568"/>
            <p14:sldId id="569"/>
            <p14:sldId id="570"/>
            <p14:sldId id="576"/>
            <p14:sldId id="625"/>
            <p14:sldId id="579"/>
            <p14:sldId id="580"/>
            <p14:sldId id="581"/>
            <p14:sldId id="582"/>
            <p14:sldId id="583"/>
            <p14:sldId id="592"/>
            <p14:sldId id="593"/>
            <p14:sldId id="594"/>
            <p14:sldId id="601"/>
            <p14:sldId id="595"/>
            <p14:sldId id="596"/>
            <p14:sldId id="597"/>
            <p14:sldId id="598"/>
            <p14:sldId id="599"/>
            <p14:sldId id="600"/>
            <p14:sldId id="586"/>
            <p14:sldId id="636"/>
            <p14:sldId id="637"/>
          </p14:sldIdLst>
        </p14:section>
        <p14:section name="Design, Impress, Work Together"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Yaza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FF00"/>
        </p14:laserClr>
      </p:ext>
      <p:ext uri="{2FDB2607-1784-4EEB-B798-7EB5836EED8A}">
        <p14:showMediaCtrls xmlns:p14="http://schemas.microsoft.com/office/powerpoint/2010/main" val="1"/>
      </p:ext>
    </p:extLst>
  </p:showPr>
  <p:clrMru>
    <a:srgbClr val="1F4E79"/>
    <a:srgbClr val="FFFF81"/>
    <a:srgbClr val="FFFF47"/>
    <a:srgbClr val="824C2E"/>
    <a:srgbClr val="734F29"/>
    <a:srgbClr val="FF6969"/>
    <a:srgbClr val="D24726"/>
    <a:srgbClr val="EE48CA"/>
    <a:srgbClr val="4BD8E7"/>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77438" autoAdjust="0"/>
  </p:normalViewPr>
  <p:slideViewPr>
    <p:cSldViewPr snapToGrid="0">
      <p:cViewPr varScale="1">
        <p:scale>
          <a:sx n="63" d="100"/>
          <a:sy n="63" d="100"/>
        </p:scale>
        <p:origin x="1982" y="53"/>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F498F4-47F2-4728-8725-1DE3D4FFC341}" type="doc">
      <dgm:prSet loTypeId="urn:microsoft.com/office/officeart/2005/8/layout/pyramid1" loCatId="pyramid" qsTypeId="urn:microsoft.com/office/officeart/2005/8/quickstyle/simple1" qsCatId="simple" csTypeId="urn:microsoft.com/office/officeart/2005/8/colors/accent1_2" csCatId="accent1" phldr="1"/>
      <dgm:spPr/>
    </dgm:pt>
    <dgm:pt modelId="{3F407CEE-AB9A-4766-88A2-D6B0E1254F81}">
      <dgm:prSet phldrT="[Metin]" custT="1"/>
      <dgm:spPr/>
      <dgm:t>
        <a:bodyPr/>
        <a:lstStyle/>
        <a:p>
          <a:r>
            <a:rPr lang="tr-TR" sz="2400" i="1" dirty="0" err="1"/>
            <a:t>Wisdom</a:t>
          </a:r>
          <a:endParaRPr lang="tr-TR" sz="2400" i="1" dirty="0"/>
        </a:p>
      </dgm:t>
    </dgm:pt>
    <dgm:pt modelId="{1942F6FE-FAD4-4F57-B330-5F96712EBBA5}" type="parTrans" cxnId="{8C820327-921B-4074-B5E7-6F792B78D7C3}">
      <dgm:prSet/>
      <dgm:spPr/>
      <dgm:t>
        <a:bodyPr/>
        <a:lstStyle/>
        <a:p>
          <a:endParaRPr lang="tr-TR"/>
        </a:p>
      </dgm:t>
    </dgm:pt>
    <dgm:pt modelId="{3A25788A-AE85-4ABB-8834-330522E2B247}" type="sibTrans" cxnId="{8C820327-921B-4074-B5E7-6F792B78D7C3}">
      <dgm:prSet/>
      <dgm:spPr/>
      <dgm:t>
        <a:bodyPr/>
        <a:lstStyle/>
        <a:p>
          <a:endParaRPr lang="tr-TR"/>
        </a:p>
      </dgm:t>
    </dgm:pt>
    <dgm:pt modelId="{84EB9D28-694C-4267-9645-5A4950A2BF58}">
      <dgm:prSet phldrT="[Metin]" custT="1"/>
      <dgm:spPr/>
      <dgm:t>
        <a:bodyPr/>
        <a:lstStyle/>
        <a:p>
          <a:r>
            <a:rPr lang="tr-TR" sz="2400" i="1" dirty="0" err="1"/>
            <a:t>Knowledge</a:t>
          </a:r>
          <a:endParaRPr lang="tr-TR" sz="2400" i="1" dirty="0"/>
        </a:p>
      </dgm:t>
    </dgm:pt>
    <dgm:pt modelId="{941314CC-6731-4C80-BE63-ED4CFD61B52D}" type="parTrans" cxnId="{127400CB-14E3-41BA-B923-F5554EB92B15}">
      <dgm:prSet/>
      <dgm:spPr/>
      <dgm:t>
        <a:bodyPr/>
        <a:lstStyle/>
        <a:p>
          <a:endParaRPr lang="tr-TR"/>
        </a:p>
      </dgm:t>
    </dgm:pt>
    <dgm:pt modelId="{5EC61903-F3C3-4057-936C-0E26E06FAE69}" type="sibTrans" cxnId="{127400CB-14E3-41BA-B923-F5554EB92B15}">
      <dgm:prSet/>
      <dgm:spPr/>
      <dgm:t>
        <a:bodyPr/>
        <a:lstStyle/>
        <a:p>
          <a:endParaRPr lang="tr-TR"/>
        </a:p>
      </dgm:t>
    </dgm:pt>
    <dgm:pt modelId="{B6DFE065-4505-4C83-B381-39BC02194725}">
      <dgm:prSet phldrT="[Metin]" custT="1"/>
      <dgm:spPr/>
      <dgm:t>
        <a:bodyPr/>
        <a:lstStyle/>
        <a:p>
          <a:r>
            <a:rPr lang="tr-TR" sz="2400" i="1" dirty="0" err="1"/>
            <a:t>Information</a:t>
          </a:r>
          <a:endParaRPr lang="tr-TR" sz="2400" i="1" dirty="0"/>
        </a:p>
      </dgm:t>
    </dgm:pt>
    <dgm:pt modelId="{1FE72AE5-911E-4C61-A86A-20B30672FAB4}" type="parTrans" cxnId="{2AEF454D-8443-4C7C-8C83-E5B18F529945}">
      <dgm:prSet/>
      <dgm:spPr/>
      <dgm:t>
        <a:bodyPr/>
        <a:lstStyle/>
        <a:p>
          <a:endParaRPr lang="tr-TR"/>
        </a:p>
      </dgm:t>
    </dgm:pt>
    <dgm:pt modelId="{D4311FF0-B71C-4B4B-853C-F1D291649D3B}" type="sibTrans" cxnId="{2AEF454D-8443-4C7C-8C83-E5B18F529945}">
      <dgm:prSet/>
      <dgm:spPr/>
      <dgm:t>
        <a:bodyPr/>
        <a:lstStyle/>
        <a:p>
          <a:endParaRPr lang="tr-TR"/>
        </a:p>
      </dgm:t>
    </dgm:pt>
    <dgm:pt modelId="{0FDBC7DA-1E83-4FFF-88DB-13BED40B5707}">
      <dgm:prSet phldrT="[Metin]" custT="1"/>
      <dgm:spPr/>
      <dgm:t>
        <a:bodyPr/>
        <a:lstStyle/>
        <a:p>
          <a:r>
            <a:rPr lang="tr-TR" sz="2400" i="1" dirty="0"/>
            <a:t>Data</a:t>
          </a:r>
        </a:p>
      </dgm:t>
    </dgm:pt>
    <dgm:pt modelId="{1E2D71EE-4D0A-47F7-B8BE-64894EE29639}" type="parTrans" cxnId="{1BE04CDB-79C8-4CE7-9126-06E710DA95BF}">
      <dgm:prSet/>
      <dgm:spPr/>
      <dgm:t>
        <a:bodyPr/>
        <a:lstStyle/>
        <a:p>
          <a:endParaRPr lang="tr-TR"/>
        </a:p>
      </dgm:t>
    </dgm:pt>
    <dgm:pt modelId="{5878E280-57CC-44F9-9657-A4843F94ECA1}" type="sibTrans" cxnId="{1BE04CDB-79C8-4CE7-9126-06E710DA95BF}">
      <dgm:prSet/>
      <dgm:spPr/>
      <dgm:t>
        <a:bodyPr/>
        <a:lstStyle/>
        <a:p>
          <a:endParaRPr lang="tr-TR"/>
        </a:p>
      </dgm:t>
    </dgm:pt>
    <dgm:pt modelId="{1DB3A02F-7D7D-4D46-87DB-A2461D65CB96}" type="pres">
      <dgm:prSet presAssocID="{30F498F4-47F2-4728-8725-1DE3D4FFC341}" presName="Name0" presStyleCnt="0">
        <dgm:presLayoutVars>
          <dgm:dir/>
          <dgm:animLvl val="lvl"/>
          <dgm:resizeHandles val="exact"/>
        </dgm:presLayoutVars>
      </dgm:prSet>
      <dgm:spPr/>
    </dgm:pt>
    <dgm:pt modelId="{BB484A90-7793-4068-83EA-95C431144367}" type="pres">
      <dgm:prSet presAssocID="{3F407CEE-AB9A-4766-88A2-D6B0E1254F81}" presName="Name8" presStyleCnt="0"/>
      <dgm:spPr/>
    </dgm:pt>
    <dgm:pt modelId="{71151983-6E61-43EB-A744-970DB893C2AC}" type="pres">
      <dgm:prSet presAssocID="{3F407CEE-AB9A-4766-88A2-D6B0E1254F81}" presName="level" presStyleLbl="node1" presStyleIdx="0" presStyleCnt="4">
        <dgm:presLayoutVars>
          <dgm:chMax val="1"/>
          <dgm:bulletEnabled val="1"/>
        </dgm:presLayoutVars>
      </dgm:prSet>
      <dgm:spPr/>
    </dgm:pt>
    <dgm:pt modelId="{4B51974E-8A0E-4553-8E97-F131011E6289}" type="pres">
      <dgm:prSet presAssocID="{3F407CEE-AB9A-4766-88A2-D6B0E1254F81}" presName="levelTx" presStyleLbl="revTx" presStyleIdx="0" presStyleCnt="0">
        <dgm:presLayoutVars>
          <dgm:chMax val="1"/>
          <dgm:bulletEnabled val="1"/>
        </dgm:presLayoutVars>
      </dgm:prSet>
      <dgm:spPr/>
    </dgm:pt>
    <dgm:pt modelId="{D22CBE25-F97A-409A-8810-71A0454A046A}" type="pres">
      <dgm:prSet presAssocID="{84EB9D28-694C-4267-9645-5A4950A2BF58}" presName="Name8" presStyleCnt="0"/>
      <dgm:spPr/>
    </dgm:pt>
    <dgm:pt modelId="{00A030BD-9B54-47BE-BD82-C39AE193BAD1}" type="pres">
      <dgm:prSet presAssocID="{84EB9D28-694C-4267-9645-5A4950A2BF58}" presName="level" presStyleLbl="node1" presStyleIdx="1" presStyleCnt="4">
        <dgm:presLayoutVars>
          <dgm:chMax val="1"/>
          <dgm:bulletEnabled val="1"/>
        </dgm:presLayoutVars>
      </dgm:prSet>
      <dgm:spPr/>
    </dgm:pt>
    <dgm:pt modelId="{2F182685-8AB3-4248-A52D-B9AF58CCB8FF}" type="pres">
      <dgm:prSet presAssocID="{84EB9D28-694C-4267-9645-5A4950A2BF58}" presName="levelTx" presStyleLbl="revTx" presStyleIdx="0" presStyleCnt="0">
        <dgm:presLayoutVars>
          <dgm:chMax val="1"/>
          <dgm:bulletEnabled val="1"/>
        </dgm:presLayoutVars>
      </dgm:prSet>
      <dgm:spPr/>
    </dgm:pt>
    <dgm:pt modelId="{C1DC311D-CCF4-4432-9505-5D1D4DACFC9B}" type="pres">
      <dgm:prSet presAssocID="{B6DFE065-4505-4C83-B381-39BC02194725}" presName="Name8" presStyleCnt="0"/>
      <dgm:spPr/>
    </dgm:pt>
    <dgm:pt modelId="{0A711A4B-7AFF-4403-B90E-96EA00679475}" type="pres">
      <dgm:prSet presAssocID="{B6DFE065-4505-4C83-B381-39BC02194725}" presName="level" presStyleLbl="node1" presStyleIdx="2" presStyleCnt="4">
        <dgm:presLayoutVars>
          <dgm:chMax val="1"/>
          <dgm:bulletEnabled val="1"/>
        </dgm:presLayoutVars>
      </dgm:prSet>
      <dgm:spPr/>
    </dgm:pt>
    <dgm:pt modelId="{78F7E576-D382-4B04-8B58-BA9456F84EC0}" type="pres">
      <dgm:prSet presAssocID="{B6DFE065-4505-4C83-B381-39BC02194725}" presName="levelTx" presStyleLbl="revTx" presStyleIdx="0" presStyleCnt="0">
        <dgm:presLayoutVars>
          <dgm:chMax val="1"/>
          <dgm:bulletEnabled val="1"/>
        </dgm:presLayoutVars>
      </dgm:prSet>
      <dgm:spPr/>
    </dgm:pt>
    <dgm:pt modelId="{DF41E653-7021-4BE7-A4FD-D9AC0C5FCE5D}" type="pres">
      <dgm:prSet presAssocID="{0FDBC7DA-1E83-4FFF-88DB-13BED40B5707}" presName="Name8" presStyleCnt="0"/>
      <dgm:spPr/>
    </dgm:pt>
    <dgm:pt modelId="{6B7A47FF-062B-4AFA-B4B9-0E7FADF881B0}" type="pres">
      <dgm:prSet presAssocID="{0FDBC7DA-1E83-4FFF-88DB-13BED40B5707}" presName="level" presStyleLbl="node1" presStyleIdx="3" presStyleCnt="4">
        <dgm:presLayoutVars>
          <dgm:chMax val="1"/>
          <dgm:bulletEnabled val="1"/>
        </dgm:presLayoutVars>
      </dgm:prSet>
      <dgm:spPr/>
    </dgm:pt>
    <dgm:pt modelId="{03AB4980-FF87-4C24-AB31-DA19668630A0}" type="pres">
      <dgm:prSet presAssocID="{0FDBC7DA-1E83-4FFF-88DB-13BED40B5707}" presName="levelTx" presStyleLbl="revTx" presStyleIdx="0" presStyleCnt="0">
        <dgm:presLayoutVars>
          <dgm:chMax val="1"/>
          <dgm:bulletEnabled val="1"/>
        </dgm:presLayoutVars>
      </dgm:prSet>
      <dgm:spPr/>
    </dgm:pt>
  </dgm:ptLst>
  <dgm:cxnLst>
    <dgm:cxn modelId="{6D608502-3EDC-4417-A150-5C29FAD94A5F}" type="presOf" srcId="{84EB9D28-694C-4267-9645-5A4950A2BF58}" destId="{00A030BD-9B54-47BE-BD82-C39AE193BAD1}" srcOrd="0" destOrd="0" presId="urn:microsoft.com/office/officeart/2005/8/layout/pyramid1"/>
    <dgm:cxn modelId="{8C820327-921B-4074-B5E7-6F792B78D7C3}" srcId="{30F498F4-47F2-4728-8725-1DE3D4FFC341}" destId="{3F407CEE-AB9A-4766-88A2-D6B0E1254F81}" srcOrd="0" destOrd="0" parTransId="{1942F6FE-FAD4-4F57-B330-5F96712EBBA5}" sibTransId="{3A25788A-AE85-4ABB-8834-330522E2B247}"/>
    <dgm:cxn modelId="{0C73D433-4F42-4705-817C-55DDB55C6A2C}" type="presOf" srcId="{84EB9D28-694C-4267-9645-5A4950A2BF58}" destId="{2F182685-8AB3-4248-A52D-B9AF58CCB8FF}" srcOrd="1" destOrd="0" presId="urn:microsoft.com/office/officeart/2005/8/layout/pyramid1"/>
    <dgm:cxn modelId="{7F1A1F5F-7184-4546-B5DB-28BF54912FAF}" type="presOf" srcId="{3F407CEE-AB9A-4766-88A2-D6B0E1254F81}" destId="{4B51974E-8A0E-4553-8E97-F131011E6289}" srcOrd="1" destOrd="0" presId="urn:microsoft.com/office/officeart/2005/8/layout/pyramid1"/>
    <dgm:cxn modelId="{18EAC54A-8B3B-45A0-AA74-385EE678E626}" type="presOf" srcId="{0FDBC7DA-1E83-4FFF-88DB-13BED40B5707}" destId="{6B7A47FF-062B-4AFA-B4B9-0E7FADF881B0}" srcOrd="0" destOrd="0" presId="urn:microsoft.com/office/officeart/2005/8/layout/pyramid1"/>
    <dgm:cxn modelId="{2AEF454D-8443-4C7C-8C83-E5B18F529945}" srcId="{30F498F4-47F2-4728-8725-1DE3D4FFC341}" destId="{B6DFE065-4505-4C83-B381-39BC02194725}" srcOrd="2" destOrd="0" parTransId="{1FE72AE5-911E-4C61-A86A-20B30672FAB4}" sibTransId="{D4311FF0-B71C-4B4B-853C-F1D291649D3B}"/>
    <dgm:cxn modelId="{F5C24BAC-5D5B-4251-A369-AF82A5AC98C9}" type="presOf" srcId="{B6DFE065-4505-4C83-B381-39BC02194725}" destId="{0A711A4B-7AFF-4403-B90E-96EA00679475}" srcOrd="0" destOrd="0" presId="urn:microsoft.com/office/officeart/2005/8/layout/pyramid1"/>
    <dgm:cxn modelId="{A45B49AF-8050-489C-A4E1-B21E6E0A3509}" type="presOf" srcId="{0FDBC7DA-1E83-4FFF-88DB-13BED40B5707}" destId="{03AB4980-FF87-4C24-AB31-DA19668630A0}" srcOrd="1" destOrd="0" presId="urn:microsoft.com/office/officeart/2005/8/layout/pyramid1"/>
    <dgm:cxn modelId="{A3AE1BC0-339A-4734-A0A7-AB75D50D0C2F}" type="presOf" srcId="{30F498F4-47F2-4728-8725-1DE3D4FFC341}" destId="{1DB3A02F-7D7D-4D46-87DB-A2461D65CB96}" srcOrd="0" destOrd="0" presId="urn:microsoft.com/office/officeart/2005/8/layout/pyramid1"/>
    <dgm:cxn modelId="{43F74AC9-1463-4DE6-9384-20C030FC5316}" type="presOf" srcId="{3F407CEE-AB9A-4766-88A2-D6B0E1254F81}" destId="{71151983-6E61-43EB-A744-970DB893C2AC}" srcOrd="0" destOrd="0" presId="urn:microsoft.com/office/officeart/2005/8/layout/pyramid1"/>
    <dgm:cxn modelId="{127400CB-14E3-41BA-B923-F5554EB92B15}" srcId="{30F498F4-47F2-4728-8725-1DE3D4FFC341}" destId="{84EB9D28-694C-4267-9645-5A4950A2BF58}" srcOrd="1" destOrd="0" parTransId="{941314CC-6731-4C80-BE63-ED4CFD61B52D}" sibTransId="{5EC61903-F3C3-4057-936C-0E26E06FAE69}"/>
    <dgm:cxn modelId="{B1531DD4-2BB9-40C5-AD5C-06ACAA6778E6}" type="presOf" srcId="{B6DFE065-4505-4C83-B381-39BC02194725}" destId="{78F7E576-D382-4B04-8B58-BA9456F84EC0}" srcOrd="1" destOrd="0" presId="urn:microsoft.com/office/officeart/2005/8/layout/pyramid1"/>
    <dgm:cxn modelId="{1BE04CDB-79C8-4CE7-9126-06E710DA95BF}" srcId="{30F498F4-47F2-4728-8725-1DE3D4FFC341}" destId="{0FDBC7DA-1E83-4FFF-88DB-13BED40B5707}" srcOrd="3" destOrd="0" parTransId="{1E2D71EE-4D0A-47F7-B8BE-64894EE29639}" sibTransId="{5878E280-57CC-44F9-9657-A4843F94ECA1}"/>
    <dgm:cxn modelId="{0ED365F8-8C9D-45D8-89F5-20C9D589BB40}" type="presParOf" srcId="{1DB3A02F-7D7D-4D46-87DB-A2461D65CB96}" destId="{BB484A90-7793-4068-83EA-95C431144367}" srcOrd="0" destOrd="0" presId="urn:microsoft.com/office/officeart/2005/8/layout/pyramid1"/>
    <dgm:cxn modelId="{E8FA919E-5B73-4CCA-9586-527A1957731A}" type="presParOf" srcId="{BB484A90-7793-4068-83EA-95C431144367}" destId="{71151983-6E61-43EB-A744-970DB893C2AC}" srcOrd="0" destOrd="0" presId="urn:microsoft.com/office/officeart/2005/8/layout/pyramid1"/>
    <dgm:cxn modelId="{7ECA8E48-A2B7-4C2E-A7C7-D5A8EAEB88F2}" type="presParOf" srcId="{BB484A90-7793-4068-83EA-95C431144367}" destId="{4B51974E-8A0E-4553-8E97-F131011E6289}" srcOrd="1" destOrd="0" presId="urn:microsoft.com/office/officeart/2005/8/layout/pyramid1"/>
    <dgm:cxn modelId="{420E54E7-AE79-49F4-853A-FCAAF70C07D6}" type="presParOf" srcId="{1DB3A02F-7D7D-4D46-87DB-A2461D65CB96}" destId="{D22CBE25-F97A-409A-8810-71A0454A046A}" srcOrd="1" destOrd="0" presId="urn:microsoft.com/office/officeart/2005/8/layout/pyramid1"/>
    <dgm:cxn modelId="{C49C4771-E2B4-4067-B2A7-456E7246B41E}" type="presParOf" srcId="{D22CBE25-F97A-409A-8810-71A0454A046A}" destId="{00A030BD-9B54-47BE-BD82-C39AE193BAD1}" srcOrd="0" destOrd="0" presId="urn:microsoft.com/office/officeart/2005/8/layout/pyramid1"/>
    <dgm:cxn modelId="{B07B4A34-7729-4511-A1E8-9D8FFEBE43AC}" type="presParOf" srcId="{D22CBE25-F97A-409A-8810-71A0454A046A}" destId="{2F182685-8AB3-4248-A52D-B9AF58CCB8FF}" srcOrd="1" destOrd="0" presId="urn:microsoft.com/office/officeart/2005/8/layout/pyramid1"/>
    <dgm:cxn modelId="{8C8D0400-8733-4F47-8839-97C04DAEA55C}" type="presParOf" srcId="{1DB3A02F-7D7D-4D46-87DB-A2461D65CB96}" destId="{C1DC311D-CCF4-4432-9505-5D1D4DACFC9B}" srcOrd="2" destOrd="0" presId="urn:microsoft.com/office/officeart/2005/8/layout/pyramid1"/>
    <dgm:cxn modelId="{CD0ED187-B29E-4C33-9997-44A8A8168FE3}" type="presParOf" srcId="{C1DC311D-CCF4-4432-9505-5D1D4DACFC9B}" destId="{0A711A4B-7AFF-4403-B90E-96EA00679475}" srcOrd="0" destOrd="0" presId="urn:microsoft.com/office/officeart/2005/8/layout/pyramid1"/>
    <dgm:cxn modelId="{3A166E22-A953-4900-9A67-85ABDBC4C56F}" type="presParOf" srcId="{C1DC311D-CCF4-4432-9505-5D1D4DACFC9B}" destId="{78F7E576-D382-4B04-8B58-BA9456F84EC0}" srcOrd="1" destOrd="0" presId="urn:microsoft.com/office/officeart/2005/8/layout/pyramid1"/>
    <dgm:cxn modelId="{64AA82A5-1400-49AE-8E08-BFA4BA71D2BC}" type="presParOf" srcId="{1DB3A02F-7D7D-4D46-87DB-A2461D65CB96}" destId="{DF41E653-7021-4BE7-A4FD-D9AC0C5FCE5D}" srcOrd="3" destOrd="0" presId="urn:microsoft.com/office/officeart/2005/8/layout/pyramid1"/>
    <dgm:cxn modelId="{6E8D2ED0-D8AA-40C2-B188-6460A3F1078B}" type="presParOf" srcId="{DF41E653-7021-4BE7-A4FD-D9AC0C5FCE5D}" destId="{6B7A47FF-062B-4AFA-B4B9-0E7FADF881B0}" srcOrd="0" destOrd="0" presId="urn:microsoft.com/office/officeart/2005/8/layout/pyramid1"/>
    <dgm:cxn modelId="{2CD88880-1810-4ED0-A10F-12DA2CAB3EF6}" type="presParOf" srcId="{DF41E653-7021-4BE7-A4FD-D9AC0C5FCE5D}" destId="{03AB4980-FF87-4C24-AB31-DA19668630A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F498F4-47F2-4728-8725-1DE3D4FFC341}" type="doc">
      <dgm:prSet loTypeId="urn:microsoft.com/office/officeart/2005/8/layout/pyramid1" loCatId="pyramid" qsTypeId="urn:microsoft.com/office/officeart/2005/8/quickstyle/simple1" qsCatId="simple" csTypeId="urn:microsoft.com/office/officeart/2005/8/colors/accent1_2" csCatId="accent1" phldr="1"/>
      <dgm:spPr/>
    </dgm:pt>
    <dgm:pt modelId="{3F407CEE-AB9A-4766-88A2-D6B0E1254F81}">
      <dgm:prSet phldrT="[Metin]" custT="1"/>
      <dgm:spPr/>
      <dgm:t>
        <a:bodyPr/>
        <a:lstStyle/>
        <a:p>
          <a:r>
            <a:rPr lang="tr-TR" sz="2400" i="1" dirty="0" err="1"/>
            <a:t>Wisdom</a:t>
          </a:r>
          <a:endParaRPr lang="tr-TR" sz="2400" i="1" dirty="0"/>
        </a:p>
      </dgm:t>
    </dgm:pt>
    <dgm:pt modelId="{1942F6FE-FAD4-4F57-B330-5F96712EBBA5}" type="parTrans" cxnId="{8C820327-921B-4074-B5E7-6F792B78D7C3}">
      <dgm:prSet/>
      <dgm:spPr/>
      <dgm:t>
        <a:bodyPr/>
        <a:lstStyle/>
        <a:p>
          <a:endParaRPr lang="tr-TR"/>
        </a:p>
      </dgm:t>
    </dgm:pt>
    <dgm:pt modelId="{3A25788A-AE85-4ABB-8834-330522E2B247}" type="sibTrans" cxnId="{8C820327-921B-4074-B5E7-6F792B78D7C3}">
      <dgm:prSet/>
      <dgm:spPr/>
      <dgm:t>
        <a:bodyPr/>
        <a:lstStyle/>
        <a:p>
          <a:endParaRPr lang="tr-TR"/>
        </a:p>
      </dgm:t>
    </dgm:pt>
    <dgm:pt modelId="{84EB9D28-694C-4267-9645-5A4950A2BF58}">
      <dgm:prSet phldrT="[Metin]" custT="1"/>
      <dgm:spPr/>
      <dgm:t>
        <a:bodyPr/>
        <a:lstStyle/>
        <a:p>
          <a:r>
            <a:rPr lang="tr-TR" sz="2400" i="1" dirty="0" err="1"/>
            <a:t>Knowledge</a:t>
          </a:r>
          <a:endParaRPr lang="tr-TR" sz="2400" i="1" dirty="0"/>
        </a:p>
      </dgm:t>
    </dgm:pt>
    <dgm:pt modelId="{941314CC-6731-4C80-BE63-ED4CFD61B52D}" type="parTrans" cxnId="{127400CB-14E3-41BA-B923-F5554EB92B15}">
      <dgm:prSet/>
      <dgm:spPr/>
      <dgm:t>
        <a:bodyPr/>
        <a:lstStyle/>
        <a:p>
          <a:endParaRPr lang="tr-TR"/>
        </a:p>
      </dgm:t>
    </dgm:pt>
    <dgm:pt modelId="{5EC61903-F3C3-4057-936C-0E26E06FAE69}" type="sibTrans" cxnId="{127400CB-14E3-41BA-B923-F5554EB92B15}">
      <dgm:prSet/>
      <dgm:spPr/>
      <dgm:t>
        <a:bodyPr/>
        <a:lstStyle/>
        <a:p>
          <a:endParaRPr lang="tr-TR"/>
        </a:p>
      </dgm:t>
    </dgm:pt>
    <dgm:pt modelId="{B6DFE065-4505-4C83-B381-39BC02194725}">
      <dgm:prSet phldrT="[Metin]" custT="1"/>
      <dgm:spPr/>
      <dgm:t>
        <a:bodyPr/>
        <a:lstStyle/>
        <a:p>
          <a:r>
            <a:rPr lang="tr-TR" sz="2400" i="1" dirty="0" err="1"/>
            <a:t>Information</a:t>
          </a:r>
          <a:endParaRPr lang="tr-TR" sz="2400" i="1" dirty="0"/>
        </a:p>
      </dgm:t>
    </dgm:pt>
    <dgm:pt modelId="{1FE72AE5-911E-4C61-A86A-20B30672FAB4}" type="parTrans" cxnId="{2AEF454D-8443-4C7C-8C83-E5B18F529945}">
      <dgm:prSet/>
      <dgm:spPr/>
      <dgm:t>
        <a:bodyPr/>
        <a:lstStyle/>
        <a:p>
          <a:endParaRPr lang="tr-TR"/>
        </a:p>
      </dgm:t>
    </dgm:pt>
    <dgm:pt modelId="{D4311FF0-B71C-4B4B-853C-F1D291649D3B}" type="sibTrans" cxnId="{2AEF454D-8443-4C7C-8C83-E5B18F529945}">
      <dgm:prSet/>
      <dgm:spPr/>
      <dgm:t>
        <a:bodyPr/>
        <a:lstStyle/>
        <a:p>
          <a:endParaRPr lang="tr-TR"/>
        </a:p>
      </dgm:t>
    </dgm:pt>
    <dgm:pt modelId="{0FDBC7DA-1E83-4FFF-88DB-13BED40B5707}">
      <dgm:prSet phldrT="[Metin]" custT="1"/>
      <dgm:spPr/>
      <dgm:t>
        <a:bodyPr/>
        <a:lstStyle/>
        <a:p>
          <a:r>
            <a:rPr lang="tr-TR" sz="2400" i="1" dirty="0"/>
            <a:t>Data</a:t>
          </a:r>
        </a:p>
      </dgm:t>
    </dgm:pt>
    <dgm:pt modelId="{1E2D71EE-4D0A-47F7-B8BE-64894EE29639}" type="parTrans" cxnId="{1BE04CDB-79C8-4CE7-9126-06E710DA95BF}">
      <dgm:prSet/>
      <dgm:spPr/>
      <dgm:t>
        <a:bodyPr/>
        <a:lstStyle/>
        <a:p>
          <a:endParaRPr lang="tr-TR"/>
        </a:p>
      </dgm:t>
    </dgm:pt>
    <dgm:pt modelId="{5878E280-57CC-44F9-9657-A4843F94ECA1}" type="sibTrans" cxnId="{1BE04CDB-79C8-4CE7-9126-06E710DA95BF}">
      <dgm:prSet/>
      <dgm:spPr/>
      <dgm:t>
        <a:bodyPr/>
        <a:lstStyle/>
        <a:p>
          <a:endParaRPr lang="tr-TR"/>
        </a:p>
      </dgm:t>
    </dgm:pt>
    <dgm:pt modelId="{1DB3A02F-7D7D-4D46-87DB-A2461D65CB96}" type="pres">
      <dgm:prSet presAssocID="{30F498F4-47F2-4728-8725-1DE3D4FFC341}" presName="Name0" presStyleCnt="0">
        <dgm:presLayoutVars>
          <dgm:dir/>
          <dgm:animLvl val="lvl"/>
          <dgm:resizeHandles val="exact"/>
        </dgm:presLayoutVars>
      </dgm:prSet>
      <dgm:spPr/>
    </dgm:pt>
    <dgm:pt modelId="{BB484A90-7793-4068-83EA-95C431144367}" type="pres">
      <dgm:prSet presAssocID="{3F407CEE-AB9A-4766-88A2-D6B0E1254F81}" presName="Name8" presStyleCnt="0"/>
      <dgm:spPr/>
    </dgm:pt>
    <dgm:pt modelId="{71151983-6E61-43EB-A744-970DB893C2AC}" type="pres">
      <dgm:prSet presAssocID="{3F407CEE-AB9A-4766-88A2-D6B0E1254F81}" presName="level" presStyleLbl="node1" presStyleIdx="0" presStyleCnt="4">
        <dgm:presLayoutVars>
          <dgm:chMax val="1"/>
          <dgm:bulletEnabled val="1"/>
        </dgm:presLayoutVars>
      </dgm:prSet>
      <dgm:spPr/>
    </dgm:pt>
    <dgm:pt modelId="{4B51974E-8A0E-4553-8E97-F131011E6289}" type="pres">
      <dgm:prSet presAssocID="{3F407CEE-AB9A-4766-88A2-D6B0E1254F81}" presName="levelTx" presStyleLbl="revTx" presStyleIdx="0" presStyleCnt="0">
        <dgm:presLayoutVars>
          <dgm:chMax val="1"/>
          <dgm:bulletEnabled val="1"/>
        </dgm:presLayoutVars>
      </dgm:prSet>
      <dgm:spPr/>
    </dgm:pt>
    <dgm:pt modelId="{D22CBE25-F97A-409A-8810-71A0454A046A}" type="pres">
      <dgm:prSet presAssocID="{84EB9D28-694C-4267-9645-5A4950A2BF58}" presName="Name8" presStyleCnt="0"/>
      <dgm:spPr/>
    </dgm:pt>
    <dgm:pt modelId="{00A030BD-9B54-47BE-BD82-C39AE193BAD1}" type="pres">
      <dgm:prSet presAssocID="{84EB9D28-694C-4267-9645-5A4950A2BF58}" presName="level" presStyleLbl="node1" presStyleIdx="1" presStyleCnt="4">
        <dgm:presLayoutVars>
          <dgm:chMax val="1"/>
          <dgm:bulletEnabled val="1"/>
        </dgm:presLayoutVars>
      </dgm:prSet>
      <dgm:spPr/>
    </dgm:pt>
    <dgm:pt modelId="{2F182685-8AB3-4248-A52D-B9AF58CCB8FF}" type="pres">
      <dgm:prSet presAssocID="{84EB9D28-694C-4267-9645-5A4950A2BF58}" presName="levelTx" presStyleLbl="revTx" presStyleIdx="0" presStyleCnt="0">
        <dgm:presLayoutVars>
          <dgm:chMax val="1"/>
          <dgm:bulletEnabled val="1"/>
        </dgm:presLayoutVars>
      </dgm:prSet>
      <dgm:spPr/>
    </dgm:pt>
    <dgm:pt modelId="{C1DC311D-CCF4-4432-9505-5D1D4DACFC9B}" type="pres">
      <dgm:prSet presAssocID="{B6DFE065-4505-4C83-B381-39BC02194725}" presName="Name8" presStyleCnt="0"/>
      <dgm:spPr/>
    </dgm:pt>
    <dgm:pt modelId="{0A711A4B-7AFF-4403-B90E-96EA00679475}" type="pres">
      <dgm:prSet presAssocID="{B6DFE065-4505-4C83-B381-39BC02194725}" presName="level" presStyleLbl="node1" presStyleIdx="2" presStyleCnt="4">
        <dgm:presLayoutVars>
          <dgm:chMax val="1"/>
          <dgm:bulletEnabled val="1"/>
        </dgm:presLayoutVars>
      </dgm:prSet>
      <dgm:spPr/>
    </dgm:pt>
    <dgm:pt modelId="{78F7E576-D382-4B04-8B58-BA9456F84EC0}" type="pres">
      <dgm:prSet presAssocID="{B6DFE065-4505-4C83-B381-39BC02194725}" presName="levelTx" presStyleLbl="revTx" presStyleIdx="0" presStyleCnt="0">
        <dgm:presLayoutVars>
          <dgm:chMax val="1"/>
          <dgm:bulletEnabled val="1"/>
        </dgm:presLayoutVars>
      </dgm:prSet>
      <dgm:spPr/>
    </dgm:pt>
    <dgm:pt modelId="{DF41E653-7021-4BE7-A4FD-D9AC0C5FCE5D}" type="pres">
      <dgm:prSet presAssocID="{0FDBC7DA-1E83-4FFF-88DB-13BED40B5707}" presName="Name8" presStyleCnt="0"/>
      <dgm:spPr/>
    </dgm:pt>
    <dgm:pt modelId="{6B7A47FF-062B-4AFA-B4B9-0E7FADF881B0}" type="pres">
      <dgm:prSet presAssocID="{0FDBC7DA-1E83-4FFF-88DB-13BED40B5707}" presName="level" presStyleLbl="node1" presStyleIdx="3" presStyleCnt="4">
        <dgm:presLayoutVars>
          <dgm:chMax val="1"/>
          <dgm:bulletEnabled val="1"/>
        </dgm:presLayoutVars>
      </dgm:prSet>
      <dgm:spPr/>
    </dgm:pt>
    <dgm:pt modelId="{03AB4980-FF87-4C24-AB31-DA19668630A0}" type="pres">
      <dgm:prSet presAssocID="{0FDBC7DA-1E83-4FFF-88DB-13BED40B5707}" presName="levelTx" presStyleLbl="revTx" presStyleIdx="0" presStyleCnt="0">
        <dgm:presLayoutVars>
          <dgm:chMax val="1"/>
          <dgm:bulletEnabled val="1"/>
        </dgm:presLayoutVars>
      </dgm:prSet>
      <dgm:spPr/>
    </dgm:pt>
  </dgm:ptLst>
  <dgm:cxnLst>
    <dgm:cxn modelId="{6D608502-3EDC-4417-A150-5C29FAD94A5F}" type="presOf" srcId="{84EB9D28-694C-4267-9645-5A4950A2BF58}" destId="{00A030BD-9B54-47BE-BD82-C39AE193BAD1}" srcOrd="0" destOrd="0" presId="urn:microsoft.com/office/officeart/2005/8/layout/pyramid1"/>
    <dgm:cxn modelId="{8C820327-921B-4074-B5E7-6F792B78D7C3}" srcId="{30F498F4-47F2-4728-8725-1DE3D4FFC341}" destId="{3F407CEE-AB9A-4766-88A2-D6B0E1254F81}" srcOrd="0" destOrd="0" parTransId="{1942F6FE-FAD4-4F57-B330-5F96712EBBA5}" sibTransId="{3A25788A-AE85-4ABB-8834-330522E2B247}"/>
    <dgm:cxn modelId="{0C73D433-4F42-4705-817C-55DDB55C6A2C}" type="presOf" srcId="{84EB9D28-694C-4267-9645-5A4950A2BF58}" destId="{2F182685-8AB3-4248-A52D-B9AF58CCB8FF}" srcOrd="1" destOrd="0" presId="urn:microsoft.com/office/officeart/2005/8/layout/pyramid1"/>
    <dgm:cxn modelId="{7F1A1F5F-7184-4546-B5DB-28BF54912FAF}" type="presOf" srcId="{3F407CEE-AB9A-4766-88A2-D6B0E1254F81}" destId="{4B51974E-8A0E-4553-8E97-F131011E6289}" srcOrd="1" destOrd="0" presId="urn:microsoft.com/office/officeart/2005/8/layout/pyramid1"/>
    <dgm:cxn modelId="{18EAC54A-8B3B-45A0-AA74-385EE678E626}" type="presOf" srcId="{0FDBC7DA-1E83-4FFF-88DB-13BED40B5707}" destId="{6B7A47FF-062B-4AFA-B4B9-0E7FADF881B0}" srcOrd="0" destOrd="0" presId="urn:microsoft.com/office/officeart/2005/8/layout/pyramid1"/>
    <dgm:cxn modelId="{2AEF454D-8443-4C7C-8C83-E5B18F529945}" srcId="{30F498F4-47F2-4728-8725-1DE3D4FFC341}" destId="{B6DFE065-4505-4C83-B381-39BC02194725}" srcOrd="2" destOrd="0" parTransId="{1FE72AE5-911E-4C61-A86A-20B30672FAB4}" sibTransId="{D4311FF0-B71C-4B4B-853C-F1D291649D3B}"/>
    <dgm:cxn modelId="{F5C24BAC-5D5B-4251-A369-AF82A5AC98C9}" type="presOf" srcId="{B6DFE065-4505-4C83-B381-39BC02194725}" destId="{0A711A4B-7AFF-4403-B90E-96EA00679475}" srcOrd="0" destOrd="0" presId="urn:microsoft.com/office/officeart/2005/8/layout/pyramid1"/>
    <dgm:cxn modelId="{A45B49AF-8050-489C-A4E1-B21E6E0A3509}" type="presOf" srcId="{0FDBC7DA-1E83-4FFF-88DB-13BED40B5707}" destId="{03AB4980-FF87-4C24-AB31-DA19668630A0}" srcOrd="1" destOrd="0" presId="urn:microsoft.com/office/officeart/2005/8/layout/pyramid1"/>
    <dgm:cxn modelId="{A3AE1BC0-339A-4734-A0A7-AB75D50D0C2F}" type="presOf" srcId="{30F498F4-47F2-4728-8725-1DE3D4FFC341}" destId="{1DB3A02F-7D7D-4D46-87DB-A2461D65CB96}" srcOrd="0" destOrd="0" presId="urn:microsoft.com/office/officeart/2005/8/layout/pyramid1"/>
    <dgm:cxn modelId="{43F74AC9-1463-4DE6-9384-20C030FC5316}" type="presOf" srcId="{3F407CEE-AB9A-4766-88A2-D6B0E1254F81}" destId="{71151983-6E61-43EB-A744-970DB893C2AC}" srcOrd="0" destOrd="0" presId="urn:microsoft.com/office/officeart/2005/8/layout/pyramid1"/>
    <dgm:cxn modelId="{127400CB-14E3-41BA-B923-F5554EB92B15}" srcId="{30F498F4-47F2-4728-8725-1DE3D4FFC341}" destId="{84EB9D28-694C-4267-9645-5A4950A2BF58}" srcOrd="1" destOrd="0" parTransId="{941314CC-6731-4C80-BE63-ED4CFD61B52D}" sibTransId="{5EC61903-F3C3-4057-936C-0E26E06FAE69}"/>
    <dgm:cxn modelId="{B1531DD4-2BB9-40C5-AD5C-06ACAA6778E6}" type="presOf" srcId="{B6DFE065-4505-4C83-B381-39BC02194725}" destId="{78F7E576-D382-4B04-8B58-BA9456F84EC0}" srcOrd="1" destOrd="0" presId="urn:microsoft.com/office/officeart/2005/8/layout/pyramid1"/>
    <dgm:cxn modelId="{1BE04CDB-79C8-4CE7-9126-06E710DA95BF}" srcId="{30F498F4-47F2-4728-8725-1DE3D4FFC341}" destId="{0FDBC7DA-1E83-4FFF-88DB-13BED40B5707}" srcOrd="3" destOrd="0" parTransId="{1E2D71EE-4D0A-47F7-B8BE-64894EE29639}" sibTransId="{5878E280-57CC-44F9-9657-A4843F94ECA1}"/>
    <dgm:cxn modelId="{0ED365F8-8C9D-45D8-89F5-20C9D589BB40}" type="presParOf" srcId="{1DB3A02F-7D7D-4D46-87DB-A2461D65CB96}" destId="{BB484A90-7793-4068-83EA-95C431144367}" srcOrd="0" destOrd="0" presId="urn:microsoft.com/office/officeart/2005/8/layout/pyramid1"/>
    <dgm:cxn modelId="{E8FA919E-5B73-4CCA-9586-527A1957731A}" type="presParOf" srcId="{BB484A90-7793-4068-83EA-95C431144367}" destId="{71151983-6E61-43EB-A744-970DB893C2AC}" srcOrd="0" destOrd="0" presId="urn:microsoft.com/office/officeart/2005/8/layout/pyramid1"/>
    <dgm:cxn modelId="{7ECA8E48-A2B7-4C2E-A7C7-D5A8EAEB88F2}" type="presParOf" srcId="{BB484A90-7793-4068-83EA-95C431144367}" destId="{4B51974E-8A0E-4553-8E97-F131011E6289}" srcOrd="1" destOrd="0" presId="urn:microsoft.com/office/officeart/2005/8/layout/pyramid1"/>
    <dgm:cxn modelId="{420E54E7-AE79-49F4-853A-FCAAF70C07D6}" type="presParOf" srcId="{1DB3A02F-7D7D-4D46-87DB-A2461D65CB96}" destId="{D22CBE25-F97A-409A-8810-71A0454A046A}" srcOrd="1" destOrd="0" presId="urn:microsoft.com/office/officeart/2005/8/layout/pyramid1"/>
    <dgm:cxn modelId="{C49C4771-E2B4-4067-B2A7-456E7246B41E}" type="presParOf" srcId="{D22CBE25-F97A-409A-8810-71A0454A046A}" destId="{00A030BD-9B54-47BE-BD82-C39AE193BAD1}" srcOrd="0" destOrd="0" presId="urn:microsoft.com/office/officeart/2005/8/layout/pyramid1"/>
    <dgm:cxn modelId="{B07B4A34-7729-4511-A1E8-9D8FFEBE43AC}" type="presParOf" srcId="{D22CBE25-F97A-409A-8810-71A0454A046A}" destId="{2F182685-8AB3-4248-A52D-B9AF58CCB8FF}" srcOrd="1" destOrd="0" presId="urn:microsoft.com/office/officeart/2005/8/layout/pyramid1"/>
    <dgm:cxn modelId="{8C8D0400-8733-4F47-8839-97C04DAEA55C}" type="presParOf" srcId="{1DB3A02F-7D7D-4D46-87DB-A2461D65CB96}" destId="{C1DC311D-CCF4-4432-9505-5D1D4DACFC9B}" srcOrd="2" destOrd="0" presId="urn:microsoft.com/office/officeart/2005/8/layout/pyramid1"/>
    <dgm:cxn modelId="{CD0ED187-B29E-4C33-9997-44A8A8168FE3}" type="presParOf" srcId="{C1DC311D-CCF4-4432-9505-5D1D4DACFC9B}" destId="{0A711A4B-7AFF-4403-B90E-96EA00679475}" srcOrd="0" destOrd="0" presId="urn:microsoft.com/office/officeart/2005/8/layout/pyramid1"/>
    <dgm:cxn modelId="{3A166E22-A953-4900-9A67-85ABDBC4C56F}" type="presParOf" srcId="{C1DC311D-CCF4-4432-9505-5D1D4DACFC9B}" destId="{78F7E576-D382-4B04-8B58-BA9456F84EC0}" srcOrd="1" destOrd="0" presId="urn:microsoft.com/office/officeart/2005/8/layout/pyramid1"/>
    <dgm:cxn modelId="{64AA82A5-1400-49AE-8E08-BFA4BA71D2BC}" type="presParOf" srcId="{1DB3A02F-7D7D-4D46-87DB-A2461D65CB96}" destId="{DF41E653-7021-4BE7-A4FD-D9AC0C5FCE5D}" srcOrd="3" destOrd="0" presId="urn:microsoft.com/office/officeart/2005/8/layout/pyramid1"/>
    <dgm:cxn modelId="{6E8D2ED0-D8AA-40C2-B188-6460A3F1078B}" type="presParOf" srcId="{DF41E653-7021-4BE7-A4FD-D9AC0C5FCE5D}" destId="{6B7A47FF-062B-4AFA-B4B9-0E7FADF881B0}" srcOrd="0" destOrd="0" presId="urn:microsoft.com/office/officeart/2005/8/layout/pyramid1"/>
    <dgm:cxn modelId="{2CD88880-1810-4ED0-A10F-12DA2CAB3EF6}" type="presParOf" srcId="{DF41E653-7021-4BE7-A4FD-D9AC0C5FCE5D}" destId="{03AB4980-FF87-4C24-AB31-DA19668630A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F498F4-47F2-4728-8725-1DE3D4FFC341}" type="doc">
      <dgm:prSet loTypeId="urn:microsoft.com/office/officeart/2005/8/layout/pyramid1" loCatId="pyramid" qsTypeId="urn:microsoft.com/office/officeart/2005/8/quickstyle/simple1" qsCatId="simple" csTypeId="urn:microsoft.com/office/officeart/2005/8/colors/accent1_2" csCatId="accent1" phldr="1"/>
      <dgm:spPr/>
    </dgm:pt>
    <dgm:pt modelId="{3F407CEE-AB9A-4766-88A2-D6B0E1254F81}">
      <dgm:prSet phldrT="[Metin]" custT="1"/>
      <dgm:spPr/>
      <dgm:t>
        <a:bodyPr/>
        <a:lstStyle/>
        <a:p>
          <a:r>
            <a:rPr lang="tr-TR" sz="2400" i="1" dirty="0" err="1"/>
            <a:t>Wisdom</a:t>
          </a:r>
          <a:endParaRPr lang="tr-TR" sz="2400" i="1" dirty="0"/>
        </a:p>
      </dgm:t>
    </dgm:pt>
    <dgm:pt modelId="{1942F6FE-FAD4-4F57-B330-5F96712EBBA5}" type="parTrans" cxnId="{8C820327-921B-4074-B5E7-6F792B78D7C3}">
      <dgm:prSet/>
      <dgm:spPr/>
      <dgm:t>
        <a:bodyPr/>
        <a:lstStyle/>
        <a:p>
          <a:endParaRPr lang="tr-TR"/>
        </a:p>
      </dgm:t>
    </dgm:pt>
    <dgm:pt modelId="{3A25788A-AE85-4ABB-8834-330522E2B247}" type="sibTrans" cxnId="{8C820327-921B-4074-B5E7-6F792B78D7C3}">
      <dgm:prSet/>
      <dgm:spPr/>
      <dgm:t>
        <a:bodyPr/>
        <a:lstStyle/>
        <a:p>
          <a:endParaRPr lang="tr-TR"/>
        </a:p>
      </dgm:t>
    </dgm:pt>
    <dgm:pt modelId="{84EB9D28-694C-4267-9645-5A4950A2BF58}">
      <dgm:prSet phldrT="[Metin]" custT="1"/>
      <dgm:spPr/>
      <dgm:t>
        <a:bodyPr/>
        <a:lstStyle/>
        <a:p>
          <a:r>
            <a:rPr lang="tr-TR" sz="2400" i="1" dirty="0" err="1"/>
            <a:t>Knowledge</a:t>
          </a:r>
          <a:endParaRPr lang="tr-TR" sz="2400" i="1" dirty="0"/>
        </a:p>
      </dgm:t>
    </dgm:pt>
    <dgm:pt modelId="{941314CC-6731-4C80-BE63-ED4CFD61B52D}" type="parTrans" cxnId="{127400CB-14E3-41BA-B923-F5554EB92B15}">
      <dgm:prSet/>
      <dgm:spPr/>
      <dgm:t>
        <a:bodyPr/>
        <a:lstStyle/>
        <a:p>
          <a:endParaRPr lang="tr-TR"/>
        </a:p>
      </dgm:t>
    </dgm:pt>
    <dgm:pt modelId="{5EC61903-F3C3-4057-936C-0E26E06FAE69}" type="sibTrans" cxnId="{127400CB-14E3-41BA-B923-F5554EB92B15}">
      <dgm:prSet/>
      <dgm:spPr/>
      <dgm:t>
        <a:bodyPr/>
        <a:lstStyle/>
        <a:p>
          <a:endParaRPr lang="tr-TR"/>
        </a:p>
      </dgm:t>
    </dgm:pt>
    <dgm:pt modelId="{B6DFE065-4505-4C83-B381-39BC02194725}">
      <dgm:prSet phldrT="[Metin]" custT="1"/>
      <dgm:spPr/>
      <dgm:t>
        <a:bodyPr/>
        <a:lstStyle/>
        <a:p>
          <a:r>
            <a:rPr lang="tr-TR" sz="2400" i="1" dirty="0" err="1"/>
            <a:t>Information</a:t>
          </a:r>
          <a:endParaRPr lang="tr-TR" sz="2400" i="1" dirty="0"/>
        </a:p>
      </dgm:t>
    </dgm:pt>
    <dgm:pt modelId="{1FE72AE5-911E-4C61-A86A-20B30672FAB4}" type="parTrans" cxnId="{2AEF454D-8443-4C7C-8C83-E5B18F529945}">
      <dgm:prSet/>
      <dgm:spPr/>
      <dgm:t>
        <a:bodyPr/>
        <a:lstStyle/>
        <a:p>
          <a:endParaRPr lang="tr-TR"/>
        </a:p>
      </dgm:t>
    </dgm:pt>
    <dgm:pt modelId="{D4311FF0-B71C-4B4B-853C-F1D291649D3B}" type="sibTrans" cxnId="{2AEF454D-8443-4C7C-8C83-E5B18F529945}">
      <dgm:prSet/>
      <dgm:spPr/>
      <dgm:t>
        <a:bodyPr/>
        <a:lstStyle/>
        <a:p>
          <a:endParaRPr lang="tr-TR"/>
        </a:p>
      </dgm:t>
    </dgm:pt>
    <dgm:pt modelId="{0FDBC7DA-1E83-4FFF-88DB-13BED40B5707}">
      <dgm:prSet phldrT="[Metin]" custT="1"/>
      <dgm:spPr/>
      <dgm:t>
        <a:bodyPr/>
        <a:lstStyle/>
        <a:p>
          <a:r>
            <a:rPr lang="tr-TR" sz="2400" i="1" dirty="0"/>
            <a:t>Data</a:t>
          </a:r>
        </a:p>
      </dgm:t>
    </dgm:pt>
    <dgm:pt modelId="{1E2D71EE-4D0A-47F7-B8BE-64894EE29639}" type="parTrans" cxnId="{1BE04CDB-79C8-4CE7-9126-06E710DA95BF}">
      <dgm:prSet/>
      <dgm:spPr/>
      <dgm:t>
        <a:bodyPr/>
        <a:lstStyle/>
        <a:p>
          <a:endParaRPr lang="tr-TR"/>
        </a:p>
      </dgm:t>
    </dgm:pt>
    <dgm:pt modelId="{5878E280-57CC-44F9-9657-A4843F94ECA1}" type="sibTrans" cxnId="{1BE04CDB-79C8-4CE7-9126-06E710DA95BF}">
      <dgm:prSet/>
      <dgm:spPr/>
      <dgm:t>
        <a:bodyPr/>
        <a:lstStyle/>
        <a:p>
          <a:endParaRPr lang="tr-TR"/>
        </a:p>
      </dgm:t>
    </dgm:pt>
    <dgm:pt modelId="{1DB3A02F-7D7D-4D46-87DB-A2461D65CB96}" type="pres">
      <dgm:prSet presAssocID="{30F498F4-47F2-4728-8725-1DE3D4FFC341}" presName="Name0" presStyleCnt="0">
        <dgm:presLayoutVars>
          <dgm:dir/>
          <dgm:animLvl val="lvl"/>
          <dgm:resizeHandles val="exact"/>
        </dgm:presLayoutVars>
      </dgm:prSet>
      <dgm:spPr/>
    </dgm:pt>
    <dgm:pt modelId="{BB484A90-7793-4068-83EA-95C431144367}" type="pres">
      <dgm:prSet presAssocID="{3F407CEE-AB9A-4766-88A2-D6B0E1254F81}" presName="Name8" presStyleCnt="0"/>
      <dgm:spPr/>
    </dgm:pt>
    <dgm:pt modelId="{71151983-6E61-43EB-A744-970DB893C2AC}" type="pres">
      <dgm:prSet presAssocID="{3F407CEE-AB9A-4766-88A2-D6B0E1254F81}" presName="level" presStyleLbl="node1" presStyleIdx="0" presStyleCnt="4">
        <dgm:presLayoutVars>
          <dgm:chMax val="1"/>
          <dgm:bulletEnabled val="1"/>
        </dgm:presLayoutVars>
      </dgm:prSet>
      <dgm:spPr/>
    </dgm:pt>
    <dgm:pt modelId="{4B51974E-8A0E-4553-8E97-F131011E6289}" type="pres">
      <dgm:prSet presAssocID="{3F407CEE-AB9A-4766-88A2-D6B0E1254F81}" presName="levelTx" presStyleLbl="revTx" presStyleIdx="0" presStyleCnt="0">
        <dgm:presLayoutVars>
          <dgm:chMax val="1"/>
          <dgm:bulletEnabled val="1"/>
        </dgm:presLayoutVars>
      </dgm:prSet>
      <dgm:spPr/>
    </dgm:pt>
    <dgm:pt modelId="{D22CBE25-F97A-409A-8810-71A0454A046A}" type="pres">
      <dgm:prSet presAssocID="{84EB9D28-694C-4267-9645-5A4950A2BF58}" presName="Name8" presStyleCnt="0"/>
      <dgm:spPr/>
    </dgm:pt>
    <dgm:pt modelId="{00A030BD-9B54-47BE-BD82-C39AE193BAD1}" type="pres">
      <dgm:prSet presAssocID="{84EB9D28-694C-4267-9645-5A4950A2BF58}" presName="level" presStyleLbl="node1" presStyleIdx="1" presStyleCnt="4">
        <dgm:presLayoutVars>
          <dgm:chMax val="1"/>
          <dgm:bulletEnabled val="1"/>
        </dgm:presLayoutVars>
      </dgm:prSet>
      <dgm:spPr/>
    </dgm:pt>
    <dgm:pt modelId="{2F182685-8AB3-4248-A52D-B9AF58CCB8FF}" type="pres">
      <dgm:prSet presAssocID="{84EB9D28-694C-4267-9645-5A4950A2BF58}" presName="levelTx" presStyleLbl="revTx" presStyleIdx="0" presStyleCnt="0">
        <dgm:presLayoutVars>
          <dgm:chMax val="1"/>
          <dgm:bulletEnabled val="1"/>
        </dgm:presLayoutVars>
      </dgm:prSet>
      <dgm:spPr/>
    </dgm:pt>
    <dgm:pt modelId="{C1DC311D-CCF4-4432-9505-5D1D4DACFC9B}" type="pres">
      <dgm:prSet presAssocID="{B6DFE065-4505-4C83-B381-39BC02194725}" presName="Name8" presStyleCnt="0"/>
      <dgm:spPr/>
    </dgm:pt>
    <dgm:pt modelId="{0A711A4B-7AFF-4403-B90E-96EA00679475}" type="pres">
      <dgm:prSet presAssocID="{B6DFE065-4505-4C83-B381-39BC02194725}" presName="level" presStyleLbl="node1" presStyleIdx="2" presStyleCnt="4">
        <dgm:presLayoutVars>
          <dgm:chMax val="1"/>
          <dgm:bulletEnabled val="1"/>
        </dgm:presLayoutVars>
      </dgm:prSet>
      <dgm:spPr/>
    </dgm:pt>
    <dgm:pt modelId="{78F7E576-D382-4B04-8B58-BA9456F84EC0}" type="pres">
      <dgm:prSet presAssocID="{B6DFE065-4505-4C83-B381-39BC02194725}" presName="levelTx" presStyleLbl="revTx" presStyleIdx="0" presStyleCnt="0">
        <dgm:presLayoutVars>
          <dgm:chMax val="1"/>
          <dgm:bulletEnabled val="1"/>
        </dgm:presLayoutVars>
      </dgm:prSet>
      <dgm:spPr/>
    </dgm:pt>
    <dgm:pt modelId="{DF41E653-7021-4BE7-A4FD-D9AC0C5FCE5D}" type="pres">
      <dgm:prSet presAssocID="{0FDBC7DA-1E83-4FFF-88DB-13BED40B5707}" presName="Name8" presStyleCnt="0"/>
      <dgm:spPr/>
    </dgm:pt>
    <dgm:pt modelId="{6B7A47FF-062B-4AFA-B4B9-0E7FADF881B0}" type="pres">
      <dgm:prSet presAssocID="{0FDBC7DA-1E83-4FFF-88DB-13BED40B5707}" presName="level" presStyleLbl="node1" presStyleIdx="3" presStyleCnt="4">
        <dgm:presLayoutVars>
          <dgm:chMax val="1"/>
          <dgm:bulletEnabled val="1"/>
        </dgm:presLayoutVars>
      </dgm:prSet>
      <dgm:spPr/>
    </dgm:pt>
    <dgm:pt modelId="{03AB4980-FF87-4C24-AB31-DA19668630A0}" type="pres">
      <dgm:prSet presAssocID="{0FDBC7DA-1E83-4FFF-88DB-13BED40B5707}" presName="levelTx" presStyleLbl="revTx" presStyleIdx="0" presStyleCnt="0">
        <dgm:presLayoutVars>
          <dgm:chMax val="1"/>
          <dgm:bulletEnabled val="1"/>
        </dgm:presLayoutVars>
      </dgm:prSet>
      <dgm:spPr/>
    </dgm:pt>
  </dgm:ptLst>
  <dgm:cxnLst>
    <dgm:cxn modelId="{160B5E05-0D54-4781-A666-1AD97A94B023}" type="presOf" srcId="{0FDBC7DA-1E83-4FFF-88DB-13BED40B5707}" destId="{6B7A47FF-062B-4AFA-B4B9-0E7FADF881B0}" srcOrd="0" destOrd="0" presId="urn:microsoft.com/office/officeart/2005/8/layout/pyramid1"/>
    <dgm:cxn modelId="{8C820327-921B-4074-B5E7-6F792B78D7C3}" srcId="{30F498F4-47F2-4728-8725-1DE3D4FFC341}" destId="{3F407CEE-AB9A-4766-88A2-D6B0E1254F81}" srcOrd="0" destOrd="0" parTransId="{1942F6FE-FAD4-4F57-B330-5F96712EBBA5}" sibTransId="{3A25788A-AE85-4ABB-8834-330522E2B247}"/>
    <dgm:cxn modelId="{7F6A742F-AC7F-46E2-A782-BE1D22D8A7B8}" type="presOf" srcId="{3F407CEE-AB9A-4766-88A2-D6B0E1254F81}" destId="{71151983-6E61-43EB-A744-970DB893C2AC}" srcOrd="0" destOrd="0" presId="urn:microsoft.com/office/officeart/2005/8/layout/pyramid1"/>
    <dgm:cxn modelId="{BC515C3A-EDA4-479F-BBC3-B47224ED62F8}" type="presOf" srcId="{0FDBC7DA-1E83-4FFF-88DB-13BED40B5707}" destId="{03AB4980-FF87-4C24-AB31-DA19668630A0}" srcOrd="1" destOrd="0" presId="urn:microsoft.com/office/officeart/2005/8/layout/pyramid1"/>
    <dgm:cxn modelId="{2AEF454D-8443-4C7C-8C83-E5B18F529945}" srcId="{30F498F4-47F2-4728-8725-1DE3D4FFC341}" destId="{B6DFE065-4505-4C83-B381-39BC02194725}" srcOrd="2" destOrd="0" parTransId="{1FE72AE5-911E-4C61-A86A-20B30672FAB4}" sibTransId="{D4311FF0-B71C-4B4B-853C-F1D291649D3B}"/>
    <dgm:cxn modelId="{932F976F-C87A-43EE-A2C3-0B9BC6E9E13A}" type="presOf" srcId="{84EB9D28-694C-4267-9645-5A4950A2BF58}" destId="{00A030BD-9B54-47BE-BD82-C39AE193BAD1}" srcOrd="0" destOrd="0" presId="urn:microsoft.com/office/officeart/2005/8/layout/pyramid1"/>
    <dgm:cxn modelId="{7C9F8557-6D33-44BD-894A-75A60615F6A4}" type="presOf" srcId="{3F407CEE-AB9A-4766-88A2-D6B0E1254F81}" destId="{4B51974E-8A0E-4553-8E97-F131011E6289}" srcOrd="1" destOrd="0" presId="urn:microsoft.com/office/officeart/2005/8/layout/pyramid1"/>
    <dgm:cxn modelId="{52B3C29F-A58C-4138-93D9-3FB54D07C350}" type="presOf" srcId="{B6DFE065-4505-4C83-B381-39BC02194725}" destId="{0A711A4B-7AFF-4403-B90E-96EA00679475}" srcOrd="0" destOrd="0" presId="urn:microsoft.com/office/officeart/2005/8/layout/pyramid1"/>
    <dgm:cxn modelId="{528AF0A9-9992-4DE2-8E31-F03C36BB272F}" type="presOf" srcId="{B6DFE065-4505-4C83-B381-39BC02194725}" destId="{78F7E576-D382-4B04-8B58-BA9456F84EC0}" srcOrd="1" destOrd="0" presId="urn:microsoft.com/office/officeart/2005/8/layout/pyramid1"/>
    <dgm:cxn modelId="{15B268C5-670E-4306-9EFE-9EEB886BF8FA}" type="presOf" srcId="{84EB9D28-694C-4267-9645-5A4950A2BF58}" destId="{2F182685-8AB3-4248-A52D-B9AF58CCB8FF}" srcOrd="1" destOrd="0" presId="urn:microsoft.com/office/officeart/2005/8/layout/pyramid1"/>
    <dgm:cxn modelId="{127400CB-14E3-41BA-B923-F5554EB92B15}" srcId="{30F498F4-47F2-4728-8725-1DE3D4FFC341}" destId="{84EB9D28-694C-4267-9645-5A4950A2BF58}" srcOrd="1" destOrd="0" parTransId="{941314CC-6731-4C80-BE63-ED4CFD61B52D}" sibTransId="{5EC61903-F3C3-4057-936C-0E26E06FAE69}"/>
    <dgm:cxn modelId="{6254ECD4-9AB4-49C7-BB5E-42B616DFA1F4}" type="presOf" srcId="{30F498F4-47F2-4728-8725-1DE3D4FFC341}" destId="{1DB3A02F-7D7D-4D46-87DB-A2461D65CB96}" srcOrd="0" destOrd="0" presId="urn:microsoft.com/office/officeart/2005/8/layout/pyramid1"/>
    <dgm:cxn modelId="{1BE04CDB-79C8-4CE7-9126-06E710DA95BF}" srcId="{30F498F4-47F2-4728-8725-1DE3D4FFC341}" destId="{0FDBC7DA-1E83-4FFF-88DB-13BED40B5707}" srcOrd="3" destOrd="0" parTransId="{1E2D71EE-4D0A-47F7-B8BE-64894EE29639}" sibTransId="{5878E280-57CC-44F9-9657-A4843F94ECA1}"/>
    <dgm:cxn modelId="{2D5A5E05-7767-4535-8E72-99B7C344DE6B}" type="presParOf" srcId="{1DB3A02F-7D7D-4D46-87DB-A2461D65CB96}" destId="{BB484A90-7793-4068-83EA-95C431144367}" srcOrd="0" destOrd="0" presId="urn:microsoft.com/office/officeart/2005/8/layout/pyramid1"/>
    <dgm:cxn modelId="{B91EF291-86A8-4075-8439-BF80F0E66FF0}" type="presParOf" srcId="{BB484A90-7793-4068-83EA-95C431144367}" destId="{71151983-6E61-43EB-A744-970DB893C2AC}" srcOrd="0" destOrd="0" presId="urn:microsoft.com/office/officeart/2005/8/layout/pyramid1"/>
    <dgm:cxn modelId="{BE82CA18-A88A-4C80-98B3-CFC8A0E09115}" type="presParOf" srcId="{BB484A90-7793-4068-83EA-95C431144367}" destId="{4B51974E-8A0E-4553-8E97-F131011E6289}" srcOrd="1" destOrd="0" presId="urn:microsoft.com/office/officeart/2005/8/layout/pyramid1"/>
    <dgm:cxn modelId="{1F0275CB-0709-461D-A293-2D6C2D9961B9}" type="presParOf" srcId="{1DB3A02F-7D7D-4D46-87DB-A2461D65CB96}" destId="{D22CBE25-F97A-409A-8810-71A0454A046A}" srcOrd="1" destOrd="0" presId="urn:microsoft.com/office/officeart/2005/8/layout/pyramid1"/>
    <dgm:cxn modelId="{BEEA2BC4-4600-4C0B-B8A7-43362CFEBD38}" type="presParOf" srcId="{D22CBE25-F97A-409A-8810-71A0454A046A}" destId="{00A030BD-9B54-47BE-BD82-C39AE193BAD1}" srcOrd="0" destOrd="0" presId="urn:microsoft.com/office/officeart/2005/8/layout/pyramid1"/>
    <dgm:cxn modelId="{FE5CD1E4-E8EC-4442-9EA7-62D04F7F17AB}" type="presParOf" srcId="{D22CBE25-F97A-409A-8810-71A0454A046A}" destId="{2F182685-8AB3-4248-A52D-B9AF58CCB8FF}" srcOrd="1" destOrd="0" presId="urn:microsoft.com/office/officeart/2005/8/layout/pyramid1"/>
    <dgm:cxn modelId="{E3F5A94A-A53C-4C4C-A6EA-9EF58D1FC45C}" type="presParOf" srcId="{1DB3A02F-7D7D-4D46-87DB-A2461D65CB96}" destId="{C1DC311D-CCF4-4432-9505-5D1D4DACFC9B}" srcOrd="2" destOrd="0" presId="urn:microsoft.com/office/officeart/2005/8/layout/pyramid1"/>
    <dgm:cxn modelId="{54B16CD1-8628-4812-81C0-09497F217054}" type="presParOf" srcId="{C1DC311D-CCF4-4432-9505-5D1D4DACFC9B}" destId="{0A711A4B-7AFF-4403-B90E-96EA00679475}" srcOrd="0" destOrd="0" presId="urn:microsoft.com/office/officeart/2005/8/layout/pyramid1"/>
    <dgm:cxn modelId="{B676D033-54D5-43DA-A57B-74589BE13703}" type="presParOf" srcId="{C1DC311D-CCF4-4432-9505-5D1D4DACFC9B}" destId="{78F7E576-D382-4B04-8B58-BA9456F84EC0}" srcOrd="1" destOrd="0" presId="urn:microsoft.com/office/officeart/2005/8/layout/pyramid1"/>
    <dgm:cxn modelId="{2FB2DA11-6D96-48D3-B51A-9A5DD292D6B2}" type="presParOf" srcId="{1DB3A02F-7D7D-4D46-87DB-A2461D65CB96}" destId="{DF41E653-7021-4BE7-A4FD-D9AC0C5FCE5D}" srcOrd="3" destOrd="0" presId="urn:microsoft.com/office/officeart/2005/8/layout/pyramid1"/>
    <dgm:cxn modelId="{3A236A42-46B8-4425-A3F7-3DAE2351A3B0}" type="presParOf" srcId="{DF41E653-7021-4BE7-A4FD-D9AC0C5FCE5D}" destId="{6B7A47FF-062B-4AFA-B4B9-0E7FADF881B0}" srcOrd="0" destOrd="0" presId="urn:microsoft.com/office/officeart/2005/8/layout/pyramid1"/>
    <dgm:cxn modelId="{81BC12EB-3E5E-4674-B5AD-B5836ACDE7A8}" type="presParOf" srcId="{DF41E653-7021-4BE7-A4FD-D9AC0C5FCE5D}" destId="{03AB4980-FF87-4C24-AB31-DA19668630A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F498F4-47F2-4728-8725-1DE3D4FFC341}" type="doc">
      <dgm:prSet loTypeId="urn:microsoft.com/office/officeart/2005/8/layout/pyramid1" loCatId="pyramid" qsTypeId="urn:microsoft.com/office/officeart/2005/8/quickstyle/simple1" qsCatId="simple" csTypeId="urn:microsoft.com/office/officeart/2005/8/colors/accent1_2" csCatId="accent1" phldr="1"/>
      <dgm:spPr/>
    </dgm:pt>
    <dgm:pt modelId="{3F407CEE-AB9A-4766-88A2-D6B0E1254F81}">
      <dgm:prSet phldrT="[Metin]" custT="1"/>
      <dgm:spPr/>
      <dgm:t>
        <a:bodyPr/>
        <a:lstStyle/>
        <a:p>
          <a:r>
            <a:rPr lang="tr-TR" sz="2400" i="1" dirty="0" err="1"/>
            <a:t>Wisdom</a:t>
          </a:r>
          <a:endParaRPr lang="tr-TR" sz="2400" i="1" dirty="0"/>
        </a:p>
      </dgm:t>
    </dgm:pt>
    <dgm:pt modelId="{1942F6FE-FAD4-4F57-B330-5F96712EBBA5}" type="parTrans" cxnId="{8C820327-921B-4074-B5E7-6F792B78D7C3}">
      <dgm:prSet/>
      <dgm:spPr/>
      <dgm:t>
        <a:bodyPr/>
        <a:lstStyle/>
        <a:p>
          <a:endParaRPr lang="tr-TR"/>
        </a:p>
      </dgm:t>
    </dgm:pt>
    <dgm:pt modelId="{3A25788A-AE85-4ABB-8834-330522E2B247}" type="sibTrans" cxnId="{8C820327-921B-4074-B5E7-6F792B78D7C3}">
      <dgm:prSet/>
      <dgm:spPr/>
      <dgm:t>
        <a:bodyPr/>
        <a:lstStyle/>
        <a:p>
          <a:endParaRPr lang="tr-TR"/>
        </a:p>
      </dgm:t>
    </dgm:pt>
    <dgm:pt modelId="{84EB9D28-694C-4267-9645-5A4950A2BF58}">
      <dgm:prSet phldrT="[Metin]" custT="1"/>
      <dgm:spPr/>
      <dgm:t>
        <a:bodyPr/>
        <a:lstStyle/>
        <a:p>
          <a:r>
            <a:rPr lang="tr-TR" sz="2400" i="1" dirty="0" err="1"/>
            <a:t>Knowledge</a:t>
          </a:r>
          <a:endParaRPr lang="tr-TR" sz="2400" i="1" dirty="0"/>
        </a:p>
      </dgm:t>
    </dgm:pt>
    <dgm:pt modelId="{941314CC-6731-4C80-BE63-ED4CFD61B52D}" type="parTrans" cxnId="{127400CB-14E3-41BA-B923-F5554EB92B15}">
      <dgm:prSet/>
      <dgm:spPr/>
      <dgm:t>
        <a:bodyPr/>
        <a:lstStyle/>
        <a:p>
          <a:endParaRPr lang="tr-TR"/>
        </a:p>
      </dgm:t>
    </dgm:pt>
    <dgm:pt modelId="{5EC61903-F3C3-4057-936C-0E26E06FAE69}" type="sibTrans" cxnId="{127400CB-14E3-41BA-B923-F5554EB92B15}">
      <dgm:prSet/>
      <dgm:spPr/>
      <dgm:t>
        <a:bodyPr/>
        <a:lstStyle/>
        <a:p>
          <a:endParaRPr lang="tr-TR"/>
        </a:p>
      </dgm:t>
    </dgm:pt>
    <dgm:pt modelId="{B6DFE065-4505-4C83-B381-39BC02194725}">
      <dgm:prSet phldrT="[Metin]" custT="1"/>
      <dgm:spPr/>
      <dgm:t>
        <a:bodyPr/>
        <a:lstStyle/>
        <a:p>
          <a:r>
            <a:rPr lang="tr-TR" sz="2400" i="1" dirty="0" err="1"/>
            <a:t>Information</a:t>
          </a:r>
          <a:endParaRPr lang="tr-TR" sz="2400" i="1" dirty="0"/>
        </a:p>
      </dgm:t>
    </dgm:pt>
    <dgm:pt modelId="{1FE72AE5-911E-4C61-A86A-20B30672FAB4}" type="parTrans" cxnId="{2AEF454D-8443-4C7C-8C83-E5B18F529945}">
      <dgm:prSet/>
      <dgm:spPr/>
      <dgm:t>
        <a:bodyPr/>
        <a:lstStyle/>
        <a:p>
          <a:endParaRPr lang="tr-TR"/>
        </a:p>
      </dgm:t>
    </dgm:pt>
    <dgm:pt modelId="{D4311FF0-B71C-4B4B-853C-F1D291649D3B}" type="sibTrans" cxnId="{2AEF454D-8443-4C7C-8C83-E5B18F529945}">
      <dgm:prSet/>
      <dgm:spPr/>
      <dgm:t>
        <a:bodyPr/>
        <a:lstStyle/>
        <a:p>
          <a:endParaRPr lang="tr-TR"/>
        </a:p>
      </dgm:t>
    </dgm:pt>
    <dgm:pt modelId="{0FDBC7DA-1E83-4FFF-88DB-13BED40B5707}">
      <dgm:prSet phldrT="[Metin]" custT="1"/>
      <dgm:spPr/>
      <dgm:t>
        <a:bodyPr/>
        <a:lstStyle/>
        <a:p>
          <a:r>
            <a:rPr lang="tr-TR" sz="2400" i="1" dirty="0"/>
            <a:t>Data</a:t>
          </a:r>
        </a:p>
      </dgm:t>
    </dgm:pt>
    <dgm:pt modelId="{1E2D71EE-4D0A-47F7-B8BE-64894EE29639}" type="parTrans" cxnId="{1BE04CDB-79C8-4CE7-9126-06E710DA95BF}">
      <dgm:prSet/>
      <dgm:spPr/>
      <dgm:t>
        <a:bodyPr/>
        <a:lstStyle/>
        <a:p>
          <a:endParaRPr lang="tr-TR"/>
        </a:p>
      </dgm:t>
    </dgm:pt>
    <dgm:pt modelId="{5878E280-57CC-44F9-9657-A4843F94ECA1}" type="sibTrans" cxnId="{1BE04CDB-79C8-4CE7-9126-06E710DA95BF}">
      <dgm:prSet/>
      <dgm:spPr/>
      <dgm:t>
        <a:bodyPr/>
        <a:lstStyle/>
        <a:p>
          <a:endParaRPr lang="tr-TR"/>
        </a:p>
      </dgm:t>
    </dgm:pt>
    <dgm:pt modelId="{1DB3A02F-7D7D-4D46-87DB-A2461D65CB96}" type="pres">
      <dgm:prSet presAssocID="{30F498F4-47F2-4728-8725-1DE3D4FFC341}" presName="Name0" presStyleCnt="0">
        <dgm:presLayoutVars>
          <dgm:dir/>
          <dgm:animLvl val="lvl"/>
          <dgm:resizeHandles val="exact"/>
        </dgm:presLayoutVars>
      </dgm:prSet>
      <dgm:spPr/>
    </dgm:pt>
    <dgm:pt modelId="{BB484A90-7793-4068-83EA-95C431144367}" type="pres">
      <dgm:prSet presAssocID="{3F407CEE-AB9A-4766-88A2-D6B0E1254F81}" presName="Name8" presStyleCnt="0"/>
      <dgm:spPr/>
    </dgm:pt>
    <dgm:pt modelId="{71151983-6E61-43EB-A744-970DB893C2AC}" type="pres">
      <dgm:prSet presAssocID="{3F407CEE-AB9A-4766-88A2-D6B0E1254F81}" presName="level" presStyleLbl="node1" presStyleIdx="0" presStyleCnt="4">
        <dgm:presLayoutVars>
          <dgm:chMax val="1"/>
          <dgm:bulletEnabled val="1"/>
        </dgm:presLayoutVars>
      </dgm:prSet>
      <dgm:spPr/>
    </dgm:pt>
    <dgm:pt modelId="{4B51974E-8A0E-4553-8E97-F131011E6289}" type="pres">
      <dgm:prSet presAssocID="{3F407CEE-AB9A-4766-88A2-D6B0E1254F81}" presName="levelTx" presStyleLbl="revTx" presStyleIdx="0" presStyleCnt="0">
        <dgm:presLayoutVars>
          <dgm:chMax val="1"/>
          <dgm:bulletEnabled val="1"/>
        </dgm:presLayoutVars>
      </dgm:prSet>
      <dgm:spPr/>
    </dgm:pt>
    <dgm:pt modelId="{D22CBE25-F97A-409A-8810-71A0454A046A}" type="pres">
      <dgm:prSet presAssocID="{84EB9D28-694C-4267-9645-5A4950A2BF58}" presName="Name8" presStyleCnt="0"/>
      <dgm:spPr/>
    </dgm:pt>
    <dgm:pt modelId="{00A030BD-9B54-47BE-BD82-C39AE193BAD1}" type="pres">
      <dgm:prSet presAssocID="{84EB9D28-694C-4267-9645-5A4950A2BF58}" presName="level" presStyleLbl="node1" presStyleIdx="1" presStyleCnt="4">
        <dgm:presLayoutVars>
          <dgm:chMax val="1"/>
          <dgm:bulletEnabled val="1"/>
        </dgm:presLayoutVars>
      </dgm:prSet>
      <dgm:spPr/>
    </dgm:pt>
    <dgm:pt modelId="{2F182685-8AB3-4248-A52D-B9AF58CCB8FF}" type="pres">
      <dgm:prSet presAssocID="{84EB9D28-694C-4267-9645-5A4950A2BF58}" presName="levelTx" presStyleLbl="revTx" presStyleIdx="0" presStyleCnt="0">
        <dgm:presLayoutVars>
          <dgm:chMax val="1"/>
          <dgm:bulletEnabled val="1"/>
        </dgm:presLayoutVars>
      </dgm:prSet>
      <dgm:spPr/>
    </dgm:pt>
    <dgm:pt modelId="{C1DC311D-CCF4-4432-9505-5D1D4DACFC9B}" type="pres">
      <dgm:prSet presAssocID="{B6DFE065-4505-4C83-B381-39BC02194725}" presName="Name8" presStyleCnt="0"/>
      <dgm:spPr/>
    </dgm:pt>
    <dgm:pt modelId="{0A711A4B-7AFF-4403-B90E-96EA00679475}" type="pres">
      <dgm:prSet presAssocID="{B6DFE065-4505-4C83-B381-39BC02194725}" presName="level" presStyleLbl="node1" presStyleIdx="2" presStyleCnt="4">
        <dgm:presLayoutVars>
          <dgm:chMax val="1"/>
          <dgm:bulletEnabled val="1"/>
        </dgm:presLayoutVars>
      </dgm:prSet>
      <dgm:spPr/>
    </dgm:pt>
    <dgm:pt modelId="{78F7E576-D382-4B04-8B58-BA9456F84EC0}" type="pres">
      <dgm:prSet presAssocID="{B6DFE065-4505-4C83-B381-39BC02194725}" presName="levelTx" presStyleLbl="revTx" presStyleIdx="0" presStyleCnt="0">
        <dgm:presLayoutVars>
          <dgm:chMax val="1"/>
          <dgm:bulletEnabled val="1"/>
        </dgm:presLayoutVars>
      </dgm:prSet>
      <dgm:spPr/>
    </dgm:pt>
    <dgm:pt modelId="{DF41E653-7021-4BE7-A4FD-D9AC0C5FCE5D}" type="pres">
      <dgm:prSet presAssocID="{0FDBC7DA-1E83-4FFF-88DB-13BED40B5707}" presName="Name8" presStyleCnt="0"/>
      <dgm:spPr/>
    </dgm:pt>
    <dgm:pt modelId="{6B7A47FF-062B-4AFA-B4B9-0E7FADF881B0}" type="pres">
      <dgm:prSet presAssocID="{0FDBC7DA-1E83-4FFF-88DB-13BED40B5707}" presName="level" presStyleLbl="node1" presStyleIdx="3" presStyleCnt="4">
        <dgm:presLayoutVars>
          <dgm:chMax val="1"/>
          <dgm:bulletEnabled val="1"/>
        </dgm:presLayoutVars>
      </dgm:prSet>
      <dgm:spPr/>
    </dgm:pt>
    <dgm:pt modelId="{03AB4980-FF87-4C24-AB31-DA19668630A0}" type="pres">
      <dgm:prSet presAssocID="{0FDBC7DA-1E83-4FFF-88DB-13BED40B5707}" presName="levelTx" presStyleLbl="revTx" presStyleIdx="0" presStyleCnt="0">
        <dgm:presLayoutVars>
          <dgm:chMax val="1"/>
          <dgm:bulletEnabled val="1"/>
        </dgm:presLayoutVars>
      </dgm:prSet>
      <dgm:spPr/>
    </dgm:pt>
  </dgm:ptLst>
  <dgm:cxnLst>
    <dgm:cxn modelId="{03E8AE06-2723-4C72-AAA1-CDBB6E18558F}" type="presOf" srcId="{0FDBC7DA-1E83-4FFF-88DB-13BED40B5707}" destId="{6B7A47FF-062B-4AFA-B4B9-0E7FADF881B0}" srcOrd="0" destOrd="0" presId="urn:microsoft.com/office/officeart/2005/8/layout/pyramid1"/>
    <dgm:cxn modelId="{FD467C1B-B45C-48A5-94D3-E94B992F1DE2}" type="presOf" srcId="{3F407CEE-AB9A-4766-88A2-D6B0E1254F81}" destId="{4B51974E-8A0E-4553-8E97-F131011E6289}" srcOrd="1" destOrd="0" presId="urn:microsoft.com/office/officeart/2005/8/layout/pyramid1"/>
    <dgm:cxn modelId="{8C820327-921B-4074-B5E7-6F792B78D7C3}" srcId="{30F498F4-47F2-4728-8725-1DE3D4FFC341}" destId="{3F407CEE-AB9A-4766-88A2-D6B0E1254F81}" srcOrd="0" destOrd="0" parTransId="{1942F6FE-FAD4-4F57-B330-5F96712EBBA5}" sibTransId="{3A25788A-AE85-4ABB-8834-330522E2B247}"/>
    <dgm:cxn modelId="{ADF2293E-12E6-46F4-942F-F8F710C51D6A}" type="presOf" srcId="{B6DFE065-4505-4C83-B381-39BC02194725}" destId="{0A711A4B-7AFF-4403-B90E-96EA00679475}" srcOrd="0" destOrd="0" presId="urn:microsoft.com/office/officeart/2005/8/layout/pyramid1"/>
    <dgm:cxn modelId="{2AEF454D-8443-4C7C-8C83-E5B18F529945}" srcId="{30F498F4-47F2-4728-8725-1DE3D4FFC341}" destId="{B6DFE065-4505-4C83-B381-39BC02194725}" srcOrd="2" destOrd="0" parTransId="{1FE72AE5-911E-4C61-A86A-20B30672FAB4}" sibTransId="{D4311FF0-B71C-4B4B-853C-F1D291649D3B}"/>
    <dgm:cxn modelId="{A2AF4B8A-27C3-4623-8D00-1B130498DC8D}" type="presOf" srcId="{30F498F4-47F2-4728-8725-1DE3D4FFC341}" destId="{1DB3A02F-7D7D-4D46-87DB-A2461D65CB96}" srcOrd="0" destOrd="0" presId="urn:microsoft.com/office/officeart/2005/8/layout/pyramid1"/>
    <dgm:cxn modelId="{3BA1AFB7-BD21-4414-964E-888B1D3A4345}" type="presOf" srcId="{B6DFE065-4505-4C83-B381-39BC02194725}" destId="{78F7E576-D382-4B04-8B58-BA9456F84EC0}" srcOrd="1" destOrd="0" presId="urn:microsoft.com/office/officeart/2005/8/layout/pyramid1"/>
    <dgm:cxn modelId="{127400CB-14E3-41BA-B923-F5554EB92B15}" srcId="{30F498F4-47F2-4728-8725-1DE3D4FFC341}" destId="{84EB9D28-694C-4267-9645-5A4950A2BF58}" srcOrd="1" destOrd="0" parTransId="{941314CC-6731-4C80-BE63-ED4CFD61B52D}" sibTransId="{5EC61903-F3C3-4057-936C-0E26E06FAE69}"/>
    <dgm:cxn modelId="{1BE04CDB-79C8-4CE7-9126-06E710DA95BF}" srcId="{30F498F4-47F2-4728-8725-1DE3D4FFC341}" destId="{0FDBC7DA-1E83-4FFF-88DB-13BED40B5707}" srcOrd="3" destOrd="0" parTransId="{1E2D71EE-4D0A-47F7-B8BE-64894EE29639}" sibTransId="{5878E280-57CC-44F9-9657-A4843F94ECA1}"/>
    <dgm:cxn modelId="{107DD9DC-D48A-47CF-8ACA-F43457A56C18}" type="presOf" srcId="{0FDBC7DA-1E83-4FFF-88DB-13BED40B5707}" destId="{03AB4980-FF87-4C24-AB31-DA19668630A0}" srcOrd="1" destOrd="0" presId="urn:microsoft.com/office/officeart/2005/8/layout/pyramid1"/>
    <dgm:cxn modelId="{64202AE0-3264-4BB1-A9D8-DDDF1103A93C}" type="presOf" srcId="{84EB9D28-694C-4267-9645-5A4950A2BF58}" destId="{00A030BD-9B54-47BE-BD82-C39AE193BAD1}" srcOrd="0" destOrd="0" presId="urn:microsoft.com/office/officeart/2005/8/layout/pyramid1"/>
    <dgm:cxn modelId="{E28619E2-FFDA-4C0B-880B-3018D09D85A4}" type="presOf" srcId="{3F407CEE-AB9A-4766-88A2-D6B0E1254F81}" destId="{71151983-6E61-43EB-A744-970DB893C2AC}" srcOrd="0" destOrd="0" presId="urn:microsoft.com/office/officeart/2005/8/layout/pyramid1"/>
    <dgm:cxn modelId="{79D259EA-9393-4E5F-B49B-875DF1CD4025}" type="presOf" srcId="{84EB9D28-694C-4267-9645-5A4950A2BF58}" destId="{2F182685-8AB3-4248-A52D-B9AF58CCB8FF}" srcOrd="1" destOrd="0" presId="urn:microsoft.com/office/officeart/2005/8/layout/pyramid1"/>
    <dgm:cxn modelId="{BF9873E7-83A0-4A39-A781-8A55CA9321EC}" type="presParOf" srcId="{1DB3A02F-7D7D-4D46-87DB-A2461D65CB96}" destId="{BB484A90-7793-4068-83EA-95C431144367}" srcOrd="0" destOrd="0" presId="urn:microsoft.com/office/officeart/2005/8/layout/pyramid1"/>
    <dgm:cxn modelId="{D2B869E1-C002-431A-8092-860D4D1360BB}" type="presParOf" srcId="{BB484A90-7793-4068-83EA-95C431144367}" destId="{71151983-6E61-43EB-A744-970DB893C2AC}" srcOrd="0" destOrd="0" presId="urn:microsoft.com/office/officeart/2005/8/layout/pyramid1"/>
    <dgm:cxn modelId="{71D51E32-908D-435E-A6D7-CBAB86422045}" type="presParOf" srcId="{BB484A90-7793-4068-83EA-95C431144367}" destId="{4B51974E-8A0E-4553-8E97-F131011E6289}" srcOrd="1" destOrd="0" presId="urn:microsoft.com/office/officeart/2005/8/layout/pyramid1"/>
    <dgm:cxn modelId="{605E9230-DD1B-4DB8-ABEC-B2AB6D74BED0}" type="presParOf" srcId="{1DB3A02F-7D7D-4D46-87DB-A2461D65CB96}" destId="{D22CBE25-F97A-409A-8810-71A0454A046A}" srcOrd="1" destOrd="0" presId="urn:microsoft.com/office/officeart/2005/8/layout/pyramid1"/>
    <dgm:cxn modelId="{0D0FC0AB-68B1-4625-BDC7-2EA994892007}" type="presParOf" srcId="{D22CBE25-F97A-409A-8810-71A0454A046A}" destId="{00A030BD-9B54-47BE-BD82-C39AE193BAD1}" srcOrd="0" destOrd="0" presId="urn:microsoft.com/office/officeart/2005/8/layout/pyramid1"/>
    <dgm:cxn modelId="{603CAF29-0D40-474B-99F5-0C4A36A475CF}" type="presParOf" srcId="{D22CBE25-F97A-409A-8810-71A0454A046A}" destId="{2F182685-8AB3-4248-A52D-B9AF58CCB8FF}" srcOrd="1" destOrd="0" presId="urn:microsoft.com/office/officeart/2005/8/layout/pyramid1"/>
    <dgm:cxn modelId="{91415889-5428-4ADC-9BE1-79B221FDFDDC}" type="presParOf" srcId="{1DB3A02F-7D7D-4D46-87DB-A2461D65CB96}" destId="{C1DC311D-CCF4-4432-9505-5D1D4DACFC9B}" srcOrd="2" destOrd="0" presId="urn:microsoft.com/office/officeart/2005/8/layout/pyramid1"/>
    <dgm:cxn modelId="{39B7608F-B664-41B8-B324-E24B85EE8BB8}" type="presParOf" srcId="{C1DC311D-CCF4-4432-9505-5D1D4DACFC9B}" destId="{0A711A4B-7AFF-4403-B90E-96EA00679475}" srcOrd="0" destOrd="0" presId="urn:microsoft.com/office/officeart/2005/8/layout/pyramid1"/>
    <dgm:cxn modelId="{3D87F07A-E14A-4C9F-969F-1308D316CF9F}" type="presParOf" srcId="{C1DC311D-CCF4-4432-9505-5D1D4DACFC9B}" destId="{78F7E576-D382-4B04-8B58-BA9456F84EC0}" srcOrd="1" destOrd="0" presId="urn:microsoft.com/office/officeart/2005/8/layout/pyramid1"/>
    <dgm:cxn modelId="{D8D23FED-53E7-48D7-A160-E7CC6DB011BD}" type="presParOf" srcId="{1DB3A02F-7D7D-4D46-87DB-A2461D65CB96}" destId="{DF41E653-7021-4BE7-A4FD-D9AC0C5FCE5D}" srcOrd="3" destOrd="0" presId="urn:microsoft.com/office/officeart/2005/8/layout/pyramid1"/>
    <dgm:cxn modelId="{865EE3CF-4F9E-48D4-AA5D-D432E313262A}" type="presParOf" srcId="{DF41E653-7021-4BE7-A4FD-D9AC0C5FCE5D}" destId="{6B7A47FF-062B-4AFA-B4B9-0E7FADF881B0}" srcOrd="0" destOrd="0" presId="urn:microsoft.com/office/officeart/2005/8/layout/pyramid1"/>
    <dgm:cxn modelId="{9666DE9C-6E9C-42E1-A002-31256F9B94A5}" type="presParOf" srcId="{DF41E653-7021-4BE7-A4FD-D9AC0C5FCE5D}" destId="{03AB4980-FF87-4C24-AB31-DA19668630A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F498F4-47F2-4728-8725-1DE3D4FFC341}" type="doc">
      <dgm:prSet loTypeId="urn:microsoft.com/office/officeart/2005/8/layout/pyramid1" loCatId="pyramid" qsTypeId="urn:microsoft.com/office/officeart/2005/8/quickstyle/simple1" qsCatId="simple" csTypeId="urn:microsoft.com/office/officeart/2005/8/colors/accent1_2" csCatId="accent1" phldr="1"/>
      <dgm:spPr/>
    </dgm:pt>
    <dgm:pt modelId="{3F407CEE-AB9A-4766-88A2-D6B0E1254F81}">
      <dgm:prSet phldrT="[Metin]" custT="1"/>
      <dgm:spPr/>
      <dgm:t>
        <a:bodyPr/>
        <a:lstStyle/>
        <a:p>
          <a:r>
            <a:rPr lang="tr-TR" sz="2400" i="1" dirty="0" err="1"/>
            <a:t>Wisdom</a:t>
          </a:r>
          <a:endParaRPr lang="tr-TR" sz="2400" i="1" dirty="0"/>
        </a:p>
      </dgm:t>
    </dgm:pt>
    <dgm:pt modelId="{1942F6FE-FAD4-4F57-B330-5F96712EBBA5}" type="parTrans" cxnId="{8C820327-921B-4074-B5E7-6F792B78D7C3}">
      <dgm:prSet/>
      <dgm:spPr/>
      <dgm:t>
        <a:bodyPr/>
        <a:lstStyle/>
        <a:p>
          <a:endParaRPr lang="tr-TR"/>
        </a:p>
      </dgm:t>
    </dgm:pt>
    <dgm:pt modelId="{3A25788A-AE85-4ABB-8834-330522E2B247}" type="sibTrans" cxnId="{8C820327-921B-4074-B5E7-6F792B78D7C3}">
      <dgm:prSet/>
      <dgm:spPr/>
      <dgm:t>
        <a:bodyPr/>
        <a:lstStyle/>
        <a:p>
          <a:endParaRPr lang="tr-TR"/>
        </a:p>
      </dgm:t>
    </dgm:pt>
    <dgm:pt modelId="{84EB9D28-694C-4267-9645-5A4950A2BF58}">
      <dgm:prSet phldrT="[Metin]" custT="1"/>
      <dgm:spPr/>
      <dgm:t>
        <a:bodyPr/>
        <a:lstStyle/>
        <a:p>
          <a:r>
            <a:rPr lang="tr-TR" sz="2400" i="1" dirty="0" err="1"/>
            <a:t>Knowledge</a:t>
          </a:r>
          <a:endParaRPr lang="tr-TR" sz="2400" i="1" dirty="0"/>
        </a:p>
      </dgm:t>
    </dgm:pt>
    <dgm:pt modelId="{941314CC-6731-4C80-BE63-ED4CFD61B52D}" type="parTrans" cxnId="{127400CB-14E3-41BA-B923-F5554EB92B15}">
      <dgm:prSet/>
      <dgm:spPr/>
      <dgm:t>
        <a:bodyPr/>
        <a:lstStyle/>
        <a:p>
          <a:endParaRPr lang="tr-TR"/>
        </a:p>
      </dgm:t>
    </dgm:pt>
    <dgm:pt modelId="{5EC61903-F3C3-4057-936C-0E26E06FAE69}" type="sibTrans" cxnId="{127400CB-14E3-41BA-B923-F5554EB92B15}">
      <dgm:prSet/>
      <dgm:spPr/>
      <dgm:t>
        <a:bodyPr/>
        <a:lstStyle/>
        <a:p>
          <a:endParaRPr lang="tr-TR"/>
        </a:p>
      </dgm:t>
    </dgm:pt>
    <dgm:pt modelId="{B6DFE065-4505-4C83-B381-39BC02194725}">
      <dgm:prSet phldrT="[Metin]" custT="1"/>
      <dgm:spPr/>
      <dgm:t>
        <a:bodyPr/>
        <a:lstStyle/>
        <a:p>
          <a:r>
            <a:rPr lang="tr-TR" sz="2400" i="1" dirty="0" err="1"/>
            <a:t>Information</a:t>
          </a:r>
          <a:endParaRPr lang="tr-TR" sz="2400" i="1" dirty="0"/>
        </a:p>
      </dgm:t>
    </dgm:pt>
    <dgm:pt modelId="{1FE72AE5-911E-4C61-A86A-20B30672FAB4}" type="parTrans" cxnId="{2AEF454D-8443-4C7C-8C83-E5B18F529945}">
      <dgm:prSet/>
      <dgm:spPr/>
      <dgm:t>
        <a:bodyPr/>
        <a:lstStyle/>
        <a:p>
          <a:endParaRPr lang="tr-TR"/>
        </a:p>
      </dgm:t>
    </dgm:pt>
    <dgm:pt modelId="{D4311FF0-B71C-4B4B-853C-F1D291649D3B}" type="sibTrans" cxnId="{2AEF454D-8443-4C7C-8C83-E5B18F529945}">
      <dgm:prSet/>
      <dgm:spPr/>
      <dgm:t>
        <a:bodyPr/>
        <a:lstStyle/>
        <a:p>
          <a:endParaRPr lang="tr-TR"/>
        </a:p>
      </dgm:t>
    </dgm:pt>
    <dgm:pt modelId="{0FDBC7DA-1E83-4FFF-88DB-13BED40B5707}">
      <dgm:prSet phldrT="[Metin]" custT="1"/>
      <dgm:spPr/>
      <dgm:t>
        <a:bodyPr/>
        <a:lstStyle/>
        <a:p>
          <a:r>
            <a:rPr lang="tr-TR" sz="2400" i="1" dirty="0"/>
            <a:t>Data</a:t>
          </a:r>
        </a:p>
      </dgm:t>
    </dgm:pt>
    <dgm:pt modelId="{1E2D71EE-4D0A-47F7-B8BE-64894EE29639}" type="parTrans" cxnId="{1BE04CDB-79C8-4CE7-9126-06E710DA95BF}">
      <dgm:prSet/>
      <dgm:spPr/>
      <dgm:t>
        <a:bodyPr/>
        <a:lstStyle/>
        <a:p>
          <a:endParaRPr lang="tr-TR"/>
        </a:p>
      </dgm:t>
    </dgm:pt>
    <dgm:pt modelId="{5878E280-57CC-44F9-9657-A4843F94ECA1}" type="sibTrans" cxnId="{1BE04CDB-79C8-4CE7-9126-06E710DA95BF}">
      <dgm:prSet/>
      <dgm:spPr/>
      <dgm:t>
        <a:bodyPr/>
        <a:lstStyle/>
        <a:p>
          <a:endParaRPr lang="tr-TR"/>
        </a:p>
      </dgm:t>
    </dgm:pt>
    <dgm:pt modelId="{1DB3A02F-7D7D-4D46-87DB-A2461D65CB96}" type="pres">
      <dgm:prSet presAssocID="{30F498F4-47F2-4728-8725-1DE3D4FFC341}" presName="Name0" presStyleCnt="0">
        <dgm:presLayoutVars>
          <dgm:dir/>
          <dgm:animLvl val="lvl"/>
          <dgm:resizeHandles val="exact"/>
        </dgm:presLayoutVars>
      </dgm:prSet>
      <dgm:spPr/>
    </dgm:pt>
    <dgm:pt modelId="{BB484A90-7793-4068-83EA-95C431144367}" type="pres">
      <dgm:prSet presAssocID="{3F407CEE-AB9A-4766-88A2-D6B0E1254F81}" presName="Name8" presStyleCnt="0"/>
      <dgm:spPr/>
    </dgm:pt>
    <dgm:pt modelId="{71151983-6E61-43EB-A744-970DB893C2AC}" type="pres">
      <dgm:prSet presAssocID="{3F407CEE-AB9A-4766-88A2-D6B0E1254F81}" presName="level" presStyleLbl="node1" presStyleIdx="0" presStyleCnt="4">
        <dgm:presLayoutVars>
          <dgm:chMax val="1"/>
          <dgm:bulletEnabled val="1"/>
        </dgm:presLayoutVars>
      </dgm:prSet>
      <dgm:spPr/>
    </dgm:pt>
    <dgm:pt modelId="{4B51974E-8A0E-4553-8E97-F131011E6289}" type="pres">
      <dgm:prSet presAssocID="{3F407CEE-AB9A-4766-88A2-D6B0E1254F81}" presName="levelTx" presStyleLbl="revTx" presStyleIdx="0" presStyleCnt="0">
        <dgm:presLayoutVars>
          <dgm:chMax val="1"/>
          <dgm:bulletEnabled val="1"/>
        </dgm:presLayoutVars>
      </dgm:prSet>
      <dgm:spPr/>
    </dgm:pt>
    <dgm:pt modelId="{D22CBE25-F97A-409A-8810-71A0454A046A}" type="pres">
      <dgm:prSet presAssocID="{84EB9D28-694C-4267-9645-5A4950A2BF58}" presName="Name8" presStyleCnt="0"/>
      <dgm:spPr/>
    </dgm:pt>
    <dgm:pt modelId="{00A030BD-9B54-47BE-BD82-C39AE193BAD1}" type="pres">
      <dgm:prSet presAssocID="{84EB9D28-694C-4267-9645-5A4950A2BF58}" presName="level" presStyleLbl="node1" presStyleIdx="1" presStyleCnt="4">
        <dgm:presLayoutVars>
          <dgm:chMax val="1"/>
          <dgm:bulletEnabled val="1"/>
        </dgm:presLayoutVars>
      </dgm:prSet>
      <dgm:spPr/>
    </dgm:pt>
    <dgm:pt modelId="{2F182685-8AB3-4248-A52D-B9AF58CCB8FF}" type="pres">
      <dgm:prSet presAssocID="{84EB9D28-694C-4267-9645-5A4950A2BF58}" presName="levelTx" presStyleLbl="revTx" presStyleIdx="0" presStyleCnt="0">
        <dgm:presLayoutVars>
          <dgm:chMax val="1"/>
          <dgm:bulletEnabled val="1"/>
        </dgm:presLayoutVars>
      </dgm:prSet>
      <dgm:spPr/>
    </dgm:pt>
    <dgm:pt modelId="{C1DC311D-CCF4-4432-9505-5D1D4DACFC9B}" type="pres">
      <dgm:prSet presAssocID="{B6DFE065-4505-4C83-B381-39BC02194725}" presName="Name8" presStyleCnt="0"/>
      <dgm:spPr/>
    </dgm:pt>
    <dgm:pt modelId="{0A711A4B-7AFF-4403-B90E-96EA00679475}" type="pres">
      <dgm:prSet presAssocID="{B6DFE065-4505-4C83-B381-39BC02194725}" presName="level" presStyleLbl="node1" presStyleIdx="2" presStyleCnt="4">
        <dgm:presLayoutVars>
          <dgm:chMax val="1"/>
          <dgm:bulletEnabled val="1"/>
        </dgm:presLayoutVars>
      </dgm:prSet>
      <dgm:spPr/>
    </dgm:pt>
    <dgm:pt modelId="{78F7E576-D382-4B04-8B58-BA9456F84EC0}" type="pres">
      <dgm:prSet presAssocID="{B6DFE065-4505-4C83-B381-39BC02194725}" presName="levelTx" presStyleLbl="revTx" presStyleIdx="0" presStyleCnt="0">
        <dgm:presLayoutVars>
          <dgm:chMax val="1"/>
          <dgm:bulletEnabled val="1"/>
        </dgm:presLayoutVars>
      </dgm:prSet>
      <dgm:spPr/>
    </dgm:pt>
    <dgm:pt modelId="{DF41E653-7021-4BE7-A4FD-D9AC0C5FCE5D}" type="pres">
      <dgm:prSet presAssocID="{0FDBC7DA-1E83-4FFF-88DB-13BED40B5707}" presName="Name8" presStyleCnt="0"/>
      <dgm:spPr/>
    </dgm:pt>
    <dgm:pt modelId="{6B7A47FF-062B-4AFA-B4B9-0E7FADF881B0}" type="pres">
      <dgm:prSet presAssocID="{0FDBC7DA-1E83-4FFF-88DB-13BED40B5707}" presName="level" presStyleLbl="node1" presStyleIdx="3" presStyleCnt="4">
        <dgm:presLayoutVars>
          <dgm:chMax val="1"/>
          <dgm:bulletEnabled val="1"/>
        </dgm:presLayoutVars>
      </dgm:prSet>
      <dgm:spPr/>
    </dgm:pt>
    <dgm:pt modelId="{03AB4980-FF87-4C24-AB31-DA19668630A0}" type="pres">
      <dgm:prSet presAssocID="{0FDBC7DA-1E83-4FFF-88DB-13BED40B5707}" presName="levelTx" presStyleLbl="revTx" presStyleIdx="0" presStyleCnt="0">
        <dgm:presLayoutVars>
          <dgm:chMax val="1"/>
          <dgm:bulletEnabled val="1"/>
        </dgm:presLayoutVars>
      </dgm:prSet>
      <dgm:spPr/>
    </dgm:pt>
  </dgm:ptLst>
  <dgm:cxnLst>
    <dgm:cxn modelId="{03E8AE06-2723-4C72-AAA1-CDBB6E18558F}" type="presOf" srcId="{0FDBC7DA-1E83-4FFF-88DB-13BED40B5707}" destId="{6B7A47FF-062B-4AFA-B4B9-0E7FADF881B0}" srcOrd="0" destOrd="0" presId="urn:microsoft.com/office/officeart/2005/8/layout/pyramid1"/>
    <dgm:cxn modelId="{FD467C1B-B45C-48A5-94D3-E94B992F1DE2}" type="presOf" srcId="{3F407CEE-AB9A-4766-88A2-D6B0E1254F81}" destId="{4B51974E-8A0E-4553-8E97-F131011E6289}" srcOrd="1" destOrd="0" presId="urn:microsoft.com/office/officeart/2005/8/layout/pyramid1"/>
    <dgm:cxn modelId="{8C820327-921B-4074-B5E7-6F792B78D7C3}" srcId="{30F498F4-47F2-4728-8725-1DE3D4FFC341}" destId="{3F407CEE-AB9A-4766-88A2-D6B0E1254F81}" srcOrd="0" destOrd="0" parTransId="{1942F6FE-FAD4-4F57-B330-5F96712EBBA5}" sibTransId="{3A25788A-AE85-4ABB-8834-330522E2B247}"/>
    <dgm:cxn modelId="{ADF2293E-12E6-46F4-942F-F8F710C51D6A}" type="presOf" srcId="{B6DFE065-4505-4C83-B381-39BC02194725}" destId="{0A711A4B-7AFF-4403-B90E-96EA00679475}" srcOrd="0" destOrd="0" presId="urn:microsoft.com/office/officeart/2005/8/layout/pyramid1"/>
    <dgm:cxn modelId="{2AEF454D-8443-4C7C-8C83-E5B18F529945}" srcId="{30F498F4-47F2-4728-8725-1DE3D4FFC341}" destId="{B6DFE065-4505-4C83-B381-39BC02194725}" srcOrd="2" destOrd="0" parTransId="{1FE72AE5-911E-4C61-A86A-20B30672FAB4}" sibTransId="{D4311FF0-B71C-4B4B-853C-F1D291649D3B}"/>
    <dgm:cxn modelId="{A2AF4B8A-27C3-4623-8D00-1B130498DC8D}" type="presOf" srcId="{30F498F4-47F2-4728-8725-1DE3D4FFC341}" destId="{1DB3A02F-7D7D-4D46-87DB-A2461D65CB96}" srcOrd="0" destOrd="0" presId="urn:microsoft.com/office/officeart/2005/8/layout/pyramid1"/>
    <dgm:cxn modelId="{3BA1AFB7-BD21-4414-964E-888B1D3A4345}" type="presOf" srcId="{B6DFE065-4505-4C83-B381-39BC02194725}" destId="{78F7E576-D382-4B04-8B58-BA9456F84EC0}" srcOrd="1" destOrd="0" presId="urn:microsoft.com/office/officeart/2005/8/layout/pyramid1"/>
    <dgm:cxn modelId="{127400CB-14E3-41BA-B923-F5554EB92B15}" srcId="{30F498F4-47F2-4728-8725-1DE3D4FFC341}" destId="{84EB9D28-694C-4267-9645-5A4950A2BF58}" srcOrd="1" destOrd="0" parTransId="{941314CC-6731-4C80-BE63-ED4CFD61B52D}" sibTransId="{5EC61903-F3C3-4057-936C-0E26E06FAE69}"/>
    <dgm:cxn modelId="{1BE04CDB-79C8-4CE7-9126-06E710DA95BF}" srcId="{30F498F4-47F2-4728-8725-1DE3D4FFC341}" destId="{0FDBC7DA-1E83-4FFF-88DB-13BED40B5707}" srcOrd="3" destOrd="0" parTransId="{1E2D71EE-4D0A-47F7-B8BE-64894EE29639}" sibTransId="{5878E280-57CC-44F9-9657-A4843F94ECA1}"/>
    <dgm:cxn modelId="{107DD9DC-D48A-47CF-8ACA-F43457A56C18}" type="presOf" srcId="{0FDBC7DA-1E83-4FFF-88DB-13BED40B5707}" destId="{03AB4980-FF87-4C24-AB31-DA19668630A0}" srcOrd="1" destOrd="0" presId="urn:microsoft.com/office/officeart/2005/8/layout/pyramid1"/>
    <dgm:cxn modelId="{64202AE0-3264-4BB1-A9D8-DDDF1103A93C}" type="presOf" srcId="{84EB9D28-694C-4267-9645-5A4950A2BF58}" destId="{00A030BD-9B54-47BE-BD82-C39AE193BAD1}" srcOrd="0" destOrd="0" presId="urn:microsoft.com/office/officeart/2005/8/layout/pyramid1"/>
    <dgm:cxn modelId="{E28619E2-FFDA-4C0B-880B-3018D09D85A4}" type="presOf" srcId="{3F407CEE-AB9A-4766-88A2-D6B0E1254F81}" destId="{71151983-6E61-43EB-A744-970DB893C2AC}" srcOrd="0" destOrd="0" presId="urn:microsoft.com/office/officeart/2005/8/layout/pyramid1"/>
    <dgm:cxn modelId="{79D259EA-9393-4E5F-B49B-875DF1CD4025}" type="presOf" srcId="{84EB9D28-694C-4267-9645-5A4950A2BF58}" destId="{2F182685-8AB3-4248-A52D-B9AF58CCB8FF}" srcOrd="1" destOrd="0" presId="urn:microsoft.com/office/officeart/2005/8/layout/pyramid1"/>
    <dgm:cxn modelId="{BF9873E7-83A0-4A39-A781-8A55CA9321EC}" type="presParOf" srcId="{1DB3A02F-7D7D-4D46-87DB-A2461D65CB96}" destId="{BB484A90-7793-4068-83EA-95C431144367}" srcOrd="0" destOrd="0" presId="urn:microsoft.com/office/officeart/2005/8/layout/pyramid1"/>
    <dgm:cxn modelId="{D2B869E1-C002-431A-8092-860D4D1360BB}" type="presParOf" srcId="{BB484A90-7793-4068-83EA-95C431144367}" destId="{71151983-6E61-43EB-A744-970DB893C2AC}" srcOrd="0" destOrd="0" presId="urn:microsoft.com/office/officeart/2005/8/layout/pyramid1"/>
    <dgm:cxn modelId="{71D51E32-908D-435E-A6D7-CBAB86422045}" type="presParOf" srcId="{BB484A90-7793-4068-83EA-95C431144367}" destId="{4B51974E-8A0E-4553-8E97-F131011E6289}" srcOrd="1" destOrd="0" presId="urn:microsoft.com/office/officeart/2005/8/layout/pyramid1"/>
    <dgm:cxn modelId="{605E9230-DD1B-4DB8-ABEC-B2AB6D74BED0}" type="presParOf" srcId="{1DB3A02F-7D7D-4D46-87DB-A2461D65CB96}" destId="{D22CBE25-F97A-409A-8810-71A0454A046A}" srcOrd="1" destOrd="0" presId="urn:microsoft.com/office/officeart/2005/8/layout/pyramid1"/>
    <dgm:cxn modelId="{0D0FC0AB-68B1-4625-BDC7-2EA994892007}" type="presParOf" srcId="{D22CBE25-F97A-409A-8810-71A0454A046A}" destId="{00A030BD-9B54-47BE-BD82-C39AE193BAD1}" srcOrd="0" destOrd="0" presId="urn:microsoft.com/office/officeart/2005/8/layout/pyramid1"/>
    <dgm:cxn modelId="{603CAF29-0D40-474B-99F5-0C4A36A475CF}" type="presParOf" srcId="{D22CBE25-F97A-409A-8810-71A0454A046A}" destId="{2F182685-8AB3-4248-A52D-B9AF58CCB8FF}" srcOrd="1" destOrd="0" presId="urn:microsoft.com/office/officeart/2005/8/layout/pyramid1"/>
    <dgm:cxn modelId="{91415889-5428-4ADC-9BE1-79B221FDFDDC}" type="presParOf" srcId="{1DB3A02F-7D7D-4D46-87DB-A2461D65CB96}" destId="{C1DC311D-CCF4-4432-9505-5D1D4DACFC9B}" srcOrd="2" destOrd="0" presId="urn:microsoft.com/office/officeart/2005/8/layout/pyramid1"/>
    <dgm:cxn modelId="{39B7608F-B664-41B8-B324-E24B85EE8BB8}" type="presParOf" srcId="{C1DC311D-CCF4-4432-9505-5D1D4DACFC9B}" destId="{0A711A4B-7AFF-4403-B90E-96EA00679475}" srcOrd="0" destOrd="0" presId="urn:microsoft.com/office/officeart/2005/8/layout/pyramid1"/>
    <dgm:cxn modelId="{3D87F07A-E14A-4C9F-969F-1308D316CF9F}" type="presParOf" srcId="{C1DC311D-CCF4-4432-9505-5D1D4DACFC9B}" destId="{78F7E576-D382-4B04-8B58-BA9456F84EC0}" srcOrd="1" destOrd="0" presId="urn:microsoft.com/office/officeart/2005/8/layout/pyramid1"/>
    <dgm:cxn modelId="{D8D23FED-53E7-48D7-A160-E7CC6DB011BD}" type="presParOf" srcId="{1DB3A02F-7D7D-4D46-87DB-A2461D65CB96}" destId="{DF41E653-7021-4BE7-A4FD-D9AC0C5FCE5D}" srcOrd="3" destOrd="0" presId="urn:microsoft.com/office/officeart/2005/8/layout/pyramid1"/>
    <dgm:cxn modelId="{865EE3CF-4F9E-48D4-AA5D-D432E313262A}" type="presParOf" srcId="{DF41E653-7021-4BE7-A4FD-D9AC0C5FCE5D}" destId="{6B7A47FF-062B-4AFA-B4B9-0E7FADF881B0}" srcOrd="0" destOrd="0" presId="urn:microsoft.com/office/officeart/2005/8/layout/pyramid1"/>
    <dgm:cxn modelId="{9666DE9C-6E9C-42E1-A002-31256F9B94A5}" type="presParOf" srcId="{DF41E653-7021-4BE7-A4FD-D9AC0C5FCE5D}" destId="{03AB4980-FF87-4C24-AB31-DA19668630A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51983-6E61-43EB-A744-970DB893C2AC}">
      <dsp:nvSpPr>
        <dsp:cNvPr id="0" name=""/>
        <dsp:cNvSpPr/>
      </dsp:nvSpPr>
      <dsp:spPr>
        <a:xfrm>
          <a:off x="2091333" y="0"/>
          <a:ext cx="1394222"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err="1"/>
            <a:t>Wisdom</a:t>
          </a:r>
          <a:endParaRPr lang="tr-TR" sz="2400" i="1" kern="1200" dirty="0"/>
        </a:p>
      </dsp:txBody>
      <dsp:txXfrm>
        <a:off x="2091333" y="0"/>
        <a:ext cx="1394222" cy="1016000"/>
      </dsp:txXfrm>
    </dsp:sp>
    <dsp:sp modelId="{00A030BD-9B54-47BE-BD82-C39AE193BAD1}">
      <dsp:nvSpPr>
        <dsp:cNvPr id="0" name=""/>
        <dsp:cNvSpPr/>
      </dsp:nvSpPr>
      <dsp:spPr>
        <a:xfrm>
          <a:off x="1394222" y="1015999"/>
          <a:ext cx="2788444"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err="1"/>
            <a:t>Knowledge</a:t>
          </a:r>
          <a:endParaRPr lang="tr-TR" sz="2400" i="1" kern="1200" dirty="0"/>
        </a:p>
      </dsp:txBody>
      <dsp:txXfrm>
        <a:off x="1882199" y="1015999"/>
        <a:ext cx="1812488" cy="1016000"/>
      </dsp:txXfrm>
    </dsp:sp>
    <dsp:sp modelId="{0A711A4B-7AFF-4403-B90E-96EA00679475}">
      <dsp:nvSpPr>
        <dsp:cNvPr id="0" name=""/>
        <dsp:cNvSpPr/>
      </dsp:nvSpPr>
      <dsp:spPr>
        <a:xfrm>
          <a:off x="697111" y="2031999"/>
          <a:ext cx="4182665"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err="1"/>
            <a:t>Information</a:t>
          </a:r>
          <a:endParaRPr lang="tr-TR" sz="2400" i="1" kern="1200" dirty="0"/>
        </a:p>
      </dsp:txBody>
      <dsp:txXfrm>
        <a:off x="1429077" y="2031999"/>
        <a:ext cx="2718732" cy="1016000"/>
      </dsp:txXfrm>
    </dsp:sp>
    <dsp:sp modelId="{6B7A47FF-062B-4AFA-B4B9-0E7FADF881B0}">
      <dsp:nvSpPr>
        <dsp:cNvPr id="0" name=""/>
        <dsp:cNvSpPr/>
      </dsp:nvSpPr>
      <dsp:spPr>
        <a:xfrm>
          <a:off x="0" y="3047999"/>
          <a:ext cx="5576888"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a:t>Data</a:t>
          </a:r>
        </a:p>
      </dsp:txBody>
      <dsp:txXfrm>
        <a:off x="975955" y="3047999"/>
        <a:ext cx="3624977" cy="101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51983-6E61-43EB-A744-970DB893C2AC}">
      <dsp:nvSpPr>
        <dsp:cNvPr id="0" name=""/>
        <dsp:cNvSpPr/>
      </dsp:nvSpPr>
      <dsp:spPr>
        <a:xfrm>
          <a:off x="2091333" y="0"/>
          <a:ext cx="1394222"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err="1"/>
            <a:t>Wisdom</a:t>
          </a:r>
          <a:endParaRPr lang="tr-TR" sz="2400" i="1" kern="1200" dirty="0"/>
        </a:p>
      </dsp:txBody>
      <dsp:txXfrm>
        <a:off x="2091333" y="0"/>
        <a:ext cx="1394222" cy="1016000"/>
      </dsp:txXfrm>
    </dsp:sp>
    <dsp:sp modelId="{00A030BD-9B54-47BE-BD82-C39AE193BAD1}">
      <dsp:nvSpPr>
        <dsp:cNvPr id="0" name=""/>
        <dsp:cNvSpPr/>
      </dsp:nvSpPr>
      <dsp:spPr>
        <a:xfrm>
          <a:off x="1394222" y="1015999"/>
          <a:ext cx="2788444"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err="1"/>
            <a:t>Knowledge</a:t>
          </a:r>
          <a:endParaRPr lang="tr-TR" sz="2400" i="1" kern="1200" dirty="0"/>
        </a:p>
      </dsp:txBody>
      <dsp:txXfrm>
        <a:off x="1882199" y="1015999"/>
        <a:ext cx="1812488" cy="1016000"/>
      </dsp:txXfrm>
    </dsp:sp>
    <dsp:sp modelId="{0A711A4B-7AFF-4403-B90E-96EA00679475}">
      <dsp:nvSpPr>
        <dsp:cNvPr id="0" name=""/>
        <dsp:cNvSpPr/>
      </dsp:nvSpPr>
      <dsp:spPr>
        <a:xfrm>
          <a:off x="697111" y="2031999"/>
          <a:ext cx="4182665"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err="1"/>
            <a:t>Information</a:t>
          </a:r>
          <a:endParaRPr lang="tr-TR" sz="2400" i="1" kern="1200" dirty="0"/>
        </a:p>
      </dsp:txBody>
      <dsp:txXfrm>
        <a:off x="1429077" y="2031999"/>
        <a:ext cx="2718732" cy="1016000"/>
      </dsp:txXfrm>
    </dsp:sp>
    <dsp:sp modelId="{6B7A47FF-062B-4AFA-B4B9-0E7FADF881B0}">
      <dsp:nvSpPr>
        <dsp:cNvPr id="0" name=""/>
        <dsp:cNvSpPr/>
      </dsp:nvSpPr>
      <dsp:spPr>
        <a:xfrm>
          <a:off x="0" y="3047999"/>
          <a:ext cx="5576888"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a:t>Data</a:t>
          </a:r>
        </a:p>
      </dsp:txBody>
      <dsp:txXfrm>
        <a:off x="975955" y="3047999"/>
        <a:ext cx="3624977" cy="101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51983-6E61-43EB-A744-970DB893C2AC}">
      <dsp:nvSpPr>
        <dsp:cNvPr id="0" name=""/>
        <dsp:cNvSpPr/>
      </dsp:nvSpPr>
      <dsp:spPr>
        <a:xfrm>
          <a:off x="2091333" y="0"/>
          <a:ext cx="1394222"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err="1"/>
            <a:t>Wisdom</a:t>
          </a:r>
          <a:endParaRPr lang="tr-TR" sz="2400" i="1" kern="1200" dirty="0"/>
        </a:p>
      </dsp:txBody>
      <dsp:txXfrm>
        <a:off x="2091333" y="0"/>
        <a:ext cx="1394222" cy="1016000"/>
      </dsp:txXfrm>
    </dsp:sp>
    <dsp:sp modelId="{00A030BD-9B54-47BE-BD82-C39AE193BAD1}">
      <dsp:nvSpPr>
        <dsp:cNvPr id="0" name=""/>
        <dsp:cNvSpPr/>
      </dsp:nvSpPr>
      <dsp:spPr>
        <a:xfrm>
          <a:off x="1394222" y="1015999"/>
          <a:ext cx="2788444"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err="1"/>
            <a:t>Knowledge</a:t>
          </a:r>
          <a:endParaRPr lang="tr-TR" sz="2400" i="1" kern="1200" dirty="0"/>
        </a:p>
      </dsp:txBody>
      <dsp:txXfrm>
        <a:off x="1882199" y="1015999"/>
        <a:ext cx="1812488" cy="1016000"/>
      </dsp:txXfrm>
    </dsp:sp>
    <dsp:sp modelId="{0A711A4B-7AFF-4403-B90E-96EA00679475}">
      <dsp:nvSpPr>
        <dsp:cNvPr id="0" name=""/>
        <dsp:cNvSpPr/>
      </dsp:nvSpPr>
      <dsp:spPr>
        <a:xfrm>
          <a:off x="697111" y="2031999"/>
          <a:ext cx="4182665"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err="1"/>
            <a:t>Information</a:t>
          </a:r>
          <a:endParaRPr lang="tr-TR" sz="2400" i="1" kern="1200" dirty="0"/>
        </a:p>
      </dsp:txBody>
      <dsp:txXfrm>
        <a:off x="1429077" y="2031999"/>
        <a:ext cx="2718732" cy="1016000"/>
      </dsp:txXfrm>
    </dsp:sp>
    <dsp:sp modelId="{6B7A47FF-062B-4AFA-B4B9-0E7FADF881B0}">
      <dsp:nvSpPr>
        <dsp:cNvPr id="0" name=""/>
        <dsp:cNvSpPr/>
      </dsp:nvSpPr>
      <dsp:spPr>
        <a:xfrm>
          <a:off x="0" y="3047999"/>
          <a:ext cx="5576888"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a:t>Data</a:t>
          </a:r>
        </a:p>
      </dsp:txBody>
      <dsp:txXfrm>
        <a:off x="975955" y="3047999"/>
        <a:ext cx="3624977" cy="1016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51983-6E61-43EB-A744-970DB893C2AC}">
      <dsp:nvSpPr>
        <dsp:cNvPr id="0" name=""/>
        <dsp:cNvSpPr/>
      </dsp:nvSpPr>
      <dsp:spPr>
        <a:xfrm>
          <a:off x="2091333" y="0"/>
          <a:ext cx="1394222"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err="1"/>
            <a:t>Wisdom</a:t>
          </a:r>
          <a:endParaRPr lang="tr-TR" sz="2400" i="1" kern="1200" dirty="0"/>
        </a:p>
      </dsp:txBody>
      <dsp:txXfrm>
        <a:off x="2091333" y="0"/>
        <a:ext cx="1394222" cy="1016000"/>
      </dsp:txXfrm>
    </dsp:sp>
    <dsp:sp modelId="{00A030BD-9B54-47BE-BD82-C39AE193BAD1}">
      <dsp:nvSpPr>
        <dsp:cNvPr id="0" name=""/>
        <dsp:cNvSpPr/>
      </dsp:nvSpPr>
      <dsp:spPr>
        <a:xfrm>
          <a:off x="1394222" y="1015999"/>
          <a:ext cx="2788444"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err="1"/>
            <a:t>Knowledge</a:t>
          </a:r>
          <a:endParaRPr lang="tr-TR" sz="2400" i="1" kern="1200" dirty="0"/>
        </a:p>
      </dsp:txBody>
      <dsp:txXfrm>
        <a:off x="1882199" y="1015999"/>
        <a:ext cx="1812488" cy="1016000"/>
      </dsp:txXfrm>
    </dsp:sp>
    <dsp:sp modelId="{0A711A4B-7AFF-4403-B90E-96EA00679475}">
      <dsp:nvSpPr>
        <dsp:cNvPr id="0" name=""/>
        <dsp:cNvSpPr/>
      </dsp:nvSpPr>
      <dsp:spPr>
        <a:xfrm>
          <a:off x="697111" y="2031999"/>
          <a:ext cx="4182665"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err="1"/>
            <a:t>Information</a:t>
          </a:r>
          <a:endParaRPr lang="tr-TR" sz="2400" i="1" kern="1200" dirty="0"/>
        </a:p>
      </dsp:txBody>
      <dsp:txXfrm>
        <a:off x="1429077" y="2031999"/>
        <a:ext cx="2718732" cy="1016000"/>
      </dsp:txXfrm>
    </dsp:sp>
    <dsp:sp modelId="{6B7A47FF-062B-4AFA-B4B9-0E7FADF881B0}">
      <dsp:nvSpPr>
        <dsp:cNvPr id="0" name=""/>
        <dsp:cNvSpPr/>
      </dsp:nvSpPr>
      <dsp:spPr>
        <a:xfrm>
          <a:off x="0" y="3047999"/>
          <a:ext cx="5576888"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a:t>Data</a:t>
          </a:r>
        </a:p>
      </dsp:txBody>
      <dsp:txXfrm>
        <a:off x="975955" y="3047999"/>
        <a:ext cx="3624977" cy="1016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51983-6E61-43EB-A744-970DB893C2AC}">
      <dsp:nvSpPr>
        <dsp:cNvPr id="0" name=""/>
        <dsp:cNvSpPr/>
      </dsp:nvSpPr>
      <dsp:spPr>
        <a:xfrm>
          <a:off x="2091333" y="0"/>
          <a:ext cx="1394222"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err="1"/>
            <a:t>Wisdom</a:t>
          </a:r>
          <a:endParaRPr lang="tr-TR" sz="2400" i="1" kern="1200" dirty="0"/>
        </a:p>
      </dsp:txBody>
      <dsp:txXfrm>
        <a:off x="2091333" y="0"/>
        <a:ext cx="1394222" cy="1016000"/>
      </dsp:txXfrm>
    </dsp:sp>
    <dsp:sp modelId="{00A030BD-9B54-47BE-BD82-C39AE193BAD1}">
      <dsp:nvSpPr>
        <dsp:cNvPr id="0" name=""/>
        <dsp:cNvSpPr/>
      </dsp:nvSpPr>
      <dsp:spPr>
        <a:xfrm>
          <a:off x="1394222" y="1015999"/>
          <a:ext cx="2788444"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err="1"/>
            <a:t>Knowledge</a:t>
          </a:r>
          <a:endParaRPr lang="tr-TR" sz="2400" i="1" kern="1200" dirty="0"/>
        </a:p>
      </dsp:txBody>
      <dsp:txXfrm>
        <a:off x="1882199" y="1015999"/>
        <a:ext cx="1812488" cy="1016000"/>
      </dsp:txXfrm>
    </dsp:sp>
    <dsp:sp modelId="{0A711A4B-7AFF-4403-B90E-96EA00679475}">
      <dsp:nvSpPr>
        <dsp:cNvPr id="0" name=""/>
        <dsp:cNvSpPr/>
      </dsp:nvSpPr>
      <dsp:spPr>
        <a:xfrm>
          <a:off x="697111" y="2031999"/>
          <a:ext cx="4182665"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err="1"/>
            <a:t>Information</a:t>
          </a:r>
          <a:endParaRPr lang="tr-TR" sz="2400" i="1" kern="1200" dirty="0"/>
        </a:p>
      </dsp:txBody>
      <dsp:txXfrm>
        <a:off x="1429077" y="2031999"/>
        <a:ext cx="2718732" cy="1016000"/>
      </dsp:txXfrm>
    </dsp:sp>
    <dsp:sp modelId="{6B7A47FF-062B-4AFA-B4B9-0E7FADF881B0}">
      <dsp:nvSpPr>
        <dsp:cNvPr id="0" name=""/>
        <dsp:cNvSpPr/>
      </dsp:nvSpPr>
      <dsp:spPr>
        <a:xfrm>
          <a:off x="0" y="3047999"/>
          <a:ext cx="5576888" cy="1016000"/>
        </a:xfrm>
        <a:prstGeom prst="trapezoid">
          <a:avLst>
            <a:gd name="adj" fmla="val 6861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tr-TR" sz="2400" i="1" kern="1200" dirty="0"/>
            <a:t>Data</a:t>
          </a:r>
        </a:p>
      </dsp:txBody>
      <dsp:txXfrm>
        <a:off x="975955" y="3047999"/>
        <a:ext cx="3624977" cy="10160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0A9C3700-BDC8-EC07-A26A-F92FEB7332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47C3A94A-298A-459F-5C1F-0E16BBBF67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78AD88-4730-459A-AA94-D894F569701A}" type="datetimeFigureOut">
              <a:rPr lang="tr-TR" smtClean="0"/>
              <a:t>10.12.2024</a:t>
            </a:fld>
            <a:endParaRPr lang="tr-TR"/>
          </a:p>
        </p:txBody>
      </p:sp>
      <p:sp>
        <p:nvSpPr>
          <p:cNvPr id="4" name="Alt Bilgi Yer Tutucusu 3">
            <a:extLst>
              <a:ext uri="{FF2B5EF4-FFF2-40B4-BE49-F238E27FC236}">
                <a16:creationId xmlns:a16="http://schemas.microsoft.com/office/drawing/2014/main" id="{1DF90BA3-EB0C-2050-B3D5-98A75063B5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363EC40B-8BF7-570E-77A7-9164D27195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5A07E8-9A43-49A9-9A04-13C4342746E5}" type="slidenum">
              <a:rPr lang="tr-TR" smtClean="0"/>
              <a:t>‹#›</a:t>
            </a:fld>
            <a:endParaRPr lang="tr-TR"/>
          </a:p>
        </p:txBody>
      </p:sp>
    </p:spTree>
    <p:extLst>
      <p:ext uri="{BB962C8B-B14F-4D97-AF65-F5344CB8AC3E}">
        <p14:creationId xmlns:p14="http://schemas.microsoft.com/office/powerpoint/2010/main" val="4091900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2024-12-10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DF61EA0F-A667-4B49-8422-0062BC55E249}" type="slidenum">
              <a:rPr lang="en-US" smtClean="0"/>
              <a:pPr/>
              <a:t>19</a:t>
            </a:fld>
            <a:endParaRPr lang="en-US"/>
          </a:p>
        </p:txBody>
      </p:sp>
    </p:spTree>
    <p:extLst>
      <p:ext uri="{BB962C8B-B14F-4D97-AF65-F5344CB8AC3E}">
        <p14:creationId xmlns:p14="http://schemas.microsoft.com/office/powerpoint/2010/main" val="2888195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628650" y="2061006"/>
            <a:ext cx="7886700" cy="2387600"/>
          </a:xfrm>
        </p:spPr>
        <p:txBody>
          <a:bodyPr anchor="b">
            <a:normAutofit/>
          </a:bodyPr>
          <a:lstStyle>
            <a:lvl1pPr algn="l">
              <a:defRPr sz="405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28653" y="5110612"/>
            <a:ext cx="5029199" cy="1137793"/>
          </a:xfrm>
        </p:spPr>
        <p:txBody>
          <a:bodyPr>
            <a:normAutofit/>
          </a:bodyPr>
          <a:lstStyle>
            <a:lvl1pPr marL="0" indent="0" algn="l">
              <a:lnSpc>
                <a:spcPct val="150000"/>
              </a:lnSpc>
              <a:spcBef>
                <a:spcPts val="450"/>
              </a:spcBef>
              <a:buNone/>
              <a:defRPr sz="2100" baseline="0">
                <a:solidFill>
                  <a:schemeClr val="accent1">
                    <a:lumMod val="50000"/>
                  </a:schemeClr>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Footer Placeholder 4"/>
          <p:cNvSpPr>
            <a:spLocks noGrp="1"/>
          </p:cNvSpPr>
          <p:nvPr>
            <p:ph type="ftr" sz="quarter" idx="11"/>
          </p:nvPr>
        </p:nvSpPr>
        <p:spPr>
          <a:xfrm>
            <a:off x="3167011" y="6356355"/>
            <a:ext cx="2490841" cy="365125"/>
          </a:xfrm>
          <a:prstGeom prst="rect">
            <a:avLst/>
          </a:prstGeom>
        </p:spPr>
        <p:txBody>
          <a:bodyPr/>
          <a:lstStyle/>
          <a:p>
            <a:r>
              <a:rPr lang="tr-TR"/>
              <a:t>ROKETSAN A.Ş.</a:t>
            </a:r>
            <a:endParaRPr lang="en-US"/>
          </a:p>
          <a:p>
            <a:r>
              <a:rPr lang="tr-TR"/>
              <a:t>EtkiliSunum ve Raporlama Teknikleri </a:t>
            </a:r>
            <a:r>
              <a:rPr lang="en-US"/>
              <a:t>Eğitimi</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0" y="0"/>
            <a:ext cx="9144000" cy="486646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3"/>
            <a:ext cx="9144000" cy="55558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0" y="1"/>
            <a:ext cx="8058150" cy="1112875"/>
          </a:xfrm>
        </p:spPr>
        <p:txBody>
          <a:bodyPr anchor="b">
            <a:normAutofit/>
          </a:bodyPr>
          <a:lstStyle>
            <a:lvl1pPr>
              <a:defRPr sz="2700" b="1">
                <a:solidFill>
                  <a:schemeClr val="accent1">
                    <a:lumMod val="50000"/>
                  </a:schemeClr>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67011" y="6356355"/>
            <a:ext cx="2490841" cy="365125"/>
          </a:xfrm>
          <a:prstGeom prst="rect">
            <a:avLst/>
          </a:prstGeom>
        </p:spPr>
        <p:txBody>
          <a:bodyPr/>
          <a:lstStyle/>
          <a:p>
            <a:r>
              <a:rPr lang="tr-TR"/>
              <a:t>ROKETSAN A.Ş.</a:t>
            </a:r>
            <a:endParaRPr lang="en-US"/>
          </a:p>
          <a:p>
            <a:r>
              <a:rPr lang="tr-TR"/>
              <a:t>EtkiliSunum ve Raporlama Teknikleri </a:t>
            </a:r>
            <a:r>
              <a:rPr lang="en-US"/>
              <a:t>Eğitimi</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0" y="3"/>
            <a:ext cx="9144000" cy="55558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userDrawn="1"/>
        </p:nvSpPr>
        <p:spPr>
          <a:xfrm>
            <a:off x="-21020" y="43343"/>
            <a:ext cx="1943161" cy="369332"/>
          </a:xfrm>
          <a:prstGeom prst="rect">
            <a:avLst/>
          </a:prstGeom>
          <a:noFill/>
        </p:spPr>
        <p:txBody>
          <a:bodyPr wrap="none" rtlCol="0">
            <a:spAutoFit/>
          </a:bodyPr>
          <a:lstStyle/>
          <a:p>
            <a:r>
              <a:rPr lang="tr-TR" sz="900" b="1" dirty="0">
                <a:solidFill>
                  <a:schemeClr val="bg1"/>
                </a:solidFill>
              </a:rPr>
              <a:t>Alparslan</a:t>
            </a:r>
            <a:r>
              <a:rPr lang="tr-TR" sz="900" b="1" baseline="0" dirty="0">
                <a:solidFill>
                  <a:schemeClr val="bg1"/>
                </a:solidFill>
              </a:rPr>
              <a:t> KULOĞLU, </a:t>
            </a:r>
            <a:r>
              <a:rPr lang="tr-TR" sz="900" b="1" baseline="0" dirty="0" err="1">
                <a:solidFill>
                  <a:schemeClr val="bg1"/>
                </a:solidFill>
              </a:rPr>
              <a:t>B.Sc</a:t>
            </a:r>
            <a:r>
              <a:rPr lang="tr-TR" sz="900" b="1" baseline="0" dirty="0">
                <a:solidFill>
                  <a:schemeClr val="bg1"/>
                </a:solidFill>
              </a:rPr>
              <a:t>., MBA </a:t>
            </a:r>
            <a:endParaRPr lang="en-GB" sz="900" b="1" baseline="0" dirty="0">
              <a:solidFill>
                <a:schemeClr val="bg1"/>
              </a:solidFill>
            </a:endParaRPr>
          </a:p>
          <a:p>
            <a:r>
              <a:rPr lang="en-GB" sz="900" b="1" baseline="0" dirty="0" err="1">
                <a:solidFill>
                  <a:schemeClr val="bg1"/>
                </a:solidFill>
              </a:rPr>
              <a:t>Prof.</a:t>
            </a:r>
            <a:r>
              <a:rPr lang="en-GB" sz="900" b="1" baseline="0" dirty="0">
                <a:solidFill>
                  <a:schemeClr val="bg1"/>
                </a:solidFill>
              </a:rPr>
              <a:t> </a:t>
            </a:r>
            <a:r>
              <a:rPr lang="en-GB" sz="900" b="1" baseline="0" dirty="0" err="1">
                <a:solidFill>
                  <a:schemeClr val="bg1"/>
                </a:solidFill>
              </a:rPr>
              <a:t>Dr.</a:t>
            </a:r>
            <a:r>
              <a:rPr lang="en-GB" sz="900" b="1" baseline="0" dirty="0">
                <a:solidFill>
                  <a:schemeClr val="bg1"/>
                </a:solidFill>
              </a:rPr>
              <a:t> A. Egemen YILMAZ</a:t>
            </a:r>
            <a:endParaRPr lang="en-GB" b="1" dirty="0">
              <a:solidFill>
                <a:schemeClr val="bg1"/>
              </a:solidFill>
            </a:endParaRPr>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646289" y="0"/>
            <a:ext cx="497712"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Vertical Title 1"/>
          <p:cNvSpPr>
            <a:spLocks noGrp="1"/>
          </p:cNvSpPr>
          <p:nvPr>
            <p:ph type="title" orient="vert"/>
          </p:nvPr>
        </p:nvSpPr>
        <p:spPr>
          <a:xfrm>
            <a:off x="7661564" y="365125"/>
            <a:ext cx="1364673" cy="5811838"/>
          </a:xfrm>
        </p:spPr>
        <p:txBody>
          <a:bodyPr vert="eaVert" anchor="b">
            <a:normAutofit/>
          </a:bodyPr>
          <a:lstStyle>
            <a:lvl1pPr>
              <a:defRPr sz="27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167011" y="6356355"/>
            <a:ext cx="2490841" cy="365125"/>
          </a:xfrm>
          <a:prstGeom prst="rect">
            <a:avLst/>
          </a:prstGeom>
        </p:spPr>
        <p:txBody>
          <a:bodyPr/>
          <a:lstStyle/>
          <a:p>
            <a:r>
              <a:rPr lang="tr-TR"/>
              <a:t>ROKETSAN A.Ş.</a:t>
            </a:r>
            <a:endParaRPr lang="en-US"/>
          </a:p>
          <a:p>
            <a:r>
              <a:rPr lang="tr-TR"/>
              <a:t>EtkiliSunum ve Raporlama Teknikleri </a:t>
            </a:r>
            <a:r>
              <a:rPr lang="en-US"/>
              <a:t>Eğitimi</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7661566" y="0"/>
            <a:ext cx="148243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p:cNvSpPr txBox="1"/>
          <p:nvPr userDrawn="1"/>
        </p:nvSpPr>
        <p:spPr>
          <a:xfrm>
            <a:off x="0" y="4135"/>
            <a:ext cx="1943161" cy="369332"/>
          </a:xfrm>
          <a:prstGeom prst="rect">
            <a:avLst/>
          </a:prstGeom>
          <a:noFill/>
        </p:spPr>
        <p:txBody>
          <a:bodyPr wrap="none" rtlCol="0">
            <a:spAutoFit/>
          </a:bodyPr>
          <a:lstStyle/>
          <a:p>
            <a:r>
              <a:rPr lang="en-GB" sz="900" b="1" dirty="0" err="1">
                <a:solidFill>
                  <a:schemeClr val="accent1">
                    <a:lumMod val="50000"/>
                  </a:schemeClr>
                </a:solidFill>
              </a:rPr>
              <a:t>Alparslan</a:t>
            </a:r>
            <a:r>
              <a:rPr lang="en-GB" sz="900" b="1" dirty="0">
                <a:solidFill>
                  <a:schemeClr val="accent1">
                    <a:lumMod val="50000"/>
                  </a:schemeClr>
                </a:solidFill>
              </a:rPr>
              <a:t> KULOĞLU, </a:t>
            </a:r>
            <a:r>
              <a:rPr lang="tr-TR" sz="900" b="1" dirty="0" err="1">
                <a:solidFill>
                  <a:schemeClr val="accent1">
                    <a:lumMod val="50000"/>
                  </a:schemeClr>
                </a:solidFill>
              </a:rPr>
              <a:t>B.Sc</a:t>
            </a:r>
            <a:r>
              <a:rPr lang="tr-TR" sz="900" b="1" dirty="0">
                <a:solidFill>
                  <a:schemeClr val="accent1">
                    <a:lumMod val="50000"/>
                  </a:schemeClr>
                </a:solidFill>
              </a:rPr>
              <a:t>., </a:t>
            </a:r>
            <a:r>
              <a:rPr lang="en-GB" sz="900" b="1" dirty="0">
                <a:solidFill>
                  <a:schemeClr val="accent1">
                    <a:lumMod val="50000"/>
                  </a:schemeClr>
                </a:solidFill>
              </a:rPr>
              <a:t>MBA</a:t>
            </a:r>
          </a:p>
          <a:p>
            <a:r>
              <a:rPr lang="en-GB" sz="900" b="1" dirty="0" err="1">
                <a:solidFill>
                  <a:schemeClr val="accent1">
                    <a:lumMod val="50000"/>
                  </a:schemeClr>
                </a:solidFill>
              </a:rPr>
              <a:t>Prof.</a:t>
            </a:r>
            <a:r>
              <a:rPr lang="en-GB" sz="900" b="1" dirty="0">
                <a:solidFill>
                  <a:schemeClr val="accent1">
                    <a:lumMod val="50000"/>
                  </a:schemeClr>
                </a:solidFill>
              </a:rPr>
              <a:t> </a:t>
            </a:r>
            <a:r>
              <a:rPr lang="en-GB" sz="900" b="1" dirty="0" err="1">
                <a:solidFill>
                  <a:schemeClr val="accent1">
                    <a:lumMod val="50000"/>
                  </a:schemeClr>
                </a:solidFill>
              </a:rPr>
              <a:t>Dr.</a:t>
            </a:r>
            <a:r>
              <a:rPr lang="en-GB" sz="900" b="1" dirty="0">
                <a:solidFill>
                  <a:schemeClr val="accent1">
                    <a:lumMod val="50000"/>
                  </a:schemeClr>
                </a:solidFill>
              </a:rPr>
              <a:t> A. </a:t>
            </a:r>
            <a:r>
              <a:rPr lang="en-GB" sz="900" b="1" dirty="0" err="1">
                <a:solidFill>
                  <a:schemeClr val="accent1">
                    <a:lumMod val="50000"/>
                  </a:schemeClr>
                </a:solidFill>
              </a:rPr>
              <a:t>Egemen</a:t>
            </a:r>
            <a:r>
              <a:rPr lang="en-GB" sz="900" b="1" dirty="0">
                <a:solidFill>
                  <a:schemeClr val="accent1">
                    <a:lumMod val="50000"/>
                  </a:schemeClr>
                </a:solidFill>
              </a:rPr>
              <a:t> YILMAZ</a:t>
            </a:r>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2"/>
            <a:ext cx="9144000" cy="48288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3327" y="0"/>
            <a:ext cx="8062025" cy="1046875"/>
          </a:xfrm>
        </p:spPr>
        <p:txBody>
          <a:bodyPr anchor="b">
            <a:normAutofit/>
          </a:bodyPr>
          <a:lstStyle>
            <a:lvl1pPr algn="ctr">
              <a:defRPr sz="2700" b="1">
                <a:solidFill>
                  <a:schemeClr val="accent1">
                    <a:lumMod val="50000"/>
                  </a:schemeClr>
                </a:solidFill>
              </a:defRPr>
            </a:lvl1pPr>
          </a:lstStyle>
          <a:p>
            <a:r>
              <a:rPr lang="en-US" dirty="0"/>
              <a:t>Click to edit Master title style</a:t>
            </a:r>
          </a:p>
        </p:txBody>
      </p:sp>
      <p:sp>
        <p:nvSpPr>
          <p:cNvPr id="3" name="Content Placeholder 2"/>
          <p:cNvSpPr>
            <a:spLocks noGrp="1"/>
          </p:cNvSpPr>
          <p:nvPr>
            <p:ph idx="1"/>
          </p:nvPr>
        </p:nvSpPr>
        <p:spPr>
          <a:xfrm>
            <a:off x="628652" y="1825625"/>
            <a:ext cx="3125815" cy="4351338"/>
          </a:xfrm>
        </p:spPr>
        <p:txBody>
          <a:bodyPr>
            <a:normAutofit/>
          </a:bodyPr>
          <a:lstStyle>
            <a:lvl1pPr marL="0" indent="0">
              <a:lnSpc>
                <a:spcPct val="150000"/>
              </a:lnSpc>
              <a:spcAft>
                <a:spcPts val="900"/>
              </a:spcAft>
              <a:buNone/>
              <a:defRPr sz="1200">
                <a:solidFill>
                  <a:schemeClr val="bg1">
                    <a:lumMod val="50000"/>
                  </a:schemeClr>
                </a:solidFill>
              </a:defRPr>
            </a:lvl1pPr>
            <a:lvl2pPr>
              <a:lnSpc>
                <a:spcPct val="150000"/>
              </a:lnSpc>
              <a:spcAft>
                <a:spcPts val="900"/>
              </a:spcAft>
              <a:defRPr sz="1050">
                <a:solidFill>
                  <a:schemeClr val="bg1">
                    <a:lumMod val="50000"/>
                  </a:schemeClr>
                </a:solidFill>
              </a:defRPr>
            </a:lvl2pPr>
            <a:lvl3pPr>
              <a:lnSpc>
                <a:spcPct val="150000"/>
              </a:lnSpc>
              <a:spcAft>
                <a:spcPts val="900"/>
              </a:spcAft>
              <a:defRPr sz="900">
                <a:solidFill>
                  <a:schemeClr val="bg1">
                    <a:lumMod val="50000"/>
                  </a:schemeClr>
                </a:solidFill>
              </a:defRPr>
            </a:lvl3pPr>
            <a:lvl4pPr>
              <a:lnSpc>
                <a:spcPct val="150000"/>
              </a:lnSpc>
              <a:spcAft>
                <a:spcPts val="900"/>
              </a:spcAft>
              <a:defRPr sz="825">
                <a:solidFill>
                  <a:schemeClr val="bg1">
                    <a:lumMod val="50000"/>
                  </a:schemeClr>
                </a:solidFill>
              </a:defRPr>
            </a:lvl4pPr>
            <a:lvl5pPr>
              <a:lnSpc>
                <a:spcPct val="150000"/>
              </a:lnSpc>
              <a:spcAft>
                <a:spcPts val="900"/>
              </a:spcAft>
              <a:defRPr sz="825">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0" y="2"/>
            <a:ext cx="9144000" cy="48288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userDrawn="1"/>
        </p:nvSpPr>
        <p:spPr>
          <a:xfrm>
            <a:off x="-21020" y="43343"/>
            <a:ext cx="1718740" cy="230832"/>
          </a:xfrm>
          <a:prstGeom prst="rect">
            <a:avLst/>
          </a:prstGeom>
          <a:noFill/>
        </p:spPr>
        <p:txBody>
          <a:bodyPr wrap="none" rtlCol="0">
            <a:spAutoFit/>
          </a:bodyPr>
          <a:lstStyle/>
          <a:p>
            <a:r>
              <a:rPr lang="en-GB" sz="900" b="1" baseline="0" dirty="0" err="1">
                <a:solidFill>
                  <a:schemeClr val="bg1"/>
                </a:solidFill>
              </a:rPr>
              <a:t>Prof.</a:t>
            </a:r>
            <a:r>
              <a:rPr lang="en-GB" sz="900" b="1" baseline="0" dirty="0">
                <a:solidFill>
                  <a:schemeClr val="bg1"/>
                </a:solidFill>
              </a:rPr>
              <a:t> </a:t>
            </a:r>
            <a:r>
              <a:rPr lang="en-GB" sz="900" b="1" baseline="0" dirty="0" err="1">
                <a:solidFill>
                  <a:schemeClr val="bg1"/>
                </a:solidFill>
              </a:rPr>
              <a:t>Dr.</a:t>
            </a:r>
            <a:r>
              <a:rPr lang="en-GB" sz="900" b="1" baseline="0" dirty="0">
                <a:solidFill>
                  <a:schemeClr val="bg1"/>
                </a:solidFill>
              </a:rPr>
              <a:t> A. Egemen YILMAZ</a:t>
            </a:r>
            <a:endParaRPr lang="en-GB" b="1" dirty="0">
              <a:solidFill>
                <a:schemeClr val="bg1"/>
              </a:solidFill>
            </a:endParaRPr>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28651" y="2402239"/>
            <a:ext cx="3381536" cy="2187227"/>
          </a:xfrm>
        </p:spPr>
        <p:txBody>
          <a:bodyPr anchor="ctr">
            <a:noAutofit/>
          </a:bodyPr>
          <a:lstStyle>
            <a:lvl1pPr algn="l">
              <a:defRPr sz="3600" b="1">
                <a:solidFill>
                  <a:schemeClr val="accent1">
                    <a:lumMod val="50000"/>
                  </a:schemeClr>
                </a:solidFill>
              </a:defRPr>
            </a:lvl1pPr>
          </a:lstStyle>
          <a:p>
            <a:r>
              <a:rPr lang="en-US" dirty="0"/>
              <a:t>Click to edit Master title style</a:t>
            </a:r>
          </a:p>
        </p:txBody>
      </p:sp>
      <p:sp>
        <p:nvSpPr>
          <p:cNvPr id="3" name="Text Placeholder 2"/>
          <p:cNvSpPr>
            <a:spLocks noGrp="1"/>
          </p:cNvSpPr>
          <p:nvPr>
            <p:ph type="body" idx="1"/>
          </p:nvPr>
        </p:nvSpPr>
        <p:spPr>
          <a:xfrm>
            <a:off x="4742481" y="2402237"/>
            <a:ext cx="3952068" cy="2187226"/>
          </a:xfrm>
        </p:spPr>
        <p:txBody>
          <a:bodyPr anchor="ctr">
            <a:normAutofit/>
          </a:bodyPr>
          <a:lstStyle>
            <a:lvl1pPr marL="0" indent="0">
              <a:lnSpc>
                <a:spcPct val="150000"/>
              </a:lnSpc>
              <a:buNone/>
              <a:defRPr sz="2100">
                <a:solidFill>
                  <a:schemeClr val="bg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4242663" y="1709738"/>
            <a:ext cx="4901339" cy="35751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p:cNvSpPr txBox="1"/>
          <p:nvPr userDrawn="1"/>
        </p:nvSpPr>
        <p:spPr>
          <a:xfrm>
            <a:off x="0" y="-25392"/>
            <a:ext cx="1943161" cy="369332"/>
          </a:xfrm>
          <a:prstGeom prst="rect">
            <a:avLst/>
          </a:prstGeom>
          <a:noFill/>
        </p:spPr>
        <p:txBody>
          <a:bodyPr wrap="none" rtlCol="0">
            <a:spAutoFit/>
          </a:bodyPr>
          <a:lstStyle/>
          <a:p>
            <a:r>
              <a:rPr lang="en-GB" sz="900" b="1" dirty="0" err="1">
                <a:solidFill>
                  <a:schemeClr val="accent1">
                    <a:lumMod val="50000"/>
                  </a:schemeClr>
                </a:solidFill>
              </a:rPr>
              <a:t>Alparslan</a:t>
            </a:r>
            <a:r>
              <a:rPr lang="en-GB" sz="900" b="1" dirty="0">
                <a:solidFill>
                  <a:schemeClr val="accent1">
                    <a:lumMod val="50000"/>
                  </a:schemeClr>
                </a:solidFill>
              </a:rPr>
              <a:t> KULOĞLU, </a:t>
            </a:r>
            <a:r>
              <a:rPr lang="tr-TR" sz="900" b="1" dirty="0" err="1">
                <a:solidFill>
                  <a:schemeClr val="accent1">
                    <a:lumMod val="50000"/>
                  </a:schemeClr>
                </a:solidFill>
              </a:rPr>
              <a:t>B.S.c</a:t>
            </a:r>
            <a:r>
              <a:rPr lang="tr-TR" sz="900" b="1" dirty="0">
                <a:solidFill>
                  <a:schemeClr val="accent1">
                    <a:lumMod val="50000"/>
                  </a:schemeClr>
                </a:solidFill>
              </a:rPr>
              <a:t>, </a:t>
            </a:r>
            <a:r>
              <a:rPr lang="en-GB" sz="900" b="1" dirty="0">
                <a:solidFill>
                  <a:schemeClr val="accent1">
                    <a:lumMod val="50000"/>
                  </a:schemeClr>
                </a:solidFill>
              </a:rPr>
              <a:t>MBA </a:t>
            </a:r>
          </a:p>
          <a:p>
            <a:r>
              <a:rPr lang="en-GB" sz="900" b="1" dirty="0" err="1">
                <a:solidFill>
                  <a:schemeClr val="accent1">
                    <a:lumMod val="50000"/>
                  </a:schemeClr>
                </a:solidFill>
              </a:rPr>
              <a:t>Prof.</a:t>
            </a:r>
            <a:r>
              <a:rPr lang="en-GB" sz="900" b="1" dirty="0">
                <a:solidFill>
                  <a:schemeClr val="accent1">
                    <a:lumMod val="50000"/>
                  </a:schemeClr>
                </a:solidFill>
              </a:rPr>
              <a:t> </a:t>
            </a:r>
            <a:r>
              <a:rPr lang="en-GB" sz="900" b="1" dirty="0" err="1">
                <a:solidFill>
                  <a:schemeClr val="accent1">
                    <a:lumMod val="50000"/>
                  </a:schemeClr>
                </a:solidFill>
              </a:rPr>
              <a:t>Dr.</a:t>
            </a:r>
            <a:r>
              <a:rPr lang="en-GB" sz="900" b="1" dirty="0">
                <a:solidFill>
                  <a:schemeClr val="accent1">
                    <a:lumMod val="50000"/>
                  </a:schemeClr>
                </a:solidFill>
              </a:rPr>
              <a:t> A. </a:t>
            </a:r>
            <a:r>
              <a:rPr lang="en-GB" sz="900" b="1" dirty="0" err="1">
                <a:solidFill>
                  <a:schemeClr val="accent1">
                    <a:lumMod val="50000"/>
                  </a:schemeClr>
                </a:solidFill>
              </a:rPr>
              <a:t>Egemen</a:t>
            </a:r>
            <a:r>
              <a:rPr lang="en-GB" sz="900" b="1" dirty="0">
                <a:solidFill>
                  <a:schemeClr val="accent1">
                    <a:lumMod val="50000"/>
                  </a:schemeClr>
                </a:solidFill>
              </a:rPr>
              <a:t> YILMAZ</a:t>
            </a:r>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9144000" cy="456422"/>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0" y="1"/>
            <a:ext cx="8058150" cy="1020409"/>
          </a:xfrm>
        </p:spPr>
        <p:txBody>
          <a:bodyPr anchor="b">
            <a:normAutofit/>
          </a:bodyPr>
          <a:lstStyle>
            <a:lvl1pPr>
              <a:defRPr sz="2700" b="1">
                <a:solidFill>
                  <a:schemeClr val="accent1">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p>
        </p:txBody>
      </p:sp>
      <p:sp>
        <p:nvSpPr>
          <p:cNvPr id="4" name="Content Placeholder 3"/>
          <p:cNvSpPr>
            <a:spLocks noGrp="1"/>
          </p:cNvSpPr>
          <p:nvPr>
            <p:ph sz="half" idx="2"/>
          </p:nvPr>
        </p:nvSpPr>
        <p:spPr>
          <a:xfrm>
            <a:off x="4629150" y="1825625"/>
            <a:ext cx="3886200" cy="4351338"/>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p>
        </p:txBody>
      </p:sp>
      <p:sp>
        <p:nvSpPr>
          <p:cNvPr id="6" name="Footer Placeholder 5"/>
          <p:cNvSpPr>
            <a:spLocks noGrp="1"/>
          </p:cNvSpPr>
          <p:nvPr>
            <p:ph type="ftr" sz="quarter" idx="11"/>
          </p:nvPr>
        </p:nvSpPr>
        <p:spPr>
          <a:xfrm>
            <a:off x="3167011" y="6356355"/>
            <a:ext cx="2490841" cy="365125"/>
          </a:xfrm>
          <a:prstGeom prst="rect">
            <a:avLst/>
          </a:prstGeom>
        </p:spPr>
        <p:txBody>
          <a:bodyPr/>
          <a:lstStyle/>
          <a:p>
            <a:r>
              <a:rPr lang="tr-TR"/>
              <a:t>ROKETSAN A.Ş.</a:t>
            </a:r>
            <a:endParaRPr lang="en-US"/>
          </a:p>
          <a:p>
            <a:r>
              <a:rPr lang="tr-TR"/>
              <a:t>EtkiliSunum ve Raporlama Teknikleri </a:t>
            </a:r>
            <a:r>
              <a:rPr lang="en-US"/>
              <a:t>Eğitimi</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9" name="Rectangle 8"/>
          <p:cNvSpPr/>
          <p:nvPr userDrawn="1"/>
        </p:nvSpPr>
        <p:spPr>
          <a:xfrm>
            <a:off x="0" y="3"/>
            <a:ext cx="9144000" cy="4564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Picture 2" descr="https://hrm.com.tr/image/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38309" y="467952"/>
            <a:ext cx="880010" cy="58667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userDrawn="1"/>
        </p:nvSpPr>
        <p:spPr>
          <a:xfrm>
            <a:off x="-21020" y="43343"/>
            <a:ext cx="1943161" cy="369332"/>
          </a:xfrm>
          <a:prstGeom prst="rect">
            <a:avLst/>
          </a:prstGeom>
          <a:noFill/>
        </p:spPr>
        <p:txBody>
          <a:bodyPr wrap="none" rtlCol="0">
            <a:spAutoFit/>
          </a:bodyPr>
          <a:lstStyle/>
          <a:p>
            <a:r>
              <a:rPr lang="tr-TR" sz="900" b="1" dirty="0">
                <a:solidFill>
                  <a:schemeClr val="bg1"/>
                </a:solidFill>
              </a:rPr>
              <a:t>Alparslan</a:t>
            </a:r>
            <a:r>
              <a:rPr lang="tr-TR" sz="900" b="1" baseline="0" dirty="0">
                <a:solidFill>
                  <a:schemeClr val="bg1"/>
                </a:solidFill>
              </a:rPr>
              <a:t> KULOĞLU, </a:t>
            </a:r>
            <a:r>
              <a:rPr lang="tr-TR" sz="900" b="1" baseline="0" dirty="0" err="1">
                <a:solidFill>
                  <a:schemeClr val="bg1"/>
                </a:solidFill>
              </a:rPr>
              <a:t>B.Sc</a:t>
            </a:r>
            <a:r>
              <a:rPr lang="tr-TR" sz="900" b="1" baseline="0" dirty="0">
                <a:solidFill>
                  <a:schemeClr val="bg1"/>
                </a:solidFill>
              </a:rPr>
              <a:t>., MBA </a:t>
            </a:r>
            <a:endParaRPr lang="en-GB" sz="900" b="1" baseline="0" dirty="0">
              <a:solidFill>
                <a:schemeClr val="bg1"/>
              </a:solidFill>
            </a:endParaRPr>
          </a:p>
          <a:p>
            <a:r>
              <a:rPr lang="en-GB" sz="900" b="1" baseline="0" dirty="0" err="1">
                <a:solidFill>
                  <a:schemeClr val="bg1"/>
                </a:solidFill>
              </a:rPr>
              <a:t>Prof.</a:t>
            </a:r>
            <a:r>
              <a:rPr lang="en-GB" sz="900" b="1" baseline="0" dirty="0">
                <a:solidFill>
                  <a:schemeClr val="bg1"/>
                </a:solidFill>
              </a:rPr>
              <a:t> </a:t>
            </a:r>
            <a:r>
              <a:rPr lang="en-GB" sz="900" b="1" baseline="0" dirty="0" err="1">
                <a:solidFill>
                  <a:schemeClr val="bg1"/>
                </a:solidFill>
              </a:rPr>
              <a:t>Dr.</a:t>
            </a:r>
            <a:r>
              <a:rPr lang="en-GB" sz="900" b="1" baseline="0" dirty="0">
                <a:solidFill>
                  <a:schemeClr val="bg1"/>
                </a:solidFill>
              </a:rPr>
              <a:t> A. Egemen YILMAZ</a:t>
            </a:r>
            <a:endParaRPr lang="en-GB" b="1" dirty="0">
              <a:solidFill>
                <a:schemeClr val="bg1"/>
              </a:solidFill>
            </a:endParaRPr>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3"/>
            <a:ext cx="9144000" cy="53243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1" y="0"/>
            <a:ext cx="8053388" cy="1071780"/>
          </a:xfrm>
        </p:spPr>
        <p:txBody>
          <a:bodyPr anchor="b">
            <a:normAutofit/>
          </a:bodyPr>
          <a:lstStyle>
            <a:lvl1pPr>
              <a:defRPr sz="2700" b="1">
                <a:solidFill>
                  <a:schemeClr val="accent1">
                    <a:lumMod val="50000"/>
                  </a:schemeClr>
                </a:solidFill>
              </a:defRPr>
            </a:lvl1pPr>
          </a:lstStyle>
          <a:p>
            <a:r>
              <a:rPr lang="en-US" dirty="0"/>
              <a:t>Click to edit Master title style</a:t>
            </a:r>
          </a:p>
        </p:txBody>
      </p:sp>
      <p:sp>
        <p:nvSpPr>
          <p:cNvPr id="3" name="Text Placeholder 2"/>
          <p:cNvSpPr>
            <a:spLocks noGrp="1"/>
          </p:cNvSpPr>
          <p:nvPr>
            <p:ph type="body" idx="1"/>
          </p:nvPr>
        </p:nvSpPr>
        <p:spPr>
          <a:xfrm>
            <a:off x="623888" y="1489075"/>
            <a:ext cx="3867150" cy="64135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3888" y="2193929"/>
            <a:ext cx="3867150" cy="3978275"/>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endParaRPr lang="en-US" dirty="0"/>
          </a:p>
        </p:txBody>
      </p:sp>
      <p:sp>
        <p:nvSpPr>
          <p:cNvPr id="5" name="Text Placeholder 4"/>
          <p:cNvSpPr>
            <a:spLocks noGrp="1"/>
          </p:cNvSpPr>
          <p:nvPr>
            <p:ph type="body" sz="quarter" idx="3"/>
          </p:nvPr>
        </p:nvSpPr>
        <p:spPr>
          <a:xfrm>
            <a:off x="4642249" y="1489075"/>
            <a:ext cx="3868340" cy="64135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2249" y="2193929"/>
            <a:ext cx="3868340" cy="3978275"/>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p>
        </p:txBody>
      </p:sp>
      <p:sp>
        <p:nvSpPr>
          <p:cNvPr id="8" name="Footer Placeholder 7"/>
          <p:cNvSpPr>
            <a:spLocks noGrp="1"/>
          </p:cNvSpPr>
          <p:nvPr>
            <p:ph type="ftr" sz="quarter" idx="11"/>
          </p:nvPr>
        </p:nvSpPr>
        <p:spPr>
          <a:xfrm>
            <a:off x="3167011" y="6356355"/>
            <a:ext cx="2490841" cy="365125"/>
          </a:xfrm>
          <a:prstGeom prst="rect">
            <a:avLst/>
          </a:prstGeom>
        </p:spPr>
        <p:txBody>
          <a:bodyPr/>
          <a:lstStyle/>
          <a:p>
            <a:r>
              <a:rPr lang="tr-TR"/>
              <a:t>ROKETSAN A.Ş.</a:t>
            </a:r>
            <a:endParaRPr lang="en-US"/>
          </a:p>
          <a:p>
            <a:r>
              <a:rPr lang="tr-TR"/>
              <a:t>EtkiliSunum ve Raporlama Teknikleri </a:t>
            </a:r>
            <a:r>
              <a:rPr lang="en-US"/>
              <a:t>Eğitimi</a:t>
            </a:r>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1" name="Rectangle 10"/>
          <p:cNvSpPr/>
          <p:nvPr userDrawn="1"/>
        </p:nvSpPr>
        <p:spPr>
          <a:xfrm>
            <a:off x="0" y="3"/>
            <a:ext cx="9144000" cy="53243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userDrawn="1"/>
        </p:nvSpPr>
        <p:spPr>
          <a:xfrm>
            <a:off x="-21020" y="43343"/>
            <a:ext cx="1943161" cy="369332"/>
          </a:xfrm>
          <a:prstGeom prst="rect">
            <a:avLst/>
          </a:prstGeom>
          <a:noFill/>
        </p:spPr>
        <p:txBody>
          <a:bodyPr wrap="none" rtlCol="0">
            <a:spAutoFit/>
          </a:bodyPr>
          <a:lstStyle/>
          <a:p>
            <a:r>
              <a:rPr lang="tr-TR" sz="900" b="1" dirty="0">
                <a:solidFill>
                  <a:schemeClr val="bg1"/>
                </a:solidFill>
              </a:rPr>
              <a:t>Alparslan</a:t>
            </a:r>
            <a:r>
              <a:rPr lang="tr-TR" sz="900" b="1" baseline="0" dirty="0">
                <a:solidFill>
                  <a:schemeClr val="bg1"/>
                </a:solidFill>
              </a:rPr>
              <a:t> KULOĞLU, </a:t>
            </a:r>
            <a:r>
              <a:rPr lang="tr-TR" sz="900" b="1" baseline="0" dirty="0" err="1">
                <a:solidFill>
                  <a:schemeClr val="bg1"/>
                </a:solidFill>
              </a:rPr>
              <a:t>B.Sc</a:t>
            </a:r>
            <a:r>
              <a:rPr lang="tr-TR" sz="900" b="1" baseline="0" dirty="0">
                <a:solidFill>
                  <a:schemeClr val="bg1"/>
                </a:solidFill>
              </a:rPr>
              <a:t>., MBA </a:t>
            </a:r>
            <a:endParaRPr lang="en-GB" sz="900" b="1" baseline="0" dirty="0">
              <a:solidFill>
                <a:schemeClr val="bg1"/>
              </a:solidFill>
            </a:endParaRPr>
          </a:p>
          <a:p>
            <a:r>
              <a:rPr lang="en-GB" sz="900" b="1" baseline="0" dirty="0" err="1">
                <a:solidFill>
                  <a:schemeClr val="bg1"/>
                </a:solidFill>
              </a:rPr>
              <a:t>Prof.</a:t>
            </a:r>
            <a:r>
              <a:rPr lang="en-GB" sz="900" b="1" baseline="0" dirty="0">
                <a:solidFill>
                  <a:schemeClr val="bg1"/>
                </a:solidFill>
              </a:rPr>
              <a:t> </a:t>
            </a:r>
            <a:r>
              <a:rPr lang="en-GB" sz="900" b="1" baseline="0" dirty="0" err="1">
                <a:solidFill>
                  <a:schemeClr val="bg1"/>
                </a:solidFill>
              </a:rPr>
              <a:t>Dr.</a:t>
            </a:r>
            <a:r>
              <a:rPr lang="en-GB" sz="900" b="1" baseline="0" dirty="0">
                <a:solidFill>
                  <a:schemeClr val="bg1"/>
                </a:solidFill>
              </a:rPr>
              <a:t> A. Egemen YILMAZ</a:t>
            </a:r>
            <a:endParaRPr lang="en-GB" b="1" dirty="0">
              <a:solidFill>
                <a:schemeClr val="bg1"/>
              </a:solidFill>
            </a:endParaRPr>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3"/>
            <a:ext cx="9144000" cy="55558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0" y="1"/>
            <a:ext cx="8058150" cy="1102601"/>
          </a:xfrm>
        </p:spPr>
        <p:txBody>
          <a:bodyPr anchor="b">
            <a:normAutofit/>
          </a:bodyPr>
          <a:lstStyle>
            <a:lvl1pPr algn="ctr">
              <a:defRPr sz="2700" b="1">
                <a:solidFill>
                  <a:schemeClr val="accent1">
                    <a:lumMod val="50000"/>
                  </a:schemeClr>
                </a:solidFill>
              </a:defRPr>
            </a:lvl1pPr>
          </a:lstStyle>
          <a:p>
            <a:r>
              <a:rPr lang="en-US" dirty="0"/>
              <a:t>Click to edit Master title style</a:t>
            </a:r>
          </a:p>
        </p:txBody>
      </p:sp>
      <p:sp>
        <p:nvSpPr>
          <p:cNvPr id="4" name="Footer Placeholder 3"/>
          <p:cNvSpPr>
            <a:spLocks noGrp="1"/>
          </p:cNvSpPr>
          <p:nvPr>
            <p:ph type="ftr" sz="quarter" idx="11"/>
          </p:nvPr>
        </p:nvSpPr>
        <p:spPr>
          <a:xfrm>
            <a:off x="3167011" y="6356355"/>
            <a:ext cx="2490841" cy="365125"/>
          </a:xfrm>
          <a:prstGeom prst="rect">
            <a:avLst/>
          </a:prstGeom>
        </p:spPr>
        <p:txBody>
          <a:bodyPr/>
          <a:lstStyle/>
          <a:p>
            <a:r>
              <a:rPr lang="tr-TR"/>
              <a:t>ROKETSAN A.Ş.</a:t>
            </a:r>
            <a:endParaRPr lang="en-US"/>
          </a:p>
          <a:p>
            <a:r>
              <a:rPr lang="tr-TR"/>
              <a:t>EtkiliSunum ve Raporlama Teknikleri </a:t>
            </a:r>
            <a:r>
              <a:rPr lang="en-US"/>
              <a:t>Eğitimi</a:t>
            </a:r>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7" name="Rectangle 6"/>
          <p:cNvSpPr/>
          <p:nvPr userDrawn="1"/>
        </p:nvSpPr>
        <p:spPr>
          <a:xfrm>
            <a:off x="0" y="3"/>
            <a:ext cx="9144000" cy="55558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2" descr="https://hrm.com.tr/image/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38309" y="467952"/>
            <a:ext cx="880010" cy="5866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userDrawn="1"/>
        </p:nvSpPr>
        <p:spPr>
          <a:xfrm>
            <a:off x="-21020" y="43343"/>
            <a:ext cx="1943161" cy="369332"/>
          </a:xfrm>
          <a:prstGeom prst="rect">
            <a:avLst/>
          </a:prstGeom>
          <a:noFill/>
        </p:spPr>
        <p:txBody>
          <a:bodyPr wrap="none" rtlCol="0">
            <a:spAutoFit/>
          </a:bodyPr>
          <a:lstStyle/>
          <a:p>
            <a:r>
              <a:rPr lang="tr-TR" sz="900" b="1" dirty="0">
                <a:solidFill>
                  <a:schemeClr val="bg1"/>
                </a:solidFill>
              </a:rPr>
              <a:t>Alparslan</a:t>
            </a:r>
            <a:r>
              <a:rPr lang="tr-TR" sz="900" b="1" baseline="0" dirty="0">
                <a:solidFill>
                  <a:schemeClr val="bg1"/>
                </a:solidFill>
              </a:rPr>
              <a:t> KULOĞLU, </a:t>
            </a:r>
            <a:r>
              <a:rPr lang="tr-TR" sz="900" b="1" baseline="0" dirty="0" err="1">
                <a:solidFill>
                  <a:schemeClr val="bg1"/>
                </a:solidFill>
              </a:rPr>
              <a:t>B.Sc</a:t>
            </a:r>
            <a:r>
              <a:rPr lang="tr-TR" sz="900" b="1" baseline="0" dirty="0">
                <a:solidFill>
                  <a:schemeClr val="bg1"/>
                </a:solidFill>
              </a:rPr>
              <a:t>., MBA </a:t>
            </a:r>
            <a:endParaRPr lang="en-GB" sz="900" b="1" baseline="0" dirty="0">
              <a:solidFill>
                <a:schemeClr val="bg1"/>
              </a:solidFill>
            </a:endParaRPr>
          </a:p>
          <a:p>
            <a:r>
              <a:rPr lang="en-GB" sz="900" b="1" baseline="0" dirty="0" err="1">
                <a:solidFill>
                  <a:schemeClr val="bg1"/>
                </a:solidFill>
              </a:rPr>
              <a:t>Prof.</a:t>
            </a:r>
            <a:r>
              <a:rPr lang="en-GB" sz="900" b="1" baseline="0" dirty="0">
                <a:solidFill>
                  <a:schemeClr val="bg1"/>
                </a:solidFill>
              </a:rPr>
              <a:t> </a:t>
            </a:r>
            <a:r>
              <a:rPr lang="en-GB" sz="900" b="1" baseline="0" dirty="0" err="1">
                <a:solidFill>
                  <a:schemeClr val="bg1"/>
                </a:solidFill>
              </a:rPr>
              <a:t>Dr.</a:t>
            </a:r>
            <a:r>
              <a:rPr lang="en-GB" sz="900" b="1" baseline="0" dirty="0">
                <a:solidFill>
                  <a:schemeClr val="bg1"/>
                </a:solidFill>
              </a:rPr>
              <a:t> A. Egemen YILMAZ</a:t>
            </a:r>
            <a:endParaRPr lang="en-GB" b="1" dirty="0">
              <a:solidFill>
                <a:schemeClr val="bg1"/>
              </a:solidFill>
            </a:endParaRPr>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67011" y="6356355"/>
            <a:ext cx="2490841" cy="365125"/>
          </a:xfrm>
          <a:prstGeom prst="rect">
            <a:avLst/>
          </a:prstGeom>
        </p:spPr>
        <p:txBody>
          <a:bodyPr/>
          <a:lstStyle/>
          <a:p>
            <a:r>
              <a:rPr lang="tr-TR"/>
              <a:t>ROKETSAN A.Ş.</a:t>
            </a:r>
            <a:endParaRPr lang="en-US"/>
          </a:p>
          <a:p>
            <a:r>
              <a:rPr lang="tr-TR"/>
              <a:t>EtkiliSunum ve Raporlama Teknikleri </a:t>
            </a:r>
            <a:r>
              <a:rPr lang="en-US"/>
              <a:t>Eğitimi</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
        <p:nvSpPr>
          <p:cNvPr id="5" name="TextBox 4"/>
          <p:cNvSpPr txBox="1"/>
          <p:nvPr userDrawn="1"/>
        </p:nvSpPr>
        <p:spPr>
          <a:xfrm>
            <a:off x="0" y="8499"/>
            <a:ext cx="1943161" cy="369332"/>
          </a:xfrm>
          <a:prstGeom prst="rect">
            <a:avLst/>
          </a:prstGeom>
          <a:noFill/>
        </p:spPr>
        <p:txBody>
          <a:bodyPr wrap="none" rtlCol="0">
            <a:spAutoFit/>
          </a:bodyPr>
          <a:lstStyle/>
          <a:p>
            <a:r>
              <a:rPr lang="en-GB" sz="900" b="1" dirty="0" err="1">
                <a:solidFill>
                  <a:schemeClr val="accent1">
                    <a:lumMod val="50000"/>
                  </a:schemeClr>
                </a:solidFill>
              </a:rPr>
              <a:t>Alparslan</a:t>
            </a:r>
            <a:r>
              <a:rPr lang="en-GB" sz="900" b="1" dirty="0">
                <a:solidFill>
                  <a:schemeClr val="accent1">
                    <a:lumMod val="50000"/>
                  </a:schemeClr>
                </a:solidFill>
              </a:rPr>
              <a:t> KULOĞLU, </a:t>
            </a:r>
            <a:r>
              <a:rPr lang="tr-TR" sz="900" b="1" dirty="0" err="1">
                <a:solidFill>
                  <a:schemeClr val="accent1">
                    <a:lumMod val="50000"/>
                  </a:schemeClr>
                </a:solidFill>
              </a:rPr>
              <a:t>B.Sc</a:t>
            </a:r>
            <a:r>
              <a:rPr lang="tr-TR" sz="900" b="1" dirty="0">
                <a:solidFill>
                  <a:schemeClr val="accent1">
                    <a:lumMod val="50000"/>
                  </a:schemeClr>
                </a:solidFill>
              </a:rPr>
              <a:t>, </a:t>
            </a:r>
            <a:r>
              <a:rPr lang="en-GB" sz="900" b="1" dirty="0">
                <a:solidFill>
                  <a:schemeClr val="accent1">
                    <a:lumMod val="50000"/>
                  </a:schemeClr>
                </a:solidFill>
              </a:rPr>
              <a:t>MBA</a:t>
            </a:r>
          </a:p>
          <a:p>
            <a:r>
              <a:rPr lang="en-GB" sz="900" b="1" dirty="0" err="1">
                <a:solidFill>
                  <a:schemeClr val="accent1">
                    <a:lumMod val="50000"/>
                  </a:schemeClr>
                </a:solidFill>
              </a:rPr>
              <a:t>Prof.</a:t>
            </a:r>
            <a:r>
              <a:rPr lang="en-GB" sz="900" b="1" dirty="0">
                <a:solidFill>
                  <a:schemeClr val="accent1">
                    <a:lumMod val="50000"/>
                  </a:schemeClr>
                </a:solidFill>
              </a:rPr>
              <a:t> </a:t>
            </a:r>
            <a:r>
              <a:rPr lang="en-GB" sz="900" b="1" dirty="0" err="1">
                <a:solidFill>
                  <a:schemeClr val="accent1">
                    <a:lumMod val="50000"/>
                  </a:schemeClr>
                </a:solidFill>
              </a:rPr>
              <a:t>Dr.</a:t>
            </a:r>
            <a:r>
              <a:rPr lang="en-GB" sz="900" b="1" dirty="0">
                <a:solidFill>
                  <a:schemeClr val="accent1">
                    <a:lumMod val="50000"/>
                  </a:schemeClr>
                </a:solidFill>
              </a:rPr>
              <a:t> A. </a:t>
            </a:r>
            <a:r>
              <a:rPr lang="en-GB" sz="900" b="1" dirty="0" err="1">
                <a:solidFill>
                  <a:schemeClr val="accent1">
                    <a:lumMod val="50000"/>
                  </a:schemeClr>
                </a:solidFill>
              </a:rPr>
              <a:t>Egemen</a:t>
            </a:r>
            <a:r>
              <a:rPr lang="en-GB" sz="900" b="1" dirty="0">
                <a:solidFill>
                  <a:schemeClr val="accent1">
                    <a:lumMod val="50000"/>
                  </a:schemeClr>
                </a:solidFill>
              </a:rPr>
              <a:t> YILMAZ</a:t>
            </a:r>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b="1">
                <a:solidFill>
                  <a:schemeClr val="accent1">
                    <a:lumMod val="50000"/>
                  </a:schemeClr>
                </a:solidFill>
              </a:defRPr>
            </a:lvl1pPr>
          </a:lstStyle>
          <a:p>
            <a:r>
              <a:rPr lang="en-US" dirty="0"/>
              <a:t>Click to edit Master title style</a:t>
            </a:r>
          </a:p>
        </p:txBody>
      </p:sp>
      <p:sp>
        <p:nvSpPr>
          <p:cNvPr id="3" name="Content Placeholder 2"/>
          <p:cNvSpPr>
            <a:spLocks noGrp="1"/>
          </p:cNvSpPr>
          <p:nvPr>
            <p:ph idx="1"/>
          </p:nvPr>
        </p:nvSpPr>
        <p:spPr>
          <a:xfrm>
            <a:off x="3887391" y="987430"/>
            <a:ext cx="4629150" cy="4873625"/>
          </a:xfrm>
        </p:spPr>
        <p:txBody>
          <a:bodyPr vert="horz" lIns="91440" tIns="45720" rIns="91440" bIns="45720" rtlCol="0">
            <a:normAutofit/>
          </a:bodyPr>
          <a:lstStyle>
            <a:lvl1pPr>
              <a:defRPr lang="en-US" sz="1200" smtClean="0">
                <a:solidFill>
                  <a:schemeClr val="bg1">
                    <a:lumMod val="50000"/>
                  </a:schemeClr>
                </a:solidFill>
              </a:defRPr>
            </a:lvl1pPr>
            <a:lvl2pPr>
              <a:defRPr lang="en-US" sz="1050" smtClean="0">
                <a:solidFill>
                  <a:schemeClr val="bg1">
                    <a:lumMod val="50000"/>
                  </a:schemeClr>
                </a:solidFill>
              </a:defRPr>
            </a:lvl2pPr>
            <a:lvl3pPr>
              <a:defRPr lang="en-US" sz="900" smtClean="0">
                <a:solidFill>
                  <a:schemeClr val="bg1">
                    <a:lumMod val="50000"/>
                  </a:schemeClr>
                </a:solidFill>
              </a:defRPr>
            </a:lvl3pPr>
            <a:lvl4pPr>
              <a:defRPr lang="en-US" sz="825" smtClean="0">
                <a:solidFill>
                  <a:schemeClr val="bg1">
                    <a:lumMod val="50000"/>
                  </a:schemeClr>
                </a:solidFill>
              </a:defRPr>
            </a:lvl4pPr>
            <a:lvl5pPr>
              <a:defRPr lang="en-US" sz="825">
                <a:solidFill>
                  <a:schemeClr val="bg1">
                    <a:lumMod val="50000"/>
                  </a:schemeClr>
                </a:solidFill>
              </a:defRPr>
            </a:lvl5pPr>
          </a:lstStyle>
          <a:p>
            <a:pPr marL="0" lvl="0" indent="0">
              <a:lnSpc>
                <a:spcPct val="150000"/>
              </a:lnSpc>
              <a:spcAft>
                <a:spcPts val="900"/>
              </a:spcAft>
              <a:buNone/>
            </a:pPr>
            <a:r>
              <a:rPr lang="en-US"/>
              <a:t>Click to edit Master text styles</a:t>
            </a:r>
          </a:p>
          <a:p>
            <a:pPr marL="0" lvl="1" indent="0">
              <a:lnSpc>
                <a:spcPct val="150000"/>
              </a:lnSpc>
              <a:spcAft>
                <a:spcPts val="900"/>
              </a:spcAft>
              <a:buNone/>
            </a:pPr>
            <a:r>
              <a:rPr lang="en-US"/>
              <a:t>Second level</a:t>
            </a:r>
          </a:p>
          <a:p>
            <a:pPr marL="0" lvl="2" indent="0">
              <a:lnSpc>
                <a:spcPct val="150000"/>
              </a:lnSpc>
              <a:spcAft>
                <a:spcPts val="900"/>
              </a:spcAft>
              <a:buNone/>
            </a:pPr>
            <a:r>
              <a:rPr lang="en-US"/>
              <a:t>Third level</a:t>
            </a:r>
          </a:p>
          <a:p>
            <a:pPr marL="0" lvl="3" indent="0">
              <a:lnSpc>
                <a:spcPct val="150000"/>
              </a:lnSpc>
              <a:spcAft>
                <a:spcPts val="900"/>
              </a:spcAft>
              <a:buNone/>
            </a:pPr>
            <a:r>
              <a:rPr lang="en-US"/>
              <a:t>Fourth level</a:t>
            </a:r>
          </a:p>
          <a:p>
            <a:pPr marL="0" lvl="4" indent="0">
              <a:lnSpc>
                <a:spcPct val="150000"/>
              </a:lnSpc>
              <a:spcAft>
                <a:spcPts val="900"/>
              </a:spcAft>
              <a:buNone/>
            </a:pPr>
            <a:r>
              <a:rPr lang="en-US"/>
              <a:t>Fifth level</a:t>
            </a:r>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1"/>
          </p:nvPr>
        </p:nvSpPr>
        <p:spPr>
          <a:xfrm>
            <a:off x="3167011" y="6356355"/>
            <a:ext cx="2490841" cy="365125"/>
          </a:xfrm>
          <a:prstGeom prst="rect">
            <a:avLst/>
          </a:prstGeom>
        </p:spPr>
        <p:txBody>
          <a:bodyPr/>
          <a:lstStyle/>
          <a:p>
            <a:r>
              <a:rPr lang="tr-TR"/>
              <a:t>ROKETSAN A.Ş.</a:t>
            </a:r>
            <a:endParaRPr lang="en-US"/>
          </a:p>
          <a:p>
            <a:r>
              <a:rPr lang="tr-TR"/>
              <a:t>EtkiliSunum ve Raporlama Teknikleri </a:t>
            </a:r>
            <a:r>
              <a:rPr lang="en-US"/>
              <a:t>Eğitimi</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8" name="TextBox 7"/>
          <p:cNvSpPr txBox="1"/>
          <p:nvPr userDrawn="1"/>
        </p:nvSpPr>
        <p:spPr>
          <a:xfrm>
            <a:off x="0" y="4135"/>
            <a:ext cx="1943161" cy="369332"/>
          </a:xfrm>
          <a:prstGeom prst="rect">
            <a:avLst/>
          </a:prstGeom>
          <a:noFill/>
        </p:spPr>
        <p:txBody>
          <a:bodyPr wrap="none" rtlCol="0">
            <a:spAutoFit/>
          </a:bodyPr>
          <a:lstStyle/>
          <a:p>
            <a:r>
              <a:rPr lang="en-GB" sz="900" b="1" dirty="0" err="1">
                <a:solidFill>
                  <a:schemeClr val="accent1">
                    <a:lumMod val="50000"/>
                  </a:schemeClr>
                </a:solidFill>
              </a:rPr>
              <a:t>Alparslan</a:t>
            </a:r>
            <a:r>
              <a:rPr lang="en-GB" sz="900" b="1" dirty="0">
                <a:solidFill>
                  <a:schemeClr val="accent1">
                    <a:lumMod val="50000"/>
                  </a:schemeClr>
                </a:solidFill>
              </a:rPr>
              <a:t> KULOĞLU, </a:t>
            </a:r>
            <a:r>
              <a:rPr lang="tr-TR" sz="900" b="1" dirty="0" err="1">
                <a:solidFill>
                  <a:schemeClr val="accent1">
                    <a:lumMod val="50000"/>
                  </a:schemeClr>
                </a:solidFill>
              </a:rPr>
              <a:t>B.Sc</a:t>
            </a:r>
            <a:r>
              <a:rPr lang="tr-TR" sz="900" b="1" dirty="0">
                <a:solidFill>
                  <a:schemeClr val="accent1">
                    <a:lumMod val="50000"/>
                  </a:schemeClr>
                </a:solidFill>
              </a:rPr>
              <a:t>.,</a:t>
            </a:r>
            <a:r>
              <a:rPr lang="tr-TR" sz="900" b="1" baseline="0" dirty="0">
                <a:solidFill>
                  <a:schemeClr val="accent1">
                    <a:lumMod val="50000"/>
                  </a:schemeClr>
                </a:solidFill>
              </a:rPr>
              <a:t> </a:t>
            </a:r>
            <a:r>
              <a:rPr lang="en-GB" sz="900" b="1" dirty="0">
                <a:solidFill>
                  <a:schemeClr val="accent1">
                    <a:lumMod val="50000"/>
                  </a:schemeClr>
                </a:solidFill>
              </a:rPr>
              <a:t>MBA</a:t>
            </a:r>
          </a:p>
          <a:p>
            <a:r>
              <a:rPr lang="en-GB" sz="900" b="1" dirty="0" err="1">
                <a:solidFill>
                  <a:schemeClr val="accent1">
                    <a:lumMod val="50000"/>
                  </a:schemeClr>
                </a:solidFill>
              </a:rPr>
              <a:t>Prof.</a:t>
            </a:r>
            <a:r>
              <a:rPr lang="en-GB" sz="900" b="1" dirty="0">
                <a:solidFill>
                  <a:schemeClr val="accent1">
                    <a:lumMod val="50000"/>
                  </a:schemeClr>
                </a:solidFill>
              </a:rPr>
              <a:t> </a:t>
            </a:r>
            <a:r>
              <a:rPr lang="en-GB" sz="900" b="1" dirty="0" err="1">
                <a:solidFill>
                  <a:schemeClr val="accent1">
                    <a:lumMod val="50000"/>
                  </a:schemeClr>
                </a:solidFill>
              </a:rPr>
              <a:t>Dr.</a:t>
            </a:r>
            <a:r>
              <a:rPr lang="en-GB" sz="900" b="1" dirty="0">
                <a:solidFill>
                  <a:schemeClr val="accent1">
                    <a:lumMod val="50000"/>
                  </a:schemeClr>
                </a:solidFill>
              </a:rPr>
              <a:t> A. </a:t>
            </a:r>
            <a:r>
              <a:rPr lang="en-GB" sz="900" b="1" dirty="0" err="1">
                <a:solidFill>
                  <a:schemeClr val="accent1">
                    <a:lumMod val="50000"/>
                  </a:schemeClr>
                </a:solidFill>
              </a:rPr>
              <a:t>Egemen</a:t>
            </a:r>
            <a:r>
              <a:rPr lang="en-GB" sz="900" b="1" dirty="0">
                <a:solidFill>
                  <a:schemeClr val="accent1">
                    <a:lumMod val="50000"/>
                  </a:schemeClr>
                </a:solidFill>
              </a:rPr>
              <a:t> YILMAZ</a:t>
            </a:r>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b="1">
                <a:solidFill>
                  <a:schemeClr val="accent1">
                    <a:lumMod val="50000"/>
                  </a:schemeClr>
                </a:solidFill>
              </a:defRPr>
            </a:lvl1pPr>
          </a:lstStyle>
          <a:p>
            <a:r>
              <a:rPr lang="en-US" dirty="0"/>
              <a:t>Click to edit Master title style</a:t>
            </a:r>
          </a:p>
        </p:txBody>
      </p:sp>
      <p:sp>
        <p:nvSpPr>
          <p:cNvPr id="3" name="Picture Placeholder 2"/>
          <p:cNvSpPr>
            <a:spLocks noGrp="1"/>
          </p:cNvSpPr>
          <p:nvPr>
            <p:ph type="pic" idx="1"/>
          </p:nvPr>
        </p:nvSpPr>
        <p:spPr>
          <a:xfrm>
            <a:off x="3887391" y="987430"/>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1"/>
          </p:nvPr>
        </p:nvSpPr>
        <p:spPr>
          <a:xfrm>
            <a:off x="3167011" y="6356355"/>
            <a:ext cx="2490841" cy="365125"/>
          </a:xfrm>
          <a:prstGeom prst="rect">
            <a:avLst/>
          </a:prstGeom>
        </p:spPr>
        <p:txBody>
          <a:bodyPr/>
          <a:lstStyle/>
          <a:p>
            <a:r>
              <a:rPr lang="tr-TR"/>
              <a:t>ROKETSAN A.Ş.</a:t>
            </a:r>
            <a:endParaRPr lang="en-US"/>
          </a:p>
          <a:p>
            <a:r>
              <a:rPr lang="tr-TR"/>
              <a:t>EtkiliSunum ve Raporlama Teknikleri </a:t>
            </a:r>
            <a:r>
              <a:rPr lang="en-US"/>
              <a:t>Eğitimi</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8" name="TextBox 7"/>
          <p:cNvSpPr txBox="1"/>
          <p:nvPr userDrawn="1"/>
        </p:nvSpPr>
        <p:spPr>
          <a:xfrm>
            <a:off x="0" y="45231"/>
            <a:ext cx="1975221" cy="369332"/>
          </a:xfrm>
          <a:prstGeom prst="rect">
            <a:avLst/>
          </a:prstGeom>
          <a:noFill/>
        </p:spPr>
        <p:txBody>
          <a:bodyPr wrap="none" rtlCol="0">
            <a:spAutoFit/>
          </a:bodyPr>
          <a:lstStyle/>
          <a:p>
            <a:r>
              <a:rPr lang="en-GB" sz="900" b="1" dirty="0" err="1">
                <a:solidFill>
                  <a:schemeClr val="accent1">
                    <a:lumMod val="50000"/>
                  </a:schemeClr>
                </a:solidFill>
              </a:rPr>
              <a:t>Alparslan</a:t>
            </a:r>
            <a:r>
              <a:rPr lang="en-GB" sz="900" b="1" dirty="0">
                <a:solidFill>
                  <a:schemeClr val="accent1">
                    <a:lumMod val="50000"/>
                  </a:schemeClr>
                </a:solidFill>
              </a:rPr>
              <a:t> KULOĞLU, </a:t>
            </a:r>
            <a:r>
              <a:rPr lang="tr-TR" sz="900" b="1" dirty="0">
                <a:solidFill>
                  <a:schemeClr val="accent1">
                    <a:lumMod val="50000"/>
                  </a:schemeClr>
                </a:solidFill>
              </a:rPr>
              <a:t>B. </a:t>
            </a:r>
            <a:r>
              <a:rPr lang="tr-TR" sz="900" b="1" dirty="0" err="1">
                <a:solidFill>
                  <a:schemeClr val="accent1">
                    <a:lumMod val="50000"/>
                  </a:schemeClr>
                </a:solidFill>
              </a:rPr>
              <a:t>Sc</a:t>
            </a:r>
            <a:r>
              <a:rPr lang="tr-TR" sz="900" b="1" dirty="0">
                <a:solidFill>
                  <a:schemeClr val="accent1">
                    <a:lumMod val="50000"/>
                  </a:schemeClr>
                </a:solidFill>
              </a:rPr>
              <a:t>., </a:t>
            </a:r>
            <a:r>
              <a:rPr lang="en-GB" sz="900" b="1" dirty="0">
                <a:solidFill>
                  <a:schemeClr val="accent1">
                    <a:lumMod val="50000"/>
                  </a:schemeClr>
                </a:solidFill>
              </a:rPr>
              <a:t>MBA</a:t>
            </a:r>
          </a:p>
          <a:p>
            <a:r>
              <a:rPr lang="en-GB" sz="900" b="1" dirty="0" err="1">
                <a:solidFill>
                  <a:schemeClr val="accent1">
                    <a:lumMod val="50000"/>
                  </a:schemeClr>
                </a:solidFill>
              </a:rPr>
              <a:t>Prof.</a:t>
            </a:r>
            <a:r>
              <a:rPr lang="en-GB" sz="900" b="1" dirty="0">
                <a:solidFill>
                  <a:schemeClr val="accent1">
                    <a:lumMod val="50000"/>
                  </a:schemeClr>
                </a:solidFill>
              </a:rPr>
              <a:t> </a:t>
            </a:r>
            <a:r>
              <a:rPr lang="en-GB" sz="900" b="1" dirty="0" err="1">
                <a:solidFill>
                  <a:schemeClr val="accent1">
                    <a:lumMod val="50000"/>
                  </a:schemeClr>
                </a:solidFill>
              </a:rPr>
              <a:t>Dr.</a:t>
            </a:r>
            <a:r>
              <a:rPr lang="en-GB" sz="900" b="1" dirty="0">
                <a:solidFill>
                  <a:schemeClr val="accent1">
                    <a:lumMod val="50000"/>
                  </a:schemeClr>
                </a:solidFill>
              </a:rPr>
              <a:t> A. </a:t>
            </a:r>
            <a:r>
              <a:rPr lang="en-GB" sz="900" b="1" dirty="0" err="1">
                <a:solidFill>
                  <a:schemeClr val="accent1">
                    <a:lumMod val="50000"/>
                  </a:schemeClr>
                </a:solidFill>
              </a:rPr>
              <a:t>Egemen</a:t>
            </a:r>
            <a:r>
              <a:rPr lang="en-GB" sz="900" b="1" dirty="0">
                <a:solidFill>
                  <a:schemeClr val="accent1">
                    <a:lumMod val="50000"/>
                  </a:schemeClr>
                </a:solidFill>
              </a:rPr>
              <a:t> YILMAZ</a:t>
            </a:r>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ct val="3000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b="1" dirty="0"/>
              <a:t>Veri Bilimine Giriş:</a:t>
            </a:r>
            <a:br>
              <a:rPr lang="tr-TR" b="1" dirty="0"/>
            </a:br>
            <a:br>
              <a:rPr lang="tr-TR" b="1" dirty="0"/>
            </a:br>
            <a:r>
              <a:rPr lang="tr-TR" b="1" dirty="0"/>
              <a:t>Veri Okuryazarlığı</a:t>
            </a:r>
            <a:endParaRPr lang="en-US" b="1"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1</a:t>
            </a:fld>
            <a:endParaRPr lang="en-US"/>
          </a:p>
        </p:txBody>
      </p:sp>
      <p:pic>
        <p:nvPicPr>
          <p:cNvPr id="7" name="Resim 6">
            <a:extLst>
              <a:ext uri="{FF2B5EF4-FFF2-40B4-BE49-F238E27FC236}">
                <a16:creationId xmlns:a16="http://schemas.microsoft.com/office/drawing/2014/main" id="{BB9C6AEA-03FB-61DF-C7DC-2CAF0B3153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Bilimi veya Veri Analitiği Nedir?</a:t>
            </a:r>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033" y="1379840"/>
            <a:ext cx="4876800" cy="46672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254422" y="2143303"/>
            <a:ext cx="3652814" cy="1754326"/>
          </a:xfrm>
          <a:prstGeom prst="rect">
            <a:avLst/>
          </a:prstGeom>
          <a:noFill/>
        </p:spPr>
        <p:txBody>
          <a:bodyPr wrap="square" rtlCol="0">
            <a:spAutoFit/>
          </a:bodyPr>
          <a:lstStyle/>
          <a:p>
            <a:r>
              <a:rPr lang="tr-TR" dirty="0"/>
              <a:t>Elimizde bir büst olsun</a:t>
            </a:r>
          </a:p>
          <a:p>
            <a:endParaRPr lang="tr-TR" dirty="0"/>
          </a:p>
          <a:p>
            <a:r>
              <a:rPr lang="tr-TR" dirty="0"/>
              <a:t>Söz konusu büst, tarihteki ünlü bir şahsa dair olsun; ayrıca ünlü bir heykeltıraşın eseri olduğu düşünülüyor olsun </a:t>
            </a:r>
          </a:p>
        </p:txBody>
      </p:sp>
      <p:sp>
        <p:nvSpPr>
          <p:cNvPr id="4" name="Dikdörtgen 3">
            <a:extLst>
              <a:ext uri="{FF2B5EF4-FFF2-40B4-BE49-F238E27FC236}">
                <a16:creationId xmlns:a16="http://schemas.microsoft.com/office/drawing/2014/main" id="{BBD64324-6117-CF70-2D23-43649202B21A}"/>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7A7CF42B-9258-A03D-D1F7-3861063A57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79161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Bilimi veya Veri Analitiği Nedir?</a:t>
            </a:r>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033" y="1379840"/>
            <a:ext cx="4876800" cy="4667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270751" y="2076364"/>
            <a:ext cx="3456871" cy="3139321"/>
          </a:xfrm>
          <a:prstGeom prst="rect">
            <a:avLst/>
          </a:prstGeom>
          <a:noFill/>
        </p:spPr>
        <p:txBody>
          <a:bodyPr wrap="square" rtlCol="0">
            <a:spAutoFit/>
          </a:bodyPr>
          <a:lstStyle/>
          <a:p>
            <a:r>
              <a:rPr lang="tr-TR" dirty="0"/>
              <a:t>İstatistik, gerçeklere dayalı (</a:t>
            </a:r>
            <a:r>
              <a:rPr lang="tr-TR" i="1" dirty="0" err="1"/>
              <a:t>factual</a:t>
            </a:r>
            <a:r>
              <a:rPr lang="tr-TR" dirty="0"/>
              <a:t>) bir bilim dalıdır.</a:t>
            </a:r>
          </a:p>
          <a:p>
            <a:endParaRPr lang="tr-TR" dirty="0"/>
          </a:p>
          <a:p>
            <a:r>
              <a:rPr lang="tr-TR" dirty="0"/>
              <a:t>Elimizdeki büste dair ölçümlere (alın genişliği, göz küreleri arasındaki mesafe, vb.) dayalı olarak söz konusu şahsın genel popülasyon içerisinde hangi yüzdelik dilimde olduğunu, standart sapma içerisinde olup olmadığını, vb. söyler.</a:t>
            </a:r>
          </a:p>
        </p:txBody>
      </p:sp>
      <p:cxnSp>
        <p:nvCxnSpPr>
          <p:cNvPr id="11" name="Straight Arrow Connector 10"/>
          <p:cNvCxnSpPr/>
          <p:nvPr/>
        </p:nvCxnSpPr>
        <p:spPr bwMode="auto">
          <a:xfrm>
            <a:off x="2037086" y="3031891"/>
            <a:ext cx="720080" cy="0"/>
          </a:xfrm>
          <a:prstGeom prst="straightConnector1">
            <a:avLst/>
          </a:prstGeom>
          <a:solidFill>
            <a:schemeClr val="accent1"/>
          </a:solidFill>
          <a:ln w="19050" cap="flat" cmpd="sng" algn="ctr">
            <a:solidFill>
              <a:srgbClr val="FF0000"/>
            </a:solidFill>
            <a:prstDash val="solid"/>
            <a:miter lim="800000"/>
            <a:headEnd type="triangle" w="med" len="med"/>
            <a:tailEnd type="triangle"/>
          </a:ln>
          <a:effectLst/>
        </p:spPr>
      </p:cxnSp>
      <p:cxnSp>
        <p:nvCxnSpPr>
          <p:cNvPr id="12" name="Straight Arrow Connector 11"/>
          <p:cNvCxnSpPr/>
          <p:nvPr/>
        </p:nvCxnSpPr>
        <p:spPr bwMode="auto">
          <a:xfrm flipV="1">
            <a:off x="2325118" y="2671851"/>
            <a:ext cx="0" cy="864096"/>
          </a:xfrm>
          <a:prstGeom prst="straightConnector1">
            <a:avLst/>
          </a:prstGeom>
          <a:solidFill>
            <a:schemeClr val="accent1"/>
          </a:solidFill>
          <a:ln w="19050" cap="flat" cmpd="sng" algn="ctr">
            <a:solidFill>
              <a:srgbClr val="FF0000"/>
            </a:solidFill>
            <a:prstDash val="solid"/>
            <a:miter lim="800000"/>
            <a:headEnd type="triangle" w="med" len="med"/>
            <a:tailEnd type="triangle"/>
          </a:ln>
          <a:effectLst/>
        </p:spPr>
      </p:cxnSp>
      <p:cxnSp>
        <p:nvCxnSpPr>
          <p:cNvPr id="13" name="Straight Arrow Connector 12"/>
          <p:cNvCxnSpPr/>
          <p:nvPr/>
        </p:nvCxnSpPr>
        <p:spPr bwMode="auto">
          <a:xfrm flipV="1">
            <a:off x="2469134" y="1951771"/>
            <a:ext cx="0" cy="2016224"/>
          </a:xfrm>
          <a:prstGeom prst="straightConnector1">
            <a:avLst/>
          </a:prstGeom>
          <a:solidFill>
            <a:schemeClr val="accent1"/>
          </a:solidFill>
          <a:ln w="19050" cap="flat" cmpd="sng" algn="ctr">
            <a:solidFill>
              <a:srgbClr val="FF0000"/>
            </a:solidFill>
            <a:prstDash val="solid"/>
            <a:miter lim="800000"/>
            <a:headEnd type="triangle" w="med" len="med"/>
            <a:tailEnd type="triangle"/>
          </a:ln>
          <a:effectLst/>
        </p:spPr>
      </p:cxnSp>
      <p:sp>
        <p:nvSpPr>
          <p:cNvPr id="14" name="Oval 13"/>
          <p:cNvSpPr/>
          <p:nvPr/>
        </p:nvSpPr>
        <p:spPr bwMode="auto">
          <a:xfrm>
            <a:off x="1703178" y="2498009"/>
            <a:ext cx="1656184" cy="317858"/>
          </a:xfrm>
          <a:prstGeom prst="ellipse">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defTabSz="914400" fontAlgn="base">
              <a:spcBef>
                <a:spcPct val="0"/>
              </a:spcBef>
              <a:spcAft>
                <a:spcPct val="0"/>
              </a:spcAft>
            </a:pPr>
            <a:endParaRPr lang="tr-TR" sz="2400">
              <a:latin typeface="Tahoma" pitchFamily="34" charset="0"/>
            </a:endParaRPr>
          </a:p>
        </p:txBody>
      </p:sp>
      <p:sp>
        <p:nvSpPr>
          <p:cNvPr id="4" name="Dikdörtgen 3">
            <a:extLst>
              <a:ext uri="{FF2B5EF4-FFF2-40B4-BE49-F238E27FC236}">
                <a16:creationId xmlns:a16="http://schemas.microsoft.com/office/drawing/2014/main" id="{F225644D-17EC-93B0-A00A-863A129BCC70}"/>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5B78AD43-50EB-A1E2-3517-B4BF19202A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76628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Bilimi veya Veri Analitiği Nedir?</a:t>
            </a:r>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033" y="1379840"/>
            <a:ext cx="4876800" cy="4667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270751" y="2076364"/>
            <a:ext cx="3456871" cy="2585323"/>
          </a:xfrm>
          <a:prstGeom prst="rect">
            <a:avLst/>
          </a:prstGeom>
          <a:noFill/>
        </p:spPr>
        <p:txBody>
          <a:bodyPr wrap="square" rtlCol="0">
            <a:spAutoFit/>
          </a:bodyPr>
          <a:lstStyle/>
          <a:p>
            <a:r>
              <a:rPr lang="tr-TR" dirty="0"/>
              <a:t>Veri Analitiği ise </a:t>
            </a:r>
            <a:r>
              <a:rPr lang="tr-TR" dirty="0" err="1"/>
              <a:t>çıkarımcı</a:t>
            </a:r>
            <a:r>
              <a:rPr lang="tr-TR" dirty="0"/>
              <a:t> (</a:t>
            </a:r>
            <a:r>
              <a:rPr lang="tr-TR" i="1" dirty="0" err="1"/>
              <a:t>inferential</a:t>
            </a:r>
            <a:r>
              <a:rPr lang="tr-TR" dirty="0"/>
              <a:t>) bir bilim dalıdır.</a:t>
            </a:r>
          </a:p>
          <a:p>
            <a:endParaRPr lang="tr-TR" dirty="0"/>
          </a:p>
          <a:p>
            <a:r>
              <a:rPr lang="tr-TR" dirty="0"/>
              <a:t>Büste dair ölçümlere (alın genişliği, göz küreleri arasındaki mesafe, vb.) dayalı olarak söz konusu şahsın boyu, kilosu, ayakkabı numarası gibi değerleri tahmin etmeye çalışır!...</a:t>
            </a:r>
          </a:p>
        </p:txBody>
      </p:sp>
      <p:sp>
        <p:nvSpPr>
          <p:cNvPr id="4" name="Dikdörtgen 3">
            <a:extLst>
              <a:ext uri="{FF2B5EF4-FFF2-40B4-BE49-F238E27FC236}">
                <a16:creationId xmlns:a16="http://schemas.microsoft.com/office/drawing/2014/main" id="{FDAA58C5-E939-4715-C364-E07323DFB055}"/>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411BCB7D-D3E4-D5C5-6F72-679B29F375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256632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Bilimi veya Veri Analitiği Nedir?</a:t>
            </a:r>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033" y="1379840"/>
            <a:ext cx="4876800" cy="4667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270751" y="2076364"/>
            <a:ext cx="3456871" cy="3970318"/>
          </a:xfrm>
          <a:prstGeom prst="rect">
            <a:avLst/>
          </a:prstGeom>
          <a:noFill/>
        </p:spPr>
        <p:txBody>
          <a:bodyPr wrap="square" rtlCol="0">
            <a:spAutoFit/>
          </a:bodyPr>
          <a:lstStyle/>
          <a:p>
            <a:r>
              <a:rPr lang="tr-TR" dirty="0"/>
              <a:t>Veri Analitiği ise </a:t>
            </a:r>
            <a:r>
              <a:rPr lang="tr-TR" dirty="0" err="1"/>
              <a:t>çıkarımcı</a:t>
            </a:r>
            <a:r>
              <a:rPr lang="tr-TR" dirty="0"/>
              <a:t> (</a:t>
            </a:r>
            <a:r>
              <a:rPr lang="tr-TR" i="1" dirty="0" err="1"/>
              <a:t>inferential</a:t>
            </a:r>
            <a:r>
              <a:rPr lang="tr-TR" dirty="0"/>
              <a:t>) bir bilim dalıdır.</a:t>
            </a:r>
          </a:p>
          <a:p>
            <a:endParaRPr lang="tr-TR" dirty="0"/>
          </a:p>
          <a:p>
            <a:r>
              <a:rPr lang="tr-TR" dirty="0"/>
              <a:t>Önceden yeterince veri de varsa, elimizdeki büste dair ölçümlere (alın genişliği, göz küreleri arasındaki mesafe, vb.) dayalı olarak büstü yapılmış şahsa veya büste ilişkin olarak anomali tespiti yapabilir (örneğin şahsın alın genişliği aşırı derecede büyük; veya büst yanlış yapılmış vb.)</a:t>
            </a:r>
          </a:p>
          <a:p>
            <a:endParaRPr lang="tr-TR" dirty="0"/>
          </a:p>
        </p:txBody>
      </p:sp>
      <p:sp>
        <p:nvSpPr>
          <p:cNvPr id="4" name="Dikdörtgen 3">
            <a:extLst>
              <a:ext uri="{FF2B5EF4-FFF2-40B4-BE49-F238E27FC236}">
                <a16:creationId xmlns:a16="http://schemas.microsoft.com/office/drawing/2014/main" id="{D6E9DFA1-56A7-6A87-F61B-B589FF516603}"/>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F41DA5F9-AA62-BFEB-11D9-0332F7E7C7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56478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Bilimi veya Veri Analitiği Nedir?</a:t>
            </a:r>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033" y="1379840"/>
            <a:ext cx="4876800" cy="4667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270751" y="1349742"/>
            <a:ext cx="3456871" cy="5355312"/>
          </a:xfrm>
          <a:prstGeom prst="rect">
            <a:avLst/>
          </a:prstGeom>
          <a:noFill/>
        </p:spPr>
        <p:txBody>
          <a:bodyPr wrap="square" rtlCol="0">
            <a:spAutoFit/>
          </a:bodyPr>
          <a:lstStyle/>
          <a:p>
            <a:r>
              <a:rPr lang="tr-TR" dirty="0"/>
              <a:t>Veri Analitiği ise </a:t>
            </a:r>
            <a:r>
              <a:rPr lang="tr-TR" dirty="0" err="1"/>
              <a:t>çıkarımcı</a:t>
            </a:r>
            <a:r>
              <a:rPr lang="tr-TR" dirty="0"/>
              <a:t> (</a:t>
            </a:r>
            <a:r>
              <a:rPr lang="tr-TR" i="1" dirty="0" err="1"/>
              <a:t>inferential</a:t>
            </a:r>
            <a:r>
              <a:rPr lang="tr-TR" dirty="0"/>
              <a:t>) bir bilim dalıdır.</a:t>
            </a:r>
          </a:p>
          <a:p>
            <a:endParaRPr lang="tr-TR" dirty="0"/>
          </a:p>
          <a:p>
            <a:r>
              <a:rPr lang="tr-TR" dirty="0"/>
              <a:t>Büstün ölçümlerine, A ve B ırklarının </a:t>
            </a:r>
            <a:r>
              <a:rPr lang="tr-TR" dirty="0" err="1"/>
              <a:t>antropometrik</a:t>
            </a:r>
            <a:r>
              <a:rPr lang="tr-TR" dirty="0"/>
              <a:t> verilerine dayalı olarak büstü yapılmış olan şahsın A ırkından mı, B ırkından mı olmasının daha yüksek olasılıklı olduğunu tahmin etmeye çalışabilir.</a:t>
            </a:r>
          </a:p>
          <a:p>
            <a:endParaRPr lang="tr-TR" dirty="0"/>
          </a:p>
          <a:p>
            <a:r>
              <a:rPr lang="tr-TR" dirty="0"/>
              <a:t>Büstün ölçümlerine ve genel toplumun </a:t>
            </a:r>
            <a:r>
              <a:rPr lang="tr-TR" dirty="0" err="1"/>
              <a:t>antropometrik</a:t>
            </a:r>
            <a:r>
              <a:rPr lang="tr-TR" dirty="0"/>
              <a:t> verilerine dayalı olarak büstü yapılmış olan şahsın Akromegali hastası olup olmadığını belirlemeye çalışabilir.</a:t>
            </a:r>
          </a:p>
          <a:p>
            <a:endParaRPr lang="tr-TR" dirty="0"/>
          </a:p>
          <a:p>
            <a:endParaRPr lang="tr-TR" dirty="0"/>
          </a:p>
        </p:txBody>
      </p:sp>
      <p:sp>
        <p:nvSpPr>
          <p:cNvPr id="4" name="Dikdörtgen 3">
            <a:extLst>
              <a:ext uri="{FF2B5EF4-FFF2-40B4-BE49-F238E27FC236}">
                <a16:creationId xmlns:a16="http://schemas.microsoft.com/office/drawing/2014/main" id="{C77650C8-CB61-E16F-0A76-3DCD9B2C8C8B}"/>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062AD1BC-9DB8-DBA3-F57E-B003D75C0A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383013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Bilimi veya Veri Analitiği Nedir?</a:t>
            </a:r>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033" y="1379840"/>
            <a:ext cx="4876800" cy="4667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270751" y="2002885"/>
            <a:ext cx="3456871" cy="3693319"/>
          </a:xfrm>
          <a:prstGeom prst="rect">
            <a:avLst/>
          </a:prstGeom>
          <a:noFill/>
        </p:spPr>
        <p:txBody>
          <a:bodyPr wrap="square" rtlCol="0">
            <a:spAutoFit/>
          </a:bodyPr>
          <a:lstStyle/>
          <a:p>
            <a:r>
              <a:rPr lang="tr-TR" dirty="0"/>
              <a:t>Veri Analitiği ise </a:t>
            </a:r>
            <a:r>
              <a:rPr lang="tr-TR" dirty="0" err="1"/>
              <a:t>çıkarımcı</a:t>
            </a:r>
            <a:r>
              <a:rPr lang="tr-TR" dirty="0"/>
              <a:t> (</a:t>
            </a:r>
            <a:r>
              <a:rPr lang="tr-TR" i="1" dirty="0" err="1"/>
              <a:t>inferential</a:t>
            </a:r>
            <a:r>
              <a:rPr lang="tr-TR" dirty="0"/>
              <a:t>) bir bilim dalıdır.</a:t>
            </a:r>
          </a:p>
          <a:p>
            <a:endParaRPr lang="tr-TR" dirty="0"/>
          </a:p>
          <a:p>
            <a:r>
              <a:rPr lang="tr-TR" dirty="0"/>
              <a:t>Büstün ölçümlerine ve büstü yaptığı iddia edilen heykeltıraşın diğer eserlerinin özelliklerine dayalı olarak büstün gerçekten de ilgili şahsın eseri olup olmadığını belirlemeye çalışabilir.</a:t>
            </a:r>
          </a:p>
          <a:p>
            <a:endParaRPr lang="tr-TR" dirty="0"/>
          </a:p>
          <a:p>
            <a:r>
              <a:rPr lang="tr-TR" dirty="0"/>
              <a:t>vb.</a:t>
            </a:r>
          </a:p>
          <a:p>
            <a:endParaRPr lang="tr-TR" dirty="0"/>
          </a:p>
        </p:txBody>
      </p:sp>
      <p:sp>
        <p:nvSpPr>
          <p:cNvPr id="4" name="Dikdörtgen 3">
            <a:extLst>
              <a:ext uri="{FF2B5EF4-FFF2-40B4-BE49-F238E27FC236}">
                <a16:creationId xmlns:a16="http://schemas.microsoft.com/office/drawing/2014/main" id="{CCF1B00B-279F-D0E1-AD14-FD6744EF4C57}"/>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A17AFCC0-1F4E-8BE4-021D-2CE65E2F5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875522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Bilimi veya Veri Analitiği Nedir?</a:t>
            </a:r>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347" y="2114626"/>
            <a:ext cx="3369605" cy="32248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739243" y="1140070"/>
            <a:ext cx="5241471" cy="5632311"/>
          </a:xfrm>
          <a:prstGeom prst="rect">
            <a:avLst/>
          </a:prstGeom>
          <a:noFill/>
        </p:spPr>
        <p:txBody>
          <a:bodyPr wrap="square" rtlCol="0">
            <a:spAutoFit/>
          </a:bodyPr>
          <a:lstStyle/>
          <a:p>
            <a:r>
              <a:rPr lang="tr-TR" sz="2000" dirty="0"/>
              <a:t>Betimleyici Veri Analitiği (</a:t>
            </a:r>
            <a:r>
              <a:rPr lang="tr-TR" sz="2000" i="1" dirty="0" err="1"/>
              <a:t>Descriptive</a:t>
            </a:r>
            <a:r>
              <a:rPr lang="tr-TR" sz="2000" i="1" dirty="0"/>
              <a:t> Data </a:t>
            </a:r>
            <a:r>
              <a:rPr lang="tr-TR" sz="2000" i="1" dirty="0" err="1"/>
              <a:t>Analytics</a:t>
            </a:r>
            <a:r>
              <a:rPr lang="tr-TR" sz="2000" dirty="0"/>
              <a:t>): Mevcut durumun fotoğrafını çeker; «Ne Olmuş?» sorusunun cevabını verir</a:t>
            </a:r>
          </a:p>
          <a:p>
            <a:endParaRPr lang="tr-TR" sz="2000" dirty="0"/>
          </a:p>
          <a:p>
            <a:r>
              <a:rPr lang="tr-TR" sz="2000" dirty="0"/>
              <a:t>Teşhis Edici Veri Analitiği (</a:t>
            </a:r>
            <a:r>
              <a:rPr lang="tr-TR" sz="2000" i="1" dirty="0" err="1"/>
              <a:t>Diagnostic</a:t>
            </a:r>
            <a:r>
              <a:rPr lang="tr-TR" sz="2000" i="1" dirty="0"/>
              <a:t> Data </a:t>
            </a:r>
            <a:r>
              <a:rPr lang="tr-TR" sz="2000" i="1" dirty="0" err="1"/>
              <a:t>Analytics</a:t>
            </a:r>
            <a:r>
              <a:rPr lang="tr-TR" sz="2000" dirty="0"/>
              <a:t>): Mevcut durumun fotoğrafını çeker; «Neden Olmuş?» sorusunun cevabını verir</a:t>
            </a:r>
          </a:p>
          <a:p>
            <a:endParaRPr lang="tr-TR" sz="2000" dirty="0"/>
          </a:p>
          <a:p>
            <a:r>
              <a:rPr lang="tr-TR" sz="2000" dirty="0"/>
              <a:t>Öngörücü Veri Analitiği (</a:t>
            </a:r>
            <a:r>
              <a:rPr lang="tr-TR" sz="2000" i="1" dirty="0" err="1"/>
              <a:t>Predictive</a:t>
            </a:r>
            <a:r>
              <a:rPr lang="tr-TR" sz="2000" i="1" dirty="0"/>
              <a:t> Data </a:t>
            </a:r>
            <a:r>
              <a:rPr lang="tr-TR" sz="2000" i="1" dirty="0" err="1"/>
              <a:t>Analytics</a:t>
            </a:r>
            <a:r>
              <a:rPr lang="tr-TR" sz="2000" dirty="0"/>
              <a:t>): Veri değişim eğilimlerini irdeleyerek gelecekte ne olacağını tahmin eder</a:t>
            </a:r>
          </a:p>
          <a:p>
            <a:endParaRPr lang="tr-TR" sz="2000" dirty="0"/>
          </a:p>
          <a:p>
            <a:r>
              <a:rPr lang="tr-TR" sz="2000" dirty="0"/>
              <a:t>Reçete Yazıcı Veri Analitiği (</a:t>
            </a:r>
            <a:r>
              <a:rPr lang="tr-TR" sz="2000" i="1" dirty="0" err="1"/>
              <a:t>Prescriptive</a:t>
            </a:r>
            <a:r>
              <a:rPr lang="tr-TR" sz="2000" i="1" dirty="0"/>
              <a:t> Data </a:t>
            </a:r>
            <a:r>
              <a:rPr lang="tr-TR" sz="2000" i="1" dirty="0" err="1"/>
              <a:t>Analytics</a:t>
            </a:r>
            <a:r>
              <a:rPr lang="tr-TR" sz="2000" dirty="0"/>
              <a:t>): </a:t>
            </a:r>
            <a:r>
              <a:rPr lang="tr-TR" sz="2000" dirty="0" err="1"/>
              <a:t>What-If</a:t>
            </a:r>
            <a:r>
              <a:rPr lang="tr-TR" sz="2000" dirty="0"/>
              <a:t> senaryoları koşturarak bunlara ilişkin sonuçlar bulur; önerilerde bulunur</a:t>
            </a:r>
          </a:p>
        </p:txBody>
      </p:sp>
      <p:sp>
        <p:nvSpPr>
          <p:cNvPr id="4" name="Dikdörtgen 3">
            <a:extLst>
              <a:ext uri="{FF2B5EF4-FFF2-40B4-BE49-F238E27FC236}">
                <a16:creationId xmlns:a16="http://schemas.microsoft.com/office/drawing/2014/main" id="{5EFDF347-5DB9-D52C-736B-8F20494AEFE6}"/>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6FEFD2F1-C126-5C5D-4055-70CE823EC1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552057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Bilimi veya Veri Analitiği Nedir?</a:t>
            </a:r>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347" y="2114626"/>
            <a:ext cx="3369605" cy="32248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594948" y="1160376"/>
            <a:ext cx="5377601" cy="5632311"/>
          </a:xfrm>
          <a:prstGeom prst="rect">
            <a:avLst/>
          </a:prstGeom>
          <a:noFill/>
        </p:spPr>
        <p:txBody>
          <a:bodyPr wrap="square" rtlCol="0">
            <a:spAutoFit/>
          </a:bodyPr>
          <a:lstStyle/>
          <a:p>
            <a:r>
              <a:rPr lang="tr-TR" dirty="0"/>
              <a:t>Betimleyici Veri Analitiği (</a:t>
            </a:r>
            <a:r>
              <a:rPr lang="tr-TR" i="1" dirty="0" err="1"/>
              <a:t>Descriptive</a:t>
            </a:r>
            <a:r>
              <a:rPr lang="tr-TR" i="1" dirty="0"/>
              <a:t> Data </a:t>
            </a:r>
            <a:r>
              <a:rPr lang="tr-TR" i="1" dirty="0" err="1"/>
              <a:t>Analytics</a:t>
            </a:r>
            <a:r>
              <a:rPr lang="tr-TR" dirty="0"/>
              <a:t>): X Firması, 34 ayrı </a:t>
            </a:r>
            <a:r>
              <a:rPr lang="tr-TR" dirty="0" err="1"/>
              <a:t>lokasyondaki</a:t>
            </a:r>
            <a:r>
              <a:rPr lang="tr-TR" dirty="0"/>
              <a:t> şubesi ve 165 çalışanıyla 2023 yılında Y lira k</a:t>
            </a:r>
            <a:r>
              <a:rPr lang="tr-TR" dirty="0">
                <a:ea typeface="Tahoma" panose="020B0604030504040204" pitchFamily="34" charset="0"/>
                <a:cs typeface="Tahoma" panose="020B0604030504040204" pitchFamily="34" charset="0"/>
              </a:rPr>
              <a:t>â</a:t>
            </a:r>
            <a:r>
              <a:rPr lang="tr-TR" dirty="0"/>
              <a:t>r elde etmiştir</a:t>
            </a:r>
          </a:p>
          <a:p>
            <a:endParaRPr lang="tr-TR" dirty="0"/>
          </a:p>
          <a:p>
            <a:r>
              <a:rPr lang="tr-TR" dirty="0"/>
              <a:t>Teşhis Edici Veri Analitiği (</a:t>
            </a:r>
            <a:r>
              <a:rPr lang="tr-TR" i="1" dirty="0" err="1"/>
              <a:t>Diagnostic</a:t>
            </a:r>
            <a:r>
              <a:rPr lang="tr-TR" i="1" dirty="0"/>
              <a:t> Data </a:t>
            </a:r>
            <a:r>
              <a:rPr lang="tr-TR" i="1" dirty="0" err="1"/>
              <a:t>Analytics</a:t>
            </a:r>
            <a:r>
              <a:rPr lang="tr-TR" dirty="0"/>
              <a:t>): X firmasının 2023 yılındaki karlılığının Y lira seviyesinde kalmasının nedeni, A, B ve C </a:t>
            </a:r>
            <a:r>
              <a:rPr lang="tr-TR" dirty="0" err="1"/>
              <a:t>lokasyonlarında</a:t>
            </a:r>
            <a:r>
              <a:rPr lang="tr-TR" dirty="0"/>
              <a:t> bulunan ve verimliliği düşük olan şubeleridir </a:t>
            </a:r>
          </a:p>
          <a:p>
            <a:endParaRPr lang="tr-TR" dirty="0"/>
          </a:p>
          <a:p>
            <a:r>
              <a:rPr lang="tr-TR" dirty="0"/>
              <a:t>Öngörücü Veri Analitiği (</a:t>
            </a:r>
            <a:r>
              <a:rPr lang="tr-TR" i="1" dirty="0" err="1"/>
              <a:t>Predictive</a:t>
            </a:r>
            <a:r>
              <a:rPr lang="tr-TR" i="1" dirty="0"/>
              <a:t> Data </a:t>
            </a:r>
            <a:r>
              <a:rPr lang="tr-TR" i="1" dirty="0" err="1"/>
              <a:t>Analytics</a:t>
            </a:r>
            <a:r>
              <a:rPr lang="tr-TR" dirty="0"/>
              <a:t>): İlk 7 aydaki verilere dayalı olarak X Firması’nın 2024 yılındaki k</a:t>
            </a:r>
            <a:r>
              <a:rPr lang="tr-TR" dirty="0">
                <a:ea typeface="Tahoma" panose="020B0604030504040204" pitchFamily="34" charset="0"/>
                <a:cs typeface="Tahoma" panose="020B0604030504040204" pitchFamily="34" charset="0"/>
              </a:rPr>
              <a:t>â</a:t>
            </a:r>
            <a:r>
              <a:rPr lang="tr-TR" dirty="0"/>
              <a:t>rının Z lira olacağı öngörülmektedir</a:t>
            </a:r>
          </a:p>
          <a:p>
            <a:endParaRPr lang="tr-TR" dirty="0"/>
          </a:p>
          <a:p>
            <a:r>
              <a:rPr lang="tr-TR" dirty="0"/>
              <a:t>Reçete Yazıcı Veri Analitiği (</a:t>
            </a:r>
            <a:r>
              <a:rPr lang="tr-TR" i="1" dirty="0" err="1"/>
              <a:t>Prescriptive</a:t>
            </a:r>
            <a:r>
              <a:rPr lang="tr-TR" i="1" dirty="0"/>
              <a:t> Data </a:t>
            </a:r>
            <a:r>
              <a:rPr lang="tr-TR" i="1" dirty="0" err="1"/>
              <a:t>Analytics</a:t>
            </a:r>
            <a:r>
              <a:rPr lang="tr-TR" dirty="0"/>
              <a:t>): X firması, A, B ve C </a:t>
            </a:r>
            <a:r>
              <a:rPr lang="tr-TR" dirty="0" err="1"/>
              <a:t>lokasyonlarında</a:t>
            </a:r>
            <a:r>
              <a:rPr lang="tr-TR" dirty="0"/>
              <a:t> bulunan ve verimliliği düşük olan şubelerini kapatıp D, E ve F </a:t>
            </a:r>
            <a:r>
              <a:rPr lang="tr-TR" dirty="0" err="1"/>
              <a:t>lokasyonlarında</a:t>
            </a:r>
            <a:r>
              <a:rPr lang="tr-TR" dirty="0"/>
              <a:t> aynı büyüklükte 3 yeni şube açarsa toplam çalışan sayısı sabit kalmak kaydıyla k</a:t>
            </a:r>
            <a:r>
              <a:rPr lang="tr-TR" dirty="0">
                <a:ea typeface="Tahoma" panose="020B0604030504040204" pitchFamily="34" charset="0"/>
                <a:cs typeface="Tahoma" panose="020B0604030504040204" pitchFamily="34" charset="0"/>
              </a:rPr>
              <a:t>â</a:t>
            </a:r>
            <a:r>
              <a:rPr lang="tr-TR" dirty="0"/>
              <a:t>rlılık oranını %7 artırabilir </a:t>
            </a:r>
          </a:p>
        </p:txBody>
      </p:sp>
      <p:sp>
        <p:nvSpPr>
          <p:cNvPr id="4" name="Dikdörtgen 3">
            <a:extLst>
              <a:ext uri="{FF2B5EF4-FFF2-40B4-BE49-F238E27FC236}">
                <a16:creationId xmlns:a16="http://schemas.microsoft.com/office/drawing/2014/main" id="{E0D9D4D4-1119-626D-1B0F-0E8DE1BCEDFA}"/>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78E54107-2B2F-45E3-7F13-625CDE323E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833162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Bilimi veya Veri Analitiği Nedir?</a:t>
            </a:r>
          </a:p>
        </p:txBody>
      </p:sp>
      <p:pic>
        <p:nvPicPr>
          <p:cNvPr id="8" name="Picture 2" descr="Hermes Büst - Decros - Doğal Taşın Her H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347" y="2114626"/>
            <a:ext cx="3369605" cy="32248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594948" y="1160376"/>
            <a:ext cx="5377601" cy="5016758"/>
          </a:xfrm>
          <a:prstGeom prst="rect">
            <a:avLst/>
          </a:prstGeom>
          <a:noFill/>
        </p:spPr>
        <p:txBody>
          <a:bodyPr wrap="square" rtlCol="0">
            <a:spAutoFit/>
          </a:bodyPr>
          <a:lstStyle/>
          <a:p>
            <a:r>
              <a:rPr lang="tr-TR" sz="2000" dirty="0"/>
              <a:t>Betimleyici Veri Analitiği (</a:t>
            </a:r>
            <a:r>
              <a:rPr lang="tr-TR" sz="2000" i="1" dirty="0" err="1"/>
              <a:t>Descriptive</a:t>
            </a:r>
            <a:r>
              <a:rPr lang="tr-TR" sz="2000" i="1" dirty="0"/>
              <a:t> Data </a:t>
            </a:r>
            <a:r>
              <a:rPr lang="tr-TR" sz="2000" i="1" dirty="0" err="1"/>
              <a:t>Analytics</a:t>
            </a:r>
            <a:r>
              <a:rPr lang="tr-TR" sz="2000" dirty="0"/>
              <a:t>): Firmamızda 30 yaş altı personelin firmada ortalama çalışma süresi 3 yıl, 30 yaş üstü personelin firmada ortalama çalışma süresi ise 10.4 yıldır. Firmamızın personel yaş ortalaması 36.9’dur.</a:t>
            </a:r>
          </a:p>
          <a:p>
            <a:endParaRPr lang="tr-TR" sz="2000" dirty="0"/>
          </a:p>
          <a:p>
            <a:r>
              <a:rPr lang="tr-TR" sz="2000" dirty="0"/>
              <a:t>Öngörücü Veri Analitiği (</a:t>
            </a:r>
            <a:r>
              <a:rPr lang="tr-TR" sz="2000" i="1" dirty="0" err="1"/>
              <a:t>Predictive</a:t>
            </a:r>
            <a:r>
              <a:rPr lang="tr-TR" sz="2000" i="1" dirty="0"/>
              <a:t> Data </a:t>
            </a:r>
            <a:r>
              <a:rPr lang="tr-TR" sz="2000" i="1" dirty="0" err="1"/>
              <a:t>Analytics</a:t>
            </a:r>
            <a:r>
              <a:rPr lang="tr-TR" sz="2000" dirty="0"/>
              <a:t>): Mevcut verilere dayalı olarak firmamızın 5 yıl sonra personel yaş ortalaması 8.2 yıl artarak 45.1 olacaktır.</a:t>
            </a:r>
          </a:p>
          <a:p>
            <a:endParaRPr lang="tr-TR" sz="2000" dirty="0"/>
          </a:p>
          <a:p>
            <a:r>
              <a:rPr lang="tr-TR" sz="2000" dirty="0"/>
              <a:t>Reçete Yazıcı Veri Analitiği (</a:t>
            </a:r>
            <a:r>
              <a:rPr lang="tr-TR" sz="2000" i="1" dirty="0" err="1"/>
              <a:t>Prescriptive</a:t>
            </a:r>
            <a:r>
              <a:rPr lang="tr-TR" sz="2000" i="1" dirty="0"/>
              <a:t> Data </a:t>
            </a:r>
            <a:r>
              <a:rPr lang="tr-TR" sz="2000" i="1" dirty="0" err="1"/>
              <a:t>Analytics</a:t>
            </a:r>
            <a:r>
              <a:rPr lang="tr-TR" sz="2000" dirty="0"/>
              <a:t>): 30 yaş altı personelin sirkülasyonunu azaltmak için … çalışma usullerinin getirilmesi, ... uygun olacaktır.</a:t>
            </a:r>
          </a:p>
        </p:txBody>
      </p:sp>
      <p:sp>
        <p:nvSpPr>
          <p:cNvPr id="4" name="Dikdörtgen 3">
            <a:extLst>
              <a:ext uri="{FF2B5EF4-FFF2-40B4-BE49-F238E27FC236}">
                <a16:creationId xmlns:a16="http://schemas.microsoft.com/office/drawing/2014/main" id="{769C083C-2080-F2ED-F467-63ED742195C7}"/>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E739B465-34B9-1E9C-D0B3-2E586197EC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173308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Bilimi veya Veri Analitiği Nedir?</a:t>
            </a:r>
          </a:p>
        </p:txBody>
      </p:sp>
      <p:pic>
        <p:nvPicPr>
          <p:cNvPr id="8" name="Picture 2" descr="Hermes Büst - Decros - Doğal Taşın Her Hali..."/>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6347" y="2114626"/>
            <a:ext cx="3369605" cy="32248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619441" y="1519605"/>
            <a:ext cx="5377601" cy="4708981"/>
          </a:xfrm>
          <a:prstGeom prst="rect">
            <a:avLst/>
          </a:prstGeom>
          <a:noFill/>
        </p:spPr>
        <p:txBody>
          <a:bodyPr wrap="square" rtlCol="0">
            <a:spAutoFit/>
          </a:bodyPr>
          <a:lstStyle/>
          <a:p>
            <a:r>
              <a:rPr lang="tr-TR" sz="2000" dirty="0"/>
              <a:t>Betimleyici Veri Analitiği (</a:t>
            </a:r>
            <a:r>
              <a:rPr lang="tr-TR" sz="2000" i="1" dirty="0" err="1"/>
              <a:t>Descriptive</a:t>
            </a:r>
            <a:r>
              <a:rPr lang="tr-TR" sz="2000" i="1" dirty="0"/>
              <a:t> Data </a:t>
            </a:r>
            <a:r>
              <a:rPr lang="tr-TR" sz="2000" i="1" dirty="0" err="1"/>
              <a:t>Analytics</a:t>
            </a:r>
            <a:r>
              <a:rPr lang="tr-TR" sz="2000" dirty="0"/>
              <a:t>): 15 Ekim 2020 tarihi itibarı ile ABD’de Covid19’a dayalı ölümler 250,000’i aşmış durumdadır</a:t>
            </a:r>
          </a:p>
          <a:p>
            <a:endParaRPr lang="tr-TR" sz="2000" dirty="0"/>
          </a:p>
          <a:p>
            <a:r>
              <a:rPr lang="tr-TR" sz="2000" dirty="0"/>
              <a:t>Öngörücü Veri Analitiği (</a:t>
            </a:r>
            <a:r>
              <a:rPr lang="tr-TR" sz="2000" i="1" dirty="0" err="1"/>
              <a:t>Predictive</a:t>
            </a:r>
            <a:r>
              <a:rPr lang="tr-TR" sz="2000" i="1" dirty="0"/>
              <a:t> Data </a:t>
            </a:r>
            <a:r>
              <a:rPr lang="tr-TR" sz="2000" i="1" dirty="0" err="1"/>
              <a:t>Analytics</a:t>
            </a:r>
            <a:r>
              <a:rPr lang="tr-TR" sz="2000" dirty="0"/>
              <a:t>): Şubat 2021 sonu itibarı ile ABD’de Covid19’a dayalı ölümler 500,000’i aşmış olacaktır</a:t>
            </a:r>
          </a:p>
          <a:p>
            <a:endParaRPr lang="tr-TR" sz="2000" dirty="0"/>
          </a:p>
          <a:p>
            <a:r>
              <a:rPr lang="tr-TR" sz="2000" dirty="0"/>
              <a:t>Reçete Yazıcı Veri Analitiği (</a:t>
            </a:r>
            <a:r>
              <a:rPr lang="tr-TR" sz="2000" i="1" dirty="0" err="1"/>
              <a:t>Prescriptive</a:t>
            </a:r>
            <a:r>
              <a:rPr lang="tr-TR" sz="2000" i="1" dirty="0"/>
              <a:t> Data </a:t>
            </a:r>
            <a:r>
              <a:rPr lang="tr-TR" sz="2000" i="1" dirty="0" err="1"/>
              <a:t>Analytics</a:t>
            </a:r>
            <a:r>
              <a:rPr lang="tr-TR" sz="2000" dirty="0"/>
              <a:t>): Nüfusun %85’inin maske </a:t>
            </a:r>
            <a:r>
              <a:rPr lang="tr-TR" sz="2000" dirty="0" err="1"/>
              <a:t>vb</a:t>
            </a:r>
            <a:r>
              <a:rPr lang="tr-TR" sz="2000" dirty="0"/>
              <a:t> tedbirlere uyması durumunda bu ölümlerin 96,000 tanesi; %95’inin uyması durumunda ise 131,000 tanesi engellenebilir</a:t>
            </a:r>
          </a:p>
        </p:txBody>
      </p:sp>
      <p:sp>
        <p:nvSpPr>
          <p:cNvPr id="10" name="Rectangle 9"/>
          <p:cNvSpPr/>
          <p:nvPr/>
        </p:nvSpPr>
        <p:spPr>
          <a:xfrm>
            <a:off x="219202" y="5386125"/>
            <a:ext cx="3240360" cy="938719"/>
          </a:xfrm>
          <a:prstGeom prst="rect">
            <a:avLst/>
          </a:prstGeom>
        </p:spPr>
        <p:txBody>
          <a:bodyPr wrap="square">
            <a:spAutoFit/>
          </a:bodyPr>
          <a:lstStyle/>
          <a:p>
            <a:r>
              <a:rPr lang="tr-TR" sz="1100" dirty="0"/>
              <a:t>Kaynak: https://www.usatoday.com/story/news/health/2020/10/23/current-covid-strategies-could-cause-more-than-500-k-deaths-feb-28/3729661001/</a:t>
            </a:r>
          </a:p>
        </p:txBody>
      </p:sp>
      <p:sp>
        <p:nvSpPr>
          <p:cNvPr id="4" name="Dikdörtgen 3">
            <a:extLst>
              <a:ext uri="{FF2B5EF4-FFF2-40B4-BE49-F238E27FC236}">
                <a16:creationId xmlns:a16="http://schemas.microsoft.com/office/drawing/2014/main" id="{0CF7438D-6BAA-ED74-8FE8-E11C896702EE}"/>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DB465703-33BC-9B39-A972-72153FF833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224296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a:t>
            </a:r>
            <a:r>
              <a:rPr lang="tr-TR" i="1" dirty="0"/>
              <a:t>Data</a:t>
            </a:r>
            <a:r>
              <a:rPr lang="tr-TR" dirty="0"/>
              <a:t>) Nedir?</a:t>
            </a:r>
          </a:p>
        </p:txBody>
      </p:sp>
      <p:sp>
        <p:nvSpPr>
          <p:cNvPr id="3" name="Content Placeholder 2"/>
          <p:cNvSpPr>
            <a:spLocks noGrp="1"/>
          </p:cNvSpPr>
          <p:nvPr>
            <p:ph idx="1"/>
          </p:nvPr>
        </p:nvSpPr>
        <p:spPr>
          <a:xfrm>
            <a:off x="628652" y="1825625"/>
            <a:ext cx="8172448" cy="4351338"/>
          </a:xfrm>
        </p:spPr>
        <p:txBody>
          <a:bodyPr>
            <a:normAutofit/>
          </a:bodyPr>
          <a:lstStyle/>
          <a:p>
            <a:pPr marL="342900" indent="-342900">
              <a:buFont typeface="Arial" panose="020B0604020202020204" pitchFamily="34" charset="0"/>
              <a:buChar char="•"/>
            </a:pPr>
            <a:r>
              <a:rPr lang="tr-TR" sz="2000" dirty="0" err="1">
                <a:solidFill>
                  <a:schemeClr val="tx1"/>
                </a:solidFill>
              </a:rPr>
              <a:t>Latince’de</a:t>
            </a:r>
            <a:r>
              <a:rPr lang="tr-TR" sz="2000" dirty="0">
                <a:solidFill>
                  <a:schemeClr val="tx1"/>
                </a:solidFill>
              </a:rPr>
              <a:t> “gerçek, reel” anlamına gelen “</a:t>
            </a:r>
            <a:r>
              <a:rPr lang="tr-TR" sz="2000" i="1" dirty="0" err="1">
                <a:solidFill>
                  <a:schemeClr val="tx1"/>
                </a:solidFill>
              </a:rPr>
              <a:t>datum</a:t>
            </a:r>
            <a:r>
              <a:rPr lang="tr-TR" sz="2000" dirty="0">
                <a:solidFill>
                  <a:schemeClr val="tx1"/>
                </a:solidFill>
              </a:rPr>
              <a:t>” (“</a:t>
            </a:r>
            <a:r>
              <a:rPr lang="tr-TR" sz="2000" i="1" dirty="0">
                <a:solidFill>
                  <a:schemeClr val="tx1"/>
                </a:solidFill>
              </a:rPr>
              <a:t>Data</a:t>
            </a:r>
            <a:r>
              <a:rPr lang="tr-TR" sz="2000" dirty="0">
                <a:solidFill>
                  <a:schemeClr val="tx1"/>
                </a:solidFill>
              </a:rPr>
              <a:t>”, “</a:t>
            </a:r>
            <a:r>
              <a:rPr lang="tr-TR" sz="2000" i="1" dirty="0" err="1">
                <a:solidFill>
                  <a:schemeClr val="tx1"/>
                </a:solidFill>
              </a:rPr>
              <a:t>datum</a:t>
            </a:r>
            <a:r>
              <a:rPr lang="tr-TR" sz="2000" dirty="0" err="1">
                <a:solidFill>
                  <a:schemeClr val="tx1"/>
                </a:solidFill>
              </a:rPr>
              <a:t>”un</a:t>
            </a:r>
            <a:r>
              <a:rPr lang="tr-TR" sz="2000" dirty="0">
                <a:solidFill>
                  <a:schemeClr val="tx1"/>
                </a:solidFill>
              </a:rPr>
              <a:t> çoğulu </a:t>
            </a:r>
          </a:p>
          <a:p>
            <a:pPr marL="342900" indent="-342900">
              <a:buFont typeface="Arial" panose="020B0604020202020204" pitchFamily="34" charset="0"/>
              <a:buChar char="•"/>
            </a:pPr>
            <a:r>
              <a:rPr lang="tr-TR" sz="2000" dirty="0">
                <a:solidFill>
                  <a:schemeClr val="tx1"/>
                </a:solidFill>
              </a:rPr>
              <a:t>Sözlük anlamı olarak gerçeklik temel alınsa da, günümüzdeki kullanım şekliye her zaman somut gerçeklik göstermemekte </a:t>
            </a:r>
          </a:p>
          <a:p>
            <a:pPr marL="342900" indent="-342900">
              <a:buFont typeface="Arial" panose="020B0604020202020204" pitchFamily="34" charset="0"/>
              <a:buChar char="•"/>
            </a:pPr>
            <a:r>
              <a:rPr lang="tr-TR" sz="2000" dirty="0">
                <a:solidFill>
                  <a:schemeClr val="tx1"/>
                </a:solidFill>
              </a:rPr>
              <a:t>Kavramsal anlamda veri: ‘kayıt altına alınmış her türlü ölçüm, gözlem, olay, durum, fikir’</a:t>
            </a:r>
          </a:p>
          <a:p>
            <a:pPr marL="342900" indent="-342900">
              <a:buFont typeface="Arial" panose="020B0604020202020204" pitchFamily="34" charset="0"/>
              <a:buChar char="•"/>
            </a:pPr>
            <a:endParaRPr lang="tr-TR" sz="2000" dirty="0">
              <a:solidFill>
                <a:schemeClr val="tx1"/>
              </a:solidFill>
            </a:endParaRPr>
          </a:p>
          <a:p>
            <a:endParaRPr lang="tr-TR" sz="2000"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2</a:t>
            </a:fld>
            <a:endParaRPr lang="en-US"/>
          </a:p>
        </p:txBody>
      </p:sp>
      <p:sp>
        <p:nvSpPr>
          <p:cNvPr id="8" name="Dikdörtgen 7">
            <a:extLst>
              <a:ext uri="{FF2B5EF4-FFF2-40B4-BE49-F238E27FC236}">
                <a16:creationId xmlns:a16="http://schemas.microsoft.com/office/drawing/2014/main" id="{3CA5BD7C-C081-FC76-9652-689E2676FF37}"/>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9" name="Resim 8">
            <a:extLst>
              <a:ext uri="{FF2B5EF4-FFF2-40B4-BE49-F238E27FC236}">
                <a16:creationId xmlns:a16="http://schemas.microsoft.com/office/drawing/2014/main" id="{0D6C2227-3B4B-381E-3F19-6CF7423258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93305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Bilimi veya Veri Analitiği Nedir?</a:t>
            </a:r>
          </a:p>
        </p:txBody>
      </p:sp>
      <p:sp>
        <p:nvSpPr>
          <p:cNvPr id="4" name="Rectangle 3"/>
          <p:cNvSpPr/>
          <p:nvPr/>
        </p:nvSpPr>
        <p:spPr>
          <a:xfrm>
            <a:off x="391885" y="1302585"/>
            <a:ext cx="7388679" cy="4401205"/>
          </a:xfrm>
          <a:prstGeom prst="rect">
            <a:avLst/>
          </a:prstGeom>
        </p:spPr>
        <p:txBody>
          <a:bodyPr wrap="square">
            <a:spAutoFit/>
          </a:bodyPr>
          <a:lstStyle/>
          <a:p>
            <a:r>
              <a:rPr lang="tr-TR" sz="2000" dirty="0"/>
              <a:t>- Mevcut artış eğilimi devam ettiği takdirde kuraklığın 2030 yılında Asya ülkelerinin %....’sinde büyük sıkıntı oluşturacağı öngörülmektedir. </a:t>
            </a:r>
            <a:r>
              <a:rPr lang="tr-TR" sz="2000" dirty="0">
                <a:solidFill>
                  <a:srgbClr val="0070C0"/>
                </a:solidFill>
              </a:rPr>
              <a:t>(Öngörücü)</a:t>
            </a:r>
          </a:p>
          <a:p>
            <a:endParaRPr lang="tr-TR" sz="2000" dirty="0"/>
          </a:p>
          <a:p>
            <a:r>
              <a:rPr lang="tr-TR" sz="2000" dirty="0"/>
              <a:t>- Yeşil gözün çekinik olmasından ötürü 20XX yılında yeşil gözlü insanların tüm nüfusa oranının milyonda birin altına düşeceği öngörülmektedir. </a:t>
            </a:r>
            <a:r>
              <a:rPr lang="tr-TR" sz="2000" dirty="0">
                <a:solidFill>
                  <a:srgbClr val="0070C0"/>
                </a:solidFill>
              </a:rPr>
              <a:t>(Öngörücü)</a:t>
            </a:r>
            <a:endParaRPr lang="tr-TR" sz="2000" dirty="0"/>
          </a:p>
          <a:p>
            <a:endParaRPr lang="tr-TR" sz="2000" dirty="0"/>
          </a:p>
          <a:p>
            <a:r>
              <a:rPr lang="tr-TR" sz="2000" dirty="0"/>
              <a:t>- Tüm Dünya genelinde nüfusun %...’sini kadınlar, %...’sini ise erkekler oluşturmaktadır. </a:t>
            </a:r>
            <a:r>
              <a:rPr lang="tr-TR" sz="2000" dirty="0">
                <a:solidFill>
                  <a:srgbClr val="0070C0"/>
                </a:solidFill>
              </a:rPr>
              <a:t>(Betimleyici)</a:t>
            </a:r>
            <a:endParaRPr lang="tr-TR" sz="2000" dirty="0"/>
          </a:p>
          <a:p>
            <a:endParaRPr lang="tr-TR" sz="2000" dirty="0"/>
          </a:p>
          <a:p>
            <a:r>
              <a:rPr lang="tr-TR" sz="2000" dirty="0"/>
              <a:t>- Emniyet kemeri kullanımının %....’e çıkması halinde trafik kazalarında can kayıplarının %... oranında azalacağı öngörülmektedir. </a:t>
            </a:r>
            <a:r>
              <a:rPr lang="tr-TR" sz="2000" dirty="0">
                <a:solidFill>
                  <a:srgbClr val="0070C0"/>
                </a:solidFill>
              </a:rPr>
              <a:t>(Reçete Yazıcı)</a:t>
            </a:r>
            <a:endParaRPr lang="tr-TR" sz="2000" dirty="0"/>
          </a:p>
        </p:txBody>
      </p:sp>
      <p:sp>
        <p:nvSpPr>
          <p:cNvPr id="5" name="Dikdörtgen 4">
            <a:extLst>
              <a:ext uri="{FF2B5EF4-FFF2-40B4-BE49-F238E27FC236}">
                <a16:creationId xmlns:a16="http://schemas.microsoft.com/office/drawing/2014/main" id="{66D3DC9B-469B-CBD8-71E4-CBFF71FE242D}"/>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1339FFC7-2BEF-AA36-9CE8-88C16D788A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944525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Bilimi veya Veri Analitiği Nedir?</a:t>
            </a:r>
          </a:p>
        </p:txBody>
      </p:sp>
      <p:sp>
        <p:nvSpPr>
          <p:cNvPr id="4" name="Rectangle 3"/>
          <p:cNvSpPr/>
          <p:nvPr/>
        </p:nvSpPr>
        <p:spPr>
          <a:xfrm>
            <a:off x="391885" y="1302585"/>
            <a:ext cx="7315201" cy="4708981"/>
          </a:xfrm>
          <a:prstGeom prst="rect">
            <a:avLst/>
          </a:prstGeom>
        </p:spPr>
        <p:txBody>
          <a:bodyPr wrap="square">
            <a:spAutoFit/>
          </a:bodyPr>
          <a:lstStyle/>
          <a:p>
            <a:r>
              <a:rPr lang="tr-TR" sz="2000" dirty="0"/>
              <a:t>- Mevcut azalma eğilimi devam ettiği takdirde 2035 yılı itibarı ile … hastalığının tamamen ortadan kalkacağı Dünya Sağlık Örgütü tarafından öngörülmektedir. </a:t>
            </a:r>
            <a:r>
              <a:rPr lang="tr-TR" sz="2000" dirty="0">
                <a:solidFill>
                  <a:srgbClr val="0070C0"/>
                </a:solidFill>
              </a:rPr>
              <a:t>(Öngörücü)</a:t>
            </a:r>
            <a:endParaRPr lang="tr-TR" sz="2000" dirty="0"/>
          </a:p>
          <a:p>
            <a:endParaRPr lang="tr-TR" sz="2000" dirty="0"/>
          </a:p>
          <a:p>
            <a:r>
              <a:rPr lang="tr-TR" sz="2000" dirty="0"/>
              <a:t>- Mevcut artış eğilimi devam ettiği takdirde 2040 yılı itibarı ile çocuk işçi sayısının tüm Dünya’da … sayısını aşacağı Uluslararası Çalışma Örgütü tarafından öngörülmektedir. </a:t>
            </a:r>
            <a:r>
              <a:rPr lang="tr-TR" sz="2000" dirty="0">
                <a:solidFill>
                  <a:srgbClr val="0070C0"/>
                </a:solidFill>
              </a:rPr>
              <a:t>(Öngörücü)</a:t>
            </a:r>
            <a:endParaRPr lang="tr-TR" sz="2000" dirty="0"/>
          </a:p>
          <a:p>
            <a:endParaRPr lang="tr-TR" sz="2000" dirty="0"/>
          </a:p>
          <a:p>
            <a:r>
              <a:rPr lang="tr-TR" sz="2000" dirty="0"/>
              <a:t>- Otoyollarda hız sınırının 130km/s’den 120km/</a:t>
            </a:r>
            <a:r>
              <a:rPr lang="tr-TR" sz="2000" dirty="0" err="1"/>
              <a:t>s’e</a:t>
            </a:r>
            <a:r>
              <a:rPr lang="tr-TR" sz="2000" dirty="0"/>
              <a:t> düşürülmesi halinde, trafik kazalarında %... oranında azalma olacağı Emniyet Genel Müdürlüğü tarafından öngörülmektedir. </a:t>
            </a:r>
            <a:r>
              <a:rPr lang="tr-TR" sz="2000" dirty="0">
                <a:solidFill>
                  <a:srgbClr val="0070C0"/>
                </a:solidFill>
              </a:rPr>
              <a:t>(Reçete Yazıcı)</a:t>
            </a:r>
            <a:r>
              <a:rPr lang="tr-TR" sz="2000" dirty="0"/>
              <a:t> </a:t>
            </a:r>
          </a:p>
          <a:p>
            <a:endParaRPr lang="tr-TR" sz="2000" dirty="0"/>
          </a:p>
          <a:p>
            <a:r>
              <a:rPr lang="tr-TR" sz="2000" dirty="0"/>
              <a:t>- Mevcut artış eğilimi devam ettiği takdirde 2050 yılında Dünya nüfusunun … milyarı aşması Birleşmiş Milletler tarafından öngörülmektedir. </a:t>
            </a:r>
            <a:r>
              <a:rPr lang="tr-TR" sz="2000" dirty="0">
                <a:solidFill>
                  <a:srgbClr val="0070C0"/>
                </a:solidFill>
              </a:rPr>
              <a:t>(Öngörücü)</a:t>
            </a:r>
            <a:endParaRPr lang="tr-TR" sz="2000" dirty="0"/>
          </a:p>
        </p:txBody>
      </p:sp>
      <p:sp>
        <p:nvSpPr>
          <p:cNvPr id="5" name="Dikdörtgen 4">
            <a:extLst>
              <a:ext uri="{FF2B5EF4-FFF2-40B4-BE49-F238E27FC236}">
                <a16:creationId xmlns:a16="http://schemas.microsoft.com/office/drawing/2014/main" id="{1A7CC21C-D09E-1910-185A-4E5F64CACC1A}"/>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E1B70F20-AC46-2FE3-0EC3-B9F9760716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961043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Bilgi Piramidi</a:t>
            </a:r>
          </a:p>
        </p:txBody>
      </p:sp>
      <p:sp>
        <p:nvSpPr>
          <p:cNvPr id="6" name="Slide Number Placeholder 5"/>
          <p:cNvSpPr>
            <a:spLocks noGrp="1"/>
          </p:cNvSpPr>
          <p:nvPr>
            <p:ph type="sldNum" sz="quarter" idx="12"/>
          </p:nvPr>
        </p:nvSpPr>
        <p:spPr/>
        <p:txBody>
          <a:bodyPr/>
          <a:lstStyle/>
          <a:p>
            <a:fld id="{9860EDB8-5305-433F-BE41-D7A86D811DB3}" type="slidenum">
              <a:rPr lang="en-US" smtClean="0"/>
              <a:pPr/>
              <a:t>22</a:t>
            </a:fld>
            <a:endParaRPr lang="en-US"/>
          </a:p>
        </p:txBody>
      </p:sp>
      <p:graphicFrame>
        <p:nvGraphicFramePr>
          <p:cNvPr id="8" name="6 Diyagram"/>
          <p:cNvGraphicFramePr/>
          <p:nvPr/>
        </p:nvGraphicFramePr>
        <p:xfrm>
          <a:off x="295275" y="1639888"/>
          <a:ext cx="55768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Metin kutusu 2"/>
          <p:cNvSpPr txBox="1"/>
          <p:nvPr/>
        </p:nvSpPr>
        <p:spPr>
          <a:xfrm>
            <a:off x="5691372" y="4806411"/>
            <a:ext cx="2480166" cy="707886"/>
          </a:xfrm>
          <a:prstGeom prst="rect">
            <a:avLst/>
          </a:prstGeom>
          <a:noFill/>
        </p:spPr>
        <p:txBody>
          <a:bodyPr wrap="none" rtlCol="0">
            <a:spAutoFit/>
          </a:bodyPr>
          <a:lstStyle/>
          <a:p>
            <a:r>
              <a:rPr lang="tr-TR" sz="2000" dirty="0"/>
              <a:t>Gözlemler: Ölçümler</a:t>
            </a:r>
          </a:p>
          <a:p>
            <a:r>
              <a:rPr lang="tr-TR" sz="2000" dirty="0"/>
              <a:t>(HAM)</a:t>
            </a:r>
          </a:p>
        </p:txBody>
      </p:sp>
      <p:sp>
        <p:nvSpPr>
          <p:cNvPr id="10" name="Metin kutusu 3"/>
          <p:cNvSpPr txBox="1"/>
          <p:nvPr/>
        </p:nvSpPr>
        <p:spPr>
          <a:xfrm>
            <a:off x="5115315" y="3614201"/>
            <a:ext cx="3529922" cy="1015663"/>
          </a:xfrm>
          <a:prstGeom prst="rect">
            <a:avLst/>
          </a:prstGeom>
          <a:noFill/>
        </p:spPr>
        <p:txBody>
          <a:bodyPr wrap="square" rtlCol="0">
            <a:spAutoFit/>
          </a:bodyPr>
          <a:lstStyle/>
          <a:p>
            <a:r>
              <a:rPr lang="tr-TR" sz="2000" dirty="0"/>
              <a:t>Veriler arasındaki ilişkiler: Ne?/Nerede?/Ne zaman?/ Neden?/Kim? (ANLAM)</a:t>
            </a:r>
          </a:p>
        </p:txBody>
      </p:sp>
      <p:sp>
        <p:nvSpPr>
          <p:cNvPr id="11" name="Metin kutusu 4"/>
          <p:cNvSpPr txBox="1"/>
          <p:nvPr/>
        </p:nvSpPr>
        <p:spPr>
          <a:xfrm>
            <a:off x="4230845" y="2808496"/>
            <a:ext cx="4830033" cy="400110"/>
          </a:xfrm>
          <a:prstGeom prst="rect">
            <a:avLst/>
          </a:prstGeom>
          <a:noFill/>
        </p:spPr>
        <p:txBody>
          <a:bodyPr wrap="square" rtlCol="0">
            <a:spAutoFit/>
          </a:bodyPr>
          <a:lstStyle/>
          <a:p>
            <a:r>
              <a:rPr lang="tr-TR" sz="2000" dirty="0"/>
              <a:t>Faaliyet için kullanımı: Nasıl? (BAĞLAM)</a:t>
            </a:r>
          </a:p>
        </p:txBody>
      </p:sp>
      <p:sp>
        <p:nvSpPr>
          <p:cNvPr id="12" name="Metin kutusu 6"/>
          <p:cNvSpPr txBox="1"/>
          <p:nvPr/>
        </p:nvSpPr>
        <p:spPr>
          <a:xfrm>
            <a:off x="3758094" y="1586665"/>
            <a:ext cx="5372051" cy="1015663"/>
          </a:xfrm>
          <a:prstGeom prst="rect">
            <a:avLst/>
          </a:prstGeom>
          <a:noFill/>
        </p:spPr>
        <p:txBody>
          <a:bodyPr wrap="square" rtlCol="0">
            <a:spAutoFit/>
          </a:bodyPr>
          <a:lstStyle/>
          <a:p>
            <a:r>
              <a:rPr lang="tr-TR" sz="2000" dirty="0"/>
              <a:t>İletişim ve Paylaşım, Farkındalık: Neden/Ne zaman? </a:t>
            </a:r>
          </a:p>
          <a:p>
            <a:r>
              <a:rPr lang="tr-TR" sz="2000" dirty="0"/>
              <a:t>(KARAR / UYGULAMA)</a:t>
            </a:r>
          </a:p>
        </p:txBody>
      </p:sp>
      <p:sp>
        <p:nvSpPr>
          <p:cNvPr id="13" name="Metin kutusu 6"/>
          <p:cNvSpPr txBox="1"/>
          <p:nvPr/>
        </p:nvSpPr>
        <p:spPr>
          <a:xfrm>
            <a:off x="225185" y="1628229"/>
            <a:ext cx="2157797" cy="400110"/>
          </a:xfrm>
          <a:prstGeom prst="rect">
            <a:avLst/>
          </a:prstGeom>
          <a:noFill/>
        </p:spPr>
        <p:txBody>
          <a:bodyPr wrap="square" rtlCol="0">
            <a:spAutoFit/>
          </a:bodyPr>
          <a:lstStyle/>
          <a:p>
            <a:r>
              <a:rPr lang="tr-TR" sz="2000" b="1" dirty="0">
                <a:solidFill>
                  <a:srgbClr val="0070C0"/>
                </a:solidFill>
              </a:rPr>
              <a:t>BİLGİ PİRAMİDİ</a:t>
            </a:r>
          </a:p>
        </p:txBody>
      </p:sp>
      <p:sp>
        <p:nvSpPr>
          <p:cNvPr id="3" name="Dikdörtgen 2">
            <a:extLst>
              <a:ext uri="{FF2B5EF4-FFF2-40B4-BE49-F238E27FC236}">
                <a16:creationId xmlns:a16="http://schemas.microsoft.com/office/drawing/2014/main" id="{97C5BD13-C4FF-8798-4052-D912CF12B409}"/>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CF1221E7-7928-47FA-F002-BE26FC34B58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686436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Bilgi Piramidi</a:t>
            </a:r>
          </a:p>
        </p:txBody>
      </p:sp>
      <p:sp>
        <p:nvSpPr>
          <p:cNvPr id="6" name="Slide Number Placeholder 5"/>
          <p:cNvSpPr>
            <a:spLocks noGrp="1"/>
          </p:cNvSpPr>
          <p:nvPr>
            <p:ph type="sldNum" sz="quarter" idx="12"/>
          </p:nvPr>
        </p:nvSpPr>
        <p:spPr/>
        <p:txBody>
          <a:bodyPr/>
          <a:lstStyle/>
          <a:p>
            <a:fld id="{9860EDB8-5305-433F-BE41-D7A86D811DB3}" type="slidenum">
              <a:rPr lang="en-US" smtClean="0"/>
              <a:pPr/>
              <a:t>23</a:t>
            </a:fld>
            <a:endParaRPr lang="en-US"/>
          </a:p>
        </p:txBody>
      </p:sp>
      <p:graphicFrame>
        <p:nvGraphicFramePr>
          <p:cNvPr id="8" name="6 Diyagram"/>
          <p:cNvGraphicFramePr/>
          <p:nvPr/>
        </p:nvGraphicFramePr>
        <p:xfrm>
          <a:off x="295275" y="1639888"/>
          <a:ext cx="55768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Metin kutusu 2"/>
          <p:cNvSpPr txBox="1"/>
          <p:nvPr/>
        </p:nvSpPr>
        <p:spPr>
          <a:xfrm>
            <a:off x="5862824" y="4855397"/>
            <a:ext cx="1186543" cy="707886"/>
          </a:xfrm>
          <a:prstGeom prst="rect">
            <a:avLst/>
          </a:prstGeom>
          <a:noFill/>
        </p:spPr>
        <p:txBody>
          <a:bodyPr wrap="none" rtlCol="0">
            <a:spAutoFit/>
          </a:bodyPr>
          <a:lstStyle/>
          <a:p>
            <a:r>
              <a:rPr lang="tr-TR" sz="2000" dirty="0"/>
              <a:t>HAM      </a:t>
            </a:r>
          </a:p>
          <a:p>
            <a:r>
              <a:rPr lang="tr-TR" sz="2000" b="1" dirty="0">
                <a:solidFill>
                  <a:srgbClr val="0070C0"/>
                </a:solidFill>
              </a:rPr>
              <a:t>(VERİ)</a:t>
            </a:r>
          </a:p>
        </p:txBody>
      </p:sp>
      <p:sp>
        <p:nvSpPr>
          <p:cNvPr id="10" name="Metin kutusu 3"/>
          <p:cNvSpPr txBox="1"/>
          <p:nvPr/>
        </p:nvSpPr>
        <p:spPr>
          <a:xfrm>
            <a:off x="5033673" y="3800000"/>
            <a:ext cx="4608350" cy="707886"/>
          </a:xfrm>
          <a:prstGeom prst="rect">
            <a:avLst/>
          </a:prstGeom>
          <a:noFill/>
        </p:spPr>
        <p:txBody>
          <a:bodyPr wrap="square" rtlCol="0">
            <a:spAutoFit/>
          </a:bodyPr>
          <a:lstStyle/>
          <a:p>
            <a:r>
              <a:rPr lang="tr-TR" sz="2000" dirty="0"/>
              <a:t>ANLAM KATILMIŞ </a:t>
            </a:r>
          </a:p>
          <a:p>
            <a:r>
              <a:rPr lang="tr-TR" sz="2000" b="1" dirty="0">
                <a:solidFill>
                  <a:srgbClr val="0070C0"/>
                </a:solidFill>
              </a:rPr>
              <a:t>(MALUMAT?)</a:t>
            </a:r>
            <a:endParaRPr lang="tr-TR" sz="2000" dirty="0"/>
          </a:p>
        </p:txBody>
      </p:sp>
      <p:sp>
        <p:nvSpPr>
          <p:cNvPr id="11" name="Metin kutusu 4"/>
          <p:cNvSpPr txBox="1"/>
          <p:nvPr/>
        </p:nvSpPr>
        <p:spPr>
          <a:xfrm>
            <a:off x="4332130" y="2816422"/>
            <a:ext cx="4830033" cy="707886"/>
          </a:xfrm>
          <a:prstGeom prst="rect">
            <a:avLst/>
          </a:prstGeom>
          <a:noFill/>
        </p:spPr>
        <p:txBody>
          <a:bodyPr wrap="square" rtlCol="0">
            <a:spAutoFit/>
          </a:bodyPr>
          <a:lstStyle/>
          <a:p>
            <a:r>
              <a:rPr lang="tr-TR" sz="2000" dirty="0"/>
              <a:t>BİR BAĞLAM’A OTURTULMUŞ</a:t>
            </a:r>
          </a:p>
          <a:p>
            <a:r>
              <a:rPr lang="tr-TR" sz="2000" b="1" dirty="0">
                <a:solidFill>
                  <a:srgbClr val="0070C0"/>
                </a:solidFill>
              </a:rPr>
              <a:t>(BİLGİ)</a:t>
            </a:r>
          </a:p>
        </p:txBody>
      </p:sp>
      <p:sp>
        <p:nvSpPr>
          <p:cNvPr id="12" name="Metin kutusu 6"/>
          <p:cNvSpPr txBox="1"/>
          <p:nvPr/>
        </p:nvSpPr>
        <p:spPr>
          <a:xfrm>
            <a:off x="3758094" y="1586665"/>
            <a:ext cx="5372051" cy="1015663"/>
          </a:xfrm>
          <a:prstGeom prst="rect">
            <a:avLst/>
          </a:prstGeom>
          <a:noFill/>
        </p:spPr>
        <p:txBody>
          <a:bodyPr wrap="square" rtlCol="0">
            <a:spAutoFit/>
          </a:bodyPr>
          <a:lstStyle/>
          <a:p>
            <a:r>
              <a:rPr lang="tr-TR" sz="2000" dirty="0"/>
              <a:t>KARAR ALINIP UYGULAMAYA GEÇİLECEK FARKINDALIĞA ULAŞILMIŞ </a:t>
            </a:r>
          </a:p>
          <a:p>
            <a:r>
              <a:rPr lang="tr-TR" sz="2000" b="1" dirty="0">
                <a:solidFill>
                  <a:srgbClr val="0070C0"/>
                </a:solidFill>
              </a:rPr>
              <a:t>(BİLGELİK; İRFAN; ‘HİKMET’)</a:t>
            </a:r>
          </a:p>
        </p:txBody>
      </p:sp>
      <p:sp>
        <p:nvSpPr>
          <p:cNvPr id="13" name="Metin kutusu 6"/>
          <p:cNvSpPr txBox="1"/>
          <p:nvPr/>
        </p:nvSpPr>
        <p:spPr>
          <a:xfrm>
            <a:off x="225185" y="1628229"/>
            <a:ext cx="2157797" cy="400110"/>
          </a:xfrm>
          <a:prstGeom prst="rect">
            <a:avLst/>
          </a:prstGeom>
          <a:noFill/>
        </p:spPr>
        <p:txBody>
          <a:bodyPr wrap="square" rtlCol="0">
            <a:spAutoFit/>
          </a:bodyPr>
          <a:lstStyle/>
          <a:p>
            <a:r>
              <a:rPr lang="tr-TR" sz="2000" b="1" dirty="0">
                <a:solidFill>
                  <a:srgbClr val="0070C0"/>
                </a:solidFill>
              </a:rPr>
              <a:t>BİLGİ PİRAMİDİ</a:t>
            </a:r>
          </a:p>
        </p:txBody>
      </p:sp>
      <p:sp>
        <p:nvSpPr>
          <p:cNvPr id="3" name="Dikdörtgen 2">
            <a:extLst>
              <a:ext uri="{FF2B5EF4-FFF2-40B4-BE49-F238E27FC236}">
                <a16:creationId xmlns:a16="http://schemas.microsoft.com/office/drawing/2014/main" id="{B28EAE56-CF8B-F23D-2978-373024A03824}"/>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A88A2608-25E3-CA2D-F8D2-14CDF7ECE4B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037440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Bilgi Piramidi</a:t>
            </a:r>
          </a:p>
        </p:txBody>
      </p:sp>
      <p:sp>
        <p:nvSpPr>
          <p:cNvPr id="6" name="Slide Number Placeholder 5"/>
          <p:cNvSpPr>
            <a:spLocks noGrp="1"/>
          </p:cNvSpPr>
          <p:nvPr>
            <p:ph type="sldNum" sz="quarter" idx="12"/>
          </p:nvPr>
        </p:nvSpPr>
        <p:spPr/>
        <p:txBody>
          <a:bodyPr/>
          <a:lstStyle/>
          <a:p>
            <a:fld id="{9860EDB8-5305-433F-BE41-D7A86D811DB3}" type="slidenum">
              <a:rPr lang="en-US" smtClean="0"/>
              <a:pPr/>
              <a:t>24</a:t>
            </a:fld>
            <a:endParaRPr lang="en-US"/>
          </a:p>
        </p:txBody>
      </p:sp>
      <p:graphicFrame>
        <p:nvGraphicFramePr>
          <p:cNvPr id="14" name="6 Diyagram"/>
          <p:cNvGraphicFramePr/>
          <p:nvPr/>
        </p:nvGraphicFramePr>
        <p:xfrm>
          <a:off x="295275" y="1639888"/>
          <a:ext cx="55768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Metin kutusu 2"/>
          <p:cNvSpPr txBox="1"/>
          <p:nvPr/>
        </p:nvSpPr>
        <p:spPr>
          <a:xfrm>
            <a:off x="5691372" y="4944961"/>
            <a:ext cx="2096600" cy="400110"/>
          </a:xfrm>
          <a:prstGeom prst="rect">
            <a:avLst/>
          </a:prstGeom>
          <a:noFill/>
        </p:spPr>
        <p:txBody>
          <a:bodyPr wrap="none" rtlCol="0">
            <a:spAutoFit/>
          </a:bodyPr>
          <a:lstStyle/>
          <a:p>
            <a:r>
              <a:rPr lang="tr-TR" sz="2000" dirty="0"/>
              <a:t>Parçalara Ulaşma</a:t>
            </a:r>
          </a:p>
        </p:txBody>
      </p:sp>
      <p:sp>
        <p:nvSpPr>
          <p:cNvPr id="16" name="Metin kutusu 3"/>
          <p:cNvSpPr txBox="1"/>
          <p:nvPr/>
        </p:nvSpPr>
        <p:spPr>
          <a:xfrm>
            <a:off x="5101460" y="3946721"/>
            <a:ext cx="3529922" cy="400110"/>
          </a:xfrm>
          <a:prstGeom prst="rect">
            <a:avLst/>
          </a:prstGeom>
          <a:noFill/>
        </p:spPr>
        <p:txBody>
          <a:bodyPr wrap="square" rtlCol="0">
            <a:spAutoFit/>
          </a:bodyPr>
          <a:lstStyle/>
          <a:p>
            <a:r>
              <a:rPr lang="tr-TR" sz="2000" dirty="0"/>
              <a:t>Parçaları Birleştirme</a:t>
            </a:r>
          </a:p>
        </p:txBody>
      </p:sp>
      <p:sp>
        <p:nvSpPr>
          <p:cNvPr id="17" name="Metin kutusu 4"/>
          <p:cNvSpPr txBox="1"/>
          <p:nvPr/>
        </p:nvSpPr>
        <p:spPr>
          <a:xfrm>
            <a:off x="4230845" y="2919336"/>
            <a:ext cx="2737991" cy="400110"/>
          </a:xfrm>
          <a:prstGeom prst="rect">
            <a:avLst/>
          </a:prstGeom>
          <a:noFill/>
        </p:spPr>
        <p:txBody>
          <a:bodyPr wrap="square" rtlCol="0">
            <a:spAutoFit/>
          </a:bodyPr>
          <a:lstStyle/>
          <a:p>
            <a:r>
              <a:rPr lang="tr-TR" sz="2000" dirty="0"/>
              <a:t>Bütünü Oluşturma</a:t>
            </a:r>
          </a:p>
        </p:txBody>
      </p:sp>
      <p:sp>
        <p:nvSpPr>
          <p:cNvPr id="18" name="Metin kutusu 6"/>
          <p:cNvSpPr txBox="1"/>
          <p:nvPr/>
        </p:nvSpPr>
        <p:spPr>
          <a:xfrm>
            <a:off x="3758094" y="2043880"/>
            <a:ext cx="4249833" cy="400110"/>
          </a:xfrm>
          <a:prstGeom prst="rect">
            <a:avLst/>
          </a:prstGeom>
          <a:noFill/>
        </p:spPr>
        <p:txBody>
          <a:bodyPr wrap="square" rtlCol="0">
            <a:spAutoFit/>
          </a:bodyPr>
          <a:lstStyle/>
          <a:p>
            <a:r>
              <a:rPr lang="tr-TR" sz="2000" dirty="0"/>
              <a:t>Bütüne Dayalı Olarak Muhakeme</a:t>
            </a:r>
          </a:p>
        </p:txBody>
      </p:sp>
      <p:sp>
        <p:nvSpPr>
          <p:cNvPr id="19" name="Metin kutusu 6"/>
          <p:cNvSpPr txBox="1"/>
          <p:nvPr/>
        </p:nvSpPr>
        <p:spPr>
          <a:xfrm>
            <a:off x="225185" y="1628229"/>
            <a:ext cx="2157797" cy="400110"/>
          </a:xfrm>
          <a:prstGeom prst="rect">
            <a:avLst/>
          </a:prstGeom>
          <a:noFill/>
        </p:spPr>
        <p:txBody>
          <a:bodyPr wrap="square" rtlCol="0">
            <a:spAutoFit/>
          </a:bodyPr>
          <a:lstStyle/>
          <a:p>
            <a:r>
              <a:rPr lang="tr-TR" sz="2000" b="1" dirty="0">
                <a:solidFill>
                  <a:srgbClr val="0070C0"/>
                </a:solidFill>
              </a:rPr>
              <a:t>BİLGİ PİRAMİDİ</a:t>
            </a:r>
          </a:p>
        </p:txBody>
      </p:sp>
      <p:sp>
        <p:nvSpPr>
          <p:cNvPr id="3" name="Dikdörtgen 2">
            <a:extLst>
              <a:ext uri="{FF2B5EF4-FFF2-40B4-BE49-F238E27FC236}">
                <a16:creationId xmlns:a16="http://schemas.microsoft.com/office/drawing/2014/main" id="{7F5A7C29-F1A4-82FD-F4B8-2FD0A519359B}"/>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7F16A707-AFBA-6A01-8159-6900545FF7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001182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Bilgi Piramidi</a:t>
            </a:r>
          </a:p>
        </p:txBody>
      </p:sp>
      <p:sp>
        <p:nvSpPr>
          <p:cNvPr id="6" name="Slide Number Placeholder 5"/>
          <p:cNvSpPr>
            <a:spLocks noGrp="1"/>
          </p:cNvSpPr>
          <p:nvPr>
            <p:ph type="sldNum" sz="quarter" idx="12"/>
          </p:nvPr>
        </p:nvSpPr>
        <p:spPr/>
        <p:txBody>
          <a:bodyPr/>
          <a:lstStyle/>
          <a:p>
            <a:fld id="{9860EDB8-5305-433F-BE41-D7A86D811DB3}" type="slidenum">
              <a:rPr lang="en-US" smtClean="0"/>
              <a:pPr/>
              <a:t>25</a:t>
            </a:fld>
            <a:endParaRPr lang="en-US"/>
          </a:p>
        </p:txBody>
      </p:sp>
      <p:graphicFrame>
        <p:nvGraphicFramePr>
          <p:cNvPr id="12" name="6 Diyagram"/>
          <p:cNvGraphicFramePr/>
          <p:nvPr/>
        </p:nvGraphicFramePr>
        <p:xfrm>
          <a:off x="254455" y="1639888"/>
          <a:ext cx="55768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Metin kutusu 2"/>
          <p:cNvSpPr txBox="1"/>
          <p:nvPr/>
        </p:nvSpPr>
        <p:spPr>
          <a:xfrm>
            <a:off x="5775247" y="4873456"/>
            <a:ext cx="3230955" cy="646331"/>
          </a:xfrm>
          <a:prstGeom prst="rect">
            <a:avLst/>
          </a:prstGeom>
          <a:noFill/>
        </p:spPr>
        <p:txBody>
          <a:bodyPr wrap="square" rtlCol="0">
            <a:spAutoFit/>
          </a:bodyPr>
          <a:lstStyle/>
          <a:p>
            <a:r>
              <a:rPr lang="tr-TR" dirty="0"/>
              <a:t>252.144.122.355 IP Numaralı Trafik Lambası: Kırmızı (HAM)</a:t>
            </a:r>
          </a:p>
        </p:txBody>
      </p:sp>
      <p:sp>
        <p:nvSpPr>
          <p:cNvPr id="20" name="Metin kutusu 3"/>
          <p:cNvSpPr txBox="1"/>
          <p:nvPr/>
        </p:nvSpPr>
        <p:spPr>
          <a:xfrm>
            <a:off x="5074495" y="3558779"/>
            <a:ext cx="4028685" cy="1200329"/>
          </a:xfrm>
          <a:prstGeom prst="rect">
            <a:avLst/>
          </a:prstGeom>
          <a:noFill/>
        </p:spPr>
        <p:txBody>
          <a:bodyPr wrap="square" rtlCol="0">
            <a:spAutoFit/>
          </a:bodyPr>
          <a:lstStyle/>
          <a:p>
            <a:r>
              <a:rPr lang="tr-TR" dirty="0"/>
              <a:t>Cumhuriyet Caddesi ve Atatürk Bulvarı </a:t>
            </a:r>
            <a:r>
              <a:rPr lang="tr-TR" dirty="0" err="1"/>
              <a:t>kesişimindeki</a:t>
            </a:r>
            <a:r>
              <a:rPr lang="tr-TR" dirty="0"/>
              <a:t> güney-kuzey doğrultusundaki trafik lambası kırmızı (ANLAM)</a:t>
            </a:r>
          </a:p>
        </p:txBody>
      </p:sp>
      <p:sp>
        <p:nvSpPr>
          <p:cNvPr id="21" name="Metin kutusu 4"/>
          <p:cNvSpPr txBox="1"/>
          <p:nvPr/>
        </p:nvSpPr>
        <p:spPr>
          <a:xfrm>
            <a:off x="4190025" y="2753076"/>
            <a:ext cx="4830033" cy="646331"/>
          </a:xfrm>
          <a:prstGeom prst="rect">
            <a:avLst/>
          </a:prstGeom>
          <a:noFill/>
        </p:spPr>
        <p:txBody>
          <a:bodyPr wrap="square" rtlCol="0">
            <a:spAutoFit/>
          </a:bodyPr>
          <a:lstStyle/>
          <a:p>
            <a:r>
              <a:rPr lang="tr-TR" dirty="0"/>
              <a:t>Cumhurbaşkanı Konvoyu’nun gittiği yöndeki trafik lambası kırmızı (BAĞLAM)</a:t>
            </a:r>
          </a:p>
        </p:txBody>
      </p:sp>
      <p:sp>
        <p:nvSpPr>
          <p:cNvPr id="22" name="Metin kutusu 6"/>
          <p:cNvSpPr txBox="1"/>
          <p:nvPr/>
        </p:nvSpPr>
        <p:spPr>
          <a:xfrm>
            <a:off x="3717274" y="1586665"/>
            <a:ext cx="5372051" cy="923330"/>
          </a:xfrm>
          <a:prstGeom prst="rect">
            <a:avLst/>
          </a:prstGeom>
          <a:noFill/>
        </p:spPr>
        <p:txBody>
          <a:bodyPr wrap="square" rtlCol="0">
            <a:spAutoFit/>
          </a:bodyPr>
          <a:lstStyle/>
          <a:p>
            <a:r>
              <a:rPr lang="tr-TR" dirty="0"/>
              <a:t>Söz konusu trafik ışığının durumunu derhal yeşile; onunla ilintili diğer ışıkları da kırmıza çevir (KARAR / UYGULAMA)</a:t>
            </a:r>
          </a:p>
        </p:txBody>
      </p:sp>
      <p:sp>
        <p:nvSpPr>
          <p:cNvPr id="23" name="Metin kutusu 6"/>
          <p:cNvSpPr txBox="1"/>
          <p:nvPr/>
        </p:nvSpPr>
        <p:spPr>
          <a:xfrm>
            <a:off x="184365" y="1628229"/>
            <a:ext cx="2157797" cy="400110"/>
          </a:xfrm>
          <a:prstGeom prst="rect">
            <a:avLst/>
          </a:prstGeom>
          <a:noFill/>
        </p:spPr>
        <p:txBody>
          <a:bodyPr wrap="square" rtlCol="0">
            <a:spAutoFit/>
          </a:bodyPr>
          <a:lstStyle/>
          <a:p>
            <a:r>
              <a:rPr lang="tr-TR" sz="2000" b="1" dirty="0">
                <a:solidFill>
                  <a:srgbClr val="0070C0"/>
                </a:solidFill>
              </a:rPr>
              <a:t>BİLGİ PİRAMİDİ</a:t>
            </a:r>
          </a:p>
        </p:txBody>
      </p:sp>
      <p:sp>
        <p:nvSpPr>
          <p:cNvPr id="3" name="Dikdörtgen 2">
            <a:extLst>
              <a:ext uri="{FF2B5EF4-FFF2-40B4-BE49-F238E27FC236}">
                <a16:creationId xmlns:a16="http://schemas.microsoft.com/office/drawing/2014/main" id="{EDCF182A-0D05-D6C1-A363-3FDE3ECBFF0C}"/>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C7FEE390-F1B0-0015-97AB-A8389436255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974059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Bilgi Piramidi – Bir Örnek</a:t>
            </a:r>
          </a:p>
        </p:txBody>
      </p:sp>
      <p:sp>
        <p:nvSpPr>
          <p:cNvPr id="6" name="Slide Number Placeholder 5"/>
          <p:cNvSpPr>
            <a:spLocks noGrp="1"/>
          </p:cNvSpPr>
          <p:nvPr>
            <p:ph type="sldNum" sz="quarter" idx="12"/>
          </p:nvPr>
        </p:nvSpPr>
        <p:spPr/>
        <p:txBody>
          <a:bodyPr/>
          <a:lstStyle/>
          <a:p>
            <a:fld id="{9860EDB8-5305-433F-BE41-D7A86D811DB3}" type="slidenum">
              <a:rPr lang="en-US" smtClean="0"/>
              <a:pPr/>
              <a:t>26</a:t>
            </a:fld>
            <a:endParaRPr lang="en-US"/>
          </a:p>
        </p:txBody>
      </p:sp>
      <p:pic>
        <p:nvPicPr>
          <p:cNvPr id="10" name="Picture 2"/>
          <p:cNvPicPr>
            <a:picLocks noChangeAspect="1" noChangeArrowheads="1"/>
          </p:cNvPicPr>
          <p:nvPr/>
        </p:nvPicPr>
        <p:blipFill>
          <a:blip r:embed="rId2"/>
          <a:srcRect/>
          <a:stretch>
            <a:fillRect/>
          </a:stretch>
        </p:blipFill>
        <p:spPr bwMode="auto">
          <a:xfrm>
            <a:off x="413627" y="1135517"/>
            <a:ext cx="8310562" cy="5292826"/>
          </a:xfrm>
          <a:prstGeom prst="rect">
            <a:avLst/>
          </a:prstGeom>
          <a:noFill/>
          <a:ln w="9525">
            <a:noFill/>
            <a:miter lim="800000"/>
            <a:headEnd/>
            <a:tailEnd/>
          </a:ln>
          <a:effectLst/>
        </p:spPr>
      </p:pic>
      <p:sp>
        <p:nvSpPr>
          <p:cNvPr id="3" name="Dikdörtgen 2">
            <a:extLst>
              <a:ext uri="{FF2B5EF4-FFF2-40B4-BE49-F238E27FC236}">
                <a16:creationId xmlns:a16="http://schemas.microsoft.com/office/drawing/2014/main" id="{4EC27953-A7EC-B766-1DE2-88944AE8B34A}"/>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DAEF265A-67EE-9111-04CA-19956763B1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410172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Bilgi Piramidi</a:t>
            </a:r>
          </a:p>
        </p:txBody>
      </p:sp>
      <p:sp>
        <p:nvSpPr>
          <p:cNvPr id="6" name="Slide Number Placeholder 5"/>
          <p:cNvSpPr>
            <a:spLocks noGrp="1"/>
          </p:cNvSpPr>
          <p:nvPr>
            <p:ph type="sldNum" sz="quarter" idx="12"/>
          </p:nvPr>
        </p:nvSpPr>
        <p:spPr/>
        <p:txBody>
          <a:bodyPr/>
          <a:lstStyle/>
          <a:p>
            <a:fld id="{9860EDB8-5305-433F-BE41-D7A86D811DB3}" type="slidenum">
              <a:rPr lang="en-US" smtClean="0"/>
              <a:pPr/>
              <a:t>27</a:t>
            </a:fld>
            <a:endParaRPr lang="en-US"/>
          </a:p>
        </p:txBody>
      </p:sp>
      <p:graphicFrame>
        <p:nvGraphicFramePr>
          <p:cNvPr id="12" name="6 Diyagram"/>
          <p:cNvGraphicFramePr/>
          <p:nvPr/>
        </p:nvGraphicFramePr>
        <p:xfrm>
          <a:off x="254455" y="1639888"/>
          <a:ext cx="55768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Metin kutusu 2"/>
          <p:cNvSpPr txBox="1"/>
          <p:nvPr/>
        </p:nvSpPr>
        <p:spPr>
          <a:xfrm>
            <a:off x="5775247" y="5012248"/>
            <a:ext cx="3230955" cy="369332"/>
          </a:xfrm>
          <a:prstGeom prst="rect">
            <a:avLst/>
          </a:prstGeom>
          <a:noFill/>
        </p:spPr>
        <p:txBody>
          <a:bodyPr wrap="square" rtlCol="0">
            <a:spAutoFit/>
          </a:bodyPr>
          <a:lstStyle/>
          <a:p>
            <a:r>
              <a:rPr lang="tr-TR" dirty="0"/>
              <a:t>…. (HAM)</a:t>
            </a:r>
          </a:p>
        </p:txBody>
      </p:sp>
      <p:sp>
        <p:nvSpPr>
          <p:cNvPr id="20" name="Metin kutusu 3"/>
          <p:cNvSpPr txBox="1"/>
          <p:nvPr/>
        </p:nvSpPr>
        <p:spPr>
          <a:xfrm>
            <a:off x="5074495" y="4024143"/>
            <a:ext cx="4028685" cy="369332"/>
          </a:xfrm>
          <a:prstGeom prst="rect">
            <a:avLst/>
          </a:prstGeom>
          <a:noFill/>
        </p:spPr>
        <p:txBody>
          <a:bodyPr wrap="square" rtlCol="0">
            <a:spAutoFit/>
          </a:bodyPr>
          <a:lstStyle/>
          <a:p>
            <a:r>
              <a:rPr lang="tr-TR" dirty="0"/>
              <a:t>… (ANLAM)</a:t>
            </a:r>
          </a:p>
        </p:txBody>
      </p:sp>
      <p:sp>
        <p:nvSpPr>
          <p:cNvPr id="21" name="Metin kutusu 4"/>
          <p:cNvSpPr txBox="1"/>
          <p:nvPr/>
        </p:nvSpPr>
        <p:spPr>
          <a:xfrm>
            <a:off x="4190025" y="2965346"/>
            <a:ext cx="4830033" cy="369332"/>
          </a:xfrm>
          <a:prstGeom prst="rect">
            <a:avLst/>
          </a:prstGeom>
          <a:noFill/>
        </p:spPr>
        <p:txBody>
          <a:bodyPr wrap="square" rtlCol="0">
            <a:spAutoFit/>
          </a:bodyPr>
          <a:lstStyle/>
          <a:p>
            <a:r>
              <a:rPr lang="tr-TR" dirty="0"/>
              <a:t>… (BAĞLAM)</a:t>
            </a:r>
          </a:p>
        </p:txBody>
      </p:sp>
      <p:sp>
        <p:nvSpPr>
          <p:cNvPr id="22" name="Metin kutusu 6"/>
          <p:cNvSpPr txBox="1"/>
          <p:nvPr/>
        </p:nvSpPr>
        <p:spPr>
          <a:xfrm>
            <a:off x="3717274" y="1954057"/>
            <a:ext cx="5372051" cy="369332"/>
          </a:xfrm>
          <a:prstGeom prst="rect">
            <a:avLst/>
          </a:prstGeom>
          <a:noFill/>
        </p:spPr>
        <p:txBody>
          <a:bodyPr wrap="square" rtlCol="0">
            <a:spAutoFit/>
          </a:bodyPr>
          <a:lstStyle/>
          <a:p>
            <a:r>
              <a:rPr lang="tr-TR" dirty="0"/>
              <a:t>… (KARAR / UYGULAMA)</a:t>
            </a:r>
          </a:p>
        </p:txBody>
      </p:sp>
      <p:sp>
        <p:nvSpPr>
          <p:cNvPr id="23" name="Metin kutusu 6"/>
          <p:cNvSpPr txBox="1"/>
          <p:nvPr/>
        </p:nvSpPr>
        <p:spPr>
          <a:xfrm>
            <a:off x="184365" y="1628229"/>
            <a:ext cx="2157797" cy="400110"/>
          </a:xfrm>
          <a:prstGeom prst="rect">
            <a:avLst/>
          </a:prstGeom>
          <a:noFill/>
        </p:spPr>
        <p:txBody>
          <a:bodyPr wrap="square" rtlCol="0">
            <a:spAutoFit/>
          </a:bodyPr>
          <a:lstStyle/>
          <a:p>
            <a:r>
              <a:rPr lang="tr-TR" sz="2000" b="1" dirty="0">
                <a:solidFill>
                  <a:srgbClr val="0070C0"/>
                </a:solidFill>
              </a:rPr>
              <a:t>BİLGİ PİRAMİDİ</a:t>
            </a:r>
          </a:p>
        </p:txBody>
      </p:sp>
      <p:sp>
        <p:nvSpPr>
          <p:cNvPr id="3" name="Dikdörtgen 2">
            <a:extLst>
              <a:ext uri="{FF2B5EF4-FFF2-40B4-BE49-F238E27FC236}">
                <a16:creationId xmlns:a16="http://schemas.microsoft.com/office/drawing/2014/main" id="{27843728-0478-9719-5424-9F92187ED79C}"/>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9C3F4634-FF10-414C-520B-D03365DE0B1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753777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Veride Nitelik (</a:t>
            </a:r>
            <a:r>
              <a:rPr lang="tr-TR" i="1" dirty="0" err="1"/>
              <a:t>Attribute</a:t>
            </a:r>
            <a:r>
              <a:rPr lang="tr-TR" dirty="0"/>
              <a:t>)</a:t>
            </a:r>
          </a:p>
        </p:txBody>
      </p:sp>
      <p:sp>
        <p:nvSpPr>
          <p:cNvPr id="6" name="Slide Number Placeholder 5"/>
          <p:cNvSpPr>
            <a:spLocks noGrp="1"/>
          </p:cNvSpPr>
          <p:nvPr>
            <p:ph type="sldNum" sz="quarter" idx="12"/>
          </p:nvPr>
        </p:nvSpPr>
        <p:spPr/>
        <p:txBody>
          <a:bodyPr/>
          <a:lstStyle/>
          <a:p>
            <a:fld id="{9860EDB8-5305-433F-BE41-D7A86D811DB3}" type="slidenum">
              <a:rPr lang="en-US" smtClean="0"/>
              <a:pPr/>
              <a:t>28</a:t>
            </a:fld>
            <a:endParaRPr lang="en-US"/>
          </a:p>
        </p:txBody>
      </p:sp>
      <p:sp>
        <p:nvSpPr>
          <p:cNvPr id="7" name="Content Placeholder 2"/>
          <p:cNvSpPr>
            <a:spLocks noGrp="1"/>
          </p:cNvSpPr>
          <p:nvPr>
            <p:ph idx="1"/>
          </p:nvPr>
        </p:nvSpPr>
        <p:spPr>
          <a:xfrm>
            <a:off x="453327" y="1281792"/>
            <a:ext cx="8347773" cy="5184321"/>
          </a:xfrm>
        </p:spPr>
        <p:txBody>
          <a:bodyPr>
            <a:normAutofit fontScale="85000" lnSpcReduction="10000"/>
          </a:bodyPr>
          <a:lstStyle/>
          <a:p>
            <a:pPr marL="342900" indent="-342900">
              <a:buFont typeface="Arial" panose="020B0604020202020204" pitchFamily="34" charset="0"/>
              <a:buChar char="•"/>
            </a:pPr>
            <a:r>
              <a:rPr lang="tr-TR" sz="2000" dirty="0">
                <a:solidFill>
                  <a:schemeClr val="tx1"/>
                </a:solidFill>
              </a:rPr>
              <a:t>Google E-Tablolar, Excel veya başka bir tabloda her bir sütuna karşılık gelen ‘sıfat’</a:t>
            </a:r>
          </a:p>
          <a:p>
            <a:endParaRPr lang="tr-TR" sz="2000" dirty="0"/>
          </a:p>
          <a:p>
            <a:endParaRPr lang="tr-TR" sz="2000" dirty="0"/>
          </a:p>
          <a:p>
            <a:endParaRPr lang="tr-TR" sz="2000" dirty="0"/>
          </a:p>
          <a:p>
            <a:endParaRPr lang="tr-TR" sz="2000" dirty="0"/>
          </a:p>
          <a:p>
            <a:endParaRPr lang="tr-TR" sz="2000" dirty="0"/>
          </a:p>
          <a:p>
            <a:pPr marL="342900" indent="-342900">
              <a:buFont typeface="Arial" panose="020B0604020202020204" pitchFamily="34" charset="0"/>
              <a:buChar char="•"/>
            </a:pPr>
            <a:endParaRPr lang="tr-TR" sz="2000" dirty="0">
              <a:solidFill>
                <a:schemeClr val="tx1"/>
              </a:solidFill>
            </a:endParaRPr>
          </a:p>
          <a:p>
            <a:pPr marL="342900" indent="-342900">
              <a:buFont typeface="Arial" panose="020B0604020202020204" pitchFamily="34" charset="0"/>
              <a:buChar char="•"/>
            </a:pPr>
            <a:r>
              <a:rPr lang="tr-TR" sz="2000" dirty="0">
                <a:solidFill>
                  <a:schemeClr val="tx1"/>
                </a:solidFill>
              </a:rPr>
              <a:t>Nesne: Google E-Tablolar, Excel veya başka bir tabloda her bir satırda betimlenen varlık</a:t>
            </a:r>
          </a:p>
        </p:txBody>
      </p:sp>
      <p:graphicFrame>
        <p:nvGraphicFramePr>
          <p:cNvPr id="8" name="Table 7"/>
          <p:cNvGraphicFramePr>
            <a:graphicFrameLocks noGrp="1"/>
          </p:cNvGraphicFramePr>
          <p:nvPr>
            <p:extLst>
              <p:ext uri="{D42A27DB-BD31-4B8C-83A1-F6EECF244321}">
                <p14:modId xmlns:p14="http://schemas.microsoft.com/office/powerpoint/2010/main" val="3389166541"/>
              </p:ext>
            </p:extLst>
          </p:nvPr>
        </p:nvGraphicFramePr>
        <p:xfrm>
          <a:off x="121381" y="1867799"/>
          <a:ext cx="8851170" cy="3243042"/>
        </p:xfrm>
        <a:graphic>
          <a:graphicData uri="http://schemas.openxmlformats.org/drawingml/2006/table">
            <a:tbl>
              <a:tblPr firstRow="1" bandRow="1">
                <a:tableStyleId>{5C22544A-7EE6-4342-B048-85BDC9FD1C3A}</a:tableStyleId>
              </a:tblPr>
              <a:tblGrid>
                <a:gridCol w="1264453">
                  <a:extLst>
                    <a:ext uri="{9D8B030D-6E8A-4147-A177-3AD203B41FA5}">
                      <a16:colId xmlns:a16="http://schemas.microsoft.com/office/drawing/2014/main" val="3528515153"/>
                    </a:ext>
                  </a:extLst>
                </a:gridCol>
                <a:gridCol w="1264453">
                  <a:extLst>
                    <a:ext uri="{9D8B030D-6E8A-4147-A177-3AD203B41FA5}">
                      <a16:colId xmlns:a16="http://schemas.microsoft.com/office/drawing/2014/main" val="1036340341"/>
                    </a:ext>
                  </a:extLst>
                </a:gridCol>
                <a:gridCol w="1264453">
                  <a:extLst>
                    <a:ext uri="{9D8B030D-6E8A-4147-A177-3AD203B41FA5}">
                      <a16:colId xmlns:a16="http://schemas.microsoft.com/office/drawing/2014/main" val="2651474315"/>
                    </a:ext>
                  </a:extLst>
                </a:gridCol>
                <a:gridCol w="1264453">
                  <a:extLst>
                    <a:ext uri="{9D8B030D-6E8A-4147-A177-3AD203B41FA5}">
                      <a16:colId xmlns:a16="http://schemas.microsoft.com/office/drawing/2014/main" val="3215830463"/>
                    </a:ext>
                  </a:extLst>
                </a:gridCol>
                <a:gridCol w="1264453">
                  <a:extLst>
                    <a:ext uri="{9D8B030D-6E8A-4147-A177-3AD203B41FA5}">
                      <a16:colId xmlns:a16="http://schemas.microsoft.com/office/drawing/2014/main" val="1447339691"/>
                    </a:ext>
                  </a:extLst>
                </a:gridCol>
                <a:gridCol w="998615">
                  <a:extLst>
                    <a:ext uri="{9D8B030D-6E8A-4147-A177-3AD203B41FA5}">
                      <a16:colId xmlns:a16="http://schemas.microsoft.com/office/drawing/2014/main" val="1812935564"/>
                    </a:ext>
                  </a:extLst>
                </a:gridCol>
                <a:gridCol w="1530290">
                  <a:extLst>
                    <a:ext uri="{9D8B030D-6E8A-4147-A177-3AD203B41FA5}">
                      <a16:colId xmlns:a16="http://schemas.microsoft.com/office/drawing/2014/main" val="4207853996"/>
                    </a:ext>
                  </a:extLst>
                </a:gridCol>
              </a:tblGrid>
              <a:tr h="586014">
                <a:tc>
                  <a:txBody>
                    <a:bodyPr/>
                    <a:lstStyle/>
                    <a:p>
                      <a:r>
                        <a:rPr lang="tr-TR" sz="1400" dirty="0"/>
                        <a:t>İsim</a:t>
                      </a:r>
                    </a:p>
                  </a:txBody>
                  <a:tcPr/>
                </a:tc>
                <a:tc>
                  <a:txBody>
                    <a:bodyPr/>
                    <a:lstStyle/>
                    <a:p>
                      <a:r>
                        <a:rPr lang="tr-TR" sz="1400" dirty="0"/>
                        <a:t>Cinsiyet</a:t>
                      </a:r>
                    </a:p>
                  </a:txBody>
                  <a:tcPr/>
                </a:tc>
                <a:tc>
                  <a:txBody>
                    <a:bodyPr/>
                    <a:lstStyle/>
                    <a:p>
                      <a:r>
                        <a:rPr lang="tr-TR" sz="1400" dirty="0"/>
                        <a:t>Doğum Yılı</a:t>
                      </a:r>
                    </a:p>
                  </a:txBody>
                  <a:tcPr/>
                </a:tc>
                <a:tc>
                  <a:txBody>
                    <a:bodyPr/>
                    <a:lstStyle/>
                    <a:p>
                      <a:r>
                        <a:rPr lang="tr-TR" sz="1400" dirty="0"/>
                        <a:t>Eğitim Düzeyi</a:t>
                      </a:r>
                    </a:p>
                  </a:txBody>
                  <a:tcPr/>
                </a:tc>
                <a:tc>
                  <a:txBody>
                    <a:bodyPr/>
                    <a:lstStyle/>
                    <a:p>
                      <a:r>
                        <a:rPr lang="tr-TR" sz="1400" dirty="0"/>
                        <a:t>Ağırlık (kg)</a:t>
                      </a:r>
                    </a:p>
                  </a:txBody>
                  <a:tcPr/>
                </a:tc>
                <a:tc>
                  <a:txBody>
                    <a:bodyPr/>
                    <a:lstStyle/>
                    <a:p>
                      <a:r>
                        <a:rPr lang="tr-TR" sz="1400" dirty="0"/>
                        <a:t>Boy (cm)</a:t>
                      </a:r>
                    </a:p>
                  </a:txBody>
                  <a:tcPr/>
                </a:tc>
                <a:tc>
                  <a:txBody>
                    <a:bodyPr/>
                    <a:lstStyle/>
                    <a:p>
                      <a:r>
                        <a:rPr lang="tr-TR" sz="1400" dirty="0"/>
                        <a:t>Aylık Gelir (TL Aralık)</a:t>
                      </a:r>
                    </a:p>
                  </a:txBody>
                  <a:tcPr/>
                </a:tc>
                <a:extLst>
                  <a:ext uri="{0D108BD9-81ED-4DB2-BD59-A6C34878D82A}">
                    <a16:rowId xmlns:a16="http://schemas.microsoft.com/office/drawing/2014/main" val="2221836064"/>
                  </a:ext>
                </a:extLst>
              </a:tr>
              <a:tr h="442838">
                <a:tc>
                  <a:txBody>
                    <a:bodyPr/>
                    <a:lstStyle/>
                    <a:p>
                      <a:r>
                        <a:rPr lang="tr-TR" sz="1400" dirty="0"/>
                        <a:t>…</a:t>
                      </a:r>
                    </a:p>
                  </a:txBody>
                  <a:tcPr/>
                </a:tc>
                <a:tc>
                  <a:txBody>
                    <a:bodyPr/>
                    <a:lstStyle/>
                    <a:p>
                      <a:r>
                        <a:rPr lang="tr-TR" sz="1400" dirty="0"/>
                        <a:t>E</a:t>
                      </a:r>
                    </a:p>
                  </a:txBody>
                  <a:tcPr/>
                </a:tc>
                <a:tc>
                  <a:txBody>
                    <a:bodyPr/>
                    <a:lstStyle/>
                    <a:p>
                      <a:r>
                        <a:rPr lang="tr-TR" sz="1400" dirty="0"/>
                        <a:t>1976</a:t>
                      </a:r>
                    </a:p>
                  </a:txBody>
                  <a:tcPr/>
                </a:tc>
                <a:tc>
                  <a:txBody>
                    <a:bodyPr/>
                    <a:lstStyle/>
                    <a:p>
                      <a:r>
                        <a:rPr lang="tr-TR" sz="1400" dirty="0"/>
                        <a:t>İlkokul</a:t>
                      </a:r>
                    </a:p>
                  </a:txBody>
                  <a:tcPr/>
                </a:tc>
                <a:tc>
                  <a:txBody>
                    <a:bodyPr/>
                    <a:lstStyle/>
                    <a:p>
                      <a:r>
                        <a:rPr lang="tr-TR" sz="1400" dirty="0"/>
                        <a:t>78.4</a:t>
                      </a:r>
                    </a:p>
                  </a:txBody>
                  <a:tcPr/>
                </a:tc>
                <a:tc>
                  <a:txBody>
                    <a:bodyPr/>
                    <a:lstStyle/>
                    <a:p>
                      <a:r>
                        <a:rPr lang="tr-TR" sz="1400" dirty="0"/>
                        <a:t>181</a:t>
                      </a:r>
                    </a:p>
                  </a:txBody>
                  <a:tcPr/>
                </a:tc>
                <a:tc>
                  <a:txBody>
                    <a:bodyPr/>
                    <a:lstStyle/>
                    <a:p>
                      <a:r>
                        <a:rPr lang="tr-TR" sz="1400" dirty="0"/>
                        <a:t>[2300, 4500]</a:t>
                      </a:r>
                    </a:p>
                  </a:txBody>
                  <a:tcPr/>
                </a:tc>
                <a:extLst>
                  <a:ext uri="{0D108BD9-81ED-4DB2-BD59-A6C34878D82A}">
                    <a16:rowId xmlns:a16="http://schemas.microsoft.com/office/drawing/2014/main" val="1457087692"/>
                  </a:ext>
                </a:extLst>
              </a:tr>
              <a:tr h="442838">
                <a:tc>
                  <a:txBody>
                    <a:bodyPr/>
                    <a:lstStyle/>
                    <a:p>
                      <a:r>
                        <a:rPr lang="tr-TR" sz="1400" dirty="0"/>
                        <a:t>…</a:t>
                      </a:r>
                    </a:p>
                  </a:txBody>
                  <a:tcPr/>
                </a:tc>
                <a:tc>
                  <a:txBody>
                    <a:bodyPr/>
                    <a:lstStyle/>
                    <a:p>
                      <a:r>
                        <a:rPr lang="tr-TR" sz="1400" dirty="0"/>
                        <a:t>K</a:t>
                      </a:r>
                    </a:p>
                  </a:txBody>
                  <a:tcPr/>
                </a:tc>
                <a:tc>
                  <a:txBody>
                    <a:bodyPr/>
                    <a:lstStyle/>
                    <a:p>
                      <a:r>
                        <a:rPr lang="tr-TR" sz="1400" dirty="0"/>
                        <a:t>1984</a:t>
                      </a:r>
                    </a:p>
                  </a:txBody>
                  <a:tcPr/>
                </a:tc>
                <a:tc>
                  <a:txBody>
                    <a:bodyPr/>
                    <a:lstStyle/>
                    <a:p>
                      <a:r>
                        <a:rPr lang="tr-TR" sz="1400" dirty="0"/>
                        <a:t>Yüksek Lisans</a:t>
                      </a:r>
                    </a:p>
                  </a:txBody>
                  <a:tcPr/>
                </a:tc>
                <a:tc>
                  <a:txBody>
                    <a:bodyPr/>
                    <a:lstStyle/>
                    <a:p>
                      <a:r>
                        <a:rPr lang="tr-TR" sz="1400" dirty="0"/>
                        <a:t>88.5</a:t>
                      </a:r>
                    </a:p>
                  </a:txBody>
                  <a:tcPr/>
                </a:tc>
                <a:tc>
                  <a:txBody>
                    <a:bodyPr/>
                    <a:lstStyle/>
                    <a:p>
                      <a:r>
                        <a:rPr lang="tr-TR" sz="1400" dirty="0"/>
                        <a:t>169</a:t>
                      </a:r>
                    </a:p>
                  </a:txBody>
                  <a:tcPr/>
                </a:tc>
                <a:tc>
                  <a:txBody>
                    <a:bodyPr/>
                    <a:lstStyle/>
                    <a:p>
                      <a:r>
                        <a:rPr lang="tr-TR" sz="1400" dirty="0"/>
                        <a:t>[2300, 4500]</a:t>
                      </a:r>
                    </a:p>
                  </a:txBody>
                  <a:tcPr/>
                </a:tc>
                <a:extLst>
                  <a:ext uri="{0D108BD9-81ED-4DB2-BD59-A6C34878D82A}">
                    <a16:rowId xmlns:a16="http://schemas.microsoft.com/office/drawing/2014/main" val="2774494568"/>
                  </a:ext>
                </a:extLst>
              </a:tr>
              <a:tr h="442838">
                <a:tc>
                  <a:txBody>
                    <a:bodyPr/>
                    <a:lstStyle/>
                    <a:p>
                      <a:r>
                        <a:rPr lang="tr-TR" sz="1400" dirty="0"/>
                        <a:t>…</a:t>
                      </a:r>
                    </a:p>
                  </a:txBody>
                  <a:tcPr/>
                </a:tc>
                <a:tc>
                  <a:txBody>
                    <a:bodyPr/>
                    <a:lstStyle/>
                    <a:p>
                      <a:r>
                        <a:rPr lang="tr-TR" sz="1400" dirty="0"/>
                        <a:t>K</a:t>
                      </a:r>
                    </a:p>
                  </a:txBody>
                  <a:tcPr/>
                </a:tc>
                <a:tc>
                  <a:txBody>
                    <a:bodyPr/>
                    <a:lstStyle/>
                    <a:p>
                      <a:r>
                        <a:rPr lang="tr-TR" sz="1400" dirty="0"/>
                        <a:t>1988</a:t>
                      </a:r>
                    </a:p>
                  </a:txBody>
                  <a:tcPr/>
                </a:tc>
                <a:tc>
                  <a:txBody>
                    <a:bodyPr/>
                    <a:lstStyle/>
                    <a:p>
                      <a:r>
                        <a:rPr lang="tr-TR" sz="1400" dirty="0"/>
                        <a:t>Lise</a:t>
                      </a:r>
                    </a:p>
                  </a:txBody>
                  <a:tcPr/>
                </a:tc>
                <a:tc>
                  <a:txBody>
                    <a:bodyPr/>
                    <a:lstStyle/>
                    <a:p>
                      <a:r>
                        <a:rPr lang="tr-TR" sz="1400" dirty="0"/>
                        <a:t>56.0</a:t>
                      </a:r>
                    </a:p>
                  </a:txBody>
                  <a:tcPr/>
                </a:tc>
                <a:tc>
                  <a:txBody>
                    <a:bodyPr/>
                    <a:lstStyle/>
                    <a:p>
                      <a:r>
                        <a:rPr lang="tr-TR" sz="1400" dirty="0"/>
                        <a:t>161</a:t>
                      </a:r>
                    </a:p>
                  </a:txBody>
                  <a:tcPr/>
                </a:tc>
                <a:tc>
                  <a:txBody>
                    <a:bodyPr/>
                    <a:lstStyle/>
                    <a:p>
                      <a:r>
                        <a:rPr lang="tr-TR" sz="1400" dirty="0"/>
                        <a:t>[4500, 7000]</a:t>
                      </a:r>
                    </a:p>
                  </a:txBody>
                  <a:tcPr/>
                </a:tc>
                <a:extLst>
                  <a:ext uri="{0D108BD9-81ED-4DB2-BD59-A6C34878D82A}">
                    <a16:rowId xmlns:a16="http://schemas.microsoft.com/office/drawing/2014/main" val="3875649203"/>
                  </a:ext>
                </a:extLst>
              </a:tr>
              <a:tr h="442838">
                <a:tc>
                  <a:txBody>
                    <a:bodyPr/>
                    <a:lstStyle/>
                    <a:p>
                      <a:r>
                        <a:rPr lang="tr-TR" sz="1400" dirty="0"/>
                        <a:t>…</a:t>
                      </a:r>
                    </a:p>
                  </a:txBody>
                  <a:tcPr/>
                </a:tc>
                <a:tc>
                  <a:txBody>
                    <a:bodyPr/>
                    <a:lstStyle/>
                    <a:p>
                      <a:r>
                        <a:rPr lang="tr-TR" sz="1400" dirty="0"/>
                        <a:t>E</a:t>
                      </a:r>
                    </a:p>
                  </a:txBody>
                  <a:tcPr/>
                </a:tc>
                <a:tc>
                  <a:txBody>
                    <a:bodyPr/>
                    <a:lstStyle/>
                    <a:p>
                      <a:r>
                        <a:rPr lang="tr-TR" sz="1400" dirty="0"/>
                        <a:t>1966</a:t>
                      </a:r>
                    </a:p>
                  </a:txBody>
                  <a:tcPr/>
                </a:tc>
                <a:tc>
                  <a:txBody>
                    <a:bodyPr/>
                    <a:lstStyle/>
                    <a:p>
                      <a:r>
                        <a:rPr lang="tr-TR" sz="1400" dirty="0"/>
                        <a:t>Lisans</a:t>
                      </a:r>
                    </a:p>
                  </a:txBody>
                  <a:tcPr/>
                </a:tc>
                <a:tc>
                  <a:txBody>
                    <a:bodyPr/>
                    <a:lstStyle/>
                    <a:p>
                      <a:r>
                        <a:rPr lang="tr-TR" sz="1400" dirty="0"/>
                        <a:t>78.8</a:t>
                      </a:r>
                    </a:p>
                  </a:txBody>
                  <a:tcPr/>
                </a:tc>
                <a:tc>
                  <a:txBody>
                    <a:bodyPr/>
                    <a:lstStyle/>
                    <a:p>
                      <a:r>
                        <a:rPr lang="tr-TR" sz="1400" dirty="0"/>
                        <a:t>174</a:t>
                      </a:r>
                    </a:p>
                  </a:txBody>
                  <a:tcPr/>
                </a:tc>
                <a:tc>
                  <a:txBody>
                    <a:bodyPr/>
                    <a:lstStyle/>
                    <a:p>
                      <a:r>
                        <a:rPr lang="tr-TR" sz="1400" dirty="0"/>
                        <a:t>[4500, 7000]</a:t>
                      </a:r>
                    </a:p>
                  </a:txBody>
                  <a:tcPr/>
                </a:tc>
                <a:extLst>
                  <a:ext uri="{0D108BD9-81ED-4DB2-BD59-A6C34878D82A}">
                    <a16:rowId xmlns:a16="http://schemas.microsoft.com/office/drawing/2014/main" val="4234557677"/>
                  </a:ext>
                </a:extLst>
              </a:tr>
              <a:tr h="442838">
                <a:tc>
                  <a:txBody>
                    <a:bodyPr/>
                    <a:lstStyle/>
                    <a:p>
                      <a:r>
                        <a:rPr lang="tr-TR" sz="1400" dirty="0"/>
                        <a:t>…</a:t>
                      </a:r>
                    </a:p>
                  </a:txBody>
                  <a:tcPr/>
                </a:tc>
                <a:tc>
                  <a:txBody>
                    <a:bodyPr/>
                    <a:lstStyle/>
                    <a:p>
                      <a:r>
                        <a:rPr lang="tr-TR" sz="1400" dirty="0"/>
                        <a:t>K</a:t>
                      </a:r>
                    </a:p>
                  </a:txBody>
                  <a:tcPr/>
                </a:tc>
                <a:tc>
                  <a:txBody>
                    <a:bodyPr/>
                    <a:lstStyle/>
                    <a:p>
                      <a:r>
                        <a:rPr lang="tr-TR" sz="1400" dirty="0"/>
                        <a:t>1961</a:t>
                      </a:r>
                    </a:p>
                  </a:txBody>
                  <a:tcPr/>
                </a:tc>
                <a:tc>
                  <a:txBody>
                    <a:bodyPr/>
                    <a:lstStyle/>
                    <a:p>
                      <a:r>
                        <a:rPr lang="tr-TR" sz="1400" dirty="0"/>
                        <a:t>Lisans</a:t>
                      </a:r>
                    </a:p>
                  </a:txBody>
                  <a:tcPr/>
                </a:tc>
                <a:tc>
                  <a:txBody>
                    <a:bodyPr/>
                    <a:lstStyle/>
                    <a:p>
                      <a:r>
                        <a:rPr lang="tr-TR" sz="1400" dirty="0"/>
                        <a:t>54.5</a:t>
                      </a:r>
                    </a:p>
                  </a:txBody>
                  <a:tcPr/>
                </a:tc>
                <a:tc>
                  <a:txBody>
                    <a:bodyPr/>
                    <a:lstStyle/>
                    <a:p>
                      <a:r>
                        <a:rPr lang="tr-TR" sz="1400" dirty="0"/>
                        <a:t>165</a:t>
                      </a:r>
                    </a:p>
                  </a:txBody>
                  <a:tcPr/>
                </a:tc>
                <a:tc>
                  <a:txBody>
                    <a:bodyPr/>
                    <a:lstStyle/>
                    <a:p>
                      <a:r>
                        <a:rPr lang="tr-TR" sz="1400" dirty="0"/>
                        <a:t>[7000, 10500]</a:t>
                      </a:r>
                    </a:p>
                  </a:txBody>
                  <a:tcPr/>
                </a:tc>
                <a:extLst>
                  <a:ext uri="{0D108BD9-81ED-4DB2-BD59-A6C34878D82A}">
                    <a16:rowId xmlns:a16="http://schemas.microsoft.com/office/drawing/2014/main" val="924014371"/>
                  </a:ext>
                </a:extLst>
              </a:tr>
              <a:tr h="442838">
                <a:tc>
                  <a:txBody>
                    <a:bodyPr/>
                    <a:lstStyle/>
                    <a:p>
                      <a:r>
                        <a:rPr lang="tr-TR" sz="1400" dirty="0"/>
                        <a:t>…</a:t>
                      </a:r>
                    </a:p>
                  </a:txBody>
                  <a:tcPr/>
                </a:tc>
                <a:tc>
                  <a:txBody>
                    <a:bodyPr/>
                    <a:lstStyle/>
                    <a:p>
                      <a:r>
                        <a:rPr lang="tr-TR" sz="1400" dirty="0"/>
                        <a:t>E</a:t>
                      </a:r>
                    </a:p>
                  </a:txBody>
                  <a:tcPr/>
                </a:tc>
                <a:tc>
                  <a:txBody>
                    <a:bodyPr/>
                    <a:lstStyle/>
                    <a:p>
                      <a:r>
                        <a:rPr lang="tr-TR" sz="1400" dirty="0"/>
                        <a:t>1989</a:t>
                      </a:r>
                    </a:p>
                  </a:txBody>
                  <a:tcPr/>
                </a:tc>
                <a:tc>
                  <a:txBody>
                    <a:bodyPr/>
                    <a:lstStyle/>
                    <a:p>
                      <a:r>
                        <a:rPr lang="tr-TR" sz="1400" dirty="0"/>
                        <a:t>Ön Lisans</a:t>
                      </a:r>
                    </a:p>
                  </a:txBody>
                  <a:tcPr/>
                </a:tc>
                <a:tc>
                  <a:txBody>
                    <a:bodyPr/>
                    <a:lstStyle/>
                    <a:p>
                      <a:r>
                        <a:rPr lang="tr-TR" sz="1400" dirty="0"/>
                        <a:t>89.7</a:t>
                      </a:r>
                    </a:p>
                  </a:txBody>
                  <a:tcPr/>
                </a:tc>
                <a:tc>
                  <a:txBody>
                    <a:bodyPr/>
                    <a:lstStyle/>
                    <a:p>
                      <a:r>
                        <a:rPr lang="tr-TR" sz="1400" dirty="0"/>
                        <a:t>167</a:t>
                      </a:r>
                    </a:p>
                  </a:txBody>
                  <a:tcPr/>
                </a:tc>
                <a:tc>
                  <a:txBody>
                    <a:bodyPr/>
                    <a:lstStyle/>
                    <a:p>
                      <a:r>
                        <a:rPr lang="tr-TR" sz="1400" dirty="0"/>
                        <a:t>[4500, 7000]</a:t>
                      </a:r>
                    </a:p>
                  </a:txBody>
                  <a:tcPr/>
                </a:tc>
                <a:extLst>
                  <a:ext uri="{0D108BD9-81ED-4DB2-BD59-A6C34878D82A}">
                    <a16:rowId xmlns:a16="http://schemas.microsoft.com/office/drawing/2014/main" val="2485476699"/>
                  </a:ext>
                </a:extLst>
              </a:tr>
            </a:tbl>
          </a:graphicData>
        </a:graphic>
      </p:graphicFrame>
      <p:sp>
        <p:nvSpPr>
          <p:cNvPr id="3" name="Dikdörtgen 2">
            <a:extLst>
              <a:ext uri="{FF2B5EF4-FFF2-40B4-BE49-F238E27FC236}">
                <a16:creationId xmlns:a16="http://schemas.microsoft.com/office/drawing/2014/main" id="{C2B193EB-4866-C294-26B1-179DA37A614B}"/>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73E8B65C-DFD6-2996-D5EB-43EF6B1E1D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350053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Veride Nitelik (</a:t>
            </a:r>
            <a:r>
              <a:rPr lang="tr-TR" i="1" dirty="0" err="1"/>
              <a:t>Attribute</a:t>
            </a:r>
            <a:r>
              <a:rPr lang="tr-TR" dirty="0"/>
              <a:t>)</a:t>
            </a:r>
          </a:p>
        </p:txBody>
      </p:sp>
      <p:sp>
        <p:nvSpPr>
          <p:cNvPr id="6" name="Slide Number Placeholder 5"/>
          <p:cNvSpPr>
            <a:spLocks noGrp="1"/>
          </p:cNvSpPr>
          <p:nvPr>
            <p:ph type="sldNum" sz="quarter" idx="12"/>
          </p:nvPr>
        </p:nvSpPr>
        <p:spPr/>
        <p:txBody>
          <a:bodyPr/>
          <a:lstStyle/>
          <a:p>
            <a:fld id="{9860EDB8-5305-433F-BE41-D7A86D811DB3}" type="slidenum">
              <a:rPr lang="en-US" smtClean="0"/>
              <a:pPr/>
              <a:t>29</a:t>
            </a:fld>
            <a:endParaRPr lang="en-US"/>
          </a:p>
        </p:txBody>
      </p:sp>
      <p:sp>
        <p:nvSpPr>
          <p:cNvPr id="7" name="Content Placeholder 2"/>
          <p:cNvSpPr>
            <a:spLocks noGrp="1"/>
          </p:cNvSpPr>
          <p:nvPr>
            <p:ph idx="1"/>
          </p:nvPr>
        </p:nvSpPr>
        <p:spPr>
          <a:xfrm>
            <a:off x="453327" y="1894113"/>
            <a:ext cx="8347773" cy="3535136"/>
          </a:xfrm>
        </p:spPr>
        <p:txBody>
          <a:bodyPr>
            <a:normAutofit/>
          </a:bodyPr>
          <a:lstStyle/>
          <a:p>
            <a:pPr marL="342900" indent="-342900">
              <a:buFont typeface="Arial" panose="020B0604020202020204" pitchFamily="34" charset="0"/>
              <a:buChar char="•"/>
            </a:pPr>
            <a:r>
              <a:rPr lang="tr-TR" sz="2000" dirty="0">
                <a:solidFill>
                  <a:schemeClr val="tx1"/>
                </a:solidFill>
              </a:rPr>
              <a:t>Nitelik (</a:t>
            </a:r>
            <a:r>
              <a:rPr lang="tr-TR" sz="2000" i="1" dirty="0" err="1">
                <a:solidFill>
                  <a:schemeClr val="tx1"/>
                </a:solidFill>
              </a:rPr>
              <a:t>attribute</a:t>
            </a:r>
            <a:r>
              <a:rPr lang="tr-TR" sz="2000" dirty="0">
                <a:solidFill>
                  <a:schemeClr val="tx1"/>
                </a:solidFill>
              </a:rPr>
              <a:t>): özellik</a:t>
            </a:r>
          </a:p>
          <a:p>
            <a:pPr marL="342900" indent="-342900">
              <a:buFont typeface="Arial" panose="020B0604020202020204" pitchFamily="34" charset="0"/>
              <a:buChar char="•"/>
            </a:pPr>
            <a:r>
              <a:rPr lang="tr-TR" sz="2000" dirty="0">
                <a:solidFill>
                  <a:schemeClr val="tx1"/>
                </a:solidFill>
              </a:rPr>
              <a:t>Öznitelik (</a:t>
            </a:r>
            <a:r>
              <a:rPr lang="tr-TR" sz="2000" i="1" dirty="0" err="1">
                <a:solidFill>
                  <a:schemeClr val="tx1"/>
                </a:solidFill>
              </a:rPr>
              <a:t>feature</a:t>
            </a:r>
            <a:r>
              <a:rPr lang="tr-TR" sz="2000" dirty="0">
                <a:solidFill>
                  <a:schemeClr val="tx1"/>
                </a:solidFill>
              </a:rPr>
              <a:t>): karakteristik, ön plana çıkan, ayırt edici özellik</a:t>
            </a:r>
          </a:p>
          <a:p>
            <a:pPr marL="342900" indent="-342900">
              <a:buFont typeface="Arial" panose="020B0604020202020204" pitchFamily="34" charset="0"/>
              <a:buChar char="•"/>
            </a:pPr>
            <a:r>
              <a:rPr lang="tr-TR" sz="2000" dirty="0">
                <a:solidFill>
                  <a:schemeClr val="tx1"/>
                </a:solidFill>
              </a:rPr>
              <a:t>Zaman zaman nitelik, öznitelik ve boyut (</a:t>
            </a:r>
            <a:r>
              <a:rPr lang="tr-TR" sz="2000" i="1" dirty="0" err="1">
                <a:solidFill>
                  <a:schemeClr val="tx1"/>
                </a:solidFill>
              </a:rPr>
              <a:t>dimension</a:t>
            </a:r>
            <a:r>
              <a:rPr lang="tr-TR" sz="2000" dirty="0">
                <a:solidFill>
                  <a:schemeClr val="tx1"/>
                </a:solidFill>
              </a:rPr>
              <a:t>) kavramları birbirlerinin yerine kullanılmakta</a:t>
            </a:r>
          </a:p>
          <a:p>
            <a:pPr marL="342900" indent="-342900">
              <a:buFont typeface="Arial" panose="020B0604020202020204" pitchFamily="34" charset="0"/>
              <a:buChar char="•"/>
            </a:pPr>
            <a:r>
              <a:rPr lang="tr-TR" sz="2000" dirty="0">
                <a:solidFill>
                  <a:schemeClr val="tx1"/>
                </a:solidFill>
              </a:rPr>
              <a:t>Nitelikler ve bunlara ait değerler bir nesneyi oluşturmakta / tanımlamakta</a:t>
            </a:r>
          </a:p>
        </p:txBody>
      </p:sp>
      <p:sp>
        <p:nvSpPr>
          <p:cNvPr id="3" name="Dikdörtgen 2">
            <a:extLst>
              <a:ext uri="{FF2B5EF4-FFF2-40B4-BE49-F238E27FC236}">
                <a16:creationId xmlns:a16="http://schemas.microsoft.com/office/drawing/2014/main" id="{D873EDA4-1AB9-9C8C-AD86-4746DC280FAB}"/>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D3F0A10B-E37C-0590-1520-1369021677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55131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Okuryazarlığı Nedir?</a:t>
            </a:r>
          </a:p>
        </p:txBody>
      </p:sp>
      <p:sp>
        <p:nvSpPr>
          <p:cNvPr id="3" name="Content Placeholder 2"/>
          <p:cNvSpPr>
            <a:spLocks noGrp="1"/>
          </p:cNvSpPr>
          <p:nvPr>
            <p:ph idx="1"/>
          </p:nvPr>
        </p:nvSpPr>
        <p:spPr>
          <a:xfrm>
            <a:off x="628652" y="1825625"/>
            <a:ext cx="8172448" cy="4351338"/>
          </a:xfrm>
        </p:spPr>
        <p:txBody>
          <a:bodyPr>
            <a:normAutofit fontScale="92500"/>
          </a:bodyPr>
          <a:lstStyle/>
          <a:p>
            <a:pPr marL="342900" indent="-342900">
              <a:buFont typeface="Arial" panose="020B0604020202020204" pitchFamily="34" charset="0"/>
              <a:buChar char="•"/>
            </a:pPr>
            <a:r>
              <a:rPr lang="tr-TR" sz="2000" dirty="0">
                <a:solidFill>
                  <a:schemeClr val="tx1"/>
                </a:solidFill>
              </a:rPr>
              <a:t>«Verileri okuma, verilerle çalışma, verileri analiz etme ve veriler üzerinden tartışma» yeteneği</a:t>
            </a:r>
          </a:p>
          <a:p>
            <a:pPr marL="342900" indent="-342900">
              <a:buFont typeface="Arial" panose="020B0604020202020204" pitchFamily="34" charset="0"/>
              <a:buChar char="•"/>
            </a:pPr>
            <a:r>
              <a:rPr lang="tr-TR" sz="2000" dirty="0">
                <a:solidFill>
                  <a:schemeClr val="tx1"/>
                </a:solidFill>
              </a:rPr>
              <a:t>Tüm vatandaşların sahip olması gereken bir beceri</a:t>
            </a:r>
          </a:p>
          <a:p>
            <a:pPr marL="342900" indent="-342900">
              <a:buFont typeface="Arial" panose="020B0604020202020204" pitchFamily="34" charset="0"/>
              <a:buChar char="•"/>
            </a:pPr>
            <a:r>
              <a:rPr lang="tr-TR" sz="2000" dirty="0">
                <a:solidFill>
                  <a:schemeClr val="tx1"/>
                </a:solidFill>
              </a:rPr>
              <a:t>İnsanların, bağlı bulundukları kuruluşlara daha faydalı olacak şekilde kararlar vermesini ve eyleme geçmesini sağlayacak bir unsur</a:t>
            </a:r>
          </a:p>
          <a:p>
            <a:pPr marL="342900" indent="-342900">
              <a:buFont typeface="Arial" panose="020B0604020202020204" pitchFamily="34" charset="0"/>
              <a:buChar char="•"/>
            </a:pPr>
            <a:r>
              <a:rPr lang="tr-TR" sz="2000" dirty="0">
                <a:solidFill>
                  <a:schemeClr val="tx1"/>
                </a:solidFill>
              </a:rPr>
              <a:t>Normal okuryazarlığın harflerden seslere dönüştürme, oradan da anlam çıkarma yeteneği olması gibi; verinin bilgiye dönüştürülmesi, oradan da makul-mantıklı kararlar alınarak eyleme geçilebilmesi yeteneği</a:t>
            </a:r>
          </a:p>
          <a:p>
            <a:endParaRPr lang="tr-TR" sz="2000"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a:t>
            </a:fld>
            <a:endParaRPr lang="en-US"/>
          </a:p>
        </p:txBody>
      </p:sp>
      <p:sp>
        <p:nvSpPr>
          <p:cNvPr id="4" name="Dikdörtgen 3">
            <a:extLst>
              <a:ext uri="{FF2B5EF4-FFF2-40B4-BE49-F238E27FC236}">
                <a16:creationId xmlns:a16="http://schemas.microsoft.com/office/drawing/2014/main" id="{0AF08E88-E766-E57E-DA02-322555D9A3C0}"/>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D9519584-5B20-3867-BF9D-2276719C32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8390"/>
            <a:ext cx="1551963" cy="518614"/>
          </a:xfrm>
          <a:prstGeom prst="rect">
            <a:avLst/>
          </a:prstGeom>
        </p:spPr>
      </p:pic>
    </p:spTree>
    <p:extLst>
      <p:ext uri="{BB962C8B-B14F-4D97-AF65-F5344CB8AC3E}">
        <p14:creationId xmlns:p14="http://schemas.microsoft.com/office/powerpoint/2010/main" val="2686688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Veri Türleri</a:t>
            </a:r>
          </a:p>
        </p:txBody>
      </p:sp>
      <p:sp>
        <p:nvSpPr>
          <p:cNvPr id="6" name="Slide Number Placeholder 5"/>
          <p:cNvSpPr>
            <a:spLocks noGrp="1"/>
          </p:cNvSpPr>
          <p:nvPr>
            <p:ph type="sldNum" sz="quarter" idx="12"/>
          </p:nvPr>
        </p:nvSpPr>
        <p:spPr/>
        <p:txBody>
          <a:bodyPr/>
          <a:lstStyle/>
          <a:p>
            <a:fld id="{9860EDB8-5305-433F-BE41-D7A86D811DB3}" type="slidenum">
              <a:rPr lang="en-US" smtClean="0"/>
              <a:pPr/>
              <a:t>30</a:t>
            </a:fld>
            <a:endParaRPr lang="en-US"/>
          </a:p>
        </p:txBody>
      </p:sp>
      <p:sp>
        <p:nvSpPr>
          <p:cNvPr id="7" name="Content Placeholder 2"/>
          <p:cNvSpPr>
            <a:spLocks noGrp="1"/>
          </p:cNvSpPr>
          <p:nvPr>
            <p:ph idx="1"/>
          </p:nvPr>
        </p:nvSpPr>
        <p:spPr>
          <a:xfrm>
            <a:off x="453327" y="1281793"/>
            <a:ext cx="8347773" cy="4895170"/>
          </a:xfrm>
        </p:spPr>
        <p:txBody>
          <a:bodyPr>
            <a:normAutofit/>
          </a:bodyPr>
          <a:lstStyle/>
          <a:p>
            <a:pPr>
              <a:lnSpc>
                <a:spcPct val="120000"/>
              </a:lnSpc>
              <a:spcAft>
                <a:spcPts val="0"/>
              </a:spcAft>
            </a:pPr>
            <a:r>
              <a:rPr lang="tr-TR" sz="2500" dirty="0">
                <a:solidFill>
                  <a:schemeClr val="tx1"/>
                </a:solidFill>
              </a:rPr>
              <a:t>Niteliksel (</a:t>
            </a:r>
            <a:r>
              <a:rPr lang="tr-TR" sz="2500" dirty="0" err="1">
                <a:solidFill>
                  <a:schemeClr val="tx1"/>
                </a:solidFill>
              </a:rPr>
              <a:t>Kalifatif</a:t>
            </a:r>
            <a:r>
              <a:rPr lang="tr-TR" sz="2500" dirty="0">
                <a:solidFill>
                  <a:schemeClr val="tx1"/>
                </a:solidFill>
              </a:rPr>
              <a:t>: </a:t>
            </a:r>
            <a:r>
              <a:rPr lang="tr-TR" sz="2500" i="1" dirty="0" err="1">
                <a:solidFill>
                  <a:schemeClr val="tx1"/>
                </a:solidFill>
              </a:rPr>
              <a:t>Qualitative</a:t>
            </a:r>
            <a:r>
              <a:rPr lang="tr-TR" sz="2500" dirty="0">
                <a:solidFill>
                  <a:schemeClr val="tx1"/>
                </a:solidFill>
              </a:rPr>
              <a:t>) ya da Kategorik (</a:t>
            </a:r>
            <a:r>
              <a:rPr lang="tr-TR" sz="2500" i="1" dirty="0" err="1">
                <a:solidFill>
                  <a:schemeClr val="tx1"/>
                </a:solidFill>
              </a:rPr>
              <a:t>Categorical</a:t>
            </a:r>
            <a:r>
              <a:rPr lang="tr-TR" sz="2500" dirty="0">
                <a:solidFill>
                  <a:schemeClr val="tx1"/>
                </a:solidFill>
              </a:rPr>
              <a:t>) Veriler</a:t>
            </a:r>
          </a:p>
          <a:p>
            <a:pPr lvl="1">
              <a:lnSpc>
                <a:spcPct val="120000"/>
              </a:lnSpc>
              <a:spcAft>
                <a:spcPts val="0"/>
              </a:spcAft>
            </a:pPr>
            <a:r>
              <a:rPr lang="tr-TR" sz="2200" dirty="0">
                <a:solidFill>
                  <a:schemeClr val="tx1"/>
                </a:solidFill>
              </a:rPr>
              <a:t>Sırasız (Saç Rengi, Göz Rengi, Kan Grubu, vb.) </a:t>
            </a:r>
          </a:p>
          <a:p>
            <a:pPr lvl="1">
              <a:lnSpc>
                <a:spcPct val="120000"/>
              </a:lnSpc>
              <a:spcAft>
                <a:spcPts val="0"/>
              </a:spcAft>
            </a:pPr>
            <a:r>
              <a:rPr lang="tr-TR" sz="2200" dirty="0">
                <a:solidFill>
                  <a:schemeClr val="tx1"/>
                </a:solidFill>
              </a:rPr>
              <a:t>Sıralı (Eğitim Durumu, Akademik Unvan, vb.)</a:t>
            </a:r>
            <a:endParaRPr lang="da-DK" sz="2200" dirty="0">
              <a:solidFill>
                <a:schemeClr val="tx1"/>
              </a:solidFill>
            </a:endParaRPr>
          </a:p>
          <a:p>
            <a:pPr>
              <a:lnSpc>
                <a:spcPct val="120000"/>
              </a:lnSpc>
              <a:spcAft>
                <a:spcPts val="0"/>
              </a:spcAft>
            </a:pPr>
            <a:endParaRPr lang="tr-TR" sz="2500" dirty="0">
              <a:solidFill>
                <a:schemeClr val="tx1"/>
              </a:solidFill>
            </a:endParaRPr>
          </a:p>
          <a:p>
            <a:pPr>
              <a:lnSpc>
                <a:spcPct val="120000"/>
              </a:lnSpc>
              <a:spcAft>
                <a:spcPts val="0"/>
              </a:spcAft>
            </a:pPr>
            <a:r>
              <a:rPr lang="tr-TR" sz="2500" dirty="0">
                <a:solidFill>
                  <a:schemeClr val="tx1"/>
                </a:solidFill>
              </a:rPr>
              <a:t>Niceliksel (</a:t>
            </a:r>
            <a:r>
              <a:rPr lang="tr-TR" sz="2500" dirty="0" err="1">
                <a:solidFill>
                  <a:schemeClr val="tx1"/>
                </a:solidFill>
              </a:rPr>
              <a:t>Kantifatif</a:t>
            </a:r>
            <a:r>
              <a:rPr lang="tr-TR" sz="2500" dirty="0">
                <a:solidFill>
                  <a:schemeClr val="tx1"/>
                </a:solidFill>
              </a:rPr>
              <a:t>: </a:t>
            </a:r>
            <a:r>
              <a:rPr lang="tr-TR" sz="2500" i="1" dirty="0" err="1">
                <a:solidFill>
                  <a:schemeClr val="tx1"/>
                </a:solidFill>
              </a:rPr>
              <a:t>Quantitative</a:t>
            </a:r>
            <a:r>
              <a:rPr lang="tr-TR" sz="2500" dirty="0">
                <a:solidFill>
                  <a:schemeClr val="tx1"/>
                </a:solidFill>
              </a:rPr>
              <a:t>) Veriler</a:t>
            </a:r>
          </a:p>
          <a:p>
            <a:pPr lvl="1">
              <a:lnSpc>
                <a:spcPct val="120000"/>
              </a:lnSpc>
              <a:spcAft>
                <a:spcPts val="0"/>
              </a:spcAft>
            </a:pPr>
            <a:r>
              <a:rPr lang="tr-TR" sz="2200" dirty="0">
                <a:solidFill>
                  <a:schemeClr val="tx1"/>
                </a:solidFill>
              </a:rPr>
              <a:t>Sürekli (Yaş, Sıcaklık, vb.) </a:t>
            </a:r>
          </a:p>
          <a:p>
            <a:pPr lvl="1">
              <a:lnSpc>
                <a:spcPct val="120000"/>
              </a:lnSpc>
              <a:spcAft>
                <a:spcPts val="0"/>
              </a:spcAft>
            </a:pPr>
            <a:r>
              <a:rPr lang="tr-TR" sz="2200" dirty="0">
                <a:solidFill>
                  <a:schemeClr val="tx1"/>
                </a:solidFill>
              </a:rPr>
              <a:t>Ayrık ya da Aralıklı (Çocuk Sayısı, Kaza Sayısı, Ceza Sayısı, vb.)</a:t>
            </a:r>
            <a:endParaRPr lang="da-DK" sz="2200" dirty="0">
              <a:solidFill>
                <a:schemeClr val="tx1"/>
              </a:solidFill>
            </a:endParaRPr>
          </a:p>
          <a:p>
            <a:endParaRPr lang="tr-TR" sz="2000" dirty="0"/>
          </a:p>
        </p:txBody>
      </p:sp>
      <p:sp>
        <p:nvSpPr>
          <p:cNvPr id="3" name="Dikdörtgen 2">
            <a:extLst>
              <a:ext uri="{FF2B5EF4-FFF2-40B4-BE49-F238E27FC236}">
                <a16:creationId xmlns:a16="http://schemas.microsoft.com/office/drawing/2014/main" id="{F8874000-4F48-AF7B-621E-CE7F09DA263B}"/>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1182288E-0A6E-1239-C012-36A911E424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479153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Veri (Ölçüm) Seviyeleri</a:t>
            </a:r>
          </a:p>
        </p:txBody>
      </p:sp>
      <p:sp>
        <p:nvSpPr>
          <p:cNvPr id="6" name="Slide Number Placeholder 5"/>
          <p:cNvSpPr>
            <a:spLocks noGrp="1"/>
          </p:cNvSpPr>
          <p:nvPr>
            <p:ph type="sldNum" sz="quarter" idx="12"/>
          </p:nvPr>
        </p:nvSpPr>
        <p:spPr/>
        <p:txBody>
          <a:bodyPr/>
          <a:lstStyle/>
          <a:p>
            <a:fld id="{9860EDB8-5305-433F-BE41-D7A86D811DB3}" type="slidenum">
              <a:rPr lang="en-US" smtClean="0"/>
              <a:pPr/>
              <a:t>31</a:t>
            </a:fld>
            <a:endParaRPr lang="en-US"/>
          </a:p>
        </p:txBody>
      </p:sp>
      <p:sp>
        <p:nvSpPr>
          <p:cNvPr id="7" name="Content Placeholder 2"/>
          <p:cNvSpPr>
            <a:spLocks noGrp="1"/>
          </p:cNvSpPr>
          <p:nvPr>
            <p:ph idx="1"/>
          </p:nvPr>
        </p:nvSpPr>
        <p:spPr>
          <a:xfrm>
            <a:off x="453327" y="1281793"/>
            <a:ext cx="8347773" cy="4895170"/>
          </a:xfrm>
        </p:spPr>
        <p:txBody>
          <a:bodyPr>
            <a:normAutofit fontScale="85000" lnSpcReduction="20000"/>
          </a:bodyPr>
          <a:lstStyle/>
          <a:p>
            <a:pPr>
              <a:lnSpc>
                <a:spcPct val="120000"/>
              </a:lnSpc>
              <a:spcAft>
                <a:spcPts val="0"/>
              </a:spcAft>
            </a:pPr>
            <a:r>
              <a:rPr lang="tr-TR" sz="2500" dirty="0">
                <a:solidFill>
                  <a:schemeClr val="tx1"/>
                </a:solidFill>
              </a:rPr>
              <a:t>Nominal Veriler </a:t>
            </a:r>
            <a:r>
              <a:rPr lang="tr-TR" sz="2500" dirty="0">
                <a:solidFill>
                  <a:srgbClr val="0070C0"/>
                </a:solidFill>
              </a:rPr>
              <a:t>(</a:t>
            </a:r>
            <a:r>
              <a:rPr lang="tr-TR" sz="2500" dirty="0" err="1">
                <a:solidFill>
                  <a:srgbClr val="0070C0"/>
                </a:solidFill>
              </a:rPr>
              <a:t>Nom</a:t>
            </a:r>
            <a:r>
              <a:rPr lang="tr-TR" sz="2500" dirty="0">
                <a:solidFill>
                  <a:srgbClr val="0070C0"/>
                </a:solidFill>
              </a:rPr>
              <a:t>: Name)</a:t>
            </a:r>
          </a:p>
          <a:p>
            <a:pPr lvl="1">
              <a:lnSpc>
                <a:spcPct val="120000"/>
              </a:lnSpc>
              <a:spcAft>
                <a:spcPts val="0"/>
              </a:spcAft>
            </a:pPr>
            <a:r>
              <a:rPr lang="tr-TR" sz="2200" dirty="0">
                <a:solidFill>
                  <a:schemeClr val="tx1"/>
                </a:solidFill>
              </a:rPr>
              <a:t>İkilik (</a:t>
            </a:r>
            <a:r>
              <a:rPr lang="tr-TR" sz="2200" i="1" dirty="0" err="1">
                <a:solidFill>
                  <a:schemeClr val="tx1"/>
                </a:solidFill>
              </a:rPr>
              <a:t>Binary</a:t>
            </a:r>
            <a:r>
              <a:rPr lang="tr-TR" sz="2200" i="1" dirty="0">
                <a:solidFill>
                  <a:schemeClr val="tx1"/>
                </a:solidFill>
              </a:rPr>
              <a:t> </a:t>
            </a:r>
            <a:r>
              <a:rPr lang="tr-TR" sz="2200" dirty="0">
                <a:solidFill>
                  <a:schemeClr val="tx1"/>
                </a:solidFill>
              </a:rPr>
              <a:t>veya </a:t>
            </a:r>
            <a:r>
              <a:rPr lang="tr-TR" sz="2200" i="1" dirty="0" err="1">
                <a:solidFill>
                  <a:schemeClr val="tx1"/>
                </a:solidFill>
              </a:rPr>
              <a:t>Boolean</a:t>
            </a:r>
            <a:r>
              <a:rPr lang="tr-TR" sz="2200" dirty="0">
                <a:solidFill>
                  <a:schemeClr val="tx1"/>
                </a:solidFill>
              </a:rPr>
              <a:t>) (Var/Yok, Kadın/Erkek, Hasta/Sağlıklı, vb.)</a:t>
            </a:r>
          </a:p>
          <a:p>
            <a:pPr lvl="1">
              <a:lnSpc>
                <a:spcPct val="120000"/>
              </a:lnSpc>
              <a:spcAft>
                <a:spcPts val="0"/>
              </a:spcAft>
            </a:pPr>
            <a:r>
              <a:rPr lang="tr-TR" sz="2200" dirty="0">
                <a:solidFill>
                  <a:schemeClr val="tx1"/>
                </a:solidFill>
              </a:rPr>
              <a:t>İkiden Çok Kategorili (Medeni Durum, Irk, Şehir, İsim, vb.)</a:t>
            </a:r>
          </a:p>
          <a:p>
            <a:pPr>
              <a:lnSpc>
                <a:spcPct val="120000"/>
              </a:lnSpc>
              <a:spcAft>
                <a:spcPts val="0"/>
              </a:spcAft>
            </a:pPr>
            <a:r>
              <a:rPr lang="tr-TR" sz="2500" dirty="0" err="1">
                <a:solidFill>
                  <a:schemeClr val="tx1"/>
                </a:solidFill>
              </a:rPr>
              <a:t>Ordinal</a:t>
            </a:r>
            <a:r>
              <a:rPr lang="tr-TR" sz="2500" dirty="0">
                <a:solidFill>
                  <a:schemeClr val="tx1"/>
                </a:solidFill>
              </a:rPr>
              <a:t> Veriler </a:t>
            </a:r>
            <a:r>
              <a:rPr lang="tr-TR" sz="2500" dirty="0">
                <a:solidFill>
                  <a:srgbClr val="0070C0"/>
                </a:solidFill>
              </a:rPr>
              <a:t>(</a:t>
            </a:r>
            <a:r>
              <a:rPr lang="tr-TR" sz="2500" dirty="0" err="1">
                <a:solidFill>
                  <a:srgbClr val="0070C0"/>
                </a:solidFill>
              </a:rPr>
              <a:t>Ord</a:t>
            </a:r>
            <a:r>
              <a:rPr lang="tr-TR" sz="2500" dirty="0">
                <a:solidFill>
                  <a:srgbClr val="0070C0"/>
                </a:solidFill>
              </a:rPr>
              <a:t>: </a:t>
            </a:r>
            <a:r>
              <a:rPr lang="tr-TR" sz="2500" dirty="0" err="1">
                <a:solidFill>
                  <a:srgbClr val="0070C0"/>
                </a:solidFill>
              </a:rPr>
              <a:t>Order</a:t>
            </a:r>
            <a:r>
              <a:rPr lang="tr-TR" sz="2500" dirty="0">
                <a:solidFill>
                  <a:srgbClr val="0070C0"/>
                </a:solidFill>
              </a:rPr>
              <a:t>)</a:t>
            </a:r>
            <a:endParaRPr lang="tr-TR" sz="2500" dirty="0">
              <a:solidFill>
                <a:schemeClr val="tx1"/>
              </a:solidFill>
            </a:endParaRPr>
          </a:p>
          <a:p>
            <a:pPr lvl="1">
              <a:lnSpc>
                <a:spcPct val="120000"/>
              </a:lnSpc>
              <a:spcAft>
                <a:spcPts val="0"/>
              </a:spcAft>
            </a:pPr>
            <a:r>
              <a:rPr lang="tr-TR" sz="2200" dirty="0">
                <a:solidFill>
                  <a:schemeClr val="tx1"/>
                </a:solidFill>
              </a:rPr>
              <a:t>Sıralı Kategorik Veriler (Eğitim Düzeyi, Rütbe, Akademik Unvan, Gelişmişlik Derecesi, Sosyoekonomik Ölçek Değeri, vb.)</a:t>
            </a:r>
          </a:p>
          <a:p>
            <a:pPr>
              <a:lnSpc>
                <a:spcPct val="120000"/>
              </a:lnSpc>
              <a:spcAft>
                <a:spcPts val="0"/>
              </a:spcAft>
            </a:pPr>
            <a:r>
              <a:rPr lang="tr-TR" sz="2500" dirty="0">
                <a:solidFill>
                  <a:schemeClr val="tx1"/>
                </a:solidFill>
              </a:rPr>
              <a:t>Aralık (</a:t>
            </a:r>
            <a:r>
              <a:rPr lang="tr-TR" sz="2500" i="1" dirty="0" err="1">
                <a:solidFill>
                  <a:schemeClr val="tx1"/>
                </a:solidFill>
              </a:rPr>
              <a:t>Interval</a:t>
            </a:r>
            <a:r>
              <a:rPr lang="tr-TR" sz="2500" dirty="0">
                <a:solidFill>
                  <a:schemeClr val="tx1"/>
                </a:solidFill>
              </a:rPr>
              <a:t>) Tipi Veriler</a:t>
            </a:r>
          </a:p>
          <a:p>
            <a:pPr lvl="1">
              <a:lnSpc>
                <a:spcPct val="120000"/>
              </a:lnSpc>
              <a:spcAft>
                <a:spcPts val="0"/>
              </a:spcAft>
            </a:pPr>
            <a:r>
              <a:rPr lang="tr-TR" sz="2100" dirty="0">
                <a:solidFill>
                  <a:schemeClr val="tx1"/>
                </a:solidFill>
              </a:rPr>
              <a:t>Sıralı sayısal veriler (Santigrat veya </a:t>
            </a:r>
            <a:r>
              <a:rPr lang="tr-TR" sz="2100" dirty="0" err="1">
                <a:solidFill>
                  <a:schemeClr val="tx1"/>
                </a:solidFill>
              </a:rPr>
              <a:t>Fahrenheit</a:t>
            </a:r>
            <a:r>
              <a:rPr lang="tr-TR" sz="2100" dirty="0">
                <a:solidFill>
                  <a:schemeClr val="tx1"/>
                </a:solidFill>
              </a:rPr>
              <a:t> Cinsinden Sıcaklık, Zaman, vb.)</a:t>
            </a:r>
          </a:p>
          <a:p>
            <a:pPr>
              <a:lnSpc>
                <a:spcPct val="120000"/>
              </a:lnSpc>
              <a:spcAft>
                <a:spcPts val="0"/>
              </a:spcAft>
            </a:pPr>
            <a:r>
              <a:rPr lang="tr-TR" sz="2500" dirty="0">
                <a:solidFill>
                  <a:schemeClr val="tx1"/>
                </a:solidFill>
              </a:rPr>
              <a:t>Oransal/</a:t>
            </a:r>
            <a:r>
              <a:rPr lang="tr-TR" sz="2500" dirty="0" err="1">
                <a:solidFill>
                  <a:schemeClr val="tx1"/>
                </a:solidFill>
              </a:rPr>
              <a:t>Rasyo</a:t>
            </a:r>
            <a:r>
              <a:rPr lang="tr-TR" sz="2500" dirty="0">
                <a:solidFill>
                  <a:schemeClr val="tx1"/>
                </a:solidFill>
              </a:rPr>
              <a:t> (</a:t>
            </a:r>
            <a:r>
              <a:rPr lang="tr-TR" sz="2500" i="1" dirty="0" err="1">
                <a:solidFill>
                  <a:schemeClr val="tx1"/>
                </a:solidFill>
              </a:rPr>
              <a:t>Ratio</a:t>
            </a:r>
            <a:r>
              <a:rPr lang="tr-TR" sz="2500" dirty="0">
                <a:solidFill>
                  <a:schemeClr val="tx1"/>
                </a:solidFill>
              </a:rPr>
              <a:t>) Veriler</a:t>
            </a:r>
          </a:p>
          <a:p>
            <a:pPr lvl="1">
              <a:lnSpc>
                <a:spcPct val="120000"/>
              </a:lnSpc>
              <a:spcAft>
                <a:spcPts val="0"/>
              </a:spcAft>
            </a:pPr>
            <a:r>
              <a:rPr lang="tr-TR" sz="2200" dirty="0">
                <a:solidFill>
                  <a:schemeClr val="tx1"/>
                </a:solidFill>
              </a:rPr>
              <a:t>Belirli bir referansa göre oranlı sayısal veriler (Mutlak Sıcaklık, Bağıl Nem, Desibel Cinsinden Sinyal Şiddeti, Richter Ölçeğine Göre Deprem Şiddeti, vb.)</a:t>
            </a:r>
          </a:p>
          <a:p>
            <a:endParaRPr lang="tr-TR" sz="2000" dirty="0"/>
          </a:p>
        </p:txBody>
      </p:sp>
      <p:sp>
        <p:nvSpPr>
          <p:cNvPr id="3" name="Dikdörtgen 2">
            <a:extLst>
              <a:ext uri="{FF2B5EF4-FFF2-40B4-BE49-F238E27FC236}">
                <a16:creationId xmlns:a16="http://schemas.microsoft.com/office/drawing/2014/main" id="{C511A9AD-E5B2-D260-2361-7320B3DBA827}"/>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7A509E8D-0A5F-B5E1-5C6B-8350CF84B9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707586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Veri (Ölçüm) Seviyeleri</a:t>
            </a:r>
          </a:p>
        </p:txBody>
      </p:sp>
      <p:sp>
        <p:nvSpPr>
          <p:cNvPr id="6" name="Slide Number Placeholder 5"/>
          <p:cNvSpPr>
            <a:spLocks noGrp="1"/>
          </p:cNvSpPr>
          <p:nvPr>
            <p:ph type="sldNum" sz="quarter" idx="12"/>
          </p:nvPr>
        </p:nvSpPr>
        <p:spPr/>
        <p:txBody>
          <a:bodyPr/>
          <a:lstStyle/>
          <a:p>
            <a:fld id="{9860EDB8-5305-433F-BE41-D7A86D811DB3}" type="slidenum">
              <a:rPr lang="en-US" smtClean="0"/>
              <a:pPr/>
              <a:t>32</a:t>
            </a:fld>
            <a:endParaRPr lang="en-US"/>
          </a:p>
        </p:txBody>
      </p:sp>
      <p:sp>
        <p:nvSpPr>
          <p:cNvPr id="7" name="Content Placeholder 2"/>
          <p:cNvSpPr>
            <a:spLocks noGrp="1"/>
          </p:cNvSpPr>
          <p:nvPr>
            <p:ph idx="1"/>
          </p:nvPr>
        </p:nvSpPr>
        <p:spPr>
          <a:xfrm>
            <a:off x="453327" y="1281793"/>
            <a:ext cx="8347773" cy="4895170"/>
          </a:xfrm>
        </p:spPr>
        <p:txBody>
          <a:bodyPr>
            <a:normAutofit lnSpcReduction="10000"/>
          </a:bodyPr>
          <a:lstStyle/>
          <a:p>
            <a:pPr>
              <a:lnSpc>
                <a:spcPct val="120000"/>
              </a:lnSpc>
              <a:spcAft>
                <a:spcPts val="0"/>
              </a:spcAft>
            </a:pPr>
            <a:r>
              <a:rPr lang="tr-TR" sz="2500" dirty="0">
                <a:solidFill>
                  <a:schemeClr val="tx1"/>
                </a:solidFill>
              </a:rPr>
              <a:t>İşlenmemiş Değerler Kümesi</a:t>
            </a:r>
          </a:p>
          <a:p>
            <a:pPr>
              <a:lnSpc>
                <a:spcPct val="120000"/>
              </a:lnSpc>
              <a:spcAft>
                <a:spcPts val="0"/>
              </a:spcAft>
            </a:pPr>
            <a:endParaRPr lang="tr-TR" sz="2500" dirty="0">
              <a:solidFill>
                <a:schemeClr val="tx1"/>
              </a:solidFill>
            </a:endParaRPr>
          </a:p>
          <a:p>
            <a:pPr>
              <a:lnSpc>
                <a:spcPct val="120000"/>
              </a:lnSpc>
              <a:spcAft>
                <a:spcPts val="0"/>
              </a:spcAft>
            </a:pPr>
            <a:r>
              <a:rPr lang="tr-TR" sz="2500" dirty="0">
                <a:solidFill>
                  <a:schemeClr val="tx1"/>
                </a:solidFill>
              </a:rPr>
              <a:t>Nominal Veriler </a:t>
            </a:r>
            <a:r>
              <a:rPr lang="tr-TR" sz="2500" dirty="0">
                <a:solidFill>
                  <a:srgbClr val="0070C0"/>
                </a:solidFill>
              </a:rPr>
              <a:t>(</a:t>
            </a:r>
            <a:r>
              <a:rPr lang="tr-TR" sz="2500" dirty="0" err="1">
                <a:solidFill>
                  <a:srgbClr val="0070C0"/>
                </a:solidFill>
              </a:rPr>
              <a:t>Nom</a:t>
            </a:r>
            <a:r>
              <a:rPr lang="tr-TR" sz="2500" dirty="0">
                <a:solidFill>
                  <a:srgbClr val="0070C0"/>
                </a:solidFill>
              </a:rPr>
              <a:t>: Name)</a:t>
            </a:r>
          </a:p>
          <a:p>
            <a:pPr>
              <a:lnSpc>
                <a:spcPct val="120000"/>
              </a:lnSpc>
              <a:spcAft>
                <a:spcPts val="0"/>
              </a:spcAft>
            </a:pPr>
            <a:endParaRPr lang="tr-TR" sz="2500" dirty="0">
              <a:solidFill>
                <a:schemeClr val="tx1"/>
              </a:solidFill>
            </a:endParaRPr>
          </a:p>
          <a:p>
            <a:pPr>
              <a:lnSpc>
                <a:spcPct val="120000"/>
              </a:lnSpc>
              <a:spcAft>
                <a:spcPts val="0"/>
              </a:spcAft>
            </a:pPr>
            <a:r>
              <a:rPr lang="tr-TR" sz="2500" dirty="0" err="1">
                <a:solidFill>
                  <a:schemeClr val="tx1"/>
                </a:solidFill>
              </a:rPr>
              <a:t>Ordinal</a:t>
            </a:r>
            <a:r>
              <a:rPr lang="tr-TR" sz="2500" dirty="0">
                <a:solidFill>
                  <a:schemeClr val="tx1"/>
                </a:solidFill>
              </a:rPr>
              <a:t> Veriler </a:t>
            </a:r>
            <a:r>
              <a:rPr lang="tr-TR" sz="2500" dirty="0">
                <a:solidFill>
                  <a:srgbClr val="0070C0"/>
                </a:solidFill>
              </a:rPr>
              <a:t>(</a:t>
            </a:r>
            <a:r>
              <a:rPr lang="tr-TR" sz="2500" dirty="0" err="1">
                <a:solidFill>
                  <a:srgbClr val="0070C0"/>
                </a:solidFill>
              </a:rPr>
              <a:t>Ord</a:t>
            </a:r>
            <a:r>
              <a:rPr lang="tr-TR" sz="2500" dirty="0">
                <a:solidFill>
                  <a:srgbClr val="0070C0"/>
                </a:solidFill>
              </a:rPr>
              <a:t>: </a:t>
            </a:r>
            <a:r>
              <a:rPr lang="tr-TR" sz="2500" dirty="0" err="1">
                <a:solidFill>
                  <a:srgbClr val="0070C0"/>
                </a:solidFill>
              </a:rPr>
              <a:t>Order</a:t>
            </a:r>
            <a:r>
              <a:rPr lang="tr-TR" sz="2500" dirty="0">
                <a:solidFill>
                  <a:srgbClr val="0070C0"/>
                </a:solidFill>
              </a:rPr>
              <a:t>)</a:t>
            </a:r>
            <a:endParaRPr lang="tr-TR" sz="2500" dirty="0">
              <a:solidFill>
                <a:schemeClr val="tx1"/>
              </a:solidFill>
            </a:endParaRPr>
          </a:p>
          <a:p>
            <a:pPr>
              <a:lnSpc>
                <a:spcPct val="120000"/>
              </a:lnSpc>
              <a:spcAft>
                <a:spcPts val="0"/>
              </a:spcAft>
            </a:pPr>
            <a:endParaRPr lang="tr-TR" sz="2500" dirty="0">
              <a:solidFill>
                <a:schemeClr val="tx1"/>
              </a:solidFill>
            </a:endParaRPr>
          </a:p>
          <a:p>
            <a:pPr>
              <a:lnSpc>
                <a:spcPct val="120000"/>
              </a:lnSpc>
              <a:spcAft>
                <a:spcPts val="0"/>
              </a:spcAft>
            </a:pPr>
            <a:r>
              <a:rPr lang="tr-TR" sz="2500" dirty="0">
                <a:solidFill>
                  <a:schemeClr val="tx1"/>
                </a:solidFill>
              </a:rPr>
              <a:t>Aralık (</a:t>
            </a:r>
            <a:r>
              <a:rPr lang="tr-TR" sz="2500" i="1" dirty="0" err="1">
                <a:solidFill>
                  <a:schemeClr val="tx1"/>
                </a:solidFill>
              </a:rPr>
              <a:t>Interval</a:t>
            </a:r>
            <a:r>
              <a:rPr lang="tr-TR" sz="2500" dirty="0">
                <a:solidFill>
                  <a:schemeClr val="tx1"/>
                </a:solidFill>
              </a:rPr>
              <a:t>) Tipi Veriler</a:t>
            </a:r>
          </a:p>
          <a:p>
            <a:pPr>
              <a:lnSpc>
                <a:spcPct val="120000"/>
              </a:lnSpc>
              <a:spcAft>
                <a:spcPts val="0"/>
              </a:spcAft>
            </a:pPr>
            <a:endParaRPr lang="tr-TR" sz="2500" dirty="0">
              <a:solidFill>
                <a:schemeClr val="tx1"/>
              </a:solidFill>
            </a:endParaRPr>
          </a:p>
          <a:p>
            <a:pPr>
              <a:lnSpc>
                <a:spcPct val="120000"/>
              </a:lnSpc>
              <a:spcAft>
                <a:spcPts val="0"/>
              </a:spcAft>
            </a:pPr>
            <a:r>
              <a:rPr lang="tr-TR" sz="2500" dirty="0">
                <a:solidFill>
                  <a:schemeClr val="tx1"/>
                </a:solidFill>
              </a:rPr>
              <a:t>Oransal/</a:t>
            </a:r>
            <a:r>
              <a:rPr lang="tr-TR" sz="2500" dirty="0" err="1">
                <a:solidFill>
                  <a:schemeClr val="tx1"/>
                </a:solidFill>
              </a:rPr>
              <a:t>Rasyo</a:t>
            </a:r>
            <a:r>
              <a:rPr lang="tr-TR" sz="2500" dirty="0">
                <a:solidFill>
                  <a:schemeClr val="tx1"/>
                </a:solidFill>
              </a:rPr>
              <a:t> (</a:t>
            </a:r>
            <a:r>
              <a:rPr lang="tr-TR" sz="2500" i="1" dirty="0" err="1">
                <a:solidFill>
                  <a:schemeClr val="tx1"/>
                </a:solidFill>
              </a:rPr>
              <a:t>Ratio</a:t>
            </a:r>
            <a:r>
              <a:rPr lang="tr-TR" sz="2500" dirty="0">
                <a:solidFill>
                  <a:schemeClr val="tx1"/>
                </a:solidFill>
              </a:rPr>
              <a:t>) Veriler</a:t>
            </a:r>
          </a:p>
          <a:p>
            <a:endParaRPr lang="tr-TR" sz="2000" dirty="0"/>
          </a:p>
        </p:txBody>
      </p:sp>
      <p:sp>
        <p:nvSpPr>
          <p:cNvPr id="3" name="Curved Left Arrow 2"/>
          <p:cNvSpPr/>
          <p:nvPr/>
        </p:nvSpPr>
        <p:spPr>
          <a:xfrm>
            <a:off x="4718957" y="1453244"/>
            <a:ext cx="710293" cy="116771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8" name="Curved Left Arrow 7"/>
          <p:cNvSpPr/>
          <p:nvPr/>
        </p:nvSpPr>
        <p:spPr>
          <a:xfrm>
            <a:off x="4735287" y="2620959"/>
            <a:ext cx="710293" cy="114277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9" name="Curved Left Arrow 8"/>
          <p:cNvSpPr/>
          <p:nvPr/>
        </p:nvSpPr>
        <p:spPr>
          <a:xfrm>
            <a:off x="4743448" y="3764182"/>
            <a:ext cx="710293" cy="114277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0" name="Curved Left Arrow 9"/>
          <p:cNvSpPr/>
          <p:nvPr/>
        </p:nvSpPr>
        <p:spPr>
          <a:xfrm>
            <a:off x="4743448" y="4906959"/>
            <a:ext cx="710293" cy="114277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1" name="TextBox 10"/>
          <p:cNvSpPr txBox="1"/>
          <p:nvPr/>
        </p:nvSpPr>
        <p:spPr>
          <a:xfrm>
            <a:off x="5551719" y="1616527"/>
            <a:ext cx="2857496" cy="707886"/>
          </a:xfrm>
          <a:prstGeom prst="rect">
            <a:avLst/>
          </a:prstGeom>
          <a:noFill/>
        </p:spPr>
        <p:txBody>
          <a:bodyPr wrap="square" rtlCol="0">
            <a:spAutoFit/>
          </a:bodyPr>
          <a:lstStyle/>
          <a:p>
            <a:r>
              <a:rPr lang="tr-TR" sz="2000" dirty="0">
                <a:solidFill>
                  <a:srgbClr val="0070C0"/>
                </a:solidFill>
              </a:rPr>
              <a:t>İsimlendirme Yoluyla Ayrıştırma</a:t>
            </a:r>
          </a:p>
        </p:txBody>
      </p:sp>
      <p:sp>
        <p:nvSpPr>
          <p:cNvPr id="12" name="TextBox 11"/>
          <p:cNvSpPr txBox="1"/>
          <p:nvPr/>
        </p:nvSpPr>
        <p:spPr>
          <a:xfrm>
            <a:off x="5589819" y="2732313"/>
            <a:ext cx="2857496" cy="707886"/>
          </a:xfrm>
          <a:prstGeom prst="rect">
            <a:avLst/>
          </a:prstGeom>
          <a:noFill/>
        </p:spPr>
        <p:txBody>
          <a:bodyPr wrap="square" rtlCol="0">
            <a:spAutoFit/>
          </a:bodyPr>
          <a:lstStyle/>
          <a:p>
            <a:r>
              <a:rPr lang="tr-TR" sz="2000" dirty="0">
                <a:solidFill>
                  <a:srgbClr val="0070C0"/>
                </a:solidFill>
              </a:rPr>
              <a:t>Değerler Arasında Sıralama Bağıntısı</a:t>
            </a:r>
          </a:p>
        </p:txBody>
      </p:sp>
      <p:sp>
        <p:nvSpPr>
          <p:cNvPr id="13" name="TextBox 12"/>
          <p:cNvSpPr txBox="1"/>
          <p:nvPr/>
        </p:nvSpPr>
        <p:spPr>
          <a:xfrm>
            <a:off x="5570768" y="3823269"/>
            <a:ext cx="3638545" cy="1015663"/>
          </a:xfrm>
          <a:prstGeom prst="rect">
            <a:avLst/>
          </a:prstGeom>
          <a:noFill/>
        </p:spPr>
        <p:txBody>
          <a:bodyPr wrap="square" rtlCol="0">
            <a:spAutoFit/>
          </a:bodyPr>
          <a:lstStyle/>
          <a:p>
            <a:r>
              <a:rPr lang="tr-TR" sz="2000" dirty="0">
                <a:solidFill>
                  <a:srgbClr val="0070C0"/>
                </a:solidFill>
              </a:rPr>
              <a:t>Değerleri Alt ve Üst Sınırlar Arasında Sıkıştırma; Değerler Arasında Mesafe Bağıntısı</a:t>
            </a:r>
          </a:p>
        </p:txBody>
      </p:sp>
      <p:sp>
        <p:nvSpPr>
          <p:cNvPr id="14" name="TextBox 13"/>
          <p:cNvSpPr txBox="1"/>
          <p:nvPr/>
        </p:nvSpPr>
        <p:spPr>
          <a:xfrm>
            <a:off x="5559881" y="5077847"/>
            <a:ext cx="3118755" cy="707886"/>
          </a:xfrm>
          <a:prstGeom prst="rect">
            <a:avLst/>
          </a:prstGeom>
          <a:noFill/>
        </p:spPr>
        <p:txBody>
          <a:bodyPr wrap="square" rtlCol="0">
            <a:spAutoFit/>
          </a:bodyPr>
          <a:lstStyle/>
          <a:p>
            <a:r>
              <a:rPr lang="tr-TR" sz="2000" dirty="0">
                <a:solidFill>
                  <a:srgbClr val="0070C0"/>
                </a:solidFill>
              </a:rPr>
              <a:t>Değer Kümesinde Mutlak Sıfır: «0»</a:t>
            </a:r>
          </a:p>
        </p:txBody>
      </p:sp>
      <p:sp>
        <p:nvSpPr>
          <p:cNvPr id="4" name="Dikdörtgen 3">
            <a:extLst>
              <a:ext uri="{FF2B5EF4-FFF2-40B4-BE49-F238E27FC236}">
                <a16:creationId xmlns:a16="http://schemas.microsoft.com/office/drawing/2014/main" id="{96ADF2E3-78F9-213F-F82F-1DAB575B061A}"/>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96234728-7A90-8D2C-3910-148EDFADBD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854715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Veri (Ölçüm) Seviyeleri</a:t>
            </a:r>
          </a:p>
        </p:txBody>
      </p:sp>
      <p:sp>
        <p:nvSpPr>
          <p:cNvPr id="6" name="Slide Number Placeholder 5"/>
          <p:cNvSpPr>
            <a:spLocks noGrp="1"/>
          </p:cNvSpPr>
          <p:nvPr>
            <p:ph type="sldNum" sz="quarter" idx="12"/>
          </p:nvPr>
        </p:nvSpPr>
        <p:spPr/>
        <p:txBody>
          <a:bodyPr/>
          <a:lstStyle/>
          <a:p>
            <a:fld id="{9860EDB8-5305-433F-BE41-D7A86D811DB3}" type="slidenum">
              <a:rPr lang="en-US" smtClean="0"/>
              <a:pPr/>
              <a:t>33</a:t>
            </a:fld>
            <a:endParaRPr lang="en-US"/>
          </a:p>
        </p:txBody>
      </p:sp>
      <p:graphicFrame>
        <p:nvGraphicFramePr>
          <p:cNvPr id="15" name="Content Placeholder 3"/>
          <p:cNvGraphicFramePr>
            <a:graphicFrameLocks noGrp="1"/>
          </p:cNvGraphicFramePr>
          <p:nvPr>
            <p:ph idx="1"/>
            <p:extLst>
              <p:ext uri="{D42A27DB-BD31-4B8C-83A1-F6EECF244321}">
                <p14:modId xmlns:p14="http://schemas.microsoft.com/office/powerpoint/2010/main" val="1361472809"/>
              </p:ext>
            </p:extLst>
          </p:nvPr>
        </p:nvGraphicFramePr>
        <p:xfrm>
          <a:off x="360589" y="1167494"/>
          <a:ext cx="8367031" cy="5193169"/>
        </p:xfrm>
        <a:graphic>
          <a:graphicData uri="http://schemas.openxmlformats.org/drawingml/2006/table">
            <a:tbl>
              <a:tblPr firstRow="1" bandRow="1">
                <a:tableStyleId>{5C22544A-7EE6-4342-B048-85BDC9FD1C3A}</a:tableStyleId>
              </a:tblPr>
              <a:tblGrid>
                <a:gridCol w="1299542">
                  <a:extLst>
                    <a:ext uri="{9D8B030D-6E8A-4147-A177-3AD203B41FA5}">
                      <a16:colId xmlns:a16="http://schemas.microsoft.com/office/drawing/2014/main" val="3429810164"/>
                    </a:ext>
                  </a:extLst>
                </a:gridCol>
                <a:gridCol w="2062340">
                  <a:extLst>
                    <a:ext uri="{9D8B030D-6E8A-4147-A177-3AD203B41FA5}">
                      <a16:colId xmlns:a16="http://schemas.microsoft.com/office/drawing/2014/main" val="1911493588"/>
                    </a:ext>
                  </a:extLst>
                </a:gridCol>
                <a:gridCol w="2149045">
                  <a:extLst>
                    <a:ext uri="{9D8B030D-6E8A-4147-A177-3AD203B41FA5}">
                      <a16:colId xmlns:a16="http://schemas.microsoft.com/office/drawing/2014/main" val="276714111"/>
                    </a:ext>
                  </a:extLst>
                </a:gridCol>
                <a:gridCol w="2856104">
                  <a:extLst>
                    <a:ext uri="{9D8B030D-6E8A-4147-A177-3AD203B41FA5}">
                      <a16:colId xmlns:a16="http://schemas.microsoft.com/office/drawing/2014/main" val="430228181"/>
                    </a:ext>
                  </a:extLst>
                </a:gridCol>
              </a:tblGrid>
              <a:tr h="501156">
                <a:tc>
                  <a:txBody>
                    <a:bodyPr/>
                    <a:lstStyle/>
                    <a:p>
                      <a:r>
                        <a:rPr lang="tr-TR" sz="2000" dirty="0"/>
                        <a:t>Veri Tipi</a:t>
                      </a:r>
                    </a:p>
                  </a:txBody>
                  <a:tcPr/>
                </a:tc>
                <a:tc>
                  <a:txBody>
                    <a:bodyPr/>
                    <a:lstStyle/>
                    <a:p>
                      <a:r>
                        <a:rPr lang="tr-TR" sz="2000" dirty="0"/>
                        <a:t>Matematiksel</a:t>
                      </a:r>
                      <a:r>
                        <a:rPr lang="tr-TR" sz="2000" baseline="0" dirty="0"/>
                        <a:t> İşlemler</a:t>
                      </a:r>
                      <a:endParaRPr lang="tr-TR" sz="2000" dirty="0"/>
                    </a:p>
                  </a:txBody>
                  <a:tcPr/>
                </a:tc>
                <a:tc>
                  <a:txBody>
                    <a:bodyPr/>
                    <a:lstStyle/>
                    <a:p>
                      <a:r>
                        <a:rPr lang="tr-TR" sz="2000" dirty="0"/>
                        <a:t>Betimleyici</a:t>
                      </a:r>
                      <a:r>
                        <a:rPr lang="tr-TR" sz="2000" baseline="0" dirty="0"/>
                        <a:t> İstatistikler</a:t>
                      </a:r>
                      <a:endParaRPr lang="tr-TR" sz="2000" dirty="0"/>
                    </a:p>
                  </a:txBody>
                  <a:tcPr/>
                </a:tc>
                <a:tc>
                  <a:txBody>
                    <a:bodyPr/>
                    <a:lstStyle/>
                    <a:p>
                      <a:r>
                        <a:rPr lang="tr-TR" sz="2000" dirty="0" err="1"/>
                        <a:t>Çıkarımsal</a:t>
                      </a:r>
                      <a:r>
                        <a:rPr lang="tr-TR" sz="2000" dirty="0"/>
                        <a:t> İstatistikler</a:t>
                      </a:r>
                    </a:p>
                  </a:txBody>
                  <a:tcPr/>
                </a:tc>
                <a:extLst>
                  <a:ext uri="{0D108BD9-81ED-4DB2-BD59-A6C34878D82A}">
                    <a16:rowId xmlns:a16="http://schemas.microsoft.com/office/drawing/2014/main" val="3859865394"/>
                  </a:ext>
                </a:extLst>
              </a:tr>
              <a:tr h="865009">
                <a:tc>
                  <a:txBody>
                    <a:bodyPr/>
                    <a:lstStyle/>
                    <a:p>
                      <a:r>
                        <a:rPr lang="tr-TR" sz="2000" dirty="0"/>
                        <a:t>Nominal</a:t>
                      </a:r>
                    </a:p>
                  </a:txBody>
                  <a:tcPr/>
                </a:tc>
                <a:tc>
                  <a:txBody>
                    <a:bodyPr/>
                    <a:lstStyle/>
                    <a:p>
                      <a:r>
                        <a:rPr lang="tr-TR" sz="2000" dirty="0"/>
                        <a:t>Sayma</a:t>
                      </a:r>
                    </a:p>
                  </a:txBody>
                  <a:tcPr/>
                </a:tc>
                <a:tc>
                  <a:txBody>
                    <a:bodyPr/>
                    <a:lstStyle/>
                    <a:p>
                      <a:r>
                        <a:rPr lang="tr-TR" sz="2000" dirty="0" err="1"/>
                        <a:t>Mod</a:t>
                      </a:r>
                      <a:endParaRPr lang="tr-TR" sz="2000" dirty="0"/>
                    </a:p>
                  </a:txBody>
                  <a:tcPr/>
                </a:tc>
                <a:tc>
                  <a:txBody>
                    <a:bodyPr/>
                    <a:lstStyle/>
                    <a:p>
                      <a:r>
                        <a:rPr lang="tr-TR" sz="2000" dirty="0"/>
                        <a:t>Parametrik Olmayan, </a:t>
                      </a:r>
                      <a:r>
                        <a:rPr lang="tr-TR" sz="2000" dirty="0" err="1"/>
                        <a:t>Chi</a:t>
                      </a:r>
                      <a:r>
                        <a:rPr lang="tr-TR" sz="2000" dirty="0"/>
                        <a:t> Kare</a:t>
                      </a:r>
                    </a:p>
                  </a:txBody>
                  <a:tcPr/>
                </a:tc>
                <a:extLst>
                  <a:ext uri="{0D108BD9-81ED-4DB2-BD59-A6C34878D82A}">
                    <a16:rowId xmlns:a16="http://schemas.microsoft.com/office/drawing/2014/main" val="2128254364"/>
                  </a:ext>
                </a:extLst>
              </a:tr>
              <a:tr h="1235727">
                <a:tc>
                  <a:txBody>
                    <a:bodyPr/>
                    <a:lstStyle/>
                    <a:p>
                      <a:r>
                        <a:rPr lang="tr-TR" sz="2000" dirty="0" err="1"/>
                        <a:t>Ordinal</a:t>
                      </a:r>
                      <a:endParaRPr lang="tr-TR" sz="2000" dirty="0"/>
                    </a:p>
                  </a:txBody>
                  <a:tcPr/>
                </a:tc>
                <a:tc>
                  <a:txBody>
                    <a:bodyPr/>
                    <a:lstStyle/>
                    <a:p>
                      <a:r>
                        <a:rPr lang="tr-TR" sz="2000"/>
                        <a:t>Sayma, Sıralama</a:t>
                      </a:r>
                      <a:endParaRPr lang="tr-TR" sz="2000" dirty="0"/>
                    </a:p>
                  </a:txBody>
                  <a:tcPr/>
                </a:tc>
                <a:tc>
                  <a:txBody>
                    <a:bodyPr/>
                    <a:lstStyle/>
                    <a:p>
                      <a:r>
                        <a:rPr lang="tr-TR" sz="2000" dirty="0" err="1"/>
                        <a:t>Mod</a:t>
                      </a:r>
                      <a:r>
                        <a:rPr lang="tr-TR" sz="2000" dirty="0"/>
                        <a:t>, Medyan, </a:t>
                      </a:r>
                      <a:r>
                        <a:rPr lang="tr-TR" sz="2000" baseline="0" dirty="0"/>
                        <a:t> </a:t>
                      </a:r>
                      <a:r>
                        <a:rPr lang="tr-TR" sz="2000" dirty="0"/>
                        <a:t>Aralık</a:t>
                      </a:r>
                    </a:p>
                  </a:txBody>
                  <a:tcPr/>
                </a:tc>
                <a:tc>
                  <a:txBody>
                    <a:bodyPr/>
                    <a:lstStyle/>
                    <a:p>
                      <a:r>
                        <a:rPr lang="tr-TR" sz="2000" dirty="0"/>
                        <a:t>Parametrik Olmayan, </a:t>
                      </a:r>
                      <a:r>
                        <a:rPr lang="tr-TR" sz="2000" dirty="0" err="1"/>
                        <a:t>Chi</a:t>
                      </a:r>
                      <a:r>
                        <a:rPr lang="tr-TR" sz="2000" dirty="0"/>
                        <a:t> Kare, Mann-</a:t>
                      </a:r>
                      <a:r>
                        <a:rPr lang="tr-TR" sz="2000" dirty="0" err="1"/>
                        <a:t>Whiteney</a:t>
                      </a:r>
                      <a:r>
                        <a:rPr lang="tr-TR" sz="2000" dirty="0"/>
                        <a:t>,</a:t>
                      </a:r>
                      <a:r>
                        <a:rPr lang="tr-TR" sz="2000" baseline="0" dirty="0"/>
                        <a:t> </a:t>
                      </a:r>
                      <a:r>
                        <a:rPr lang="tr-TR" sz="2000" baseline="0" dirty="0" err="1"/>
                        <a:t>Kruskall</a:t>
                      </a:r>
                      <a:r>
                        <a:rPr lang="tr-TR" sz="2000" baseline="0" dirty="0"/>
                        <a:t>-Wallis,  ANOVA</a:t>
                      </a:r>
                      <a:endParaRPr lang="tr-TR" sz="2000" dirty="0"/>
                    </a:p>
                  </a:txBody>
                  <a:tcPr/>
                </a:tc>
                <a:extLst>
                  <a:ext uri="{0D108BD9-81ED-4DB2-BD59-A6C34878D82A}">
                    <a16:rowId xmlns:a16="http://schemas.microsoft.com/office/drawing/2014/main" val="606234836"/>
                  </a:ext>
                </a:extLst>
              </a:tr>
              <a:tr h="1235727">
                <a:tc>
                  <a:txBody>
                    <a:bodyPr/>
                    <a:lstStyle/>
                    <a:p>
                      <a:r>
                        <a:rPr lang="tr-TR" sz="2000" dirty="0"/>
                        <a:t>Aralık</a:t>
                      </a:r>
                    </a:p>
                  </a:txBody>
                  <a:tcPr/>
                </a:tc>
                <a:tc>
                  <a:txBody>
                    <a:bodyPr/>
                    <a:lstStyle/>
                    <a:p>
                      <a:r>
                        <a:rPr lang="tr-TR" sz="2000" dirty="0"/>
                        <a:t>Toplama, Çıkarma</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err="1"/>
                        <a:t>Mod</a:t>
                      </a:r>
                      <a:r>
                        <a:rPr lang="tr-TR" sz="2000" dirty="0"/>
                        <a:t>, Medyan, </a:t>
                      </a:r>
                      <a:r>
                        <a:rPr lang="tr-TR" sz="2000" baseline="0" dirty="0"/>
                        <a:t> Ortalama, </a:t>
                      </a:r>
                      <a:r>
                        <a:rPr lang="tr-TR" sz="2000" dirty="0"/>
                        <a:t>Aralık,</a:t>
                      </a:r>
                      <a:r>
                        <a:rPr lang="tr-TR" sz="2000" baseline="0" dirty="0"/>
                        <a:t> </a:t>
                      </a:r>
                      <a:r>
                        <a:rPr lang="tr-TR" sz="2000" baseline="0" dirty="0" err="1"/>
                        <a:t>Varyans</a:t>
                      </a:r>
                      <a:endParaRPr lang="tr-TR"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a:t>Parametrik Olmayan, Parametrik, t-testi</a:t>
                      </a:r>
                      <a:r>
                        <a:rPr lang="tr-TR" sz="2000" baseline="0" dirty="0"/>
                        <a:t>,  ANOVA</a:t>
                      </a:r>
                      <a:endParaRPr lang="tr-TR" sz="2000" dirty="0"/>
                    </a:p>
                    <a:p>
                      <a:endParaRPr lang="tr-TR" sz="2000" dirty="0"/>
                    </a:p>
                  </a:txBody>
                  <a:tcPr/>
                </a:tc>
                <a:extLst>
                  <a:ext uri="{0D108BD9-81ED-4DB2-BD59-A6C34878D82A}">
                    <a16:rowId xmlns:a16="http://schemas.microsoft.com/office/drawing/2014/main" val="3141392004"/>
                  </a:ext>
                </a:extLst>
              </a:tr>
              <a:tr h="865009">
                <a:tc>
                  <a:txBody>
                    <a:bodyPr/>
                    <a:lstStyle/>
                    <a:p>
                      <a:r>
                        <a:rPr lang="tr-TR" sz="2000" dirty="0"/>
                        <a:t>Oransal/ </a:t>
                      </a:r>
                      <a:r>
                        <a:rPr lang="tr-TR" sz="2000" dirty="0" err="1"/>
                        <a:t>Rasyo</a:t>
                      </a:r>
                      <a:endParaRPr lang="tr-TR"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a:t>Toplama, Çıkarma, Çarpma, Bölme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err="1"/>
                        <a:t>Mod</a:t>
                      </a:r>
                      <a:r>
                        <a:rPr lang="tr-TR" sz="2000" dirty="0"/>
                        <a:t>, Medyan, </a:t>
                      </a:r>
                      <a:r>
                        <a:rPr lang="tr-TR" sz="2000" baseline="0" dirty="0"/>
                        <a:t> Ortalama, </a:t>
                      </a:r>
                      <a:r>
                        <a:rPr lang="tr-TR" sz="2000" dirty="0"/>
                        <a:t>Aralık,</a:t>
                      </a:r>
                      <a:r>
                        <a:rPr lang="tr-TR" sz="2000" baseline="0" dirty="0"/>
                        <a:t> </a:t>
                      </a:r>
                      <a:r>
                        <a:rPr lang="tr-TR" sz="2000" baseline="0" dirty="0" err="1"/>
                        <a:t>Varyans</a:t>
                      </a:r>
                      <a:endParaRPr lang="tr-TR"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a:t>Parametrik Olmayan, Parametrik, t-testi</a:t>
                      </a:r>
                      <a:r>
                        <a:rPr lang="tr-TR" sz="2000" baseline="0" dirty="0"/>
                        <a:t>,  ANOVA</a:t>
                      </a:r>
                      <a:endParaRPr lang="tr-TR" sz="2000" dirty="0"/>
                    </a:p>
                  </a:txBody>
                  <a:tcPr/>
                </a:tc>
                <a:extLst>
                  <a:ext uri="{0D108BD9-81ED-4DB2-BD59-A6C34878D82A}">
                    <a16:rowId xmlns:a16="http://schemas.microsoft.com/office/drawing/2014/main" val="47432654"/>
                  </a:ext>
                </a:extLst>
              </a:tr>
            </a:tbl>
          </a:graphicData>
        </a:graphic>
      </p:graphicFrame>
      <p:sp>
        <p:nvSpPr>
          <p:cNvPr id="3" name="Dikdörtgen 2">
            <a:extLst>
              <a:ext uri="{FF2B5EF4-FFF2-40B4-BE49-F238E27FC236}">
                <a16:creationId xmlns:a16="http://schemas.microsoft.com/office/drawing/2014/main" id="{4727B077-65FA-FEC3-F5D3-081DDF5C892D}"/>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B0171615-2AF4-F3EE-EB8F-C875E34744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625123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Verilere İlişkin Olası Birtakım Sıkıntılar</a:t>
            </a:r>
          </a:p>
        </p:txBody>
      </p:sp>
      <p:sp>
        <p:nvSpPr>
          <p:cNvPr id="6" name="Slide Number Placeholder 5"/>
          <p:cNvSpPr>
            <a:spLocks noGrp="1"/>
          </p:cNvSpPr>
          <p:nvPr>
            <p:ph type="sldNum" sz="quarter" idx="12"/>
          </p:nvPr>
        </p:nvSpPr>
        <p:spPr/>
        <p:txBody>
          <a:bodyPr/>
          <a:lstStyle/>
          <a:p>
            <a:fld id="{9860EDB8-5305-433F-BE41-D7A86D811DB3}" type="slidenum">
              <a:rPr lang="en-US" smtClean="0"/>
              <a:pPr/>
              <a:t>34</a:t>
            </a:fld>
            <a:endParaRPr lang="en-US"/>
          </a:p>
        </p:txBody>
      </p:sp>
      <p:sp>
        <p:nvSpPr>
          <p:cNvPr id="8" name="TextBox 7"/>
          <p:cNvSpPr txBox="1"/>
          <p:nvPr/>
        </p:nvSpPr>
        <p:spPr>
          <a:xfrm>
            <a:off x="64632" y="1326319"/>
            <a:ext cx="8657691" cy="4770537"/>
          </a:xfrm>
          <a:prstGeom prst="rect">
            <a:avLst/>
          </a:prstGeom>
          <a:noFill/>
        </p:spPr>
        <p:txBody>
          <a:bodyPr wrap="none" rtlCol="0">
            <a:spAutoFit/>
          </a:bodyPr>
          <a:lstStyle/>
          <a:p>
            <a:r>
              <a:rPr lang="tr-TR" sz="2400" b="1" dirty="0"/>
              <a:t>Hatalı / Kirli Veriler</a:t>
            </a:r>
          </a:p>
          <a:p>
            <a:endParaRPr lang="tr-TR" sz="1600" dirty="0"/>
          </a:p>
          <a:p>
            <a:pPr marL="342900" indent="-342900">
              <a:buFont typeface="Arial" panose="020B0604020202020204" pitchFamily="34" charset="0"/>
              <a:buChar char="•"/>
            </a:pPr>
            <a:r>
              <a:rPr lang="tr-TR" sz="2400" dirty="0"/>
              <a:t>Kaydedilmemiş / Girilmemiş Veriler</a:t>
            </a:r>
          </a:p>
          <a:p>
            <a:pPr marL="800100" lvl="1" indent="-342900">
              <a:buFont typeface="Arial" panose="020B0604020202020204" pitchFamily="34" charset="0"/>
              <a:buChar char="•"/>
            </a:pPr>
            <a:r>
              <a:rPr lang="tr-TR" sz="2000" dirty="0"/>
              <a:t>meslek = ‘  ’</a:t>
            </a:r>
          </a:p>
          <a:p>
            <a:pPr marL="285750" indent="-285750">
              <a:buFont typeface="Arial" panose="020B0604020202020204" pitchFamily="34" charset="0"/>
              <a:buChar char="•"/>
            </a:pPr>
            <a:endParaRPr lang="tr-TR" sz="1600" dirty="0"/>
          </a:p>
          <a:p>
            <a:pPr marL="342900" indent="-342900">
              <a:buFont typeface="Arial" panose="020B0604020202020204" pitchFamily="34" charset="0"/>
              <a:buChar char="•"/>
            </a:pPr>
            <a:r>
              <a:rPr lang="tr-TR" sz="2400" dirty="0"/>
              <a:t>Hatalı Girilmiş Veriler</a:t>
            </a:r>
          </a:p>
          <a:p>
            <a:pPr marL="800100" lvl="1" indent="-342900">
              <a:buFont typeface="Arial" panose="020B0604020202020204" pitchFamily="34" charset="0"/>
              <a:buChar char="•"/>
            </a:pPr>
            <a:r>
              <a:rPr lang="tr-TR" sz="2000" dirty="0"/>
              <a:t>maaş = ‘–10’</a:t>
            </a:r>
          </a:p>
          <a:p>
            <a:pPr marL="285750" indent="-285750">
              <a:buFont typeface="Arial" panose="020B0604020202020204" pitchFamily="34" charset="0"/>
              <a:buChar char="•"/>
            </a:pPr>
            <a:endParaRPr lang="tr-TR" sz="1600" dirty="0"/>
          </a:p>
          <a:p>
            <a:pPr marL="342900" indent="-342900">
              <a:buFont typeface="Arial" panose="020B0604020202020204" pitchFamily="34" charset="0"/>
              <a:buChar char="•"/>
            </a:pPr>
            <a:r>
              <a:rPr lang="tr-TR" sz="2400" dirty="0"/>
              <a:t>Tutarsız Nitelik İsimleri</a:t>
            </a:r>
          </a:p>
          <a:p>
            <a:pPr marL="800100" lvl="1" indent="-342900">
              <a:buFont typeface="Arial" panose="020B0604020202020204" pitchFamily="34" charset="0"/>
              <a:buChar char="•"/>
            </a:pPr>
            <a:r>
              <a:rPr lang="tr-TR" sz="2000" dirty="0"/>
              <a:t>Bir yerde ‘ad’, başka yerde ‘isim’</a:t>
            </a:r>
          </a:p>
          <a:p>
            <a:pPr marL="800100" lvl="1" indent="-342900">
              <a:buFont typeface="Arial" panose="020B0604020202020204" pitchFamily="34" charset="0"/>
              <a:buChar char="•"/>
            </a:pPr>
            <a:r>
              <a:rPr lang="tr-TR" sz="2000" dirty="0"/>
              <a:t>Bir yerde ‘soyadı’, başka yerde ‘</a:t>
            </a:r>
            <a:r>
              <a:rPr lang="tr-TR" sz="2000" dirty="0" err="1"/>
              <a:t>soyismi</a:t>
            </a:r>
            <a:r>
              <a:rPr lang="tr-TR" sz="2000" dirty="0"/>
              <a:t>’</a:t>
            </a:r>
          </a:p>
          <a:p>
            <a:pPr marL="800100" lvl="1" indent="-342900">
              <a:buFont typeface="Arial" panose="020B0604020202020204" pitchFamily="34" charset="0"/>
              <a:buChar char="•"/>
            </a:pPr>
            <a:r>
              <a:rPr lang="tr-TR" sz="2000" dirty="0"/>
              <a:t>Bir yerde ‘malzeme referans </a:t>
            </a:r>
            <a:r>
              <a:rPr lang="tr-TR" sz="2000" dirty="0" err="1"/>
              <a:t>no</a:t>
            </a:r>
            <a:r>
              <a:rPr lang="tr-TR" sz="2000" dirty="0"/>
              <a:t>’, başka yerde ‘malzeme kayıt </a:t>
            </a:r>
            <a:r>
              <a:rPr lang="tr-TR" sz="2000" dirty="0" err="1"/>
              <a:t>no</a:t>
            </a:r>
            <a:r>
              <a:rPr lang="tr-TR" sz="2000" dirty="0"/>
              <a:t>’</a:t>
            </a:r>
          </a:p>
          <a:p>
            <a:pPr marL="285750" indent="-285750">
              <a:buFont typeface="Arial" panose="020B0604020202020204" pitchFamily="34" charset="0"/>
              <a:buChar char="•"/>
            </a:pPr>
            <a:endParaRPr lang="tr-TR" sz="1600" dirty="0"/>
          </a:p>
          <a:p>
            <a:pPr marL="342900" indent="-342900">
              <a:buFont typeface="Arial" panose="020B0604020202020204" pitchFamily="34" charset="0"/>
              <a:buChar char="•"/>
            </a:pPr>
            <a:r>
              <a:rPr lang="tr-TR" sz="2400" dirty="0"/>
              <a:t>Tutarsız Nitelik Değerleri</a:t>
            </a:r>
          </a:p>
          <a:p>
            <a:pPr marL="800100" lvl="1" indent="-342900">
              <a:buFont typeface="Arial" panose="020B0604020202020204" pitchFamily="34" charset="0"/>
              <a:buChar char="•"/>
            </a:pPr>
            <a:r>
              <a:rPr lang="tr-TR" sz="2000" dirty="0"/>
              <a:t>Bir yerde ‘yaş=30-40 arası’, başka yerde ‘doğum tarihi = 01.02.1970’ </a:t>
            </a:r>
            <a:endParaRPr lang="tr-TR" sz="1600" dirty="0"/>
          </a:p>
        </p:txBody>
      </p:sp>
      <p:sp>
        <p:nvSpPr>
          <p:cNvPr id="3" name="Dikdörtgen 2">
            <a:extLst>
              <a:ext uri="{FF2B5EF4-FFF2-40B4-BE49-F238E27FC236}">
                <a16:creationId xmlns:a16="http://schemas.microsoft.com/office/drawing/2014/main" id="{B2504067-8BD4-564E-CFD9-950328BA9AC8}"/>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A96912CE-095C-C231-A2FA-D1AA51775D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489747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Verilere İlişkin Olası Birtakım Sıkıntılar</a:t>
            </a:r>
          </a:p>
        </p:txBody>
      </p:sp>
      <p:sp>
        <p:nvSpPr>
          <p:cNvPr id="6" name="Slide Number Placeholder 5"/>
          <p:cNvSpPr>
            <a:spLocks noGrp="1"/>
          </p:cNvSpPr>
          <p:nvPr>
            <p:ph type="sldNum" sz="quarter" idx="12"/>
          </p:nvPr>
        </p:nvSpPr>
        <p:spPr/>
        <p:txBody>
          <a:bodyPr/>
          <a:lstStyle/>
          <a:p>
            <a:fld id="{9860EDB8-5305-433F-BE41-D7A86D811DB3}" type="slidenum">
              <a:rPr lang="en-US" smtClean="0"/>
              <a:pPr/>
              <a:t>35</a:t>
            </a:fld>
            <a:endParaRPr lang="en-US"/>
          </a:p>
        </p:txBody>
      </p:sp>
      <p:sp>
        <p:nvSpPr>
          <p:cNvPr id="8" name="TextBox 7"/>
          <p:cNvSpPr txBox="1"/>
          <p:nvPr/>
        </p:nvSpPr>
        <p:spPr>
          <a:xfrm>
            <a:off x="64632" y="1326319"/>
            <a:ext cx="9274398" cy="4801314"/>
          </a:xfrm>
          <a:prstGeom prst="rect">
            <a:avLst/>
          </a:prstGeom>
          <a:noFill/>
        </p:spPr>
        <p:txBody>
          <a:bodyPr wrap="none" rtlCol="0">
            <a:spAutoFit/>
          </a:bodyPr>
          <a:lstStyle/>
          <a:p>
            <a:r>
              <a:rPr lang="tr-TR" sz="2400" b="1" dirty="0"/>
              <a:t>Hatalı / Kirli Veriler</a:t>
            </a:r>
          </a:p>
          <a:p>
            <a:endParaRPr lang="tr-TR" sz="1600" dirty="0"/>
          </a:p>
          <a:p>
            <a:pPr marL="342900" indent="-342900">
              <a:buFont typeface="Arial" panose="020B0604020202020204" pitchFamily="34" charset="0"/>
              <a:buChar char="•"/>
            </a:pPr>
            <a:r>
              <a:rPr lang="tr-TR" sz="2400" dirty="0"/>
              <a:t>Eksik veri kayıtlarının nedenleri </a:t>
            </a:r>
          </a:p>
          <a:p>
            <a:pPr marL="800100" lvl="1" indent="-342900">
              <a:buFont typeface="Arial" panose="020B0604020202020204" pitchFamily="34" charset="0"/>
              <a:buChar char="•"/>
            </a:pPr>
            <a:r>
              <a:rPr lang="tr-TR" sz="2000" dirty="0"/>
              <a:t>Veri toplandığı sırada bir nitelik değerinin elde edilememesi, bilinmemesi </a:t>
            </a:r>
          </a:p>
          <a:p>
            <a:pPr marL="800100" lvl="1" indent="-342900">
              <a:buFont typeface="Arial" panose="020B0604020202020204" pitchFamily="34" charset="0"/>
              <a:buChar char="•"/>
            </a:pPr>
            <a:r>
              <a:rPr lang="tr-TR" sz="2000" dirty="0"/>
              <a:t>Veri toplandığı sırada bazı niteliklerin gerekliliğinin görülememesi </a:t>
            </a:r>
          </a:p>
          <a:p>
            <a:pPr marL="800100" lvl="1" indent="-342900">
              <a:buFont typeface="Arial" panose="020B0604020202020204" pitchFamily="34" charset="0"/>
              <a:buChar char="•"/>
            </a:pPr>
            <a:r>
              <a:rPr lang="tr-TR" sz="2000" dirty="0"/>
              <a:t>İnsan, yazılım ya da donanım problemleri </a:t>
            </a:r>
          </a:p>
          <a:p>
            <a:pPr marL="342900" indent="-342900">
              <a:buFont typeface="Arial" panose="020B0604020202020204" pitchFamily="34" charset="0"/>
              <a:buChar char="•"/>
            </a:pPr>
            <a:endParaRPr lang="tr-TR" sz="1600" dirty="0"/>
          </a:p>
          <a:p>
            <a:pPr marL="342900" indent="-342900">
              <a:buFont typeface="Arial" panose="020B0604020202020204" pitchFamily="34" charset="0"/>
              <a:buChar char="•"/>
            </a:pPr>
            <a:r>
              <a:rPr lang="tr-TR" sz="2400" dirty="0"/>
              <a:t>Gürültülü (hatalı) veri kayıtlarının nedenleri </a:t>
            </a:r>
          </a:p>
          <a:p>
            <a:pPr marL="800100" lvl="1" indent="-342900">
              <a:buFont typeface="Arial" panose="020B0604020202020204" pitchFamily="34" charset="0"/>
              <a:buChar char="•"/>
            </a:pPr>
            <a:r>
              <a:rPr lang="tr-TR" sz="2000" dirty="0"/>
              <a:t>Hatalı veri toplama gereçleri </a:t>
            </a:r>
          </a:p>
          <a:p>
            <a:pPr marL="800100" lvl="1" indent="-342900">
              <a:buFont typeface="Arial" panose="020B0604020202020204" pitchFamily="34" charset="0"/>
              <a:buChar char="•"/>
            </a:pPr>
            <a:r>
              <a:rPr lang="tr-TR" sz="2000" dirty="0"/>
              <a:t>İnsan, yazılım ya da donanım problemleri </a:t>
            </a:r>
          </a:p>
          <a:p>
            <a:pPr marL="800100" lvl="1" indent="-342900">
              <a:buFont typeface="Arial" panose="020B0604020202020204" pitchFamily="34" charset="0"/>
              <a:buChar char="•"/>
            </a:pPr>
            <a:r>
              <a:rPr lang="tr-TR" sz="2000" dirty="0"/>
              <a:t>Veri iletimi sırasında problemler </a:t>
            </a:r>
          </a:p>
          <a:p>
            <a:pPr marL="342900" indent="-342900">
              <a:buFont typeface="Arial" panose="020B0604020202020204" pitchFamily="34" charset="0"/>
              <a:buChar char="•"/>
            </a:pPr>
            <a:endParaRPr lang="tr-TR" sz="1600" dirty="0"/>
          </a:p>
          <a:p>
            <a:pPr marL="342900" indent="-342900">
              <a:buFont typeface="Arial" panose="020B0604020202020204" pitchFamily="34" charset="0"/>
              <a:buChar char="•"/>
            </a:pPr>
            <a:r>
              <a:rPr lang="tr-TR" sz="2400" dirty="0"/>
              <a:t>Tutarsız veri kayıtlarının nedenleri </a:t>
            </a:r>
          </a:p>
          <a:p>
            <a:pPr marL="800100" lvl="1" indent="-342900">
              <a:buFont typeface="Arial" panose="020B0604020202020204" pitchFamily="34" charset="0"/>
              <a:buChar char="•"/>
            </a:pPr>
            <a:r>
              <a:rPr lang="tr-TR" sz="2000" dirty="0"/>
              <a:t>Verinin farklı veri kaynaklarında tutulması </a:t>
            </a:r>
          </a:p>
          <a:p>
            <a:pPr marL="800100" lvl="1" indent="-342900">
              <a:buFont typeface="Arial" panose="020B0604020202020204" pitchFamily="34" charset="0"/>
              <a:buChar char="•"/>
            </a:pPr>
            <a:r>
              <a:rPr lang="tr-TR" sz="2000" dirty="0"/>
              <a:t>İşlevsel bağımlılık kurallarına uyulmaması </a:t>
            </a:r>
          </a:p>
        </p:txBody>
      </p:sp>
      <p:sp>
        <p:nvSpPr>
          <p:cNvPr id="3" name="Dikdörtgen 2">
            <a:extLst>
              <a:ext uri="{FF2B5EF4-FFF2-40B4-BE49-F238E27FC236}">
                <a16:creationId xmlns:a16="http://schemas.microsoft.com/office/drawing/2014/main" id="{42BE88AD-50C5-86AD-BA2C-12F65D7D387E}"/>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1322F32C-1109-5138-5229-5D5C76D86B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795660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Veriyi Tanıma ve Tanımlama</a:t>
            </a:r>
          </a:p>
        </p:txBody>
      </p:sp>
      <p:sp>
        <p:nvSpPr>
          <p:cNvPr id="6" name="Slide Number Placeholder 5"/>
          <p:cNvSpPr>
            <a:spLocks noGrp="1"/>
          </p:cNvSpPr>
          <p:nvPr>
            <p:ph type="sldNum" sz="quarter" idx="12"/>
          </p:nvPr>
        </p:nvSpPr>
        <p:spPr/>
        <p:txBody>
          <a:bodyPr/>
          <a:lstStyle/>
          <a:p>
            <a:fld id="{9860EDB8-5305-433F-BE41-D7A86D811DB3}" type="slidenum">
              <a:rPr lang="en-US" smtClean="0"/>
              <a:pPr/>
              <a:t>36</a:t>
            </a:fld>
            <a:endParaRPr lang="en-US"/>
          </a:p>
        </p:txBody>
      </p:sp>
      <p:sp>
        <p:nvSpPr>
          <p:cNvPr id="8" name="TextBox 7"/>
          <p:cNvSpPr txBox="1"/>
          <p:nvPr/>
        </p:nvSpPr>
        <p:spPr>
          <a:xfrm>
            <a:off x="64632" y="1326319"/>
            <a:ext cx="8904801" cy="3785652"/>
          </a:xfrm>
          <a:prstGeom prst="rect">
            <a:avLst/>
          </a:prstGeom>
          <a:noFill/>
        </p:spPr>
        <p:txBody>
          <a:bodyPr wrap="square" rtlCol="0">
            <a:spAutoFit/>
          </a:bodyPr>
          <a:lstStyle/>
          <a:p>
            <a:pPr marL="342900" indent="-342900">
              <a:buFont typeface="Arial" panose="020B0604020202020204" pitchFamily="34" charset="0"/>
              <a:buChar char="•"/>
            </a:pPr>
            <a:r>
              <a:rPr lang="tr-TR" sz="2400" dirty="0"/>
              <a:t>Verinin merkezi eğilim özellikleri</a:t>
            </a:r>
          </a:p>
          <a:p>
            <a:pPr marL="342900" indent="-342900">
              <a:buFont typeface="Arial" panose="020B0604020202020204" pitchFamily="34" charset="0"/>
              <a:buChar char="•"/>
            </a:pPr>
            <a:r>
              <a:rPr lang="tr-TR" sz="2400" dirty="0"/>
              <a:t>Verinin dağılım özellikleri</a:t>
            </a:r>
          </a:p>
          <a:p>
            <a:pPr marL="342900" indent="-342900">
              <a:buFont typeface="Arial" panose="020B0604020202020204" pitchFamily="34" charset="0"/>
              <a:buChar char="•"/>
            </a:pPr>
            <a:r>
              <a:rPr lang="tr-TR" sz="2400" dirty="0"/>
              <a:t>Verinin sayısal nitelikleri ve sıralanabilir değerleri</a:t>
            </a:r>
          </a:p>
          <a:p>
            <a:pPr marL="342900" indent="-342900">
              <a:buFont typeface="Arial" panose="020B0604020202020204" pitchFamily="34" charset="0"/>
              <a:buChar char="•"/>
            </a:pPr>
            <a:endParaRPr lang="tr-TR" sz="2400" dirty="0"/>
          </a:p>
          <a:p>
            <a:pPr marL="342900" indent="-342900">
              <a:buFont typeface="Arial" panose="020B0604020202020204" pitchFamily="34" charset="0"/>
              <a:buChar char="•"/>
            </a:pPr>
            <a:r>
              <a:rPr lang="tr-TR" sz="2400" dirty="0"/>
              <a:t>Merkezi eğilim, ortanca, en büyük, en küçük, </a:t>
            </a:r>
            <a:r>
              <a:rPr lang="tr-TR" sz="2400" dirty="0" err="1"/>
              <a:t>varyans</a:t>
            </a:r>
            <a:r>
              <a:rPr lang="tr-TR" sz="2400" dirty="0"/>
              <a:t>, sıklık derecesi (frekans), aykırılık, dağılım fonksiyonu, yoğunluk fonksiyonu, …</a:t>
            </a:r>
          </a:p>
          <a:p>
            <a:pPr marL="342900" indent="-342900">
              <a:buFont typeface="Arial" panose="020B0604020202020204" pitchFamily="34" charset="0"/>
              <a:buChar char="•"/>
            </a:pPr>
            <a:endParaRPr lang="tr-TR" sz="2400" dirty="0"/>
          </a:p>
          <a:p>
            <a:pPr marL="342900" indent="-342900">
              <a:buFont typeface="Arial" panose="020B0604020202020204" pitchFamily="34" charset="0"/>
              <a:buChar char="•"/>
            </a:pPr>
            <a:r>
              <a:rPr lang="tr-TR" sz="2400" dirty="0"/>
              <a:t>Bol olasılık, istatistik ve </a:t>
            </a:r>
            <a:r>
              <a:rPr lang="tr-TR" sz="2400" dirty="0" err="1"/>
              <a:t>stokastik</a:t>
            </a:r>
            <a:r>
              <a:rPr lang="tr-TR" sz="2400" dirty="0"/>
              <a:t> bilgisi!...</a:t>
            </a:r>
          </a:p>
          <a:p>
            <a:pPr marL="342900" indent="-342900">
              <a:buFont typeface="Arial" panose="020B0604020202020204" pitchFamily="34" charset="0"/>
              <a:buChar char="•"/>
            </a:pPr>
            <a:endParaRPr lang="tr-TR" sz="2400" dirty="0"/>
          </a:p>
        </p:txBody>
      </p:sp>
      <p:sp>
        <p:nvSpPr>
          <p:cNvPr id="3" name="Dikdörtgen 2">
            <a:extLst>
              <a:ext uri="{FF2B5EF4-FFF2-40B4-BE49-F238E27FC236}">
                <a16:creationId xmlns:a16="http://schemas.microsoft.com/office/drawing/2014/main" id="{45664418-94E6-8BBA-26CE-2FE6921FB384}"/>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C8CF1455-DEFF-AD9A-D7A5-F9F9E7B30D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940751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Eksik Veriyi Tamamlama</a:t>
            </a:r>
          </a:p>
        </p:txBody>
      </p:sp>
      <p:sp>
        <p:nvSpPr>
          <p:cNvPr id="6" name="Slide Number Placeholder 5"/>
          <p:cNvSpPr>
            <a:spLocks noGrp="1"/>
          </p:cNvSpPr>
          <p:nvPr>
            <p:ph type="sldNum" sz="quarter" idx="12"/>
          </p:nvPr>
        </p:nvSpPr>
        <p:spPr/>
        <p:txBody>
          <a:bodyPr/>
          <a:lstStyle/>
          <a:p>
            <a:fld id="{9860EDB8-5305-433F-BE41-D7A86D811DB3}" type="slidenum">
              <a:rPr lang="en-US" smtClean="0"/>
              <a:pPr/>
              <a:t>37</a:t>
            </a:fld>
            <a:endParaRPr lang="en-US"/>
          </a:p>
        </p:txBody>
      </p:sp>
      <p:sp>
        <p:nvSpPr>
          <p:cNvPr id="8" name="TextBox 7"/>
          <p:cNvSpPr txBox="1"/>
          <p:nvPr/>
        </p:nvSpPr>
        <p:spPr>
          <a:xfrm>
            <a:off x="64632" y="1326319"/>
            <a:ext cx="8904801" cy="4154984"/>
          </a:xfrm>
          <a:prstGeom prst="rect">
            <a:avLst/>
          </a:prstGeom>
          <a:noFill/>
        </p:spPr>
        <p:txBody>
          <a:bodyPr wrap="square" rtlCol="0">
            <a:spAutoFit/>
          </a:bodyPr>
          <a:lstStyle/>
          <a:p>
            <a:pPr marL="342900" indent="-342900">
              <a:buFont typeface="Arial" panose="020B0604020202020204" pitchFamily="34" charset="0"/>
              <a:buChar char="•"/>
            </a:pPr>
            <a:r>
              <a:rPr lang="tr-TR" sz="2400" dirty="0"/>
              <a:t>Eksik nitelik değerleri olan kayıtların kullanılmaması / atılması</a:t>
            </a:r>
          </a:p>
          <a:p>
            <a:pPr marL="342900" indent="-342900">
              <a:buFont typeface="Arial" panose="020B0604020202020204" pitchFamily="34" charset="0"/>
              <a:buChar char="•"/>
            </a:pPr>
            <a:r>
              <a:rPr lang="tr-TR" sz="2400" dirty="0"/>
              <a:t>Eksik nitelik değerlerinin manuel olarak doldurulması</a:t>
            </a:r>
          </a:p>
          <a:p>
            <a:pPr marL="342900" indent="-342900">
              <a:buFont typeface="Arial" panose="020B0604020202020204" pitchFamily="34" charset="0"/>
              <a:buChar char="•"/>
            </a:pPr>
            <a:r>
              <a:rPr lang="tr-TR" sz="2400" dirty="0"/>
              <a:t>Eksik nitelik değerleri için global bir değişken kullanılması (</a:t>
            </a:r>
            <a:r>
              <a:rPr lang="tr-TR" sz="2400" dirty="0" err="1"/>
              <a:t>Null</a:t>
            </a:r>
            <a:r>
              <a:rPr lang="tr-TR" sz="2400" dirty="0"/>
              <a:t>, Bilinmiyor, vb.) </a:t>
            </a:r>
          </a:p>
          <a:p>
            <a:pPr marL="342900" indent="-342900">
              <a:buFont typeface="Arial" panose="020B0604020202020204" pitchFamily="34" charset="0"/>
              <a:buChar char="•"/>
            </a:pPr>
            <a:r>
              <a:rPr lang="tr-TR" sz="2400" dirty="0"/>
              <a:t>Eksik nitelik değerlerinin, o niteliğin ortalama değeri ile doldurulması </a:t>
            </a:r>
          </a:p>
          <a:p>
            <a:pPr marL="342900" indent="-342900">
              <a:buFont typeface="Arial" panose="020B0604020202020204" pitchFamily="34" charset="0"/>
              <a:buChar char="•"/>
            </a:pPr>
            <a:r>
              <a:rPr lang="tr-TR" sz="2400" dirty="0"/>
              <a:t>Eksik nitelik değerlerinin, aynı sınıfa ait kayıtların nitelik değerlerinin ortalaması ile doldurulması </a:t>
            </a:r>
          </a:p>
          <a:p>
            <a:pPr marL="342900" indent="-342900">
              <a:buFont typeface="Arial" panose="020B0604020202020204" pitchFamily="34" charset="0"/>
              <a:buChar char="•"/>
            </a:pPr>
            <a:r>
              <a:rPr lang="tr-TR" sz="2400" dirty="0"/>
              <a:t>Eksik nitelik değerlerinin, olasılığı en fazla olan nitelik değeriyle doldurulması  </a:t>
            </a:r>
          </a:p>
          <a:p>
            <a:pPr marL="342900" indent="-342900">
              <a:buFont typeface="Arial" panose="020B0604020202020204" pitchFamily="34" charset="0"/>
              <a:buChar char="•"/>
            </a:pPr>
            <a:endParaRPr lang="tr-TR" sz="2400" dirty="0"/>
          </a:p>
        </p:txBody>
      </p:sp>
      <p:sp>
        <p:nvSpPr>
          <p:cNvPr id="3" name="Dikdörtgen 2">
            <a:extLst>
              <a:ext uri="{FF2B5EF4-FFF2-40B4-BE49-F238E27FC236}">
                <a16:creationId xmlns:a16="http://schemas.microsoft.com/office/drawing/2014/main" id="{07D075AB-BC32-3733-3721-092D0D349877}"/>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498E966F-57CC-0852-8B77-2ED9D1BAD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746454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Başlık"/>
          <p:cNvSpPr>
            <a:spLocks noGrp="1"/>
          </p:cNvSpPr>
          <p:nvPr>
            <p:ph type="title"/>
          </p:nvPr>
        </p:nvSpPr>
        <p:spPr/>
        <p:txBody>
          <a:bodyPr/>
          <a:lstStyle/>
          <a:p>
            <a:r>
              <a:rPr lang="tr-TR" altLang="en-US" sz="3323" dirty="0">
                <a:latin typeface="Tahoma" panose="020B0604030504040204" pitchFamily="34" charset="0"/>
              </a:rPr>
              <a:t>Veri Düzeltme</a:t>
            </a:r>
          </a:p>
        </p:txBody>
      </p:sp>
      <p:sp>
        <p:nvSpPr>
          <p:cNvPr id="614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Tahoma" panose="020B0604030504040204" pitchFamily="34" charset="0"/>
              </a:defRPr>
            </a:lvl1pPr>
            <a:lvl2pPr marL="685817" indent="-263776" eaLnBrk="0" hangingPunct="0">
              <a:defRPr sz="2215">
                <a:solidFill>
                  <a:schemeClr val="tx1"/>
                </a:solidFill>
                <a:latin typeface="Tahoma" panose="020B0604030504040204" pitchFamily="34" charset="0"/>
              </a:defRPr>
            </a:lvl2pPr>
            <a:lvl3pPr marL="1055103" indent="-211021" eaLnBrk="0" hangingPunct="0">
              <a:defRPr sz="2215">
                <a:solidFill>
                  <a:schemeClr val="tx1"/>
                </a:solidFill>
                <a:latin typeface="Tahoma" panose="020B0604030504040204" pitchFamily="34" charset="0"/>
              </a:defRPr>
            </a:lvl3pPr>
            <a:lvl4pPr marL="1477145" indent="-211021" eaLnBrk="0" hangingPunct="0">
              <a:defRPr sz="2215">
                <a:solidFill>
                  <a:schemeClr val="tx1"/>
                </a:solidFill>
                <a:latin typeface="Tahoma" panose="020B0604030504040204" pitchFamily="34" charset="0"/>
              </a:defRPr>
            </a:lvl4pPr>
            <a:lvl5pPr marL="1899186" indent="-211021" eaLnBrk="0" hangingPunct="0">
              <a:defRPr sz="2215">
                <a:solidFill>
                  <a:schemeClr val="tx1"/>
                </a:solidFill>
                <a:latin typeface="Tahoma" panose="020B0604030504040204" pitchFamily="34" charset="0"/>
              </a:defRPr>
            </a:lvl5pPr>
            <a:lvl6pPr marL="2321227" indent="-211021" eaLnBrk="0" fontAlgn="base" hangingPunct="0">
              <a:spcBef>
                <a:spcPct val="0"/>
              </a:spcBef>
              <a:spcAft>
                <a:spcPct val="0"/>
              </a:spcAft>
              <a:defRPr sz="2215">
                <a:solidFill>
                  <a:schemeClr val="tx1"/>
                </a:solidFill>
                <a:latin typeface="Tahoma" panose="020B0604030504040204" pitchFamily="34" charset="0"/>
              </a:defRPr>
            </a:lvl6pPr>
            <a:lvl7pPr marL="2743269" indent="-211021" eaLnBrk="0" fontAlgn="base" hangingPunct="0">
              <a:spcBef>
                <a:spcPct val="0"/>
              </a:spcBef>
              <a:spcAft>
                <a:spcPct val="0"/>
              </a:spcAft>
              <a:defRPr sz="2215">
                <a:solidFill>
                  <a:schemeClr val="tx1"/>
                </a:solidFill>
                <a:latin typeface="Tahoma" panose="020B0604030504040204" pitchFamily="34" charset="0"/>
              </a:defRPr>
            </a:lvl7pPr>
            <a:lvl8pPr marL="3165310" indent="-211021" eaLnBrk="0" fontAlgn="base" hangingPunct="0">
              <a:spcBef>
                <a:spcPct val="0"/>
              </a:spcBef>
              <a:spcAft>
                <a:spcPct val="0"/>
              </a:spcAft>
              <a:defRPr sz="2215">
                <a:solidFill>
                  <a:schemeClr val="tx1"/>
                </a:solidFill>
                <a:latin typeface="Tahoma" panose="020B0604030504040204" pitchFamily="34" charset="0"/>
              </a:defRPr>
            </a:lvl8pPr>
            <a:lvl9pPr marL="3587351" indent="-211021" eaLnBrk="0" fontAlgn="base" hangingPunct="0">
              <a:spcBef>
                <a:spcPct val="0"/>
              </a:spcBef>
              <a:spcAft>
                <a:spcPct val="0"/>
              </a:spcAft>
              <a:defRPr sz="2215">
                <a:solidFill>
                  <a:schemeClr val="tx1"/>
                </a:solidFill>
                <a:latin typeface="Tahoma" panose="020B0604030504040204" pitchFamily="34" charset="0"/>
              </a:defRPr>
            </a:lvl9pPr>
          </a:lstStyle>
          <a:p>
            <a:pPr eaLnBrk="1" hangingPunct="1"/>
            <a:fld id="{EB2F9BCB-AA27-466B-8ADE-69795419D695}" type="slidenum">
              <a:rPr lang="en-US" altLang="en-US" sz="1292"/>
              <a:pPr eaLnBrk="1" hangingPunct="1"/>
              <a:t>38</a:t>
            </a:fld>
            <a:endParaRPr lang="en-US" altLang="en-US" sz="1292"/>
          </a:p>
        </p:txBody>
      </p:sp>
      <p:sp>
        <p:nvSpPr>
          <p:cNvPr id="2" name="İçerik Yer Tutucusu 1"/>
          <p:cNvSpPr>
            <a:spLocks noGrp="1"/>
          </p:cNvSpPr>
          <p:nvPr>
            <p:ph idx="1"/>
          </p:nvPr>
        </p:nvSpPr>
        <p:spPr>
          <a:xfrm>
            <a:off x="562708" y="1600201"/>
            <a:ext cx="8196834" cy="4324350"/>
          </a:xfrm>
        </p:spPr>
        <p:txBody>
          <a:bodyPr>
            <a:normAutofit fontScale="92500"/>
          </a:bodyPr>
          <a:lstStyle/>
          <a:p>
            <a:r>
              <a:rPr lang="tr-TR" sz="2215" dirty="0">
                <a:solidFill>
                  <a:schemeClr val="tx1"/>
                </a:solidFill>
              </a:rPr>
              <a:t>Gürültülü Veri Nasıl Düzeltilir?</a:t>
            </a:r>
          </a:p>
          <a:p>
            <a:r>
              <a:rPr lang="tr-TR" sz="2215" dirty="0" err="1">
                <a:solidFill>
                  <a:schemeClr val="tx1"/>
                </a:solidFill>
              </a:rPr>
              <a:t>Bölütleme</a:t>
            </a:r>
            <a:r>
              <a:rPr lang="tr-TR" sz="2215" dirty="0">
                <a:solidFill>
                  <a:schemeClr val="tx1"/>
                </a:solidFill>
              </a:rPr>
              <a:t> (</a:t>
            </a:r>
            <a:r>
              <a:rPr lang="tr-TR" sz="2215" i="1" dirty="0" err="1">
                <a:solidFill>
                  <a:schemeClr val="tx1"/>
                </a:solidFill>
              </a:rPr>
              <a:t>Segmentation</a:t>
            </a:r>
            <a:r>
              <a:rPr lang="tr-TR" sz="2215" dirty="0">
                <a:solidFill>
                  <a:schemeClr val="tx1"/>
                </a:solidFill>
              </a:rPr>
              <a:t>)</a:t>
            </a:r>
          </a:p>
          <a:p>
            <a:pPr lvl="1"/>
            <a:r>
              <a:rPr lang="tr-TR" sz="1846" dirty="0">
                <a:solidFill>
                  <a:schemeClr val="tx1"/>
                </a:solidFill>
              </a:rPr>
              <a:t>Verinin sıralanması, eşit genişlik veya eşit derinlik ile bölünmesi</a:t>
            </a:r>
          </a:p>
          <a:p>
            <a:r>
              <a:rPr lang="tr-TR" sz="2215" dirty="0">
                <a:solidFill>
                  <a:schemeClr val="tx1"/>
                </a:solidFill>
              </a:rPr>
              <a:t>Kümeleme / Demetleme / </a:t>
            </a:r>
            <a:r>
              <a:rPr lang="tr-TR" sz="2215" dirty="0" err="1">
                <a:solidFill>
                  <a:schemeClr val="tx1"/>
                </a:solidFill>
              </a:rPr>
              <a:t>Öbekleme</a:t>
            </a:r>
            <a:r>
              <a:rPr lang="tr-TR" sz="2215" dirty="0">
                <a:solidFill>
                  <a:schemeClr val="tx1"/>
                </a:solidFill>
              </a:rPr>
              <a:t> (</a:t>
            </a:r>
            <a:r>
              <a:rPr lang="tr-TR" sz="2215" i="1" dirty="0">
                <a:solidFill>
                  <a:schemeClr val="tx1"/>
                </a:solidFill>
              </a:rPr>
              <a:t>Clustering</a:t>
            </a:r>
            <a:r>
              <a:rPr lang="tr-TR" sz="2215" dirty="0">
                <a:solidFill>
                  <a:schemeClr val="tx1"/>
                </a:solidFill>
              </a:rPr>
              <a:t>)</a:t>
            </a:r>
          </a:p>
          <a:p>
            <a:pPr lvl="1"/>
            <a:r>
              <a:rPr lang="tr-TR" sz="1846" dirty="0">
                <a:solidFill>
                  <a:schemeClr val="tx1"/>
                </a:solidFill>
              </a:rPr>
              <a:t>Aykırılıkların belirlenmesi</a:t>
            </a:r>
          </a:p>
          <a:p>
            <a:r>
              <a:rPr lang="tr-TR" sz="2215" dirty="0">
                <a:solidFill>
                  <a:schemeClr val="tx1"/>
                </a:solidFill>
              </a:rPr>
              <a:t>Eğri Uydurma (</a:t>
            </a:r>
            <a:r>
              <a:rPr lang="tr-TR" sz="2215" i="1" dirty="0" err="1">
                <a:solidFill>
                  <a:schemeClr val="tx1"/>
                </a:solidFill>
              </a:rPr>
              <a:t>Curve</a:t>
            </a:r>
            <a:r>
              <a:rPr lang="tr-TR" sz="2215" i="1" dirty="0">
                <a:solidFill>
                  <a:schemeClr val="tx1"/>
                </a:solidFill>
              </a:rPr>
              <a:t> </a:t>
            </a:r>
            <a:r>
              <a:rPr lang="tr-TR" sz="2215" i="1" dirty="0" err="1">
                <a:solidFill>
                  <a:schemeClr val="tx1"/>
                </a:solidFill>
              </a:rPr>
              <a:t>Fitting</a:t>
            </a:r>
            <a:r>
              <a:rPr lang="tr-TR" sz="2215" dirty="0">
                <a:solidFill>
                  <a:schemeClr val="tx1"/>
                </a:solidFill>
              </a:rPr>
              <a:t>)</a:t>
            </a:r>
          </a:p>
          <a:p>
            <a:pPr lvl="1"/>
            <a:r>
              <a:rPr lang="tr-TR" sz="1846" dirty="0">
                <a:solidFill>
                  <a:schemeClr val="tx1"/>
                </a:solidFill>
              </a:rPr>
              <a:t>Verinin bir fonksiyona uydurularak gürültünün düzeltilmesi</a:t>
            </a:r>
            <a:endParaRPr lang="tr-TR" sz="738" dirty="0">
              <a:solidFill>
                <a:schemeClr val="tx1"/>
              </a:solidFill>
            </a:endParaRPr>
          </a:p>
        </p:txBody>
      </p:sp>
      <p:sp>
        <p:nvSpPr>
          <p:cNvPr id="9" name="Dikdörtgen 8"/>
          <p:cNvSpPr/>
          <p:nvPr/>
        </p:nvSpPr>
        <p:spPr>
          <a:xfrm>
            <a:off x="73905" y="6212118"/>
            <a:ext cx="9070095" cy="348109"/>
          </a:xfrm>
          <a:prstGeom prst="rect">
            <a:avLst/>
          </a:prstGeom>
        </p:spPr>
        <p:txBody>
          <a:bodyPr wrap="square">
            <a:spAutoFit/>
          </a:bodyPr>
          <a:lstStyle/>
          <a:p>
            <a:r>
              <a:rPr lang="tr-TR" sz="1662" u="sng" dirty="0">
                <a:latin typeface="Calibri" panose="020F0502020204030204" pitchFamily="34" charset="0"/>
                <a:cs typeface="Calibri" panose="020F0502020204030204" pitchFamily="34" charset="0"/>
              </a:rPr>
              <a:t>Kaynak:</a:t>
            </a:r>
            <a:r>
              <a:rPr lang="tr-TR" sz="1662" dirty="0">
                <a:latin typeface="Calibri" panose="020F0502020204030204" pitchFamily="34" charset="0"/>
                <a:cs typeface="Calibri" panose="020F0502020204030204" pitchFamily="34" charset="0"/>
              </a:rPr>
              <a:t> K. Ergün, ‘Veri Madenciliği Ders Notları’, Balıkesir Üniversitesi.</a:t>
            </a:r>
          </a:p>
        </p:txBody>
      </p:sp>
      <p:sp>
        <p:nvSpPr>
          <p:cNvPr id="3" name="Dikdörtgen 2">
            <a:extLst>
              <a:ext uri="{FF2B5EF4-FFF2-40B4-BE49-F238E27FC236}">
                <a16:creationId xmlns:a16="http://schemas.microsoft.com/office/drawing/2014/main" id="{06E8A357-995F-BF9B-D583-3877C212E803}"/>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74A59BFC-3B09-7C00-621C-5487A6B8ED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254690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Başlık"/>
          <p:cNvSpPr>
            <a:spLocks noGrp="1"/>
          </p:cNvSpPr>
          <p:nvPr>
            <p:ph type="title"/>
          </p:nvPr>
        </p:nvSpPr>
        <p:spPr/>
        <p:txBody>
          <a:bodyPr/>
          <a:lstStyle/>
          <a:p>
            <a:r>
              <a:rPr lang="tr-TR" altLang="en-US" sz="3323" dirty="0">
                <a:latin typeface="Tahoma" panose="020B0604030504040204" pitchFamily="34" charset="0"/>
              </a:rPr>
              <a:t>Veri Düzeltme</a:t>
            </a:r>
          </a:p>
        </p:txBody>
      </p:sp>
      <p:sp>
        <p:nvSpPr>
          <p:cNvPr id="614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Tahoma" panose="020B0604030504040204" pitchFamily="34" charset="0"/>
              </a:defRPr>
            </a:lvl1pPr>
            <a:lvl2pPr marL="685817" indent="-263776" eaLnBrk="0" hangingPunct="0">
              <a:defRPr sz="2215">
                <a:solidFill>
                  <a:schemeClr val="tx1"/>
                </a:solidFill>
                <a:latin typeface="Tahoma" panose="020B0604030504040204" pitchFamily="34" charset="0"/>
              </a:defRPr>
            </a:lvl2pPr>
            <a:lvl3pPr marL="1055103" indent="-211021" eaLnBrk="0" hangingPunct="0">
              <a:defRPr sz="2215">
                <a:solidFill>
                  <a:schemeClr val="tx1"/>
                </a:solidFill>
                <a:latin typeface="Tahoma" panose="020B0604030504040204" pitchFamily="34" charset="0"/>
              </a:defRPr>
            </a:lvl3pPr>
            <a:lvl4pPr marL="1477145" indent="-211021" eaLnBrk="0" hangingPunct="0">
              <a:defRPr sz="2215">
                <a:solidFill>
                  <a:schemeClr val="tx1"/>
                </a:solidFill>
                <a:latin typeface="Tahoma" panose="020B0604030504040204" pitchFamily="34" charset="0"/>
              </a:defRPr>
            </a:lvl4pPr>
            <a:lvl5pPr marL="1899186" indent="-211021" eaLnBrk="0" hangingPunct="0">
              <a:defRPr sz="2215">
                <a:solidFill>
                  <a:schemeClr val="tx1"/>
                </a:solidFill>
                <a:latin typeface="Tahoma" panose="020B0604030504040204" pitchFamily="34" charset="0"/>
              </a:defRPr>
            </a:lvl5pPr>
            <a:lvl6pPr marL="2321227" indent="-211021" eaLnBrk="0" fontAlgn="base" hangingPunct="0">
              <a:spcBef>
                <a:spcPct val="0"/>
              </a:spcBef>
              <a:spcAft>
                <a:spcPct val="0"/>
              </a:spcAft>
              <a:defRPr sz="2215">
                <a:solidFill>
                  <a:schemeClr val="tx1"/>
                </a:solidFill>
                <a:latin typeface="Tahoma" panose="020B0604030504040204" pitchFamily="34" charset="0"/>
              </a:defRPr>
            </a:lvl6pPr>
            <a:lvl7pPr marL="2743269" indent="-211021" eaLnBrk="0" fontAlgn="base" hangingPunct="0">
              <a:spcBef>
                <a:spcPct val="0"/>
              </a:spcBef>
              <a:spcAft>
                <a:spcPct val="0"/>
              </a:spcAft>
              <a:defRPr sz="2215">
                <a:solidFill>
                  <a:schemeClr val="tx1"/>
                </a:solidFill>
                <a:latin typeface="Tahoma" panose="020B0604030504040204" pitchFamily="34" charset="0"/>
              </a:defRPr>
            </a:lvl7pPr>
            <a:lvl8pPr marL="3165310" indent="-211021" eaLnBrk="0" fontAlgn="base" hangingPunct="0">
              <a:spcBef>
                <a:spcPct val="0"/>
              </a:spcBef>
              <a:spcAft>
                <a:spcPct val="0"/>
              </a:spcAft>
              <a:defRPr sz="2215">
                <a:solidFill>
                  <a:schemeClr val="tx1"/>
                </a:solidFill>
                <a:latin typeface="Tahoma" panose="020B0604030504040204" pitchFamily="34" charset="0"/>
              </a:defRPr>
            </a:lvl8pPr>
            <a:lvl9pPr marL="3587351" indent="-211021" eaLnBrk="0" fontAlgn="base" hangingPunct="0">
              <a:spcBef>
                <a:spcPct val="0"/>
              </a:spcBef>
              <a:spcAft>
                <a:spcPct val="0"/>
              </a:spcAft>
              <a:defRPr sz="2215">
                <a:solidFill>
                  <a:schemeClr val="tx1"/>
                </a:solidFill>
                <a:latin typeface="Tahoma" panose="020B0604030504040204" pitchFamily="34" charset="0"/>
              </a:defRPr>
            </a:lvl9pPr>
          </a:lstStyle>
          <a:p>
            <a:pPr eaLnBrk="1" hangingPunct="1"/>
            <a:fld id="{EB2F9BCB-AA27-466B-8ADE-69795419D695}" type="slidenum">
              <a:rPr lang="en-US" altLang="en-US" sz="1292"/>
              <a:pPr eaLnBrk="1" hangingPunct="1"/>
              <a:t>39</a:t>
            </a:fld>
            <a:endParaRPr lang="en-US" altLang="en-US" sz="1292"/>
          </a:p>
        </p:txBody>
      </p:sp>
      <p:sp>
        <p:nvSpPr>
          <p:cNvPr id="2" name="İçerik Yer Tutucusu 1"/>
          <p:cNvSpPr>
            <a:spLocks noGrp="1"/>
          </p:cNvSpPr>
          <p:nvPr>
            <p:ph idx="1"/>
          </p:nvPr>
        </p:nvSpPr>
        <p:spPr>
          <a:xfrm>
            <a:off x="185052" y="1600201"/>
            <a:ext cx="5583389" cy="4324350"/>
          </a:xfrm>
        </p:spPr>
        <p:txBody>
          <a:bodyPr>
            <a:normAutofit fontScale="62500" lnSpcReduction="20000"/>
          </a:bodyPr>
          <a:lstStyle/>
          <a:p>
            <a:r>
              <a:rPr lang="tr-TR" sz="2215" b="1" dirty="0">
                <a:solidFill>
                  <a:schemeClr val="tx1"/>
                </a:solidFill>
              </a:rPr>
              <a:t>Gürültülü Veri Nasıl Düzeltilir?</a:t>
            </a:r>
          </a:p>
          <a:p>
            <a:r>
              <a:rPr lang="tr-TR" sz="2215" dirty="0" err="1">
                <a:solidFill>
                  <a:schemeClr val="tx1"/>
                </a:solidFill>
              </a:rPr>
              <a:t>Bölütleme</a:t>
            </a:r>
            <a:r>
              <a:rPr lang="tr-TR" sz="2215" dirty="0">
                <a:solidFill>
                  <a:schemeClr val="tx1"/>
                </a:solidFill>
              </a:rPr>
              <a:t> Örneği</a:t>
            </a:r>
          </a:p>
          <a:p>
            <a:r>
              <a:rPr lang="tr-TR" sz="2215" dirty="0">
                <a:solidFill>
                  <a:schemeClr val="tx1"/>
                </a:solidFill>
              </a:rPr>
              <a:t>Veri: </a:t>
            </a:r>
            <a:r>
              <a:rPr lang="sv-SE" sz="2215" dirty="0">
                <a:solidFill>
                  <a:schemeClr val="tx1"/>
                </a:solidFill>
              </a:rPr>
              <a:t>8, 4, 21, 15, 21, 25, 24, 34</a:t>
            </a:r>
            <a:r>
              <a:rPr lang="tr-TR" sz="2215" dirty="0">
                <a:solidFill>
                  <a:schemeClr val="tx1"/>
                </a:solidFill>
              </a:rPr>
              <a:t>,</a:t>
            </a:r>
            <a:r>
              <a:rPr lang="sv-SE" sz="2215" dirty="0">
                <a:solidFill>
                  <a:schemeClr val="tx1"/>
                </a:solidFill>
              </a:rPr>
              <a:t> 28 </a:t>
            </a:r>
            <a:endParaRPr lang="tr-TR" sz="2215" dirty="0">
              <a:solidFill>
                <a:schemeClr val="tx1"/>
              </a:solidFill>
            </a:endParaRPr>
          </a:p>
          <a:p>
            <a:r>
              <a:rPr lang="tr-TR" sz="2215" dirty="0">
                <a:solidFill>
                  <a:schemeClr val="tx1"/>
                </a:solidFill>
              </a:rPr>
              <a:t>Sıralı </a:t>
            </a:r>
            <a:r>
              <a:rPr lang="sv-SE" sz="2215" dirty="0">
                <a:solidFill>
                  <a:schemeClr val="tx1"/>
                </a:solidFill>
              </a:rPr>
              <a:t>Veri:</a:t>
            </a:r>
            <a:r>
              <a:rPr lang="tr-TR" sz="2215" dirty="0">
                <a:solidFill>
                  <a:schemeClr val="tx1"/>
                </a:solidFill>
              </a:rPr>
              <a:t> </a:t>
            </a:r>
            <a:r>
              <a:rPr lang="sv-SE" sz="2215" dirty="0">
                <a:solidFill>
                  <a:schemeClr val="tx1"/>
                </a:solidFill>
              </a:rPr>
              <a:t>4, 8, 15, 21, 21, 24, 25, 28, 34 </a:t>
            </a:r>
          </a:p>
          <a:p>
            <a:r>
              <a:rPr lang="tr-TR" sz="2215" u="sng" dirty="0">
                <a:solidFill>
                  <a:schemeClr val="tx1"/>
                </a:solidFill>
              </a:rPr>
              <a:t>Eşit Genişlik Yaklaşımı:</a:t>
            </a:r>
            <a:r>
              <a:rPr lang="tr-TR" sz="2215" dirty="0">
                <a:solidFill>
                  <a:schemeClr val="tx1"/>
                </a:solidFill>
              </a:rPr>
              <a:t> Bölme sayısının belirlenmesi ve verinin eşit aralıklarla bölünmesi </a:t>
            </a:r>
          </a:p>
          <a:p>
            <a:r>
              <a:rPr lang="tr-TR" sz="2215" u="sng" dirty="0">
                <a:solidFill>
                  <a:schemeClr val="tx1"/>
                </a:solidFill>
              </a:rPr>
              <a:t>Eşit Derinlik Yaklaşımı:</a:t>
            </a:r>
            <a:r>
              <a:rPr lang="tr-TR" sz="2215" dirty="0">
                <a:solidFill>
                  <a:schemeClr val="tx1"/>
                </a:solidFill>
              </a:rPr>
              <a:t> Her bölmede eşit sayıda örnek kalacak şekilde bölünür. </a:t>
            </a:r>
          </a:p>
          <a:p>
            <a:r>
              <a:rPr lang="tr-TR" sz="2215" dirty="0">
                <a:solidFill>
                  <a:schemeClr val="tx1"/>
                </a:solidFill>
              </a:rPr>
              <a:t>Her bölmenin, ortalamayla ya da bölmenin en alt ve üst sınırlarıyla temsil edilmesi </a:t>
            </a:r>
          </a:p>
          <a:p>
            <a:endParaRPr lang="tr-TR" sz="2215" dirty="0"/>
          </a:p>
        </p:txBody>
      </p:sp>
      <p:sp>
        <p:nvSpPr>
          <p:cNvPr id="9" name="Dikdörtgen 8"/>
          <p:cNvSpPr/>
          <p:nvPr/>
        </p:nvSpPr>
        <p:spPr>
          <a:xfrm>
            <a:off x="73905" y="6212118"/>
            <a:ext cx="9070095" cy="348109"/>
          </a:xfrm>
          <a:prstGeom prst="rect">
            <a:avLst/>
          </a:prstGeom>
        </p:spPr>
        <p:txBody>
          <a:bodyPr wrap="square">
            <a:spAutoFit/>
          </a:bodyPr>
          <a:lstStyle/>
          <a:p>
            <a:r>
              <a:rPr lang="tr-TR" sz="1662" u="sng" dirty="0">
                <a:latin typeface="Calibri" panose="020F0502020204030204" pitchFamily="34" charset="0"/>
                <a:cs typeface="Calibri" panose="020F0502020204030204" pitchFamily="34" charset="0"/>
              </a:rPr>
              <a:t>Kaynak:</a:t>
            </a:r>
            <a:r>
              <a:rPr lang="tr-TR" sz="1662" dirty="0">
                <a:latin typeface="Calibri" panose="020F0502020204030204" pitchFamily="34" charset="0"/>
                <a:cs typeface="Calibri" panose="020F0502020204030204" pitchFamily="34" charset="0"/>
              </a:rPr>
              <a:t> K. Ergün, ‘Veri Madenciliği Ders Notları’, Balıkesir Üniversitesi.</a:t>
            </a:r>
          </a:p>
        </p:txBody>
      </p:sp>
      <p:pic>
        <p:nvPicPr>
          <p:cNvPr id="3" name="Resim 2"/>
          <p:cNvPicPr>
            <a:picLocks noChangeAspect="1"/>
          </p:cNvPicPr>
          <p:nvPr/>
        </p:nvPicPr>
        <p:blipFill>
          <a:blip r:embed="rId2"/>
          <a:stretch>
            <a:fillRect/>
          </a:stretch>
        </p:blipFill>
        <p:spPr>
          <a:xfrm>
            <a:off x="5794131" y="3429000"/>
            <a:ext cx="3349869" cy="2565858"/>
          </a:xfrm>
          <a:prstGeom prst="rect">
            <a:avLst/>
          </a:prstGeom>
        </p:spPr>
      </p:pic>
      <p:sp>
        <p:nvSpPr>
          <p:cNvPr id="4" name="Dikdörtgen 3"/>
          <p:cNvSpPr/>
          <p:nvPr/>
        </p:nvSpPr>
        <p:spPr bwMode="auto">
          <a:xfrm>
            <a:off x="6781800" y="3429000"/>
            <a:ext cx="1512460" cy="465282"/>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5" name="Metin kutusu 4"/>
          <p:cNvSpPr txBox="1"/>
          <p:nvPr/>
        </p:nvSpPr>
        <p:spPr>
          <a:xfrm>
            <a:off x="6241522" y="3429001"/>
            <a:ext cx="1999265" cy="348109"/>
          </a:xfrm>
          <a:prstGeom prst="rect">
            <a:avLst/>
          </a:prstGeom>
          <a:noFill/>
        </p:spPr>
        <p:txBody>
          <a:bodyPr wrap="none" rtlCol="0">
            <a:spAutoFit/>
          </a:bodyPr>
          <a:lstStyle/>
          <a:p>
            <a:r>
              <a:rPr lang="tr-TR" sz="1662" dirty="0"/>
              <a:t>Bölme Derinliği = 3</a:t>
            </a:r>
          </a:p>
        </p:txBody>
      </p:sp>
      <p:sp>
        <p:nvSpPr>
          <p:cNvPr id="6" name="Dikdörtgen 5">
            <a:extLst>
              <a:ext uri="{FF2B5EF4-FFF2-40B4-BE49-F238E27FC236}">
                <a16:creationId xmlns:a16="http://schemas.microsoft.com/office/drawing/2014/main" id="{FD3E05B0-C632-283C-B9DC-F0B81A2B065B}"/>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748F8A3A-8E73-DA53-D0BF-3D96167DE1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36442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Okuryazarlığı Nedir?</a:t>
            </a:r>
          </a:p>
        </p:txBody>
      </p:sp>
      <p:sp>
        <p:nvSpPr>
          <p:cNvPr id="3" name="Content Placeholder 2"/>
          <p:cNvSpPr>
            <a:spLocks noGrp="1"/>
          </p:cNvSpPr>
          <p:nvPr>
            <p:ph idx="1"/>
          </p:nvPr>
        </p:nvSpPr>
        <p:spPr>
          <a:xfrm>
            <a:off x="628652" y="1485899"/>
            <a:ext cx="8172448" cy="5001084"/>
          </a:xfrm>
        </p:spPr>
        <p:txBody>
          <a:bodyPr>
            <a:normAutofit fontScale="85000" lnSpcReduction="10000"/>
          </a:bodyPr>
          <a:lstStyle/>
          <a:p>
            <a:pPr marL="342900" indent="-342900">
              <a:buFont typeface="Arial" panose="020B0604020202020204" pitchFamily="34" charset="0"/>
              <a:buChar char="•"/>
            </a:pPr>
            <a:r>
              <a:rPr lang="tr-TR" sz="2000" dirty="0">
                <a:solidFill>
                  <a:schemeClr val="tx1"/>
                </a:solidFill>
              </a:rPr>
              <a:t>Verinin okunması, yazılması, belirli bir bağlam üzerinde tartışmaya açılması </a:t>
            </a:r>
          </a:p>
          <a:p>
            <a:pPr marL="342900" indent="-342900">
              <a:buFont typeface="Arial" panose="020B0604020202020204" pitchFamily="34" charset="0"/>
              <a:buChar char="•"/>
            </a:pPr>
            <a:r>
              <a:rPr lang="tr-TR" sz="2000" dirty="0">
                <a:solidFill>
                  <a:schemeClr val="tx1"/>
                </a:solidFill>
              </a:rPr>
              <a:t>Verinin kaynağı da göz önünde bulundurularak verinin nasıl işlenmesi gerektiği konusunda bir anlayış oluşturulması </a:t>
            </a:r>
          </a:p>
          <a:p>
            <a:pPr marL="342900" indent="-342900">
              <a:buFont typeface="Arial" panose="020B0604020202020204" pitchFamily="34" charset="0"/>
              <a:buChar char="•"/>
            </a:pPr>
            <a:r>
              <a:rPr lang="tr-TR" sz="2000" dirty="0">
                <a:solidFill>
                  <a:schemeClr val="tx1"/>
                </a:solidFill>
              </a:rPr>
              <a:t>Uygulanması gereken analitik yöntemler ve tekniklerin bilinmesi </a:t>
            </a:r>
          </a:p>
          <a:p>
            <a:pPr marL="342900" indent="-342900">
              <a:buFont typeface="Arial" panose="020B0604020202020204" pitchFamily="34" charset="0"/>
              <a:buChar char="•"/>
            </a:pPr>
            <a:r>
              <a:rPr lang="tr-TR" sz="2000" dirty="0">
                <a:solidFill>
                  <a:schemeClr val="tx1"/>
                </a:solidFill>
              </a:rPr>
              <a:t>Verinin işlenmesi sonucunda ortaya çıkacak fayda ve değer; hatta olası uygulamalar hakkında bilgi sahibi olunması</a:t>
            </a:r>
          </a:p>
          <a:p>
            <a:pPr marL="342900" indent="-342900">
              <a:buFont typeface="Arial" panose="020B0604020202020204" pitchFamily="34" charset="0"/>
              <a:buChar char="•"/>
            </a:pPr>
            <a:r>
              <a:rPr lang="tr-TR" sz="2000" dirty="0">
                <a:solidFill>
                  <a:schemeClr val="tx1"/>
                </a:solidFill>
              </a:rPr>
              <a:t>Grafiklerin nasıl okunacağının bilinmesi, buradan nasıl bulgular çıkarılacağına ve yargılara varılacağına hakim olunması</a:t>
            </a:r>
          </a:p>
          <a:p>
            <a:pPr marL="342900" indent="-342900">
              <a:buFont typeface="Arial" panose="020B0604020202020204" pitchFamily="34" charset="0"/>
              <a:buChar char="•"/>
            </a:pPr>
            <a:r>
              <a:rPr lang="tr-TR" sz="2000" dirty="0">
                <a:solidFill>
                  <a:schemeClr val="tx1"/>
                </a:solidFill>
              </a:rPr>
              <a:t>Manipüle edilmiş verinin farkına varılması, bu gibi istismarlara karşı dikkatli ve uyanık olunması</a:t>
            </a:r>
          </a:p>
          <a:p>
            <a:endParaRPr lang="tr-TR" sz="2000"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4</a:t>
            </a:fld>
            <a:endParaRPr lang="en-US"/>
          </a:p>
        </p:txBody>
      </p:sp>
      <p:sp>
        <p:nvSpPr>
          <p:cNvPr id="4" name="Dikdörtgen 3">
            <a:extLst>
              <a:ext uri="{FF2B5EF4-FFF2-40B4-BE49-F238E27FC236}">
                <a16:creationId xmlns:a16="http://schemas.microsoft.com/office/drawing/2014/main" id="{D4760692-0BCD-0944-CF26-65E7504B3F06}"/>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3C5E0977-055E-92F9-BDBC-5F07BD45D9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513866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Başlık"/>
          <p:cNvSpPr>
            <a:spLocks noGrp="1"/>
          </p:cNvSpPr>
          <p:nvPr>
            <p:ph type="title"/>
          </p:nvPr>
        </p:nvSpPr>
        <p:spPr/>
        <p:txBody>
          <a:bodyPr/>
          <a:lstStyle/>
          <a:p>
            <a:r>
              <a:rPr lang="tr-TR" altLang="en-US" sz="3323" dirty="0">
                <a:latin typeface="Tahoma" panose="020B0604030504040204" pitchFamily="34" charset="0"/>
              </a:rPr>
              <a:t>Veri Düzeltme</a:t>
            </a:r>
          </a:p>
        </p:txBody>
      </p:sp>
      <p:sp>
        <p:nvSpPr>
          <p:cNvPr id="614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Tahoma" panose="020B0604030504040204" pitchFamily="34" charset="0"/>
              </a:defRPr>
            </a:lvl1pPr>
            <a:lvl2pPr marL="685817" indent="-263776" eaLnBrk="0" hangingPunct="0">
              <a:defRPr sz="2215">
                <a:solidFill>
                  <a:schemeClr val="tx1"/>
                </a:solidFill>
                <a:latin typeface="Tahoma" panose="020B0604030504040204" pitchFamily="34" charset="0"/>
              </a:defRPr>
            </a:lvl2pPr>
            <a:lvl3pPr marL="1055103" indent="-211021" eaLnBrk="0" hangingPunct="0">
              <a:defRPr sz="2215">
                <a:solidFill>
                  <a:schemeClr val="tx1"/>
                </a:solidFill>
                <a:latin typeface="Tahoma" panose="020B0604030504040204" pitchFamily="34" charset="0"/>
              </a:defRPr>
            </a:lvl3pPr>
            <a:lvl4pPr marL="1477145" indent="-211021" eaLnBrk="0" hangingPunct="0">
              <a:defRPr sz="2215">
                <a:solidFill>
                  <a:schemeClr val="tx1"/>
                </a:solidFill>
                <a:latin typeface="Tahoma" panose="020B0604030504040204" pitchFamily="34" charset="0"/>
              </a:defRPr>
            </a:lvl4pPr>
            <a:lvl5pPr marL="1899186" indent="-211021" eaLnBrk="0" hangingPunct="0">
              <a:defRPr sz="2215">
                <a:solidFill>
                  <a:schemeClr val="tx1"/>
                </a:solidFill>
                <a:latin typeface="Tahoma" panose="020B0604030504040204" pitchFamily="34" charset="0"/>
              </a:defRPr>
            </a:lvl5pPr>
            <a:lvl6pPr marL="2321227" indent="-211021" eaLnBrk="0" fontAlgn="base" hangingPunct="0">
              <a:spcBef>
                <a:spcPct val="0"/>
              </a:spcBef>
              <a:spcAft>
                <a:spcPct val="0"/>
              </a:spcAft>
              <a:defRPr sz="2215">
                <a:solidFill>
                  <a:schemeClr val="tx1"/>
                </a:solidFill>
                <a:latin typeface="Tahoma" panose="020B0604030504040204" pitchFamily="34" charset="0"/>
              </a:defRPr>
            </a:lvl6pPr>
            <a:lvl7pPr marL="2743269" indent="-211021" eaLnBrk="0" fontAlgn="base" hangingPunct="0">
              <a:spcBef>
                <a:spcPct val="0"/>
              </a:spcBef>
              <a:spcAft>
                <a:spcPct val="0"/>
              </a:spcAft>
              <a:defRPr sz="2215">
                <a:solidFill>
                  <a:schemeClr val="tx1"/>
                </a:solidFill>
                <a:latin typeface="Tahoma" panose="020B0604030504040204" pitchFamily="34" charset="0"/>
              </a:defRPr>
            </a:lvl7pPr>
            <a:lvl8pPr marL="3165310" indent="-211021" eaLnBrk="0" fontAlgn="base" hangingPunct="0">
              <a:spcBef>
                <a:spcPct val="0"/>
              </a:spcBef>
              <a:spcAft>
                <a:spcPct val="0"/>
              </a:spcAft>
              <a:defRPr sz="2215">
                <a:solidFill>
                  <a:schemeClr val="tx1"/>
                </a:solidFill>
                <a:latin typeface="Tahoma" panose="020B0604030504040204" pitchFamily="34" charset="0"/>
              </a:defRPr>
            </a:lvl8pPr>
            <a:lvl9pPr marL="3587351" indent="-211021" eaLnBrk="0" fontAlgn="base" hangingPunct="0">
              <a:spcBef>
                <a:spcPct val="0"/>
              </a:spcBef>
              <a:spcAft>
                <a:spcPct val="0"/>
              </a:spcAft>
              <a:defRPr sz="2215">
                <a:solidFill>
                  <a:schemeClr val="tx1"/>
                </a:solidFill>
                <a:latin typeface="Tahoma" panose="020B0604030504040204" pitchFamily="34" charset="0"/>
              </a:defRPr>
            </a:lvl9pPr>
          </a:lstStyle>
          <a:p>
            <a:pPr eaLnBrk="1" hangingPunct="1"/>
            <a:fld id="{EB2F9BCB-AA27-466B-8ADE-69795419D695}" type="slidenum">
              <a:rPr lang="en-US" altLang="en-US" sz="1292"/>
              <a:pPr eaLnBrk="1" hangingPunct="1"/>
              <a:t>40</a:t>
            </a:fld>
            <a:endParaRPr lang="en-US" altLang="en-US" sz="1292"/>
          </a:p>
        </p:txBody>
      </p:sp>
      <p:sp>
        <p:nvSpPr>
          <p:cNvPr id="2" name="İçerik Yer Tutucusu 1"/>
          <p:cNvSpPr>
            <a:spLocks noGrp="1"/>
          </p:cNvSpPr>
          <p:nvPr>
            <p:ph idx="1"/>
          </p:nvPr>
        </p:nvSpPr>
        <p:spPr>
          <a:xfrm>
            <a:off x="562709" y="1600201"/>
            <a:ext cx="3876354" cy="4324350"/>
          </a:xfrm>
        </p:spPr>
        <p:txBody>
          <a:bodyPr>
            <a:normAutofit fontScale="92500" lnSpcReduction="20000"/>
          </a:bodyPr>
          <a:lstStyle/>
          <a:p>
            <a:r>
              <a:rPr lang="tr-TR" sz="2215" b="1" dirty="0">
                <a:solidFill>
                  <a:schemeClr val="tx1"/>
                </a:solidFill>
              </a:rPr>
              <a:t>Kümeleme / Demetleme / </a:t>
            </a:r>
            <a:r>
              <a:rPr lang="tr-TR" sz="2215" b="1" dirty="0" err="1">
                <a:solidFill>
                  <a:schemeClr val="tx1"/>
                </a:solidFill>
              </a:rPr>
              <a:t>Öbekleme</a:t>
            </a:r>
            <a:r>
              <a:rPr lang="tr-TR" sz="2215" b="1" dirty="0">
                <a:solidFill>
                  <a:schemeClr val="tx1"/>
                </a:solidFill>
              </a:rPr>
              <a:t> (</a:t>
            </a:r>
            <a:r>
              <a:rPr lang="tr-TR" sz="2215" b="1" i="1" dirty="0">
                <a:solidFill>
                  <a:schemeClr val="tx1"/>
                </a:solidFill>
              </a:rPr>
              <a:t>Clustering</a:t>
            </a:r>
            <a:r>
              <a:rPr lang="tr-TR" sz="2215" b="1" dirty="0">
                <a:solidFill>
                  <a:schemeClr val="tx1"/>
                </a:solidFill>
              </a:rPr>
              <a:t>)</a:t>
            </a:r>
          </a:p>
          <a:p>
            <a:endParaRPr lang="tr-TR" sz="2215" b="1" dirty="0">
              <a:solidFill>
                <a:schemeClr val="tx1"/>
              </a:solidFill>
            </a:endParaRPr>
          </a:p>
          <a:p>
            <a:r>
              <a:rPr lang="tr-TR" sz="2215" dirty="0">
                <a:solidFill>
                  <a:schemeClr val="tx1"/>
                </a:solidFill>
              </a:rPr>
              <a:t>Benzer verilerin aynı kümede/öbekte olacak şekilde gruplanması</a:t>
            </a:r>
          </a:p>
          <a:p>
            <a:r>
              <a:rPr lang="tr-TR" sz="2215" dirty="0">
                <a:solidFill>
                  <a:schemeClr val="tx1"/>
                </a:solidFill>
              </a:rPr>
              <a:t>Bu kümelerin/öbeklerin dışında kalan verilerin aykırılık olarak belirlenmesi ve silinmesi </a:t>
            </a:r>
          </a:p>
        </p:txBody>
      </p:sp>
      <p:sp>
        <p:nvSpPr>
          <p:cNvPr id="9" name="Dikdörtgen 8"/>
          <p:cNvSpPr/>
          <p:nvPr/>
        </p:nvSpPr>
        <p:spPr>
          <a:xfrm>
            <a:off x="73905" y="6212118"/>
            <a:ext cx="9070095" cy="348109"/>
          </a:xfrm>
          <a:prstGeom prst="rect">
            <a:avLst/>
          </a:prstGeom>
        </p:spPr>
        <p:txBody>
          <a:bodyPr wrap="square">
            <a:spAutoFit/>
          </a:bodyPr>
          <a:lstStyle/>
          <a:p>
            <a:r>
              <a:rPr lang="tr-TR" sz="1662" u="sng" dirty="0">
                <a:latin typeface="Calibri" panose="020F0502020204030204" pitchFamily="34" charset="0"/>
                <a:cs typeface="Calibri" panose="020F0502020204030204" pitchFamily="34" charset="0"/>
              </a:rPr>
              <a:t>Kaynak:</a:t>
            </a:r>
            <a:r>
              <a:rPr lang="tr-TR" sz="1662" dirty="0">
                <a:latin typeface="Calibri" panose="020F0502020204030204" pitchFamily="34" charset="0"/>
                <a:cs typeface="Calibri" panose="020F0502020204030204" pitchFamily="34" charset="0"/>
              </a:rPr>
              <a:t> K. Ergün, ‘Veri Madenciliği Ders Notları’, Balıkesir Üniversitesi.</a:t>
            </a:r>
          </a:p>
        </p:txBody>
      </p:sp>
      <p:pic>
        <p:nvPicPr>
          <p:cNvPr id="3" name="Resim 2"/>
          <p:cNvPicPr>
            <a:picLocks noChangeAspect="1"/>
          </p:cNvPicPr>
          <p:nvPr/>
        </p:nvPicPr>
        <p:blipFill>
          <a:blip r:embed="rId2"/>
          <a:stretch>
            <a:fillRect/>
          </a:stretch>
        </p:blipFill>
        <p:spPr>
          <a:xfrm>
            <a:off x="4439063" y="1704984"/>
            <a:ext cx="4395244" cy="3826280"/>
          </a:xfrm>
          <a:prstGeom prst="rect">
            <a:avLst/>
          </a:prstGeom>
        </p:spPr>
      </p:pic>
      <p:sp>
        <p:nvSpPr>
          <p:cNvPr id="4" name="Dikdörtgen 3">
            <a:extLst>
              <a:ext uri="{FF2B5EF4-FFF2-40B4-BE49-F238E27FC236}">
                <a16:creationId xmlns:a16="http://schemas.microsoft.com/office/drawing/2014/main" id="{CB39FF26-4F41-A149-FF38-4238F2A91106}"/>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A33F87C2-5BD2-2C91-C934-95D53E6E3B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371264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Başlık"/>
          <p:cNvSpPr>
            <a:spLocks noGrp="1"/>
          </p:cNvSpPr>
          <p:nvPr>
            <p:ph type="title"/>
          </p:nvPr>
        </p:nvSpPr>
        <p:spPr/>
        <p:txBody>
          <a:bodyPr/>
          <a:lstStyle/>
          <a:p>
            <a:r>
              <a:rPr lang="tr-TR" altLang="en-US" sz="3323" dirty="0">
                <a:latin typeface="Tahoma" panose="020B0604030504040204" pitchFamily="34" charset="0"/>
              </a:rPr>
              <a:t>Veri Düzeltme</a:t>
            </a:r>
          </a:p>
        </p:txBody>
      </p:sp>
      <p:sp>
        <p:nvSpPr>
          <p:cNvPr id="614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Tahoma" panose="020B0604030504040204" pitchFamily="34" charset="0"/>
              </a:defRPr>
            </a:lvl1pPr>
            <a:lvl2pPr marL="685817" indent="-263776" eaLnBrk="0" hangingPunct="0">
              <a:defRPr sz="2215">
                <a:solidFill>
                  <a:schemeClr val="tx1"/>
                </a:solidFill>
                <a:latin typeface="Tahoma" panose="020B0604030504040204" pitchFamily="34" charset="0"/>
              </a:defRPr>
            </a:lvl2pPr>
            <a:lvl3pPr marL="1055103" indent="-211021" eaLnBrk="0" hangingPunct="0">
              <a:defRPr sz="2215">
                <a:solidFill>
                  <a:schemeClr val="tx1"/>
                </a:solidFill>
                <a:latin typeface="Tahoma" panose="020B0604030504040204" pitchFamily="34" charset="0"/>
              </a:defRPr>
            </a:lvl3pPr>
            <a:lvl4pPr marL="1477145" indent="-211021" eaLnBrk="0" hangingPunct="0">
              <a:defRPr sz="2215">
                <a:solidFill>
                  <a:schemeClr val="tx1"/>
                </a:solidFill>
                <a:latin typeface="Tahoma" panose="020B0604030504040204" pitchFamily="34" charset="0"/>
              </a:defRPr>
            </a:lvl4pPr>
            <a:lvl5pPr marL="1899186" indent="-211021" eaLnBrk="0" hangingPunct="0">
              <a:defRPr sz="2215">
                <a:solidFill>
                  <a:schemeClr val="tx1"/>
                </a:solidFill>
                <a:latin typeface="Tahoma" panose="020B0604030504040204" pitchFamily="34" charset="0"/>
              </a:defRPr>
            </a:lvl5pPr>
            <a:lvl6pPr marL="2321227" indent="-211021" eaLnBrk="0" fontAlgn="base" hangingPunct="0">
              <a:spcBef>
                <a:spcPct val="0"/>
              </a:spcBef>
              <a:spcAft>
                <a:spcPct val="0"/>
              </a:spcAft>
              <a:defRPr sz="2215">
                <a:solidFill>
                  <a:schemeClr val="tx1"/>
                </a:solidFill>
                <a:latin typeface="Tahoma" panose="020B0604030504040204" pitchFamily="34" charset="0"/>
              </a:defRPr>
            </a:lvl6pPr>
            <a:lvl7pPr marL="2743269" indent="-211021" eaLnBrk="0" fontAlgn="base" hangingPunct="0">
              <a:spcBef>
                <a:spcPct val="0"/>
              </a:spcBef>
              <a:spcAft>
                <a:spcPct val="0"/>
              </a:spcAft>
              <a:defRPr sz="2215">
                <a:solidFill>
                  <a:schemeClr val="tx1"/>
                </a:solidFill>
                <a:latin typeface="Tahoma" panose="020B0604030504040204" pitchFamily="34" charset="0"/>
              </a:defRPr>
            </a:lvl7pPr>
            <a:lvl8pPr marL="3165310" indent="-211021" eaLnBrk="0" fontAlgn="base" hangingPunct="0">
              <a:spcBef>
                <a:spcPct val="0"/>
              </a:spcBef>
              <a:spcAft>
                <a:spcPct val="0"/>
              </a:spcAft>
              <a:defRPr sz="2215">
                <a:solidFill>
                  <a:schemeClr val="tx1"/>
                </a:solidFill>
                <a:latin typeface="Tahoma" panose="020B0604030504040204" pitchFamily="34" charset="0"/>
              </a:defRPr>
            </a:lvl8pPr>
            <a:lvl9pPr marL="3587351" indent="-211021" eaLnBrk="0" fontAlgn="base" hangingPunct="0">
              <a:spcBef>
                <a:spcPct val="0"/>
              </a:spcBef>
              <a:spcAft>
                <a:spcPct val="0"/>
              </a:spcAft>
              <a:defRPr sz="2215">
                <a:solidFill>
                  <a:schemeClr val="tx1"/>
                </a:solidFill>
                <a:latin typeface="Tahoma" panose="020B0604030504040204" pitchFamily="34" charset="0"/>
              </a:defRPr>
            </a:lvl9pPr>
          </a:lstStyle>
          <a:p>
            <a:pPr eaLnBrk="1" hangingPunct="1"/>
            <a:fld id="{EB2F9BCB-AA27-466B-8ADE-69795419D695}" type="slidenum">
              <a:rPr lang="en-US" altLang="en-US" sz="1292"/>
              <a:pPr eaLnBrk="1" hangingPunct="1"/>
              <a:t>41</a:t>
            </a:fld>
            <a:endParaRPr lang="en-US" altLang="en-US" sz="1292"/>
          </a:p>
        </p:txBody>
      </p:sp>
      <p:sp>
        <p:nvSpPr>
          <p:cNvPr id="2" name="İçerik Yer Tutucusu 1"/>
          <p:cNvSpPr>
            <a:spLocks noGrp="1"/>
          </p:cNvSpPr>
          <p:nvPr>
            <p:ph idx="1"/>
          </p:nvPr>
        </p:nvSpPr>
        <p:spPr>
          <a:xfrm>
            <a:off x="562708" y="1036867"/>
            <a:ext cx="8124091" cy="4324350"/>
          </a:xfrm>
        </p:spPr>
        <p:txBody>
          <a:bodyPr/>
          <a:lstStyle/>
          <a:p>
            <a:r>
              <a:rPr lang="tr-TR" sz="2215" b="1" dirty="0" err="1">
                <a:solidFill>
                  <a:schemeClr val="tx1"/>
                </a:solidFill>
              </a:rPr>
              <a:t>Normalizasyon</a:t>
            </a:r>
            <a:r>
              <a:rPr lang="tr-TR" sz="2215" b="1" dirty="0">
                <a:solidFill>
                  <a:schemeClr val="tx1"/>
                </a:solidFill>
              </a:rPr>
              <a:t> (</a:t>
            </a:r>
            <a:r>
              <a:rPr lang="tr-TR" sz="2215" b="1" i="1" dirty="0" err="1">
                <a:solidFill>
                  <a:schemeClr val="tx1"/>
                </a:solidFill>
              </a:rPr>
              <a:t>Normalization</a:t>
            </a:r>
            <a:r>
              <a:rPr lang="tr-TR" sz="2215" b="1" dirty="0">
                <a:solidFill>
                  <a:schemeClr val="tx1"/>
                </a:solidFill>
              </a:rPr>
              <a:t>)</a:t>
            </a:r>
          </a:p>
          <a:p>
            <a:r>
              <a:rPr lang="tr-TR" sz="2215" dirty="0">
                <a:solidFill>
                  <a:schemeClr val="tx1"/>
                </a:solidFill>
              </a:rPr>
              <a:t>Verinin, uygun ve belirli bir aralık arasında kalacak şekilde dönüştürülmesi</a:t>
            </a:r>
          </a:p>
          <a:p>
            <a:endParaRPr lang="tr-TR" sz="2215" dirty="0"/>
          </a:p>
        </p:txBody>
      </p:sp>
      <p:sp>
        <p:nvSpPr>
          <p:cNvPr id="9" name="Dikdörtgen 8"/>
          <p:cNvSpPr/>
          <p:nvPr/>
        </p:nvSpPr>
        <p:spPr>
          <a:xfrm>
            <a:off x="73905" y="6212118"/>
            <a:ext cx="9070095" cy="348109"/>
          </a:xfrm>
          <a:prstGeom prst="rect">
            <a:avLst/>
          </a:prstGeom>
        </p:spPr>
        <p:txBody>
          <a:bodyPr wrap="square">
            <a:spAutoFit/>
          </a:bodyPr>
          <a:lstStyle/>
          <a:p>
            <a:r>
              <a:rPr lang="tr-TR" sz="1662" u="sng" dirty="0">
                <a:latin typeface="Calibri" panose="020F0502020204030204" pitchFamily="34" charset="0"/>
                <a:cs typeface="Calibri" panose="020F0502020204030204" pitchFamily="34" charset="0"/>
              </a:rPr>
              <a:t>Kaynak:</a:t>
            </a:r>
            <a:r>
              <a:rPr lang="tr-TR" sz="1662" dirty="0">
                <a:latin typeface="Calibri" panose="020F0502020204030204" pitchFamily="34" charset="0"/>
                <a:cs typeface="Calibri" panose="020F0502020204030204" pitchFamily="34" charset="0"/>
              </a:rPr>
              <a:t> K. Ergün, ‘Veri Madenciliği Ders Notları’, Balıkesir Üniversitesi.</a:t>
            </a:r>
          </a:p>
        </p:txBody>
      </p:sp>
      <p:pic>
        <p:nvPicPr>
          <p:cNvPr id="4" name="Resim 3"/>
          <p:cNvPicPr>
            <a:picLocks noChangeAspect="1"/>
          </p:cNvPicPr>
          <p:nvPr/>
        </p:nvPicPr>
        <p:blipFill>
          <a:blip r:embed="rId2"/>
          <a:stretch>
            <a:fillRect/>
          </a:stretch>
        </p:blipFill>
        <p:spPr>
          <a:xfrm>
            <a:off x="1777830" y="2820772"/>
            <a:ext cx="5662246" cy="3103685"/>
          </a:xfrm>
          <a:prstGeom prst="rect">
            <a:avLst/>
          </a:prstGeom>
        </p:spPr>
      </p:pic>
      <p:sp>
        <p:nvSpPr>
          <p:cNvPr id="3" name="Dikdörtgen 2">
            <a:extLst>
              <a:ext uri="{FF2B5EF4-FFF2-40B4-BE49-F238E27FC236}">
                <a16:creationId xmlns:a16="http://schemas.microsoft.com/office/drawing/2014/main" id="{48254B4D-EF09-325E-0B0E-9FC259C1B464}"/>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5C4E591E-964B-C44D-25DF-17DBD3C9A0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311548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Başlık"/>
          <p:cNvSpPr>
            <a:spLocks noGrp="1"/>
          </p:cNvSpPr>
          <p:nvPr>
            <p:ph type="title"/>
          </p:nvPr>
        </p:nvSpPr>
        <p:spPr/>
        <p:txBody>
          <a:bodyPr/>
          <a:lstStyle/>
          <a:p>
            <a:r>
              <a:rPr lang="tr-TR" altLang="en-US" sz="3323" dirty="0">
                <a:latin typeface="Tahoma" panose="020B0604030504040204" pitchFamily="34" charset="0"/>
              </a:rPr>
              <a:t>Veri Düzeltme</a:t>
            </a:r>
          </a:p>
        </p:txBody>
      </p:sp>
      <p:sp>
        <p:nvSpPr>
          <p:cNvPr id="614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Tahoma" panose="020B0604030504040204" pitchFamily="34" charset="0"/>
              </a:defRPr>
            </a:lvl1pPr>
            <a:lvl2pPr marL="685817" indent="-263776" eaLnBrk="0" hangingPunct="0">
              <a:defRPr sz="2215">
                <a:solidFill>
                  <a:schemeClr val="tx1"/>
                </a:solidFill>
                <a:latin typeface="Tahoma" panose="020B0604030504040204" pitchFamily="34" charset="0"/>
              </a:defRPr>
            </a:lvl2pPr>
            <a:lvl3pPr marL="1055103" indent="-211021" eaLnBrk="0" hangingPunct="0">
              <a:defRPr sz="2215">
                <a:solidFill>
                  <a:schemeClr val="tx1"/>
                </a:solidFill>
                <a:latin typeface="Tahoma" panose="020B0604030504040204" pitchFamily="34" charset="0"/>
              </a:defRPr>
            </a:lvl3pPr>
            <a:lvl4pPr marL="1477145" indent="-211021" eaLnBrk="0" hangingPunct="0">
              <a:defRPr sz="2215">
                <a:solidFill>
                  <a:schemeClr val="tx1"/>
                </a:solidFill>
                <a:latin typeface="Tahoma" panose="020B0604030504040204" pitchFamily="34" charset="0"/>
              </a:defRPr>
            </a:lvl4pPr>
            <a:lvl5pPr marL="1899186" indent="-211021" eaLnBrk="0" hangingPunct="0">
              <a:defRPr sz="2215">
                <a:solidFill>
                  <a:schemeClr val="tx1"/>
                </a:solidFill>
                <a:latin typeface="Tahoma" panose="020B0604030504040204" pitchFamily="34" charset="0"/>
              </a:defRPr>
            </a:lvl5pPr>
            <a:lvl6pPr marL="2321227" indent="-211021" eaLnBrk="0" fontAlgn="base" hangingPunct="0">
              <a:spcBef>
                <a:spcPct val="0"/>
              </a:spcBef>
              <a:spcAft>
                <a:spcPct val="0"/>
              </a:spcAft>
              <a:defRPr sz="2215">
                <a:solidFill>
                  <a:schemeClr val="tx1"/>
                </a:solidFill>
                <a:latin typeface="Tahoma" panose="020B0604030504040204" pitchFamily="34" charset="0"/>
              </a:defRPr>
            </a:lvl6pPr>
            <a:lvl7pPr marL="2743269" indent="-211021" eaLnBrk="0" fontAlgn="base" hangingPunct="0">
              <a:spcBef>
                <a:spcPct val="0"/>
              </a:spcBef>
              <a:spcAft>
                <a:spcPct val="0"/>
              </a:spcAft>
              <a:defRPr sz="2215">
                <a:solidFill>
                  <a:schemeClr val="tx1"/>
                </a:solidFill>
                <a:latin typeface="Tahoma" panose="020B0604030504040204" pitchFamily="34" charset="0"/>
              </a:defRPr>
            </a:lvl7pPr>
            <a:lvl8pPr marL="3165310" indent="-211021" eaLnBrk="0" fontAlgn="base" hangingPunct="0">
              <a:spcBef>
                <a:spcPct val="0"/>
              </a:spcBef>
              <a:spcAft>
                <a:spcPct val="0"/>
              </a:spcAft>
              <a:defRPr sz="2215">
                <a:solidFill>
                  <a:schemeClr val="tx1"/>
                </a:solidFill>
                <a:latin typeface="Tahoma" panose="020B0604030504040204" pitchFamily="34" charset="0"/>
              </a:defRPr>
            </a:lvl8pPr>
            <a:lvl9pPr marL="3587351" indent="-211021" eaLnBrk="0" fontAlgn="base" hangingPunct="0">
              <a:spcBef>
                <a:spcPct val="0"/>
              </a:spcBef>
              <a:spcAft>
                <a:spcPct val="0"/>
              </a:spcAft>
              <a:defRPr sz="2215">
                <a:solidFill>
                  <a:schemeClr val="tx1"/>
                </a:solidFill>
                <a:latin typeface="Tahoma" panose="020B0604030504040204" pitchFamily="34" charset="0"/>
              </a:defRPr>
            </a:lvl9pPr>
          </a:lstStyle>
          <a:p>
            <a:pPr eaLnBrk="1" hangingPunct="1"/>
            <a:fld id="{EB2F9BCB-AA27-466B-8ADE-69795419D695}" type="slidenum">
              <a:rPr lang="en-US" altLang="en-US" sz="1292"/>
              <a:pPr eaLnBrk="1" hangingPunct="1"/>
              <a:t>42</a:t>
            </a:fld>
            <a:endParaRPr lang="en-US" altLang="en-US" sz="1292"/>
          </a:p>
        </p:txBody>
      </p:sp>
      <p:sp>
        <p:nvSpPr>
          <p:cNvPr id="2" name="İçerik Yer Tutucusu 1"/>
          <p:cNvSpPr>
            <a:spLocks noGrp="1"/>
          </p:cNvSpPr>
          <p:nvPr>
            <p:ph idx="1"/>
          </p:nvPr>
        </p:nvSpPr>
        <p:spPr>
          <a:xfrm>
            <a:off x="562708" y="1600201"/>
            <a:ext cx="8124091" cy="4324350"/>
          </a:xfrm>
        </p:spPr>
        <p:txBody>
          <a:bodyPr/>
          <a:lstStyle/>
          <a:p>
            <a:r>
              <a:rPr lang="tr-TR" sz="2215" b="1" dirty="0">
                <a:solidFill>
                  <a:schemeClr val="tx1"/>
                </a:solidFill>
              </a:rPr>
              <a:t>Nitelik Oluşturma</a:t>
            </a:r>
          </a:p>
          <a:p>
            <a:r>
              <a:rPr lang="tr-TR" sz="2215" dirty="0">
                <a:solidFill>
                  <a:schemeClr val="tx1"/>
                </a:solidFill>
              </a:rPr>
              <a:t>Mevcut nitelik/özniteliklerden, daha anlamlı nitelik/öznitelik oluşturulması</a:t>
            </a:r>
          </a:p>
          <a:p>
            <a:endParaRPr lang="tr-TR" sz="2215" dirty="0">
              <a:solidFill>
                <a:schemeClr val="tx1"/>
              </a:solidFill>
            </a:endParaRPr>
          </a:p>
          <a:p>
            <a:r>
              <a:rPr lang="tr-TR" sz="2215" dirty="0">
                <a:solidFill>
                  <a:schemeClr val="tx1"/>
                </a:solidFill>
              </a:rPr>
              <a:t>Örneğin: ‘en’ ve ‘boy’ niteliklerinden ‘alan’ niteliğinin oluşturulması</a:t>
            </a:r>
          </a:p>
        </p:txBody>
      </p:sp>
      <p:sp>
        <p:nvSpPr>
          <p:cNvPr id="9" name="Dikdörtgen 8"/>
          <p:cNvSpPr/>
          <p:nvPr/>
        </p:nvSpPr>
        <p:spPr>
          <a:xfrm>
            <a:off x="73905" y="6212118"/>
            <a:ext cx="9070095" cy="348109"/>
          </a:xfrm>
          <a:prstGeom prst="rect">
            <a:avLst/>
          </a:prstGeom>
        </p:spPr>
        <p:txBody>
          <a:bodyPr wrap="square">
            <a:spAutoFit/>
          </a:bodyPr>
          <a:lstStyle/>
          <a:p>
            <a:r>
              <a:rPr lang="tr-TR" sz="1662" u="sng" dirty="0">
                <a:latin typeface="Calibri" panose="020F0502020204030204" pitchFamily="34" charset="0"/>
                <a:cs typeface="Calibri" panose="020F0502020204030204" pitchFamily="34" charset="0"/>
              </a:rPr>
              <a:t>Kaynak:</a:t>
            </a:r>
            <a:r>
              <a:rPr lang="tr-TR" sz="1662" dirty="0">
                <a:latin typeface="Calibri" panose="020F0502020204030204" pitchFamily="34" charset="0"/>
                <a:cs typeface="Calibri" panose="020F0502020204030204" pitchFamily="34" charset="0"/>
              </a:rPr>
              <a:t> K. Ergün, ‘Veri Madenciliği Ders Notları’, Balıkesir Üniversitesi.</a:t>
            </a:r>
          </a:p>
        </p:txBody>
      </p:sp>
      <p:sp>
        <p:nvSpPr>
          <p:cNvPr id="3" name="Dikdörtgen 2">
            <a:extLst>
              <a:ext uri="{FF2B5EF4-FFF2-40B4-BE49-F238E27FC236}">
                <a16:creationId xmlns:a16="http://schemas.microsoft.com/office/drawing/2014/main" id="{8CB5C429-8822-19AB-0117-01A0B3EFDE93}"/>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0B0AFF29-665D-0DF4-9CCF-58B0BAECC9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900135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Biliminin İlk Adımı</a:t>
            </a:r>
          </a:p>
        </p:txBody>
      </p:sp>
      <p:sp>
        <p:nvSpPr>
          <p:cNvPr id="10" name="TextBox 9"/>
          <p:cNvSpPr txBox="1"/>
          <p:nvPr/>
        </p:nvSpPr>
        <p:spPr>
          <a:xfrm>
            <a:off x="237219" y="1443418"/>
            <a:ext cx="8563881" cy="3847207"/>
          </a:xfrm>
          <a:prstGeom prst="rect">
            <a:avLst/>
          </a:prstGeom>
          <a:noFill/>
        </p:spPr>
        <p:txBody>
          <a:bodyPr wrap="square" rtlCol="0">
            <a:spAutoFit/>
          </a:bodyPr>
          <a:lstStyle/>
          <a:p>
            <a:r>
              <a:rPr lang="tr-TR" sz="2800" b="1" dirty="0"/>
              <a:t>Veri Okuryazarlığı</a:t>
            </a:r>
          </a:p>
          <a:p>
            <a:endParaRPr lang="tr-TR" sz="2400" dirty="0"/>
          </a:p>
          <a:p>
            <a:pPr marL="285750" indent="-285750">
              <a:buFont typeface="Arial" panose="020B0604020202020204" pitchFamily="34" charset="0"/>
              <a:buChar char="•"/>
            </a:pPr>
            <a:r>
              <a:rPr lang="tr-TR" sz="2400" dirty="0"/>
              <a:t>Her türlü eğitim düzeyi, her yaş ve her meslek grubu için elzem</a:t>
            </a:r>
          </a:p>
          <a:p>
            <a:pPr marL="285750" indent="-285750">
              <a:buFont typeface="Arial" panose="020B0604020202020204" pitchFamily="34" charset="0"/>
              <a:buChar char="•"/>
            </a:pPr>
            <a:endParaRPr lang="tr-TR" sz="2400" dirty="0"/>
          </a:p>
          <a:p>
            <a:pPr marL="285750" indent="-285750">
              <a:buFont typeface="Arial" panose="020B0604020202020204" pitchFamily="34" charset="0"/>
              <a:buChar char="•"/>
            </a:pPr>
            <a:r>
              <a:rPr lang="tr-TR" sz="2400" dirty="0"/>
              <a:t>Veri-Malumat-Bilgi arasındaki farklar hakkında bilinç</a:t>
            </a:r>
          </a:p>
          <a:p>
            <a:pPr marL="285750" indent="-285750">
              <a:buFont typeface="Arial" panose="020B0604020202020204" pitchFamily="34" charset="0"/>
              <a:buChar char="•"/>
            </a:pPr>
            <a:endParaRPr lang="tr-TR" sz="2400" dirty="0"/>
          </a:p>
          <a:p>
            <a:pPr marL="285750" indent="-285750">
              <a:buFont typeface="Arial" panose="020B0604020202020204" pitchFamily="34" charset="0"/>
              <a:buChar char="•"/>
            </a:pPr>
            <a:r>
              <a:rPr lang="tr-TR" sz="2400" dirty="0"/>
              <a:t>Veri türleri hakkında temel düzey farkındalık</a:t>
            </a:r>
          </a:p>
          <a:p>
            <a:pPr marL="285750" indent="-285750">
              <a:buFont typeface="Arial" panose="020B0604020202020204" pitchFamily="34" charset="0"/>
              <a:buChar char="•"/>
            </a:pPr>
            <a:endParaRPr lang="tr-TR" sz="2400" dirty="0"/>
          </a:p>
          <a:p>
            <a:pPr marL="285750" indent="-285750">
              <a:buFont typeface="Arial" panose="020B0604020202020204" pitchFamily="34" charset="0"/>
              <a:buChar char="•"/>
            </a:pPr>
            <a:r>
              <a:rPr lang="tr-TR" sz="2400" dirty="0"/>
              <a:t>‘Temel’ düzey </a:t>
            </a:r>
            <a:r>
              <a:rPr lang="tr-TR" sz="2400" u="sng" dirty="0"/>
              <a:t>istatistik</a:t>
            </a:r>
            <a:r>
              <a:rPr lang="tr-TR" sz="2400" dirty="0"/>
              <a:t> bilgisi</a:t>
            </a:r>
            <a:endParaRPr lang="tr-TR" sz="1600" dirty="0"/>
          </a:p>
        </p:txBody>
      </p:sp>
      <p:sp>
        <p:nvSpPr>
          <p:cNvPr id="4" name="Dikdörtgen 3">
            <a:extLst>
              <a:ext uri="{FF2B5EF4-FFF2-40B4-BE49-F238E27FC236}">
                <a16:creationId xmlns:a16="http://schemas.microsoft.com/office/drawing/2014/main" id="{C48BE6D0-B96D-0074-CE00-ED1A4C678D5D}"/>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7C2F809D-359B-D55F-C18C-468EC11CC8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431988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 Biliminin İlk Adımı</a:t>
            </a:r>
          </a:p>
        </p:txBody>
      </p:sp>
      <p:sp>
        <p:nvSpPr>
          <p:cNvPr id="10" name="TextBox 9"/>
          <p:cNvSpPr txBox="1"/>
          <p:nvPr/>
        </p:nvSpPr>
        <p:spPr>
          <a:xfrm>
            <a:off x="453327" y="3105643"/>
            <a:ext cx="8563881" cy="3847207"/>
          </a:xfrm>
          <a:prstGeom prst="rect">
            <a:avLst/>
          </a:prstGeom>
          <a:noFill/>
        </p:spPr>
        <p:txBody>
          <a:bodyPr wrap="square" rtlCol="0">
            <a:spAutoFit/>
          </a:bodyPr>
          <a:lstStyle/>
          <a:p>
            <a:r>
              <a:rPr lang="tr-TR" sz="2400" b="1" dirty="0">
                <a:solidFill>
                  <a:srgbClr val="00B050"/>
                </a:solidFill>
              </a:rPr>
              <a:t>Endişeye Mahal Yok </a:t>
            </a:r>
            <a:r>
              <a:rPr lang="tr-TR" sz="2400" b="1" dirty="0">
                <a:solidFill>
                  <a:srgbClr val="00B050"/>
                </a:solidFill>
                <a:sym typeface="Wingdings" panose="05000000000000000000" pitchFamily="2" charset="2"/>
              </a:rPr>
              <a:t></a:t>
            </a:r>
          </a:p>
          <a:p>
            <a:endParaRPr lang="tr-TR" sz="2400" b="1" dirty="0">
              <a:solidFill>
                <a:srgbClr val="00B050"/>
              </a:solidFill>
              <a:sym typeface="Wingdings" panose="05000000000000000000" pitchFamily="2" charset="2"/>
            </a:endParaRPr>
          </a:p>
          <a:p>
            <a:r>
              <a:rPr lang="tr-TR" sz="2400" dirty="0">
                <a:sym typeface="Wingdings" panose="05000000000000000000" pitchFamily="2" charset="2"/>
              </a:rPr>
              <a:t>Sadece Temel Düzeyde:</a:t>
            </a:r>
          </a:p>
          <a:p>
            <a:endParaRPr lang="tr-TR" sz="2400" dirty="0">
              <a:sym typeface="Wingdings" panose="05000000000000000000" pitchFamily="2" charset="2"/>
            </a:endParaRPr>
          </a:p>
          <a:p>
            <a:pPr marL="457200" indent="-457200">
              <a:buFont typeface="Arial" panose="020B0604020202020204" pitchFamily="34" charset="0"/>
              <a:buChar char="•"/>
            </a:pPr>
            <a:r>
              <a:rPr lang="tr-TR" sz="2400" dirty="0">
                <a:sym typeface="Wingdings" panose="05000000000000000000" pitchFamily="2" charset="2"/>
              </a:rPr>
              <a:t>Merkezi Eğilim Ölçütleri</a:t>
            </a:r>
          </a:p>
          <a:p>
            <a:pPr marL="457200" indent="-457200">
              <a:buFont typeface="Arial" panose="020B0604020202020204" pitchFamily="34" charset="0"/>
              <a:buChar char="•"/>
            </a:pPr>
            <a:endParaRPr lang="tr-TR" sz="2400" dirty="0">
              <a:sym typeface="Wingdings" panose="05000000000000000000" pitchFamily="2" charset="2"/>
            </a:endParaRPr>
          </a:p>
          <a:p>
            <a:pPr marL="457200" indent="-457200">
              <a:buFont typeface="Arial" panose="020B0604020202020204" pitchFamily="34" charset="0"/>
              <a:buChar char="•"/>
            </a:pPr>
            <a:r>
              <a:rPr lang="tr-TR" sz="2400" dirty="0">
                <a:sym typeface="Wingdings" panose="05000000000000000000" pitchFamily="2" charset="2"/>
              </a:rPr>
              <a:t>Dağılım Ölçütleri</a:t>
            </a:r>
          </a:p>
          <a:p>
            <a:pPr marL="457200" indent="-457200">
              <a:buFont typeface="Arial" panose="020B0604020202020204" pitchFamily="34" charset="0"/>
              <a:buChar char="•"/>
            </a:pPr>
            <a:endParaRPr lang="tr-TR" sz="2400" dirty="0">
              <a:sym typeface="Wingdings" panose="05000000000000000000" pitchFamily="2" charset="2"/>
            </a:endParaRPr>
          </a:p>
          <a:p>
            <a:r>
              <a:rPr lang="tr-TR" sz="2400" dirty="0">
                <a:sym typeface="Wingdings" panose="05000000000000000000" pitchFamily="2" charset="2"/>
              </a:rPr>
              <a:t>yeterli</a:t>
            </a:r>
          </a:p>
          <a:p>
            <a:r>
              <a:rPr lang="tr-TR" sz="2800" b="1" dirty="0">
                <a:solidFill>
                  <a:srgbClr val="00B050"/>
                </a:solidFill>
                <a:sym typeface="Wingdings" panose="05000000000000000000" pitchFamily="2" charset="2"/>
              </a:rPr>
              <a:t> </a:t>
            </a:r>
            <a:endParaRPr lang="tr-TR" sz="2800" b="1" dirty="0">
              <a:solidFill>
                <a:srgbClr val="00B050"/>
              </a:solidFill>
            </a:endParaRPr>
          </a:p>
        </p:txBody>
      </p:sp>
      <p:sp>
        <p:nvSpPr>
          <p:cNvPr id="7" name="TextBox 6"/>
          <p:cNvSpPr txBox="1"/>
          <p:nvPr/>
        </p:nvSpPr>
        <p:spPr>
          <a:xfrm rot="21129225">
            <a:off x="130490" y="1158139"/>
            <a:ext cx="8563881" cy="584775"/>
          </a:xfrm>
          <a:prstGeom prst="rect">
            <a:avLst/>
          </a:prstGeom>
          <a:noFill/>
        </p:spPr>
        <p:txBody>
          <a:bodyPr wrap="square" rtlCol="0">
            <a:spAutoFit/>
          </a:bodyPr>
          <a:lstStyle/>
          <a:p>
            <a:r>
              <a:rPr lang="tr-TR" sz="3200" b="1" dirty="0">
                <a:solidFill>
                  <a:srgbClr val="FF0000"/>
                </a:solidFill>
              </a:rPr>
              <a:t>Biri ‘İstatistik’ mi dedi? </a:t>
            </a:r>
            <a:endParaRPr lang="tr-TR" sz="2000" b="1" dirty="0">
              <a:solidFill>
                <a:srgbClr val="FF0000"/>
              </a:solidFill>
            </a:endParaRPr>
          </a:p>
        </p:txBody>
      </p:sp>
      <p:sp>
        <p:nvSpPr>
          <p:cNvPr id="8" name="TextBox 7"/>
          <p:cNvSpPr txBox="1"/>
          <p:nvPr/>
        </p:nvSpPr>
        <p:spPr>
          <a:xfrm rot="897838">
            <a:off x="3788578" y="2729685"/>
            <a:ext cx="5094092" cy="523220"/>
          </a:xfrm>
          <a:prstGeom prst="rect">
            <a:avLst/>
          </a:prstGeom>
          <a:noFill/>
        </p:spPr>
        <p:txBody>
          <a:bodyPr wrap="square" rtlCol="0">
            <a:spAutoFit/>
          </a:bodyPr>
          <a:lstStyle/>
          <a:p>
            <a:r>
              <a:rPr lang="tr-TR" sz="2800" b="1" dirty="0">
                <a:solidFill>
                  <a:srgbClr val="FF0000"/>
                </a:solidFill>
              </a:rPr>
              <a:t>Ne kadarını bilmemiz gerek? </a:t>
            </a:r>
            <a:endParaRPr lang="tr-TR" b="1" dirty="0">
              <a:solidFill>
                <a:srgbClr val="FF0000"/>
              </a:solidFill>
            </a:endParaRPr>
          </a:p>
        </p:txBody>
      </p:sp>
      <p:sp>
        <p:nvSpPr>
          <p:cNvPr id="4" name="Dikdörtgen 3">
            <a:extLst>
              <a:ext uri="{FF2B5EF4-FFF2-40B4-BE49-F238E27FC236}">
                <a16:creationId xmlns:a16="http://schemas.microsoft.com/office/drawing/2014/main" id="{ABE59EC4-CE16-9A6E-4A16-B7CCE95DD110}"/>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996D05E2-0F21-D7E3-5845-66FDEEABA5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419341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Sayısal Verilere İlişkin Birtakım Ölçütler</a:t>
            </a:r>
          </a:p>
        </p:txBody>
      </p:sp>
      <p:sp>
        <p:nvSpPr>
          <p:cNvPr id="8" name="TextBox 7"/>
          <p:cNvSpPr txBox="1"/>
          <p:nvPr/>
        </p:nvSpPr>
        <p:spPr>
          <a:xfrm>
            <a:off x="64632" y="1326319"/>
            <a:ext cx="8654549" cy="4893647"/>
          </a:xfrm>
          <a:prstGeom prst="rect">
            <a:avLst/>
          </a:prstGeom>
          <a:noFill/>
        </p:spPr>
        <p:txBody>
          <a:bodyPr wrap="none" rtlCol="0">
            <a:spAutoFit/>
          </a:bodyPr>
          <a:lstStyle/>
          <a:p>
            <a:r>
              <a:rPr lang="tr-TR" sz="2400" b="1" dirty="0"/>
              <a:t>İSTATİSTİK NEDEN BU KADAR ZOR? BU KADAR ÇOK KAFA </a:t>
            </a:r>
          </a:p>
          <a:p>
            <a:r>
              <a:rPr lang="tr-TR" sz="2400" b="1" dirty="0"/>
              <a:t>KARIŞTIRICI TANIMA GEREK VAR MI?</a:t>
            </a:r>
          </a:p>
          <a:p>
            <a:endParaRPr lang="tr-TR" sz="2400" b="1" dirty="0"/>
          </a:p>
          <a:p>
            <a:endParaRPr lang="tr-TR" sz="2400" b="1" dirty="0"/>
          </a:p>
          <a:p>
            <a:r>
              <a:rPr lang="tr-TR" sz="2400" dirty="0"/>
              <a:t>A ve B isimli iki öğrencimiz olsun</a:t>
            </a:r>
          </a:p>
          <a:p>
            <a:endParaRPr lang="tr-TR" sz="2400" dirty="0"/>
          </a:p>
          <a:p>
            <a:r>
              <a:rPr lang="tr-TR" sz="2400" dirty="0"/>
              <a:t>A’nın genel başarı ortalaması 100 üzerinden 79</a:t>
            </a:r>
          </a:p>
          <a:p>
            <a:endParaRPr lang="tr-TR" sz="2400" dirty="0"/>
          </a:p>
          <a:p>
            <a:r>
              <a:rPr lang="tr-TR" sz="2400" dirty="0"/>
              <a:t>B’nin genel başarı ortalaması 100 üzerinden 53</a:t>
            </a:r>
          </a:p>
          <a:p>
            <a:endParaRPr lang="tr-TR" sz="2400" dirty="0"/>
          </a:p>
          <a:p>
            <a:r>
              <a:rPr lang="tr-TR" sz="2400" dirty="0"/>
              <a:t>‘Hangi öğrenci daha başarılı?’ sorusuna cevap vermek kolay</a:t>
            </a:r>
          </a:p>
          <a:p>
            <a:endParaRPr lang="tr-TR" sz="2400" dirty="0"/>
          </a:p>
          <a:p>
            <a:r>
              <a:rPr lang="tr-TR" sz="2400" dirty="0"/>
              <a:t>Ancak …</a:t>
            </a:r>
          </a:p>
        </p:txBody>
      </p:sp>
      <p:sp>
        <p:nvSpPr>
          <p:cNvPr id="4" name="Dikdörtgen 3">
            <a:extLst>
              <a:ext uri="{FF2B5EF4-FFF2-40B4-BE49-F238E27FC236}">
                <a16:creationId xmlns:a16="http://schemas.microsoft.com/office/drawing/2014/main" id="{8EC2B09D-9E89-C3FE-0887-AFBF44B4E58E}"/>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FD237372-8076-F302-C382-BF37427CFB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40148925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Sayısal Verilere İlişkin Birtakım Ölçütler</a:t>
            </a:r>
          </a:p>
        </p:txBody>
      </p:sp>
      <p:sp>
        <p:nvSpPr>
          <p:cNvPr id="8" name="TextBox 7"/>
          <p:cNvSpPr txBox="1"/>
          <p:nvPr/>
        </p:nvSpPr>
        <p:spPr>
          <a:xfrm>
            <a:off x="64632" y="1326319"/>
            <a:ext cx="8744632" cy="5047536"/>
          </a:xfrm>
          <a:prstGeom prst="rect">
            <a:avLst/>
          </a:prstGeom>
          <a:noFill/>
        </p:spPr>
        <p:txBody>
          <a:bodyPr wrap="square" rtlCol="0">
            <a:spAutoFit/>
          </a:bodyPr>
          <a:lstStyle/>
          <a:p>
            <a:r>
              <a:rPr lang="tr-TR" sz="2400" b="1" dirty="0"/>
              <a:t>İSTATİSTİK NEDEN BU KADAR ZOR?</a:t>
            </a:r>
          </a:p>
          <a:p>
            <a:endParaRPr lang="tr-TR" sz="2400" b="1" dirty="0"/>
          </a:p>
          <a:p>
            <a:r>
              <a:rPr lang="tr-TR" sz="2400" dirty="0"/>
              <a:t>20’şer öğrencilik iki adet sınıfımız olsun. Aynı ders ve aynı sınavdan öğrencilerin aldığı notlar şu şekilde olsun:</a:t>
            </a:r>
          </a:p>
          <a:p>
            <a:endParaRPr lang="tr-TR" sz="1600" dirty="0"/>
          </a:p>
          <a:p>
            <a:r>
              <a:rPr lang="tr-TR" sz="2400" u="sng" dirty="0"/>
              <a:t>SINIF 1 Notlar (Küçükten Büyüğe Sıralı):</a:t>
            </a:r>
          </a:p>
          <a:p>
            <a:r>
              <a:rPr lang="tr-TR" sz="2400" dirty="0"/>
              <a:t>25, 27, 31, 34, 37, 41, 41, 43, 56, 59, 59, 60, 61, 64, 66, 66, 70, 71, 75, 81</a:t>
            </a:r>
          </a:p>
          <a:p>
            <a:endParaRPr lang="tr-TR" sz="1600" dirty="0"/>
          </a:p>
          <a:p>
            <a:r>
              <a:rPr lang="tr-TR" sz="2400" u="sng" dirty="0"/>
              <a:t>SINIF 2 Notlar (Küçükten Büyüğe Sıralı):</a:t>
            </a:r>
          </a:p>
          <a:p>
            <a:r>
              <a:rPr lang="tr-TR" sz="2400" dirty="0"/>
              <a:t>22, 22, 23, 34, 38, 40, 41, 43, 51, 56, 59, 61, 61, 64, 65, 66, 72, 72, 79, 88</a:t>
            </a:r>
          </a:p>
          <a:p>
            <a:endParaRPr lang="tr-TR" sz="1600" dirty="0"/>
          </a:p>
          <a:p>
            <a:r>
              <a:rPr lang="tr-TR" sz="2400" dirty="0"/>
              <a:t>Soru ve Sorun: Hangi sınıf daha başarılı? Hangi ölçüt(</a:t>
            </a:r>
            <a:r>
              <a:rPr lang="tr-TR" sz="2400" dirty="0" err="1"/>
              <a:t>ler</a:t>
            </a:r>
            <a:r>
              <a:rPr lang="tr-TR" sz="2400" dirty="0"/>
              <a:t>)e göre?</a:t>
            </a:r>
          </a:p>
        </p:txBody>
      </p:sp>
      <p:sp>
        <p:nvSpPr>
          <p:cNvPr id="4" name="Dikdörtgen 3">
            <a:extLst>
              <a:ext uri="{FF2B5EF4-FFF2-40B4-BE49-F238E27FC236}">
                <a16:creationId xmlns:a16="http://schemas.microsoft.com/office/drawing/2014/main" id="{AE50DBCB-48D5-05E4-D5C8-3759425B96DB}"/>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FCE8AA3E-1C77-9D36-69E4-C7F9B5F632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719093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Sayısal Verilere İlişkin Birtakım Ölçütler</a:t>
            </a:r>
          </a:p>
        </p:txBody>
      </p:sp>
      <p:sp>
        <p:nvSpPr>
          <p:cNvPr id="8" name="TextBox 7"/>
          <p:cNvSpPr txBox="1"/>
          <p:nvPr/>
        </p:nvSpPr>
        <p:spPr>
          <a:xfrm>
            <a:off x="64632" y="1326319"/>
            <a:ext cx="8744632" cy="4893647"/>
          </a:xfrm>
          <a:prstGeom prst="rect">
            <a:avLst/>
          </a:prstGeom>
          <a:noFill/>
        </p:spPr>
        <p:txBody>
          <a:bodyPr wrap="square" rtlCol="0">
            <a:spAutoFit/>
          </a:bodyPr>
          <a:lstStyle/>
          <a:p>
            <a:r>
              <a:rPr lang="tr-TR" sz="2400" b="1" dirty="0"/>
              <a:t>İSTATİSTİK NEDEN BU KADAR ZOR?</a:t>
            </a:r>
          </a:p>
          <a:p>
            <a:endParaRPr lang="tr-TR" sz="2400" b="1" dirty="0"/>
          </a:p>
          <a:p>
            <a:r>
              <a:rPr lang="tr-TR" sz="2400" u="sng" dirty="0"/>
              <a:t>Merkezi Eğilim Ölçütleri:</a:t>
            </a:r>
          </a:p>
          <a:p>
            <a:r>
              <a:rPr lang="tr-TR" sz="2400" dirty="0"/>
              <a:t>Bir dağılımın nerede yoğunlaştığına (merkezinin ne civarda olduğuna) cevap bulmaya yönelik ölçütler</a:t>
            </a:r>
          </a:p>
          <a:p>
            <a:endParaRPr lang="tr-TR" sz="2400" dirty="0"/>
          </a:p>
          <a:p>
            <a:r>
              <a:rPr lang="tr-TR" sz="2400" dirty="0"/>
              <a:t>Ortalama veya Beklenen Değer (</a:t>
            </a:r>
            <a:r>
              <a:rPr lang="tr-TR" sz="2400" i="1" dirty="0" err="1"/>
              <a:t>Mean</a:t>
            </a:r>
            <a:r>
              <a:rPr lang="tr-TR" sz="2400" i="1" dirty="0"/>
              <a:t>, </a:t>
            </a:r>
            <a:r>
              <a:rPr lang="tr-TR" sz="2400" i="1" dirty="0" err="1"/>
              <a:t>Expected</a:t>
            </a:r>
            <a:r>
              <a:rPr lang="tr-TR" sz="2400" i="1" dirty="0"/>
              <a:t> Value, </a:t>
            </a:r>
            <a:r>
              <a:rPr lang="tr-TR" sz="2400" i="1" dirty="0">
                <a:sym typeface="Symbol" panose="05050102010706020507" pitchFamily="18" charset="2"/>
              </a:rPr>
              <a:t></a:t>
            </a:r>
            <a:r>
              <a:rPr lang="tr-TR" sz="2400" dirty="0"/>
              <a:t>): Dağılımdaki (kümedeki veya sayı dizisindeki) tüm değerlerin aritmetik ortalaması</a:t>
            </a:r>
          </a:p>
          <a:p>
            <a:r>
              <a:rPr lang="tr-TR" sz="2400" dirty="0"/>
              <a:t>	</a:t>
            </a:r>
          </a:p>
          <a:p>
            <a:r>
              <a:rPr lang="tr-TR" sz="2400" dirty="0">
                <a:solidFill>
                  <a:srgbClr val="FF0000"/>
                </a:solidFill>
              </a:rPr>
              <a:t>	Kümenin (sayı dizisinin) elemanı olmak zorunda değil</a:t>
            </a:r>
          </a:p>
          <a:p>
            <a:endParaRPr lang="tr-TR" sz="2400" dirty="0"/>
          </a:p>
          <a:p>
            <a:endParaRPr lang="tr-TR" sz="2400" b="1" dirty="0"/>
          </a:p>
        </p:txBody>
      </p:sp>
      <p:sp>
        <p:nvSpPr>
          <p:cNvPr id="4" name="Dikdörtgen 3">
            <a:extLst>
              <a:ext uri="{FF2B5EF4-FFF2-40B4-BE49-F238E27FC236}">
                <a16:creationId xmlns:a16="http://schemas.microsoft.com/office/drawing/2014/main" id="{A568B1BE-5B29-0A57-B4A8-EF87A312235E}"/>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C2A758AF-5F2B-6872-CCE4-F97E5EFB5D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42802788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Sayısal Verilere İlişkin Birtakım Ölçütler</a:t>
            </a:r>
          </a:p>
        </p:txBody>
      </p:sp>
      <p:sp>
        <p:nvSpPr>
          <p:cNvPr id="8" name="TextBox 7"/>
          <p:cNvSpPr txBox="1"/>
          <p:nvPr/>
        </p:nvSpPr>
        <p:spPr>
          <a:xfrm>
            <a:off x="64632" y="1326319"/>
            <a:ext cx="8744632" cy="4893647"/>
          </a:xfrm>
          <a:prstGeom prst="rect">
            <a:avLst/>
          </a:prstGeom>
          <a:noFill/>
        </p:spPr>
        <p:txBody>
          <a:bodyPr wrap="square" rtlCol="0">
            <a:spAutoFit/>
          </a:bodyPr>
          <a:lstStyle/>
          <a:p>
            <a:r>
              <a:rPr lang="tr-TR" sz="2400" b="1" dirty="0"/>
              <a:t>İSTATİSTİK NEDEN BU KADAR ZOR?</a:t>
            </a:r>
          </a:p>
          <a:p>
            <a:endParaRPr lang="tr-TR" sz="2400" b="1" dirty="0"/>
          </a:p>
          <a:p>
            <a:r>
              <a:rPr lang="tr-TR" sz="2400" u="sng" dirty="0"/>
              <a:t>Merkezi Eğilim Ölçütleri:</a:t>
            </a:r>
          </a:p>
          <a:p>
            <a:r>
              <a:rPr lang="tr-TR" sz="2400" dirty="0"/>
              <a:t>Bir dağılımın nerede yoğunlaştığına (merkezinin ne civarda olduğuna) cevap bulmaya yönelik ölçütler</a:t>
            </a:r>
          </a:p>
          <a:p>
            <a:endParaRPr lang="tr-TR" sz="2400" dirty="0"/>
          </a:p>
          <a:p>
            <a:r>
              <a:rPr lang="tr-TR" sz="2400" dirty="0"/>
              <a:t>Tepe Değeri veya </a:t>
            </a:r>
            <a:r>
              <a:rPr lang="tr-TR" sz="2400" dirty="0" err="1"/>
              <a:t>Mod</a:t>
            </a:r>
            <a:r>
              <a:rPr lang="tr-TR" sz="2400" dirty="0"/>
              <a:t> (</a:t>
            </a:r>
            <a:r>
              <a:rPr lang="tr-TR" sz="2400" i="1" dirty="0" err="1"/>
              <a:t>Mode</a:t>
            </a:r>
            <a:r>
              <a:rPr lang="tr-TR" sz="2400" dirty="0"/>
              <a:t>):</a:t>
            </a:r>
          </a:p>
          <a:p>
            <a:r>
              <a:rPr lang="tr-TR" sz="2400" dirty="0"/>
              <a:t>Dağılımda (kümede veya sayı dizisinde) en çok görülen değer(</a:t>
            </a:r>
            <a:r>
              <a:rPr lang="tr-TR" sz="2400" dirty="0" err="1"/>
              <a:t>ler</a:t>
            </a:r>
            <a:r>
              <a:rPr lang="tr-TR" sz="2400" dirty="0"/>
              <a:t>)</a:t>
            </a:r>
          </a:p>
          <a:p>
            <a:r>
              <a:rPr lang="tr-TR" sz="2400" dirty="0">
                <a:solidFill>
                  <a:srgbClr val="FF0000"/>
                </a:solidFill>
              </a:rPr>
              <a:t>	</a:t>
            </a:r>
            <a:r>
              <a:rPr lang="tr-TR" sz="2400" dirty="0">
                <a:solidFill>
                  <a:srgbClr val="0070C0"/>
                </a:solidFill>
              </a:rPr>
              <a:t>Kümenin (sayı dizisinin) elemanı</a:t>
            </a:r>
          </a:p>
          <a:p>
            <a:r>
              <a:rPr lang="tr-TR" sz="2400" dirty="0">
                <a:solidFill>
                  <a:srgbClr val="FF0000"/>
                </a:solidFill>
              </a:rPr>
              <a:t>	</a:t>
            </a:r>
          </a:p>
          <a:p>
            <a:r>
              <a:rPr lang="tr-TR" sz="2400" dirty="0">
                <a:solidFill>
                  <a:srgbClr val="FF0000"/>
                </a:solidFill>
              </a:rPr>
              <a:t>	Tek bir değer olmak zorunda değil; birden fazla değer 	olabilir</a:t>
            </a:r>
          </a:p>
        </p:txBody>
      </p:sp>
      <p:sp>
        <p:nvSpPr>
          <p:cNvPr id="5" name="Dikdörtgen 4">
            <a:extLst>
              <a:ext uri="{FF2B5EF4-FFF2-40B4-BE49-F238E27FC236}">
                <a16:creationId xmlns:a16="http://schemas.microsoft.com/office/drawing/2014/main" id="{E538894F-7555-B5C8-2A32-F3513BFB305A}"/>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5EE3E058-2408-7F39-AE74-C98142D318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7171694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Sayısal Verilere İlişkin Birtakım Ölçütler</a:t>
            </a:r>
          </a:p>
        </p:txBody>
      </p:sp>
      <p:sp>
        <p:nvSpPr>
          <p:cNvPr id="8" name="TextBox 7"/>
          <p:cNvSpPr txBox="1"/>
          <p:nvPr/>
        </p:nvSpPr>
        <p:spPr>
          <a:xfrm>
            <a:off x="64632" y="1326319"/>
            <a:ext cx="8744632" cy="4955203"/>
          </a:xfrm>
          <a:prstGeom prst="rect">
            <a:avLst/>
          </a:prstGeom>
          <a:noFill/>
        </p:spPr>
        <p:txBody>
          <a:bodyPr wrap="square" rtlCol="0">
            <a:spAutoFit/>
          </a:bodyPr>
          <a:lstStyle/>
          <a:p>
            <a:r>
              <a:rPr lang="tr-TR" sz="2400" b="1" dirty="0"/>
              <a:t>İSTATİSTİK NEDEN BU KADAR ZOR?</a:t>
            </a:r>
          </a:p>
          <a:p>
            <a:endParaRPr lang="tr-TR" sz="2400" b="1" dirty="0"/>
          </a:p>
          <a:p>
            <a:r>
              <a:rPr lang="tr-TR" sz="2400" u="sng" dirty="0"/>
              <a:t>Merkezi Eğilim Ölçütleri:</a:t>
            </a:r>
          </a:p>
          <a:p>
            <a:r>
              <a:rPr lang="tr-TR" sz="2400" dirty="0"/>
              <a:t>Bir dağılımın nerede yoğunlaştığına (merkezinin ne civarda olduğuna) cevap bulmaya yönelik ölçütler</a:t>
            </a:r>
          </a:p>
          <a:p>
            <a:endParaRPr lang="tr-TR" sz="2400" dirty="0"/>
          </a:p>
          <a:p>
            <a:r>
              <a:rPr lang="tr-TR" sz="2400" dirty="0"/>
              <a:t>Ortanca veya Medyan (</a:t>
            </a:r>
            <a:r>
              <a:rPr lang="tr-TR" sz="2400" i="1" dirty="0" err="1"/>
              <a:t>Median</a:t>
            </a:r>
            <a:r>
              <a:rPr lang="tr-TR" sz="2400" dirty="0"/>
              <a:t>):</a:t>
            </a:r>
          </a:p>
          <a:p>
            <a:r>
              <a:rPr lang="tr-TR" sz="2400" dirty="0"/>
              <a:t>Dağılım (küme veya sayı dizisi) küçükten büyüğe (veya büyükten küçüğe) sıralandığında ortada kalan değer</a:t>
            </a:r>
          </a:p>
          <a:p>
            <a:r>
              <a:rPr lang="tr-TR" sz="2000" dirty="0"/>
              <a:t>	</a:t>
            </a:r>
            <a:r>
              <a:rPr lang="tr-TR" sz="2000" dirty="0">
                <a:solidFill>
                  <a:srgbClr val="0070C0"/>
                </a:solidFill>
              </a:rPr>
              <a:t>Kümenin (sayı dizisinin) toplam eleman sayısı tekse; tam ortada 	kalan değer olacağı için kümenin (sayı dizisinin) elemanı </a:t>
            </a:r>
          </a:p>
          <a:p>
            <a:r>
              <a:rPr lang="tr-TR" sz="2000" dirty="0">
                <a:solidFill>
                  <a:srgbClr val="FF0000"/>
                </a:solidFill>
              </a:rPr>
              <a:t>	Kümenin (sayı dizisinin) toplam eleman sayısı çiftse; tam ortada 	kalan bir değer olmayacağı için kümenin (sayı dizisinin) elemanı 	olmayabilir</a:t>
            </a:r>
          </a:p>
        </p:txBody>
      </p:sp>
      <p:sp>
        <p:nvSpPr>
          <p:cNvPr id="4" name="Dikdörtgen 3">
            <a:extLst>
              <a:ext uri="{FF2B5EF4-FFF2-40B4-BE49-F238E27FC236}">
                <a16:creationId xmlns:a16="http://schemas.microsoft.com/office/drawing/2014/main" id="{0F8CBA56-59DB-0414-8D39-D3B3E0664EDD}"/>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6771F1B9-C699-FB93-0833-44132F68E6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36401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Yeni Görevler – Yeni Kariyerler</a:t>
            </a:r>
          </a:p>
        </p:txBody>
      </p:sp>
      <p:sp>
        <p:nvSpPr>
          <p:cNvPr id="3" name="Content Placeholder 2"/>
          <p:cNvSpPr>
            <a:spLocks noGrp="1"/>
          </p:cNvSpPr>
          <p:nvPr>
            <p:ph idx="1"/>
          </p:nvPr>
        </p:nvSpPr>
        <p:spPr>
          <a:xfrm>
            <a:off x="628652" y="1485899"/>
            <a:ext cx="8172448" cy="5001084"/>
          </a:xfrm>
        </p:spPr>
        <p:txBody>
          <a:bodyPr>
            <a:normAutofit/>
          </a:bodyPr>
          <a:lstStyle/>
          <a:p>
            <a:pPr marL="342900" indent="-342900">
              <a:buFont typeface="Arial" panose="020B0604020202020204" pitchFamily="34" charset="0"/>
              <a:buChar char="•"/>
            </a:pPr>
            <a:r>
              <a:rPr lang="tr-TR" sz="2000" dirty="0">
                <a:solidFill>
                  <a:schemeClr val="tx1"/>
                </a:solidFill>
              </a:rPr>
              <a:t>Veri Analisti</a:t>
            </a:r>
          </a:p>
          <a:p>
            <a:pPr marL="342900" indent="-342900">
              <a:buFont typeface="Arial" panose="020B0604020202020204" pitchFamily="34" charset="0"/>
              <a:buChar char="•"/>
            </a:pPr>
            <a:r>
              <a:rPr lang="tr-TR" sz="2000" dirty="0">
                <a:solidFill>
                  <a:schemeClr val="tx1"/>
                </a:solidFill>
              </a:rPr>
              <a:t>İş Zekası Geliştiricisi</a:t>
            </a:r>
          </a:p>
          <a:p>
            <a:endParaRPr lang="tr-TR" sz="2000" dirty="0">
              <a:solidFill>
                <a:schemeClr val="tx1"/>
              </a:solidFill>
            </a:endParaRPr>
          </a:p>
          <a:p>
            <a:r>
              <a:rPr lang="tr-TR" sz="2000" dirty="0">
                <a:solidFill>
                  <a:schemeClr val="tx1"/>
                </a:solidFill>
              </a:rPr>
              <a:t>Büyük Veri Kavramı ile Birlikte:</a:t>
            </a:r>
          </a:p>
          <a:p>
            <a:pPr marL="342900" indent="-342900">
              <a:buFont typeface="Arial" panose="020B0604020202020204" pitchFamily="34" charset="0"/>
              <a:buChar char="•"/>
            </a:pPr>
            <a:r>
              <a:rPr lang="tr-TR" sz="2000" dirty="0">
                <a:solidFill>
                  <a:schemeClr val="tx1"/>
                </a:solidFill>
              </a:rPr>
              <a:t>Veri Mühendisi</a:t>
            </a:r>
          </a:p>
          <a:p>
            <a:pPr marL="342900" indent="-342900">
              <a:buFont typeface="Arial" panose="020B0604020202020204" pitchFamily="34" charset="0"/>
              <a:buChar char="•"/>
            </a:pPr>
            <a:r>
              <a:rPr lang="tr-TR" sz="2000" dirty="0">
                <a:solidFill>
                  <a:schemeClr val="tx1"/>
                </a:solidFill>
              </a:rPr>
              <a:t>Veri Bilimcisi</a:t>
            </a:r>
          </a:p>
          <a:p>
            <a:endParaRPr lang="tr-TR" sz="2000"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5</a:t>
            </a:fld>
            <a:endParaRPr lang="en-US"/>
          </a:p>
        </p:txBody>
      </p:sp>
      <p:sp>
        <p:nvSpPr>
          <p:cNvPr id="4" name="Dikdörtgen 3">
            <a:extLst>
              <a:ext uri="{FF2B5EF4-FFF2-40B4-BE49-F238E27FC236}">
                <a16:creationId xmlns:a16="http://schemas.microsoft.com/office/drawing/2014/main" id="{796BE921-3F88-2E35-F7C3-3F81344747D0}"/>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952C9FF3-607D-C917-F274-1F30F644DA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2288790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Sayısal Verilere İlişkin Birtakım Ölçütler</a:t>
            </a:r>
          </a:p>
        </p:txBody>
      </p:sp>
      <p:sp>
        <p:nvSpPr>
          <p:cNvPr id="8" name="TextBox 7"/>
          <p:cNvSpPr txBox="1"/>
          <p:nvPr/>
        </p:nvSpPr>
        <p:spPr>
          <a:xfrm>
            <a:off x="64632" y="1326319"/>
            <a:ext cx="8744632" cy="1569660"/>
          </a:xfrm>
          <a:prstGeom prst="rect">
            <a:avLst/>
          </a:prstGeom>
          <a:noFill/>
        </p:spPr>
        <p:txBody>
          <a:bodyPr wrap="square" rtlCol="0">
            <a:spAutoFit/>
          </a:bodyPr>
          <a:lstStyle/>
          <a:p>
            <a:r>
              <a:rPr lang="tr-TR" sz="2400" b="1" dirty="0"/>
              <a:t>İSTATİSTİK NEDEN BU KADAR ZOR?</a:t>
            </a:r>
          </a:p>
          <a:p>
            <a:endParaRPr lang="tr-TR" sz="2400" b="1" dirty="0"/>
          </a:p>
          <a:p>
            <a:endParaRPr lang="tr-TR" sz="2400" dirty="0"/>
          </a:p>
          <a:p>
            <a:endParaRPr lang="tr-TR" sz="2400" b="1" dirty="0"/>
          </a:p>
        </p:txBody>
      </p:sp>
      <p:sp>
        <p:nvSpPr>
          <p:cNvPr id="7" name="Rectangle 6"/>
          <p:cNvSpPr/>
          <p:nvPr/>
        </p:nvSpPr>
        <p:spPr>
          <a:xfrm>
            <a:off x="128464" y="1818103"/>
            <a:ext cx="9561636" cy="4524315"/>
          </a:xfrm>
          <a:prstGeom prst="rect">
            <a:avLst/>
          </a:prstGeom>
        </p:spPr>
        <p:txBody>
          <a:bodyPr wrap="square">
            <a:spAutoFit/>
          </a:bodyPr>
          <a:lstStyle/>
          <a:p>
            <a:r>
              <a:rPr lang="tr-TR" sz="2400" b="1" dirty="0"/>
              <a:t>Bir Örnek</a:t>
            </a:r>
          </a:p>
          <a:p>
            <a:pPr marL="342900" indent="-342900">
              <a:buFont typeface="Arial" panose="020B0604020202020204" pitchFamily="34" charset="0"/>
              <a:buChar char="•"/>
            </a:pPr>
            <a:r>
              <a:rPr lang="tr-TR" sz="2400" dirty="0"/>
              <a:t>Elimizde bir sayı dizisi bulunsun </a:t>
            </a:r>
          </a:p>
          <a:p>
            <a:r>
              <a:rPr lang="tr-TR" sz="2400" dirty="0"/>
              <a:t>(</a:t>
            </a:r>
            <a:r>
              <a:rPr lang="tr-TR" sz="2400" dirty="0" err="1"/>
              <a:t>örn</a:t>
            </a:r>
            <a:r>
              <a:rPr lang="tr-TR" sz="2400" dirty="0"/>
              <a:t>. Öğrencilerin aldığı notlar </a:t>
            </a:r>
            <a:r>
              <a:rPr lang="tr-TR" sz="2400" dirty="0">
                <a:sym typeface="Wingdings" panose="05000000000000000000" pitchFamily="2" charset="2"/>
              </a:rPr>
              <a:t></a:t>
            </a:r>
            <a:r>
              <a:rPr lang="tr-TR" sz="2400" dirty="0"/>
              <a:t>):</a:t>
            </a:r>
          </a:p>
          <a:p>
            <a:r>
              <a:rPr lang="tr-TR" sz="2400" dirty="0"/>
              <a:t>		13, 18, 13, 14, 13, 16, 14, 21, 13</a:t>
            </a:r>
          </a:p>
          <a:p>
            <a:pPr marL="342900" indent="-342900">
              <a:buFont typeface="Arial" panose="020B0604020202020204" pitchFamily="34" charset="0"/>
              <a:buChar char="•"/>
            </a:pPr>
            <a:r>
              <a:rPr lang="tr-TR" sz="2400" dirty="0"/>
              <a:t>Bunları küçükten büyüğe sıralı dizersek:</a:t>
            </a:r>
          </a:p>
          <a:p>
            <a:pPr marL="0" indent="0">
              <a:buNone/>
            </a:pPr>
            <a:r>
              <a:rPr lang="tr-TR" sz="2400" dirty="0"/>
              <a:t>		13, 13, 13, 13, 14, 14, 16, 18, 21</a:t>
            </a:r>
          </a:p>
          <a:p>
            <a:pPr marL="0" indent="0">
              <a:buNone/>
            </a:pPr>
            <a:endParaRPr lang="tr-TR" sz="1600" dirty="0"/>
          </a:p>
          <a:p>
            <a:pPr marL="0" indent="0">
              <a:buNone/>
            </a:pPr>
            <a:r>
              <a:rPr lang="tr-TR" sz="2400" dirty="0"/>
              <a:t>Ortalama veya Beklenen Değer </a:t>
            </a:r>
          </a:p>
          <a:p>
            <a:pPr marL="0" indent="0">
              <a:buNone/>
            </a:pPr>
            <a:r>
              <a:rPr lang="tr-TR" sz="2400" dirty="0"/>
              <a:t>		(</a:t>
            </a:r>
            <a:r>
              <a:rPr lang="tr-TR" sz="2400" i="1" dirty="0" err="1"/>
              <a:t>Mean</a:t>
            </a:r>
            <a:r>
              <a:rPr lang="tr-TR" sz="2400" i="1" dirty="0"/>
              <a:t>, </a:t>
            </a:r>
            <a:r>
              <a:rPr lang="tr-TR" sz="2400" i="1" dirty="0" err="1"/>
              <a:t>Expected</a:t>
            </a:r>
            <a:r>
              <a:rPr lang="tr-TR" sz="2400" i="1" dirty="0"/>
              <a:t> Value</a:t>
            </a:r>
            <a:r>
              <a:rPr lang="tr-TR" sz="2400" dirty="0"/>
              <a:t>) = 15</a:t>
            </a:r>
          </a:p>
          <a:p>
            <a:pPr marL="0" indent="0">
              <a:buNone/>
            </a:pPr>
            <a:endParaRPr lang="tr-TR" sz="1600" dirty="0"/>
          </a:p>
          <a:p>
            <a:pPr marL="0" indent="0">
              <a:buNone/>
            </a:pPr>
            <a:r>
              <a:rPr lang="tr-TR" sz="2400" dirty="0" err="1"/>
              <a:t>Mod</a:t>
            </a:r>
            <a:r>
              <a:rPr lang="tr-TR" sz="2400" dirty="0"/>
              <a:t> (</a:t>
            </a:r>
            <a:r>
              <a:rPr lang="tr-TR" sz="2400" i="1" dirty="0" err="1"/>
              <a:t>Mode</a:t>
            </a:r>
            <a:r>
              <a:rPr lang="tr-TR" sz="2400" dirty="0"/>
              <a:t>) = 13</a:t>
            </a:r>
          </a:p>
          <a:p>
            <a:pPr marL="0" indent="0">
              <a:buNone/>
            </a:pPr>
            <a:endParaRPr lang="tr-TR" sz="1600" dirty="0"/>
          </a:p>
          <a:p>
            <a:pPr marL="0" indent="0">
              <a:buNone/>
            </a:pPr>
            <a:r>
              <a:rPr lang="tr-TR" sz="2400" dirty="0"/>
              <a:t>Medyan veya Ortanca (</a:t>
            </a:r>
            <a:r>
              <a:rPr lang="tr-TR" sz="2400" i="1" dirty="0" err="1"/>
              <a:t>Median</a:t>
            </a:r>
            <a:r>
              <a:rPr lang="tr-TR" sz="2400" dirty="0"/>
              <a:t>) = 14</a:t>
            </a:r>
          </a:p>
        </p:txBody>
      </p:sp>
      <p:sp>
        <p:nvSpPr>
          <p:cNvPr id="9" name="TextBox 8"/>
          <p:cNvSpPr txBox="1"/>
          <p:nvPr/>
        </p:nvSpPr>
        <p:spPr>
          <a:xfrm>
            <a:off x="6382989" y="4149694"/>
            <a:ext cx="2189511" cy="1015663"/>
          </a:xfrm>
          <a:prstGeom prst="rect">
            <a:avLst/>
          </a:prstGeom>
          <a:noFill/>
        </p:spPr>
        <p:txBody>
          <a:bodyPr wrap="square" rtlCol="0">
            <a:spAutoFit/>
          </a:bodyPr>
          <a:lstStyle/>
          <a:p>
            <a:r>
              <a:rPr lang="tr-TR" sz="2000" dirty="0">
                <a:solidFill>
                  <a:srgbClr val="FF0000"/>
                </a:solidFill>
              </a:rPr>
              <a:t>Kümenin </a:t>
            </a:r>
          </a:p>
          <a:p>
            <a:r>
              <a:rPr lang="tr-TR" sz="2000" dirty="0">
                <a:solidFill>
                  <a:srgbClr val="FF0000"/>
                </a:solidFill>
              </a:rPr>
              <a:t>(sayı dizisinin) </a:t>
            </a:r>
          </a:p>
          <a:p>
            <a:r>
              <a:rPr lang="tr-TR" sz="2000" dirty="0">
                <a:solidFill>
                  <a:srgbClr val="FF0000"/>
                </a:solidFill>
              </a:rPr>
              <a:t>elemanı bile değil</a:t>
            </a:r>
          </a:p>
        </p:txBody>
      </p:sp>
      <p:cxnSp>
        <p:nvCxnSpPr>
          <p:cNvPr id="10" name="Straight Arrow Connector 9"/>
          <p:cNvCxnSpPr/>
          <p:nvPr/>
        </p:nvCxnSpPr>
        <p:spPr>
          <a:xfrm flipH="1" flipV="1">
            <a:off x="5880200" y="4843554"/>
            <a:ext cx="438957" cy="6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Dikdörtgen 3">
            <a:extLst>
              <a:ext uri="{FF2B5EF4-FFF2-40B4-BE49-F238E27FC236}">
                <a16:creationId xmlns:a16="http://schemas.microsoft.com/office/drawing/2014/main" id="{ECFE618B-CC77-38A2-A747-F44A4FE82A77}"/>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2A29149F-A00A-418F-8825-7B280CB35B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624296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Sayısal Verilere İlişkin Birtakım Ölçütler</a:t>
            </a:r>
          </a:p>
        </p:txBody>
      </p:sp>
      <p:sp>
        <p:nvSpPr>
          <p:cNvPr id="8" name="TextBox 7"/>
          <p:cNvSpPr txBox="1"/>
          <p:nvPr/>
        </p:nvSpPr>
        <p:spPr>
          <a:xfrm>
            <a:off x="64632" y="1326319"/>
            <a:ext cx="8744632" cy="1569660"/>
          </a:xfrm>
          <a:prstGeom prst="rect">
            <a:avLst/>
          </a:prstGeom>
          <a:noFill/>
        </p:spPr>
        <p:txBody>
          <a:bodyPr wrap="square" rtlCol="0">
            <a:spAutoFit/>
          </a:bodyPr>
          <a:lstStyle/>
          <a:p>
            <a:r>
              <a:rPr lang="tr-TR" sz="2400" b="1" dirty="0"/>
              <a:t>İSTATİSTİK NEDEN BU KADAR ZOR?</a:t>
            </a:r>
          </a:p>
          <a:p>
            <a:endParaRPr lang="tr-TR" sz="2400" b="1" dirty="0"/>
          </a:p>
          <a:p>
            <a:endParaRPr lang="tr-TR" sz="2400" dirty="0"/>
          </a:p>
          <a:p>
            <a:endParaRPr lang="tr-TR" sz="2400" b="1" dirty="0"/>
          </a:p>
        </p:txBody>
      </p:sp>
      <p:sp>
        <p:nvSpPr>
          <p:cNvPr id="7" name="Rectangle 6"/>
          <p:cNvSpPr/>
          <p:nvPr/>
        </p:nvSpPr>
        <p:spPr>
          <a:xfrm>
            <a:off x="128464" y="1818103"/>
            <a:ext cx="9561636" cy="4955203"/>
          </a:xfrm>
          <a:prstGeom prst="rect">
            <a:avLst/>
          </a:prstGeom>
        </p:spPr>
        <p:txBody>
          <a:bodyPr wrap="square">
            <a:spAutoFit/>
          </a:bodyPr>
          <a:lstStyle/>
          <a:p>
            <a:r>
              <a:rPr lang="tr-TR" sz="2400" b="1" dirty="0"/>
              <a:t>Bir Örnek Daha</a:t>
            </a:r>
          </a:p>
          <a:p>
            <a:pPr marL="342900" indent="-342900">
              <a:buFont typeface="Arial" panose="020B0604020202020204" pitchFamily="34" charset="0"/>
              <a:buChar char="•"/>
            </a:pPr>
            <a:r>
              <a:rPr lang="tr-TR" sz="2400" dirty="0"/>
              <a:t>Elimizde bir sayı dizisi bulunsun </a:t>
            </a:r>
          </a:p>
          <a:p>
            <a:r>
              <a:rPr lang="tr-TR" sz="2400" dirty="0"/>
              <a:t>(</a:t>
            </a:r>
            <a:r>
              <a:rPr lang="tr-TR" sz="2400" dirty="0" err="1"/>
              <a:t>örn</a:t>
            </a:r>
            <a:r>
              <a:rPr lang="tr-TR" sz="2400" dirty="0"/>
              <a:t>. Öğrencilerin aldığı notlar </a:t>
            </a:r>
            <a:r>
              <a:rPr lang="tr-TR" sz="2400" dirty="0">
                <a:sym typeface="Wingdings" panose="05000000000000000000" pitchFamily="2" charset="2"/>
              </a:rPr>
              <a:t></a:t>
            </a:r>
            <a:r>
              <a:rPr lang="tr-TR" sz="2400" dirty="0"/>
              <a:t>):</a:t>
            </a:r>
          </a:p>
          <a:p>
            <a:r>
              <a:rPr lang="tr-TR" sz="2400" dirty="0"/>
              <a:t>		13, 18, 13, 15, 13, 16, 14, 21, 13, 17</a:t>
            </a:r>
          </a:p>
          <a:p>
            <a:pPr marL="342900" indent="-342900">
              <a:buFont typeface="Arial" panose="020B0604020202020204" pitchFamily="34" charset="0"/>
              <a:buChar char="•"/>
            </a:pPr>
            <a:r>
              <a:rPr lang="tr-TR" sz="2400" dirty="0"/>
              <a:t>Bunları küçükten büyüğe sıralı dizersek:</a:t>
            </a:r>
          </a:p>
          <a:p>
            <a:r>
              <a:rPr lang="tr-TR" sz="2400" dirty="0"/>
              <a:t>		13, 13, 13, 13, 14, 15, 16, 17, 18, 21</a:t>
            </a:r>
          </a:p>
          <a:p>
            <a:endParaRPr lang="tr-TR" sz="1600" dirty="0"/>
          </a:p>
          <a:p>
            <a:r>
              <a:rPr lang="tr-TR" sz="2400" dirty="0"/>
              <a:t>Ortalama veya Beklenen Değer </a:t>
            </a:r>
          </a:p>
          <a:p>
            <a:r>
              <a:rPr lang="tr-TR" sz="2400" dirty="0"/>
              <a:t>		(</a:t>
            </a:r>
            <a:r>
              <a:rPr lang="tr-TR" sz="2400" i="1" dirty="0" err="1"/>
              <a:t>Mean</a:t>
            </a:r>
            <a:r>
              <a:rPr lang="tr-TR" sz="2400" i="1" dirty="0"/>
              <a:t>, </a:t>
            </a:r>
            <a:r>
              <a:rPr lang="tr-TR" sz="2400" i="1" dirty="0" err="1"/>
              <a:t>Expected</a:t>
            </a:r>
            <a:r>
              <a:rPr lang="tr-TR" sz="2400" i="1" dirty="0"/>
              <a:t> Value</a:t>
            </a:r>
            <a:r>
              <a:rPr lang="tr-TR" sz="2400" dirty="0"/>
              <a:t>) = 15.3</a:t>
            </a:r>
          </a:p>
          <a:p>
            <a:endParaRPr lang="tr-TR" sz="1600" dirty="0"/>
          </a:p>
          <a:p>
            <a:r>
              <a:rPr lang="tr-TR" sz="2400" dirty="0" err="1"/>
              <a:t>Mod</a:t>
            </a:r>
            <a:r>
              <a:rPr lang="tr-TR" sz="2400" dirty="0"/>
              <a:t> (</a:t>
            </a:r>
            <a:r>
              <a:rPr lang="tr-TR" sz="2400" i="1" dirty="0" err="1"/>
              <a:t>Mode</a:t>
            </a:r>
            <a:r>
              <a:rPr lang="tr-TR" sz="2400" dirty="0"/>
              <a:t>) = 13</a:t>
            </a:r>
          </a:p>
          <a:p>
            <a:endParaRPr lang="tr-TR" sz="1600" dirty="0"/>
          </a:p>
          <a:p>
            <a:r>
              <a:rPr lang="tr-TR" sz="2400" dirty="0"/>
              <a:t>Medyan veya Ortanca (</a:t>
            </a:r>
            <a:r>
              <a:rPr lang="tr-TR" sz="2400" i="1" dirty="0" err="1"/>
              <a:t>Median</a:t>
            </a:r>
            <a:r>
              <a:rPr lang="tr-TR" sz="2400" dirty="0"/>
              <a:t>) = 14.5</a:t>
            </a:r>
          </a:p>
          <a:p>
            <a:pPr marL="0" indent="0">
              <a:buNone/>
            </a:pPr>
            <a:endParaRPr lang="tr-TR" dirty="0"/>
          </a:p>
        </p:txBody>
      </p:sp>
      <p:sp>
        <p:nvSpPr>
          <p:cNvPr id="9" name="TextBox 8"/>
          <p:cNvSpPr txBox="1"/>
          <p:nvPr/>
        </p:nvSpPr>
        <p:spPr>
          <a:xfrm>
            <a:off x="6717723" y="4149694"/>
            <a:ext cx="2189511" cy="1015663"/>
          </a:xfrm>
          <a:prstGeom prst="rect">
            <a:avLst/>
          </a:prstGeom>
          <a:noFill/>
        </p:spPr>
        <p:txBody>
          <a:bodyPr wrap="square" rtlCol="0">
            <a:spAutoFit/>
          </a:bodyPr>
          <a:lstStyle/>
          <a:p>
            <a:r>
              <a:rPr lang="tr-TR" sz="2000" dirty="0">
                <a:solidFill>
                  <a:srgbClr val="FF0000"/>
                </a:solidFill>
              </a:rPr>
              <a:t>Kümenin </a:t>
            </a:r>
          </a:p>
          <a:p>
            <a:r>
              <a:rPr lang="tr-TR" sz="2000" dirty="0">
                <a:solidFill>
                  <a:srgbClr val="FF0000"/>
                </a:solidFill>
              </a:rPr>
              <a:t>(sayı dizisinin) </a:t>
            </a:r>
          </a:p>
          <a:p>
            <a:r>
              <a:rPr lang="tr-TR" sz="2000" dirty="0">
                <a:solidFill>
                  <a:srgbClr val="FF0000"/>
                </a:solidFill>
              </a:rPr>
              <a:t>elemanı bile değil</a:t>
            </a:r>
          </a:p>
        </p:txBody>
      </p:sp>
      <p:cxnSp>
        <p:nvCxnSpPr>
          <p:cNvPr id="10" name="Straight Arrow Connector 9"/>
          <p:cNvCxnSpPr/>
          <p:nvPr/>
        </p:nvCxnSpPr>
        <p:spPr>
          <a:xfrm flipH="1" flipV="1">
            <a:off x="6165950" y="4843554"/>
            <a:ext cx="438957" cy="6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33408" y="5352341"/>
            <a:ext cx="2189511" cy="1015663"/>
          </a:xfrm>
          <a:prstGeom prst="rect">
            <a:avLst/>
          </a:prstGeom>
          <a:noFill/>
        </p:spPr>
        <p:txBody>
          <a:bodyPr wrap="square" rtlCol="0">
            <a:spAutoFit/>
          </a:bodyPr>
          <a:lstStyle/>
          <a:p>
            <a:r>
              <a:rPr lang="tr-TR" sz="2000" dirty="0">
                <a:solidFill>
                  <a:srgbClr val="FF0000"/>
                </a:solidFill>
              </a:rPr>
              <a:t>Kümenin </a:t>
            </a:r>
          </a:p>
          <a:p>
            <a:r>
              <a:rPr lang="tr-TR" sz="2000" dirty="0">
                <a:solidFill>
                  <a:srgbClr val="FF0000"/>
                </a:solidFill>
              </a:rPr>
              <a:t>(sayı dizisinin) </a:t>
            </a:r>
          </a:p>
          <a:p>
            <a:r>
              <a:rPr lang="tr-TR" sz="2000" dirty="0">
                <a:solidFill>
                  <a:srgbClr val="FF0000"/>
                </a:solidFill>
              </a:rPr>
              <a:t>elemanı bile değil</a:t>
            </a:r>
          </a:p>
        </p:txBody>
      </p:sp>
      <p:cxnSp>
        <p:nvCxnSpPr>
          <p:cNvPr id="12" name="Straight Arrow Connector 11"/>
          <p:cNvCxnSpPr/>
          <p:nvPr/>
        </p:nvCxnSpPr>
        <p:spPr>
          <a:xfrm flipH="1" flipV="1">
            <a:off x="5481635" y="6046201"/>
            <a:ext cx="438957" cy="6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Dikdörtgen 3">
            <a:extLst>
              <a:ext uri="{FF2B5EF4-FFF2-40B4-BE49-F238E27FC236}">
                <a16:creationId xmlns:a16="http://schemas.microsoft.com/office/drawing/2014/main" id="{3925EEB2-1676-3354-71B5-9FADD32562FC}"/>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15FD8801-9482-DBE8-2CC7-BE66609CA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191578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Sayısal Verilere İlişkin Birtakım Ölçütler</a:t>
            </a:r>
          </a:p>
        </p:txBody>
      </p:sp>
      <p:sp>
        <p:nvSpPr>
          <p:cNvPr id="8" name="TextBox 7"/>
          <p:cNvSpPr txBox="1"/>
          <p:nvPr/>
        </p:nvSpPr>
        <p:spPr>
          <a:xfrm>
            <a:off x="64632" y="1326319"/>
            <a:ext cx="8744632" cy="1569660"/>
          </a:xfrm>
          <a:prstGeom prst="rect">
            <a:avLst/>
          </a:prstGeom>
          <a:noFill/>
        </p:spPr>
        <p:txBody>
          <a:bodyPr wrap="square" rtlCol="0">
            <a:spAutoFit/>
          </a:bodyPr>
          <a:lstStyle/>
          <a:p>
            <a:r>
              <a:rPr lang="tr-TR" sz="2400" b="1" dirty="0"/>
              <a:t>İSTATİSTİK NEDEN BU KADAR ZOR?</a:t>
            </a:r>
          </a:p>
          <a:p>
            <a:endParaRPr lang="tr-TR" sz="2400" b="1" dirty="0"/>
          </a:p>
          <a:p>
            <a:endParaRPr lang="tr-TR" sz="2400" dirty="0"/>
          </a:p>
          <a:p>
            <a:endParaRPr lang="tr-TR" sz="2400" b="1" dirty="0"/>
          </a:p>
        </p:txBody>
      </p:sp>
      <p:sp>
        <p:nvSpPr>
          <p:cNvPr id="7" name="Rectangle 6"/>
          <p:cNvSpPr/>
          <p:nvPr/>
        </p:nvSpPr>
        <p:spPr>
          <a:xfrm>
            <a:off x="128464" y="1818103"/>
            <a:ext cx="9561636" cy="4955203"/>
          </a:xfrm>
          <a:prstGeom prst="rect">
            <a:avLst/>
          </a:prstGeom>
        </p:spPr>
        <p:txBody>
          <a:bodyPr wrap="square">
            <a:spAutoFit/>
          </a:bodyPr>
          <a:lstStyle/>
          <a:p>
            <a:r>
              <a:rPr lang="tr-TR" sz="2400" b="1" dirty="0"/>
              <a:t>Bir Örnek Daha (Hatalı Veri Girişi)</a:t>
            </a:r>
          </a:p>
          <a:p>
            <a:pPr marL="342900" indent="-342900">
              <a:buFont typeface="Arial" panose="020B0604020202020204" pitchFamily="34" charset="0"/>
              <a:buChar char="•"/>
            </a:pPr>
            <a:r>
              <a:rPr lang="tr-TR" sz="2400" dirty="0"/>
              <a:t>Bir önceki örnekte bir öğrencinin notu yanlış girilmiş olsun</a:t>
            </a:r>
          </a:p>
          <a:p>
            <a:r>
              <a:rPr lang="tr-TR" sz="2400" dirty="0"/>
              <a:t>(</a:t>
            </a:r>
            <a:r>
              <a:rPr lang="tr-TR" sz="2400" dirty="0" err="1"/>
              <a:t>örn</a:t>
            </a:r>
            <a:r>
              <a:rPr lang="tr-TR" sz="2400" dirty="0"/>
              <a:t>. Öğrencilerin aldığı notlar </a:t>
            </a:r>
            <a:r>
              <a:rPr lang="tr-TR" sz="2400" dirty="0">
                <a:sym typeface="Wingdings" panose="05000000000000000000" pitchFamily="2" charset="2"/>
              </a:rPr>
              <a:t></a:t>
            </a:r>
            <a:r>
              <a:rPr lang="tr-TR" sz="2400" dirty="0"/>
              <a:t>):</a:t>
            </a:r>
          </a:p>
          <a:p>
            <a:r>
              <a:rPr lang="tr-TR" sz="2400" dirty="0"/>
              <a:t>		13, 18, 13, 15, 13, 16, 14, 21, 13, </a:t>
            </a:r>
            <a:r>
              <a:rPr lang="tr-TR" sz="2400" dirty="0">
                <a:solidFill>
                  <a:srgbClr val="FF0000"/>
                </a:solidFill>
              </a:rPr>
              <a:t>178</a:t>
            </a:r>
          </a:p>
          <a:p>
            <a:pPr marL="342900" indent="-342900">
              <a:buFont typeface="Arial" panose="020B0604020202020204" pitchFamily="34" charset="0"/>
              <a:buChar char="•"/>
            </a:pPr>
            <a:r>
              <a:rPr lang="tr-TR" sz="2400" dirty="0"/>
              <a:t>Bunları küçükten büyüğe sıralı dizersek:</a:t>
            </a:r>
          </a:p>
          <a:p>
            <a:r>
              <a:rPr lang="tr-TR" sz="2400" dirty="0"/>
              <a:t>		13, 13, 13, 13, 14, 15, 16, 18, 21, </a:t>
            </a:r>
            <a:r>
              <a:rPr lang="tr-TR" sz="2400" dirty="0">
                <a:solidFill>
                  <a:srgbClr val="FF0000"/>
                </a:solidFill>
              </a:rPr>
              <a:t>178</a:t>
            </a:r>
            <a:r>
              <a:rPr lang="tr-TR" sz="2400" dirty="0"/>
              <a:t> </a:t>
            </a:r>
          </a:p>
          <a:p>
            <a:endParaRPr lang="tr-TR" sz="1600" dirty="0"/>
          </a:p>
          <a:p>
            <a:r>
              <a:rPr lang="tr-TR" sz="2400" dirty="0"/>
              <a:t>Ortalama veya Beklenen Değer </a:t>
            </a:r>
          </a:p>
          <a:p>
            <a:r>
              <a:rPr lang="tr-TR" sz="2400" dirty="0"/>
              <a:t>		(</a:t>
            </a:r>
            <a:r>
              <a:rPr lang="tr-TR" sz="2400" i="1" dirty="0" err="1"/>
              <a:t>Mean</a:t>
            </a:r>
            <a:r>
              <a:rPr lang="tr-TR" sz="2400" i="1" dirty="0"/>
              <a:t>, </a:t>
            </a:r>
            <a:r>
              <a:rPr lang="tr-TR" sz="2400" i="1" dirty="0" err="1"/>
              <a:t>Expected</a:t>
            </a:r>
            <a:r>
              <a:rPr lang="tr-TR" sz="2400" i="1" dirty="0"/>
              <a:t> Value</a:t>
            </a:r>
            <a:r>
              <a:rPr lang="tr-TR" sz="2400" dirty="0"/>
              <a:t>) = 31.4</a:t>
            </a:r>
          </a:p>
          <a:p>
            <a:endParaRPr lang="tr-TR" sz="1600" dirty="0"/>
          </a:p>
          <a:p>
            <a:r>
              <a:rPr lang="tr-TR" sz="2400" dirty="0" err="1"/>
              <a:t>Mod</a:t>
            </a:r>
            <a:r>
              <a:rPr lang="tr-TR" sz="2400" dirty="0"/>
              <a:t> (</a:t>
            </a:r>
            <a:r>
              <a:rPr lang="tr-TR" sz="2400" i="1" dirty="0" err="1"/>
              <a:t>Mode</a:t>
            </a:r>
            <a:r>
              <a:rPr lang="tr-TR" sz="2400" dirty="0"/>
              <a:t>) = 13</a:t>
            </a:r>
          </a:p>
          <a:p>
            <a:endParaRPr lang="tr-TR" sz="1600" dirty="0"/>
          </a:p>
          <a:p>
            <a:r>
              <a:rPr lang="tr-TR" sz="2400" dirty="0"/>
              <a:t>Medyan veya Ortanca (</a:t>
            </a:r>
            <a:r>
              <a:rPr lang="tr-TR" sz="2400" i="1" dirty="0" err="1"/>
              <a:t>Median</a:t>
            </a:r>
            <a:r>
              <a:rPr lang="tr-TR" sz="2400" dirty="0"/>
              <a:t>) = 14.5</a:t>
            </a:r>
          </a:p>
          <a:p>
            <a:pPr marL="0" indent="0">
              <a:buNone/>
            </a:pPr>
            <a:endParaRPr lang="tr-TR" dirty="0"/>
          </a:p>
        </p:txBody>
      </p:sp>
      <p:sp>
        <p:nvSpPr>
          <p:cNvPr id="9" name="TextBox 8"/>
          <p:cNvSpPr txBox="1"/>
          <p:nvPr/>
        </p:nvSpPr>
        <p:spPr>
          <a:xfrm>
            <a:off x="6668739" y="4466503"/>
            <a:ext cx="2189511" cy="707886"/>
          </a:xfrm>
          <a:prstGeom prst="rect">
            <a:avLst/>
          </a:prstGeom>
          <a:noFill/>
        </p:spPr>
        <p:txBody>
          <a:bodyPr wrap="square" rtlCol="0">
            <a:spAutoFit/>
          </a:bodyPr>
          <a:lstStyle/>
          <a:p>
            <a:r>
              <a:rPr lang="tr-TR" sz="2000" dirty="0">
                <a:solidFill>
                  <a:srgbClr val="FF0000"/>
                </a:solidFill>
              </a:rPr>
              <a:t>15.3’tü; anormal bir artış gösterdi</a:t>
            </a:r>
          </a:p>
        </p:txBody>
      </p:sp>
      <p:cxnSp>
        <p:nvCxnSpPr>
          <p:cNvPr id="10" name="Straight Arrow Connector 9"/>
          <p:cNvCxnSpPr/>
          <p:nvPr/>
        </p:nvCxnSpPr>
        <p:spPr>
          <a:xfrm flipH="1" flipV="1">
            <a:off x="6165950" y="4843554"/>
            <a:ext cx="438957" cy="6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84424" y="5840529"/>
            <a:ext cx="2189511" cy="400110"/>
          </a:xfrm>
          <a:prstGeom prst="rect">
            <a:avLst/>
          </a:prstGeom>
          <a:noFill/>
        </p:spPr>
        <p:txBody>
          <a:bodyPr wrap="square" rtlCol="0">
            <a:spAutoFit/>
          </a:bodyPr>
          <a:lstStyle/>
          <a:p>
            <a:r>
              <a:rPr lang="tr-TR" sz="2000" dirty="0">
                <a:solidFill>
                  <a:srgbClr val="00B050"/>
                </a:solidFill>
              </a:rPr>
              <a:t>Hiç değişmedi!...</a:t>
            </a:r>
          </a:p>
        </p:txBody>
      </p:sp>
      <p:cxnSp>
        <p:nvCxnSpPr>
          <p:cNvPr id="12" name="Straight Arrow Connector 11"/>
          <p:cNvCxnSpPr/>
          <p:nvPr/>
        </p:nvCxnSpPr>
        <p:spPr>
          <a:xfrm flipH="1" flipV="1">
            <a:off x="5481635" y="6046201"/>
            <a:ext cx="438957" cy="603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67011" y="5233650"/>
            <a:ext cx="2189511" cy="400110"/>
          </a:xfrm>
          <a:prstGeom prst="rect">
            <a:avLst/>
          </a:prstGeom>
          <a:noFill/>
        </p:spPr>
        <p:txBody>
          <a:bodyPr wrap="square" rtlCol="0">
            <a:spAutoFit/>
          </a:bodyPr>
          <a:lstStyle/>
          <a:p>
            <a:r>
              <a:rPr lang="tr-TR" sz="2000" dirty="0">
                <a:solidFill>
                  <a:srgbClr val="00B050"/>
                </a:solidFill>
              </a:rPr>
              <a:t>Değişmedi!...</a:t>
            </a:r>
          </a:p>
        </p:txBody>
      </p:sp>
      <p:cxnSp>
        <p:nvCxnSpPr>
          <p:cNvPr id="14" name="Straight Arrow Connector 13"/>
          <p:cNvCxnSpPr/>
          <p:nvPr/>
        </p:nvCxnSpPr>
        <p:spPr>
          <a:xfrm flipH="1" flipV="1">
            <a:off x="2664222" y="5439322"/>
            <a:ext cx="438957" cy="603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Dikdörtgen 3">
            <a:extLst>
              <a:ext uri="{FF2B5EF4-FFF2-40B4-BE49-F238E27FC236}">
                <a16:creationId xmlns:a16="http://schemas.microsoft.com/office/drawing/2014/main" id="{E5D3E1BD-5692-F410-0C92-B5B49C95FB2E}"/>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C3DDDCF7-DE7A-69DF-FF51-08CADFC507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005075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53</a:t>
            </a:fld>
            <a:endParaRPr lang="en-US"/>
          </a:p>
        </p:txBody>
      </p:sp>
      <p:sp>
        <p:nvSpPr>
          <p:cNvPr id="6147" name="Rectangle 2"/>
          <p:cNvSpPr>
            <a:spLocks noGrp="1" noChangeArrowheads="1"/>
          </p:cNvSpPr>
          <p:nvPr>
            <p:ph type="title"/>
          </p:nvPr>
        </p:nvSpPr>
        <p:spPr>
          <a:xfrm>
            <a:off x="1182085" y="304961"/>
            <a:ext cx="7794380" cy="1055077"/>
          </a:xfrm>
        </p:spPr>
        <p:txBody>
          <a:bodyPr/>
          <a:lstStyle/>
          <a:p>
            <a:pPr eaLnBrk="1" hangingPunct="1"/>
            <a:r>
              <a:rPr lang="tr-TR" sz="2954" dirty="0" err="1">
                <a:latin typeface="Tahoma" pitchFamily="34" charset="0"/>
              </a:rPr>
              <a:t>Histogram</a:t>
            </a:r>
            <a:endParaRPr lang="en-US" sz="2954" dirty="0">
              <a:latin typeface="Tahoma" pitchFamily="34" charset="0"/>
            </a:endParaRPr>
          </a:p>
        </p:txBody>
      </p:sp>
      <p:sp>
        <p:nvSpPr>
          <p:cNvPr id="5" name="Rectangle 4"/>
          <p:cNvSpPr txBox="1">
            <a:spLocks noChangeArrowheads="1"/>
          </p:cNvSpPr>
          <p:nvPr/>
        </p:nvSpPr>
        <p:spPr bwMode="auto">
          <a:xfrm>
            <a:off x="549491" y="1582602"/>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r>
              <a:rPr lang="tr-TR" sz="1662" dirty="0"/>
              <a:t>Bir terminale giren araçların </a:t>
            </a:r>
          </a:p>
          <a:p>
            <a:r>
              <a:rPr lang="tr-TR" sz="1662" dirty="0" err="1"/>
              <a:t>Histogram’ı</a:t>
            </a:r>
            <a:endParaRPr lang="tr-TR" sz="1662" dirty="0"/>
          </a:p>
          <a:p>
            <a:endParaRPr lang="tr-TR" sz="1662" dirty="0"/>
          </a:p>
          <a:p>
            <a:endParaRPr lang="tr-TR" sz="1662" dirty="0"/>
          </a:p>
          <a:p>
            <a:endParaRPr lang="tr-TR" sz="1662" dirty="0"/>
          </a:p>
        </p:txBody>
      </p:sp>
      <p:pic>
        <p:nvPicPr>
          <p:cNvPr id="2052" name="Picture 4" descr="Histogram of arrivals per minut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306" y="1434933"/>
            <a:ext cx="6010491" cy="50889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rot="16200000">
            <a:off x="1082381" y="3595173"/>
            <a:ext cx="1329378"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r>
              <a:rPr lang="tr-TR" sz="2215" dirty="0">
                <a:latin typeface="Tahoma" pitchFamily="34" charset="0"/>
              </a:rPr>
              <a:t>Frekans (%)</a:t>
            </a:r>
          </a:p>
        </p:txBody>
      </p:sp>
      <p:sp>
        <p:nvSpPr>
          <p:cNvPr id="7" name="Rectangle 6"/>
          <p:cNvSpPr/>
          <p:nvPr/>
        </p:nvSpPr>
        <p:spPr bwMode="auto">
          <a:xfrm>
            <a:off x="3508498" y="6030106"/>
            <a:ext cx="3165437"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r>
              <a:rPr lang="tr-TR" sz="2215" dirty="0">
                <a:latin typeface="Tahoma" pitchFamily="34" charset="0"/>
              </a:rPr>
              <a:t>Zaman Aralığı (Dakika)</a:t>
            </a:r>
          </a:p>
        </p:txBody>
      </p:sp>
      <p:sp>
        <p:nvSpPr>
          <p:cNvPr id="8" name="Rectangle 7"/>
          <p:cNvSpPr/>
          <p:nvPr/>
        </p:nvSpPr>
        <p:spPr bwMode="auto">
          <a:xfrm>
            <a:off x="3508498" y="1585712"/>
            <a:ext cx="3165437"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dirty="0">
              <a:latin typeface="Tahoma" pitchFamily="34" charset="0"/>
            </a:endParaRPr>
          </a:p>
        </p:txBody>
      </p:sp>
      <p:sp>
        <p:nvSpPr>
          <p:cNvPr id="9" name="Rectangle 8"/>
          <p:cNvSpPr/>
          <p:nvPr/>
        </p:nvSpPr>
        <p:spPr bwMode="auto">
          <a:xfrm>
            <a:off x="2020686" y="4293096"/>
            <a:ext cx="291371"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r>
              <a:rPr lang="tr-TR" sz="1292" dirty="0">
                <a:latin typeface="Tahoma" pitchFamily="34" charset="0"/>
              </a:rPr>
              <a:t>2.5</a:t>
            </a:r>
            <a:endParaRPr lang="tr-TR" sz="2215" dirty="0">
              <a:latin typeface="Tahoma" pitchFamily="34" charset="0"/>
            </a:endParaRPr>
          </a:p>
        </p:txBody>
      </p:sp>
      <p:sp>
        <p:nvSpPr>
          <p:cNvPr id="10" name="Rectangle 9"/>
          <p:cNvSpPr/>
          <p:nvPr/>
        </p:nvSpPr>
        <p:spPr bwMode="auto">
          <a:xfrm>
            <a:off x="2087155" y="5356599"/>
            <a:ext cx="291371"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algn="r" defTabSz="844083" fontAlgn="base">
              <a:spcBef>
                <a:spcPct val="0"/>
              </a:spcBef>
              <a:spcAft>
                <a:spcPct val="0"/>
              </a:spcAft>
            </a:pPr>
            <a:r>
              <a:rPr lang="tr-TR" sz="1292" dirty="0">
                <a:latin typeface="Tahoma" pitchFamily="34" charset="0"/>
              </a:rPr>
              <a:t>0</a:t>
            </a:r>
            <a:endParaRPr lang="tr-TR" sz="2215" dirty="0">
              <a:latin typeface="Tahoma" pitchFamily="34" charset="0"/>
            </a:endParaRPr>
          </a:p>
        </p:txBody>
      </p:sp>
      <p:sp>
        <p:nvSpPr>
          <p:cNvPr id="11" name="Rectangle 10"/>
          <p:cNvSpPr/>
          <p:nvPr/>
        </p:nvSpPr>
        <p:spPr bwMode="auto">
          <a:xfrm>
            <a:off x="2112650" y="3197888"/>
            <a:ext cx="291371" cy="511811"/>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algn="r" defTabSz="844083" fontAlgn="base">
              <a:spcBef>
                <a:spcPct val="0"/>
              </a:spcBef>
              <a:spcAft>
                <a:spcPct val="0"/>
              </a:spcAft>
            </a:pPr>
            <a:r>
              <a:rPr lang="tr-TR" sz="1292" dirty="0">
                <a:latin typeface="Tahoma" pitchFamily="34" charset="0"/>
              </a:rPr>
              <a:t>5</a:t>
            </a:r>
            <a:endParaRPr lang="tr-TR" sz="2215" dirty="0">
              <a:latin typeface="Tahoma" pitchFamily="34" charset="0"/>
            </a:endParaRPr>
          </a:p>
        </p:txBody>
      </p:sp>
      <p:sp>
        <p:nvSpPr>
          <p:cNvPr id="12" name="Rectangle 11"/>
          <p:cNvSpPr/>
          <p:nvPr/>
        </p:nvSpPr>
        <p:spPr bwMode="auto">
          <a:xfrm>
            <a:off x="2087155" y="2099622"/>
            <a:ext cx="291371"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r>
              <a:rPr lang="tr-TR" sz="1292" dirty="0"/>
              <a:t>7</a:t>
            </a:r>
            <a:r>
              <a:rPr lang="tr-TR" sz="1292" dirty="0">
                <a:latin typeface="Tahoma" pitchFamily="34" charset="0"/>
              </a:rPr>
              <a:t>.5</a:t>
            </a:r>
            <a:endParaRPr lang="tr-TR" sz="2215" dirty="0">
              <a:latin typeface="Tahoma" pitchFamily="34" charset="0"/>
            </a:endParaRPr>
          </a:p>
        </p:txBody>
      </p:sp>
      <p:cxnSp>
        <p:nvCxnSpPr>
          <p:cNvPr id="4" name="Straight Arrow Connector 3"/>
          <p:cNvCxnSpPr/>
          <p:nvPr/>
        </p:nvCxnSpPr>
        <p:spPr bwMode="auto">
          <a:xfrm flipH="1">
            <a:off x="4970813" y="3296062"/>
            <a:ext cx="997034" cy="73115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6" name="TextBox 5"/>
          <p:cNvSpPr txBox="1"/>
          <p:nvPr/>
        </p:nvSpPr>
        <p:spPr>
          <a:xfrm>
            <a:off x="5967847" y="2697843"/>
            <a:ext cx="2335896" cy="603883"/>
          </a:xfrm>
          <a:prstGeom prst="rect">
            <a:avLst/>
          </a:prstGeom>
          <a:noFill/>
        </p:spPr>
        <p:txBody>
          <a:bodyPr wrap="none" rtlCol="0">
            <a:spAutoFit/>
          </a:bodyPr>
          <a:lstStyle/>
          <a:p>
            <a:r>
              <a:rPr lang="tr-TR" sz="1662" dirty="0"/>
              <a:t>Geçerli tüm değerlerin </a:t>
            </a:r>
          </a:p>
          <a:p>
            <a:r>
              <a:rPr lang="tr-TR" sz="1662" dirty="0"/>
              <a:t>toplamı %100 olmalı</a:t>
            </a:r>
          </a:p>
        </p:txBody>
      </p:sp>
      <p:sp>
        <p:nvSpPr>
          <p:cNvPr id="3" name="Dikdörtgen 2">
            <a:extLst>
              <a:ext uri="{FF2B5EF4-FFF2-40B4-BE49-F238E27FC236}">
                <a16:creationId xmlns:a16="http://schemas.microsoft.com/office/drawing/2014/main" id="{FE06884A-7585-8CAD-CECC-0E629867BE5D}"/>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A3060B98-05F0-BFDD-2E1C-50EE141300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681787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54</a:t>
            </a:fld>
            <a:endParaRPr lang="en-US"/>
          </a:p>
        </p:txBody>
      </p:sp>
      <p:sp>
        <p:nvSpPr>
          <p:cNvPr id="6147" name="Rectangle 2"/>
          <p:cNvSpPr>
            <a:spLocks noGrp="1" noChangeArrowheads="1"/>
          </p:cNvSpPr>
          <p:nvPr>
            <p:ph type="title"/>
          </p:nvPr>
        </p:nvSpPr>
        <p:spPr>
          <a:xfrm>
            <a:off x="1182085" y="304961"/>
            <a:ext cx="7794380" cy="1055077"/>
          </a:xfrm>
        </p:spPr>
        <p:txBody>
          <a:bodyPr/>
          <a:lstStyle/>
          <a:p>
            <a:pPr eaLnBrk="1" hangingPunct="1"/>
            <a:r>
              <a:rPr lang="tr-TR" sz="2954" dirty="0">
                <a:latin typeface="Tahoma" pitchFamily="34" charset="0"/>
              </a:rPr>
              <a:t>Gauss Dağılımı (Normal Dağılım)</a:t>
            </a:r>
            <a:endParaRPr lang="en-US" sz="2954" dirty="0">
              <a:latin typeface="Tahoma" pitchFamily="34" charset="0"/>
            </a:endParaRPr>
          </a:p>
        </p:txBody>
      </p:sp>
      <p:sp>
        <p:nvSpPr>
          <p:cNvPr id="5" name="Rectangle 4"/>
          <p:cNvSpPr txBox="1">
            <a:spLocks noChangeArrowheads="1"/>
          </p:cNvSpPr>
          <p:nvPr/>
        </p:nvSpPr>
        <p:spPr bwMode="auto">
          <a:xfrm>
            <a:off x="549491" y="1582602"/>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buFont typeface="Arial" panose="020B0604020202020204" pitchFamily="34" charset="0"/>
              <a:buChar char="•"/>
            </a:pPr>
            <a:r>
              <a:rPr lang="tr-TR" sz="1662" dirty="0"/>
              <a:t>Meşhur Çan Eğrisi</a:t>
            </a:r>
          </a:p>
          <a:p>
            <a:pPr marL="316531" indent="-316531">
              <a:buFont typeface="Arial" panose="020B0604020202020204" pitchFamily="34" charset="0"/>
              <a:buChar char="•"/>
            </a:pPr>
            <a:r>
              <a:rPr lang="tr-TR" sz="1662" dirty="0"/>
              <a:t>Düzgün Dağılım (</a:t>
            </a:r>
            <a:r>
              <a:rPr lang="tr-TR" sz="1662" i="1" dirty="0" err="1"/>
              <a:t>Uniform</a:t>
            </a:r>
            <a:r>
              <a:rPr lang="tr-TR" sz="1662" i="1" dirty="0"/>
              <a:t> Distribution</a:t>
            </a:r>
            <a:r>
              <a:rPr lang="tr-TR" sz="1662" dirty="0"/>
              <a:t>) ile karıştırılmamalı</a:t>
            </a:r>
          </a:p>
          <a:p>
            <a:endParaRPr lang="tr-TR" sz="1662" dirty="0"/>
          </a:p>
          <a:p>
            <a:endParaRPr lang="tr-TR" sz="1662" dirty="0"/>
          </a:p>
          <a:p>
            <a:endParaRPr lang="tr-TR" sz="1662" dirty="0"/>
          </a:p>
        </p:txBody>
      </p:sp>
      <p:pic>
        <p:nvPicPr>
          <p:cNvPr id="1026" name="Picture 2" descr="https://upload.wikimedia.org/wikipedia/commons/thumb/8/8c/Standard_deviation_diagram.svg/1920px-Standard_deviation_diagram.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209" y="2830780"/>
            <a:ext cx="6995562" cy="3497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439062" y="5771614"/>
            <a:ext cx="308098" cy="348109"/>
          </a:xfrm>
          <a:prstGeom prst="rect">
            <a:avLst/>
          </a:prstGeom>
          <a:solidFill>
            <a:schemeClr val="bg1"/>
          </a:solidFill>
        </p:spPr>
        <p:txBody>
          <a:bodyPr wrap="none" rtlCol="0">
            <a:spAutoFit/>
          </a:bodyPr>
          <a:lstStyle/>
          <a:p>
            <a:r>
              <a:rPr lang="tr-TR" sz="1662" dirty="0">
                <a:sym typeface="Symbol" panose="05050102010706020507" pitchFamily="18" charset="2"/>
              </a:rPr>
              <a:t></a:t>
            </a:r>
            <a:endParaRPr lang="tr-TR" sz="1662" dirty="0"/>
          </a:p>
        </p:txBody>
      </p:sp>
      <p:sp>
        <p:nvSpPr>
          <p:cNvPr id="7" name="TextBox 6"/>
          <p:cNvSpPr txBox="1"/>
          <p:nvPr/>
        </p:nvSpPr>
        <p:spPr>
          <a:xfrm>
            <a:off x="4901982" y="5794543"/>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8" name="TextBox 7"/>
          <p:cNvSpPr txBox="1"/>
          <p:nvPr/>
        </p:nvSpPr>
        <p:spPr>
          <a:xfrm>
            <a:off x="5687738" y="5794543"/>
            <a:ext cx="545985"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9" name="TextBox 8"/>
          <p:cNvSpPr txBox="1"/>
          <p:nvPr/>
        </p:nvSpPr>
        <p:spPr>
          <a:xfrm>
            <a:off x="6497236" y="5794543"/>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10" name="TextBox 9"/>
          <p:cNvSpPr txBox="1"/>
          <p:nvPr/>
        </p:nvSpPr>
        <p:spPr>
          <a:xfrm>
            <a:off x="3375560" y="5794543"/>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11" name="TextBox 10"/>
          <p:cNvSpPr txBox="1"/>
          <p:nvPr/>
        </p:nvSpPr>
        <p:spPr>
          <a:xfrm>
            <a:off x="2575569" y="5755413"/>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12" name="TextBox 11"/>
          <p:cNvSpPr txBox="1"/>
          <p:nvPr/>
        </p:nvSpPr>
        <p:spPr>
          <a:xfrm>
            <a:off x="1747599" y="5763854"/>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cxnSp>
        <p:nvCxnSpPr>
          <p:cNvPr id="4" name="Straight Arrow Connector 3"/>
          <p:cNvCxnSpPr/>
          <p:nvPr/>
        </p:nvCxnSpPr>
        <p:spPr bwMode="auto">
          <a:xfrm flipH="1">
            <a:off x="7734300" y="4579670"/>
            <a:ext cx="360553" cy="104280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6" name="TextBox 5"/>
          <p:cNvSpPr txBox="1"/>
          <p:nvPr/>
        </p:nvSpPr>
        <p:spPr>
          <a:xfrm>
            <a:off x="7363695" y="3628407"/>
            <a:ext cx="1661723" cy="603883"/>
          </a:xfrm>
          <a:prstGeom prst="rect">
            <a:avLst/>
          </a:prstGeom>
          <a:noFill/>
        </p:spPr>
        <p:txBody>
          <a:bodyPr wrap="square" rtlCol="0">
            <a:spAutoFit/>
          </a:bodyPr>
          <a:lstStyle/>
          <a:p>
            <a:r>
              <a:rPr lang="tr-TR" sz="1662" dirty="0"/>
              <a:t>Bu kuyruk +</a:t>
            </a:r>
            <a:r>
              <a:rPr lang="tr-TR" sz="1662" dirty="0">
                <a:sym typeface="Symbol" panose="05050102010706020507" pitchFamily="18" charset="2"/>
              </a:rPr>
              <a:t>’a kadar uzar</a:t>
            </a:r>
            <a:endParaRPr lang="tr-TR" sz="1662" dirty="0"/>
          </a:p>
        </p:txBody>
      </p:sp>
      <p:sp>
        <p:nvSpPr>
          <p:cNvPr id="16" name="TextBox 15"/>
          <p:cNvSpPr txBox="1"/>
          <p:nvPr/>
        </p:nvSpPr>
        <p:spPr>
          <a:xfrm>
            <a:off x="1580899" y="3628407"/>
            <a:ext cx="1595254" cy="603883"/>
          </a:xfrm>
          <a:prstGeom prst="rect">
            <a:avLst/>
          </a:prstGeom>
          <a:noFill/>
        </p:spPr>
        <p:txBody>
          <a:bodyPr wrap="square" rtlCol="0">
            <a:spAutoFit/>
          </a:bodyPr>
          <a:lstStyle/>
          <a:p>
            <a:r>
              <a:rPr lang="tr-TR" sz="1662" dirty="0"/>
              <a:t>Bu kuyruk -</a:t>
            </a:r>
            <a:r>
              <a:rPr lang="tr-TR" sz="1662" dirty="0">
                <a:sym typeface="Symbol" panose="05050102010706020507" pitchFamily="18" charset="2"/>
              </a:rPr>
              <a:t>’a kadar uzar</a:t>
            </a:r>
            <a:endParaRPr lang="tr-TR" sz="1662" dirty="0"/>
          </a:p>
        </p:txBody>
      </p:sp>
      <p:cxnSp>
        <p:nvCxnSpPr>
          <p:cNvPr id="17" name="Straight Arrow Connector 16"/>
          <p:cNvCxnSpPr/>
          <p:nvPr/>
        </p:nvCxnSpPr>
        <p:spPr bwMode="auto">
          <a:xfrm flipH="1">
            <a:off x="1649731" y="4749604"/>
            <a:ext cx="241881" cy="87287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 name="Dikdörtgen 2">
            <a:extLst>
              <a:ext uri="{FF2B5EF4-FFF2-40B4-BE49-F238E27FC236}">
                <a16:creationId xmlns:a16="http://schemas.microsoft.com/office/drawing/2014/main" id="{B112C44F-5FC6-93B3-9F16-BCF42A76A7D5}"/>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1DEBD8EC-9335-E7DD-9BC1-99C9418B4F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486272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55</a:t>
            </a:fld>
            <a:endParaRPr lang="en-US"/>
          </a:p>
        </p:txBody>
      </p:sp>
      <p:sp>
        <p:nvSpPr>
          <p:cNvPr id="6147" name="Rectangle 2"/>
          <p:cNvSpPr>
            <a:spLocks noGrp="1" noChangeArrowheads="1"/>
          </p:cNvSpPr>
          <p:nvPr>
            <p:ph type="title"/>
          </p:nvPr>
        </p:nvSpPr>
        <p:spPr>
          <a:xfrm>
            <a:off x="1182085" y="304961"/>
            <a:ext cx="7794380" cy="1055077"/>
          </a:xfrm>
        </p:spPr>
        <p:txBody>
          <a:bodyPr/>
          <a:lstStyle/>
          <a:p>
            <a:pPr eaLnBrk="1" hangingPunct="1"/>
            <a:r>
              <a:rPr lang="tr-TR" sz="2954" dirty="0" err="1">
                <a:latin typeface="Tahoma" pitchFamily="34" charset="0"/>
              </a:rPr>
              <a:t>Histogram</a:t>
            </a:r>
            <a:r>
              <a:rPr lang="tr-TR" sz="2954" dirty="0">
                <a:latin typeface="Tahoma" pitchFamily="34" charset="0"/>
              </a:rPr>
              <a:t> – Gauss Dağılımı İlişkisi</a:t>
            </a:r>
            <a:endParaRPr lang="en-US" sz="2954" dirty="0">
              <a:latin typeface="Tahoma" pitchFamily="34" charset="0"/>
            </a:endParaRPr>
          </a:p>
        </p:txBody>
      </p:sp>
      <p:sp>
        <p:nvSpPr>
          <p:cNvPr id="5" name="Rectangle 4"/>
          <p:cNvSpPr txBox="1">
            <a:spLocks noChangeArrowheads="1"/>
          </p:cNvSpPr>
          <p:nvPr/>
        </p:nvSpPr>
        <p:spPr bwMode="auto">
          <a:xfrm>
            <a:off x="251520" y="1550930"/>
            <a:ext cx="872494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p:txBody>
      </p:sp>
      <p:pic>
        <p:nvPicPr>
          <p:cNvPr id="3074" name="Picture 2" descr="histogram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531" y="2033382"/>
            <a:ext cx="6220924" cy="42794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txBox="1">
            <a:spLocks noChangeArrowheads="1"/>
          </p:cNvSpPr>
          <p:nvPr/>
        </p:nvSpPr>
        <p:spPr bwMode="auto">
          <a:xfrm>
            <a:off x="549491" y="1582602"/>
            <a:ext cx="8276520"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buFont typeface="Arial" panose="020B0604020202020204" pitchFamily="34" charset="0"/>
              <a:buChar char="•"/>
            </a:pPr>
            <a:r>
              <a:rPr lang="tr-TR" sz="1662" dirty="0"/>
              <a:t>Çok sayıda örnek varsa; aralık (</a:t>
            </a:r>
            <a:r>
              <a:rPr lang="tr-TR" sz="1662" i="1" dirty="0"/>
              <a:t>bin</a:t>
            </a:r>
            <a:r>
              <a:rPr lang="tr-TR" sz="1662" dirty="0"/>
              <a:t>) değerleri de çok küçülürse </a:t>
            </a:r>
            <a:r>
              <a:rPr lang="tr-TR" sz="1662" dirty="0" err="1"/>
              <a:t>Histogram</a:t>
            </a:r>
            <a:r>
              <a:rPr lang="tr-TR" sz="1662" dirty="0"/>
              <a:t>, Gauss Dağılımına dönüşmeye başlar!...</a:t>
            </a:r>
          </a:p>
          <a:p>
            <a:endParaRPr lang="tr-TR" sz="1662" dirty="0"/>
          </a:p>
          <a:p>
            <a:endParaRPr lang="tr-TR" sz="1662" dirty="0"/>
          </a:p>
          <a:p>
            <a:endParaRPr lang="tr-TR" sz="1662" dirty="0"/>
          </a:p>
        </p:txBody>
      </p:sp>
      <p:sp>
        <p:nvSpPr>
          <p:cNvPr id="7" name="Rectangle 6"/>
          <p:cNvSpPr/>
          <p:nvPr/>
        </p:nvSpPr>
        <p:spPr bwMode="auto">
          <a:xfrm rot="16200000">
            <a:off x="816506" y="3927517"/>
            <a:ext cx="1329378"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r>
              <a:rPr lang="tr-TR" sz="2215" dirty="0">
                <a:latin typeface="Tahoma" pitchFamily="34" charset="0"/>
              </a:rPr>
              <a:t>Frekans (%)</a:t>
            </a:r>
          </a:p>
        </p:txBody>
      </p:sp>
      <p:sp>
        <p:nvSpPr>
          <p:cNvPr id="8" name="Rectangle 7"/>
          <p:cNvSpPr/>
          <p:nvPr/>
        </p:nvSpPr>
        <p:spPr bwMode="auto">
          <a:xfrm>
            <a:off x="3496557" y="6128949"/>
            <a:ext cx="3165437" cy="465282"/>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dirty="0">
              <a:latin typeface="Tahoma" pitchFamily="34" charset="0"/>
            </a:endParaRPr>
          </a:p>
        </p:txBody>
      </p:sp>
      <p:sp>
        <p:nvSpPr>
          <p:cNvPr id="9" name="Rectangle 8"/>
          <p:cNvSpPr/>
          <p:nvPr/>
        </p:nvSpPr>
        <p:spPr bwMode="auto">
          <a:xfrm>
            <a:off x="2843808" y="2705581"/>
            <a:ext cx="1067705" cy="32460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r>
              <a:rPr lang="tr-TR" sz="1477" dirty="0">
                <a:latin typeface="Tahoma" pitchFamily="34" charset="0"/>
              </a:rPr>
              <a:t>Aralık (</a:t>
            </a:r>
            <a:r>
              <a:rPr lang="tr-TR" sz="1477" i="1" dirty="0">
                <a:latin typeface="Tahoma" pitchFamily="34" charset="0"/>
              </a:rPr>
              <a:t>Bin</a:t>
            </a:r>
            <a:r>
              <a:rPr lang="tr-TR" sz="1477" dirty="0">
                <a:latin typeface="Tahoma" pitchFamily="34" charset="0"/>
              </a:rPr>
              <a:t>)</a:t>
            </a:r>
          </a:p>
        </p:txBody>
      </p:sp>
      <p:sp>
        <p:nvSpPr>
          <p:cNvPr id="10" name="Rectangle 9"/>
          <p:cNvSpPr/>
          <p:nvPr/>
        </p:nvSpPr>
        <p:spPr bwMode="auto">
          <a:xfrm>
            <a:off x="4239655" y="2373236"/>
            <a:ext cx="602422" cy="32460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1477" dirty="0">
              <a:latin typeface="Tahoma" pitchFamily="34" charset="0"/>
            </a:endParaRPr>
          </a:p>
        </p:txBody>
      </p:sp>
      <p:sp>
        <p:nvSpPr>
          <p:cNvPr id="2" name="Dikdörtgen 1">
            <a:extLst>
              <a:ext uri="{FF2B5EF4-FFF2-40B4-BE49-F238E27FC236}">
                <a16:creationId xmlns:a16="http://schemas.microsoft.com/office/drawing/2014/main" id="{343CD0DD-5DB2-388E-124A-794810B4EE34}"/>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Resim 2">
            <a:extLst>
              <a:ext uri="{FF2B5EF4-FFF2-40B4-BE49-F238E27FC236}">
                <a16:creationId xmlns:a16="http://schemas.microsoft.com/office/drawing/2014/main" id="{108CA636-9A99-CE48-7DA1-E436CE395D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6635503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56</a:t>
            </a:fld>
            <a:endParaRPr lang="en-US"/>
          </a:p>
        </p:txBody>
      </p:sp>
      <p:sp>
        <p:nvSpPr>
          <p:cNvPr id="6147" name="Rectangle 2"/>
          <p:cNvSpPr>
            <a:spLocks noGrp="1" noChangeArrowheads="1"/>
          </p:cNvSpPr>
          <p:nvPr>
            <p:ph type="title"/>
          </p:nvPr>
        </p:nvSpPr>
        <p:spPr/>
        <p:txBody>
          <a:bodyPr/>
          <a:lstStyle/>
          <a:p>
            <a:pPr eaLnBrk="1" hangingPunct="1"/>
            <a:r>
              <a:rPr lang="tr-TR" sz="2954" dirty="0">
                <a:latin typeface="Tahoma" pitchFamily="34" charset="0"/>
              </a:rPr>
              <a:t>Dağılımlara </a:t>
            </a:r>
            <a:r>
              <a:rPr lang="tr-TR" sz="2954">
                <a:latin typeface="Tahoma" pitchFamily="34" charset="0"/>
              </a:rPr>
              <a:t>İlişkin Ölçütler</a:t>
            </a:r>
            <a:endParaRPr lang="en-US" sz="3323" dirty="0">
              <a:latin typeface="Tahoma" pitchFamily="34" charset="0"/>
            </a:endParaRPr>
          </a:p>
        </p:txBody>
      </p:sp>
      <p:sp>
        <p:nvSpPr>
          <p:cNvPr id="5" name="Rectangle 4"/>
          <p:cNvSpPr txBox="1">
            <a:spLocks noChangeArrowheads="1"/>
          </p:cNvSpPr>
          <p:nvPr/>
        </p:nvSpPr>
        <p:spPr bwMode="auto">
          <a:xfrm>
            <a:off x="601719" y="1567870"/>
            <a:ext cx="8342989"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p:txBody>
      </p:sp>
      <p:sp>
        <p:nvSpPr>
          <p:cNvPr id="2" name="Rectangle 1"/>
          <p:cNvSpPr/>
          <p:nvPr/>
        </p:nvSpPr>
        <p:spPr>
          <a:xfrm>
            <a:off x="118582" y="1567870"/>
            <a:ext cx="8826126" cy="2251642"/>
          </a:xfrm>
          <a:prstGeom prst="rect">
            <a:avLst/>
          </a:prstGeom>
        </p:spPr>
        <p:txBody>
          <a:bodyPr wrap="square">
            <a:spAutoFit/>
          </a:bodyPr>
          <a:lstStyle/>
          <a:p>
            <a:r>
              <a:rPr lang="tr-TR" sz="1662" u="sng" dirty="0"/>
              <a:t>Dağılım Ölçütleri:</a:t>
            </a:r>
          </a:p>
          <a:p>
            <a:r>
              <a:rPr lang="tr-TR" sz="1846" dirty="0"/>
              <a:t>Bir dağılımın merkezin etrafında ne kadar yoğunlaştığına (veya merkezin yakınında/uzağında ne oranda değer aldığına) cevap bulmaya yönelik ölçütler</a:t>
            </a:r>
          </a:p>
          <a:p>
            <a:endParaRPr lang="tr-TR" sz="1846" dirty="0"/>
          </a:p>
          <a:p>
            <a:r>
              <a:rPr lang="tr-TR" sz="1846" dirty="0"/>
              <a:t>Standart Sapma (</a:t>
            </a:r>
            <a:r>
              <a:rPr lang="tr-TR" sz="1846" i="1" dirty="0"/>
              <a:t>Standard </a:t>
            </a:r>
            <a:r>
              <a:rPr lang="tr-TR" sz="1846" i="1" dirty="0" err="1"/>
              <a:t>Deviation</a:t>
            </a:r>
            <a:r>
              <a:rPr lang="tr-TR" sz="1846" dirty="0"/>
              <a:t>, </a:t>
            </a:r>
            <a:r>
              <a:rPr lang="tr-TR" sz="1846" i="1" dirty="0">
                <a:sym typeface="Symbol" panose="05050102010706020507" pitchFamily="18" charset="2"/>
              </a:rPr>
              <a:t></a:t>
            </a:r>
            <a:r>
              <a:rPr lang="tr-TR" sz="1846" dirty="0"/>
              <a:t>) ve </a:t>
            </a:r>
            <a:r>
              <a:rPr lang="tr-TR" sz="1846" dirty="0" err="1"/>
              <a:t>Varyans</a:t>
            </a:r>
            <a:r>
              <a:rPr lang="tr-TR" sz="1846" dirty="0"/>
              <a:t> (</a:t>
            </a:r>
            <a:r>
              <a:rPr lang="tr-TR" sz="1846" i="1" dirty="0" err="1"/>
              <a:t>Variance</a:t>
            </a:r>
            <a:r>
              <a:rPr lang="tr-TR" sz="1846" dirty="0"/>
              <a:t>, </a:t>
            </a:r>
            <a:r>
              <a:rPr lang="tr-TR" sz="1846" i="1" dirty="0">
                <a:sym typeface="Symbol" panose="05050102010706020507" pitchFamily="18" charset="2"/>
              </a:rPr>
              <a:t></a:t>
            </a:r>
            <a:r>
              <a:rPr lang="tr-TR" sz="1846" baseline="30000" dirty="0">
                <a:sym typeface="Symbol" panose="05050102010706020507" pitchFamily="18" charset="2"/>
              </a:rPr>
              <a:t>2</a:t>
            </a:r>
            <a:r>
              <a:rPr lang="tr-TR" sz="1846" dirty="0"/>
              <a:t>) :</a:t>
            </a:r>
          </a:p>
          <a:p>
            <a:endParaRPr lang="tr-TR" sz="1662" dirty="0"/>
          </a:p>
          <a:p>
            <a:endParaRPr lang="tr-TR" sz="1662" dirty="0"/>
          </a:p>
          <a:p>
            <a:endParaRPr lang="tr-TR" sz="1662" dirty="0"/>
          </a:p>
        </p:txBody>
      </p:sp>
      <p:pic>
        <p:nvPicPr>
          <p:cNvPr id="6" name="Picture 2" descr="https://upload.wikimedia.org/wikipedia/commons/thumb/8/8c/Standard_deviation_diagram.svg/1920px-Standard_deviation_diagram.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209" y="3121728"/>
            <a:ext cx="6995562" cy="34977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439062" y="6062561"/>
            <a:ext cx="308098" cy="348109"/>
          </a:xfrm>
          <a:prstGeom prst="rect">
            <a:avLst/>
          </a:prstGeom>
          <a:solidFill>
            <a:schemeClr val="bg1"/>
          </a:solidFill>
        </p:spPr>
        <p:txBody>
          <a:bodyPr wrap="none" rtlCol="0">
            <a:spAutoFit/>
          </a:bodyPr>
          <a:lstStyle/>
          <a:p>
            <a:r>
              <a:rPr lang="tr-TR" sz="1662" dirty="0">
                <a:sym typeface="Symbol" panose="05050102010706020507" pitchFamily="18" charset="2"/>
              </a:rPr>
              <a:t></a:t>
            </a:r>
            <a:endParaRPr lang="tr-TR" sz="1662" dirty="0"/>
          </a:p>
        </p:txBody>
      </p:sp>
      <p:sp>
        <p:nvSpPr>
          <p:cNvPr id="8" name="TextBox 7"/>
          <p:cNvSpPr txBox="1"/>
          <p:nvPr/>
        </p:nvSpPr>
        <p:spPr>
          <a:xfrm>
            <a:off x="4901982" y="6085491"/>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9" name="TextBox 8"/>
          <p:cNvSpPr txBox="1"/>
          <p:nvPr/>
        </p:nvSpPr>
        <p:spPr>
          <a:xfrm>
            <a:off x="5687738" y="6085491"/>
            <a:ext cx="545985"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10" name="TextBox 9"/>
          <p:cNvSpPr txBox="1"/>
          <p:nvPr/>
        </p:nvSpPr>
        <p:spPr>
          <a:xfrm>
            <a:off x="6497236" y="6085491"/>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11" name="TextBox 10"/>
          <p:cNvSpPr txBox="1"/>
          <p:nvPr/>
        </p:nvSpPr>
        <p:spPr>
          <a:xfrm>
            <a:off x="3375560" y="6085491"/>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12" name="TextBox 11"/>
          <p:cNvSpPr txBox="1"/>
          <p:nvPr/>
        </p:nvSpPr>
        <p:spPr>
          <a:xfrm>
            <a:off x="2575569" y="6046360"/>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sp>
        <p:nvSpPr>
          <p:cNvPr id="13" name="TextBox 12"/>
          <p:cNvSpPr txBox="1"/>
          <p:nvPr/>
        </p:nvSpPr>
        <p:spPr>
          <a:xfrm>
            <a:off x="1747599" y="6054801"/>
            <a:ext cx="600583" cy="348109"/>
          </a:xfrm>
          <a:prstGeom prst="rect">
            <a:avLst/>
          </a:prstGeom>
          <a:noFill/>
        </p:spPr>
        <p:txBody>
          <a:bodyPr wrap="square" rtlCol="0">
            <a:spAutoFit/>
          </a:bodyPr>
          <a:lstStyle/>
          <a:p>
            <a:r>
              <a:rPr lang="tr-TR" sz="1662" dirty="0">
                <a:sym typeface="Symbol" panose="05050102010706020507" pitchFamily="18" charset="2"/>
              </a:rPr>
              <a:t></a:t>
            </a:r>
            <a:endParaRPr lang="tr-TR" sz="1662" dirty="0"/>
          </a:p>
        </p:txBody>
      </p:sp>
      <p:cxnSp>
        <p:nvCxnSpPr>
          <p:cNvPr id="14" name="Straight Arrow Connector 13"/>
          <p:cNvCxnSpPr/>
          <p:nvPr/>
        </p:nvCxnSpPr>
        <p:spPr bwMode="auto">
          <a:xfrm flipH="1">
            <a:off x="7734300" y="4870618"/>
            <a:ext cx="360553" cy="104280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7363695" y="3919355"/>
            <a:ext cx="1661723" cy="603883"/>
          </a:xfrm>
          <a:prstGeom prst="rect">
            <a:avLst/>
          </a:prstGeom>
          <a:noFill/>
        </p:spPr>
        <p:txBody>
          <a:bodyPr wrap="square" rtlCol="0">
            <a:spAutoFit/>
          </a:bodyPr>
          <a:lstStyle/>
          <a:p>
            <a:r>
              <a:rPr lang="tr-TR" sz="1662" dirty="0"/>
              <a:t>Bu kuyruk +</a:t>
            </a:r>
            <a:r>
              <a:rPr lang="tr-TR" sz="1662" dirty="0">
                <a:sym typeface="Symbol" panose="05050102010706020507" pitchFamily="18" charset="2"/>
              </a:rPr>
              <a:t>’a kadar uzar</a:t>
            </a:r>
            <a:endParaRPr lang="tr-TR" sz="1662" dirty="0"/>
          </a:p>
        </p:txBody>
      </p:sp>
      <p:sp>
        <p:nvSpPr>
          <p:cNvPr id="16" name="TextBox 15"/>
          <p:cNvSpPr txBox="1"/>
          <p:nvPr/>
        </p:nvSpPr>
        <p:spPr>
          <a:xfrm>
            <a:off x="1580899" y="3919355"/>
            <a:ext cx="1595254" cy="603883"/>
          </a:xfrm>
          <a:prstGeom prst="rect">
            <a:avLst/>
          </a:prstGeom>
          <a:noFill/>
        </p:spPr>
        <p:txBody>
          <a:bodyPr wrap="square" rtlCol="0">
            <a:spAutoFit/>
          </a:bodyPr>
          <a:lstStyle/>
          <a:p>
            <a:r>
              <a:rPr lang="tr-TR" sz="1662" dirty="0"/>
              <a:t>Bu kuyruk -</a:t>
            </a:r>
            <a:r>
              <a:rPr lang="tr-TR" sz="1662" dirty="0">
                <a:sym typeface="Symbol" panose="05050102010706020507" pitchFamily="18" charset="2"/>
              </a:rPr>
              <a:t>’a kadar uzar</a:t>
            </a:r>
            <a:endParaRPr lang="tr-TR" sz="1662" dirty="0"/>
          </a:p>
        </p:txBody>
      </p:sp>
      <p:cxnSp>
        <p:nvCxnSpPr>
          <p:cNvPr id="17" name="Straight Arrow Connector 16"/>
          <p:cNvCxnSpPr/>
          <p:nvPr/>
        </p:nvCxnSpPr>
        <p:spPr bwMode="auto">
          <a:xfrm flipH="1">
            <a:off x="1649731" y="5040551"/>
            <a:ext cx="241881" cy="87287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 name="Dikdörtgen 2">
            <a:extLst>
              <a:ext uri="{FF2B5EF4-FFF2-40B4-BE49-F238E27FC236}">
                <a16:creationId xmlns:a16="http://schemas.microsoft.com/office/drawing/2014/main" id="{41B1DE91-36B2-6A9C-2F41-8DD6E8CCBD93}"/>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ACA3C4F1-5DAF-266F-AACE-31BA7F294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9082584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Sayısal Verilere İlişkin Birtakım Ölçütler</a:t>
            </a:r>
          </a:p>
        </p:txBody>
      </p:sp>
      <p:sp>
        <p:nvSpPr>
          <p:cNvPr id="20" name="Rectangle 4"/>
          <p:cNvSpPr txBox="1">
            <a:spLocks noChangeArrowheads="1"/>
          </p:cNvSpPr>
          <p:nvPr/>
        </p:nvSpPr>
        <p:spPr bwMode="auto">
          <a:xfrm>
            <a:off x="334024" y="1134822"/>
            <a:ext cx="8560593" cy="17390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tr-TR" u="sng" dirty="0"/>
              <a:t>Dağılım Ölçütleri:</a:t>
            </a:r>
          </a:p>
          <a:p>
            <a:pPr marL="342900" indent="-342900">
              <a:buFont typeface="Arial" panose="020B0604020202020204" pitchFamily="34" charset="0"/>
              <a:buChar char="•"/>
            </a:pPr>
            <a:endParaRPr lang="tr-TR" dirty="0"/>
          </a:p>
          <a:p>
            <a:r>
              <a:rPr lang="tr-TR" dirty="0" err="1"/>
              <a:t>Dörttebirlik</a:t>
            </a:r>
            <a:r>
              <a:rPr lang="tr-TR" dirty="0"/>
              <a:t> veya Çeyreklik; IQR gibi ölçütlerin ‘Kutu’ veya Kutu ve Bıyık’ Grafiği (</a:t>
            </a:r>
            <a:r>
              <a:rPr lang="tr-TR" i="1" dirty="0"/>
              <a:t>Box </a:t>
            </a:r>
            <a:r>
              <a:rPr lang="tr-TR" i="1" dirty="0" err="1"/>
              <a:t>Plot</a:t>
            </a:r>
            <a:r>
              <a:rPr lang="tr-TR" i="1" dirty="0"/>
              <a:t>; Box </a:t>
            </a:r>
            <a:r>
              <a:rPr lang="tr-TR" i="1" dirty="0" err="1"/>
              <a:t>and</a:t>
            </a:r>
            <a:r>
              <a:rPr lang="tr-TR" i="1" dirty="0"/>
              <a:t> </a:t>
            </a:r>
            <a:r>
              <a:rPr lang="tr-TR" i="1" dirty="0" err="1"/>
              <a:t>Whisker</a:t>
            </a:r>
            <a:r>
              <a:rPr lang="tr-TR" i="1" dirty="0"/>
              <a:t> </a:t>
            </a:r>
            <a:r>
              <a:rPr lang="tr-TR" i="1" dirty="0" err="1"/>
              <a:t>Plot</a:t>
            </a:r>
            <a:r>
              <a:rPr lang="tr-TR" dirty="0"/>
              <a:t>) ile gösterimi (daha sade ve modern)</a:t>
            </a:r>
          </a:p>
          <a:p>
            <a:endParaRPr lang="tr-TR" dirty="0"/>
          </a:p>
          <a:p>
            <a:endParaRPr lang="tr-TR" sz="1800" dirty="0"/>
          </a:p>
          <a:p>
            <a:endParaRPr lang="tr-TR" sz="1800" dirty="0"/>
          </a:p>
        </p:txBody>
      </p:sp>
      <p:pic>
        <p:nvPicPr>
          <p:cNvPr id="7" name="Picture 2" descr="https://www.myexcelonline.com/wp-content/uploads/2016/07/2016-07-28_16-21-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 y="2669721"/>
            <a:ext cx="8851981" cy="25309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4299" y="2677885"/>
            <a:ext cx="1289135" cy="276999"/>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tr-TR" sz="1200" dirty="0">
                <a:solidFill>
                  <a:schemeClr val="bg1"/>
                </a:solidFill>
              </a:rPr>
              <a:t>Minimum Değer</a:t>
            </a:r>
            <a:endParaRPr lang="tr-TR" dirty="0">
              <a:solidFill>
                <a:schemeClr val="bg1"/>
              </a:solidFill>
            </a:endParaRPr>
          </a:p>
        </p:txBody>
      </p:sp>
      <p:sp>
        <p:nvSpPr>
          <p:cNvPr id="12" name="TextBox 11"/>
          <p:cNvSpPr txBox="1"/>
          <p:nvPr/>
        </p:nvSpPr>
        <p:spPr>
          <a:xfrm>
            <a:off x="7633149" y="2702673"/>
            <a:ext cx="1386918" cy="276999"/>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tr-TR" sz="1200" dirty="0">
                <a:solidFill>
                  <a:schemeClr val="bg1"/>
                </a:solidFill>
              </a:rPr>
              <a:t>Maksimum Değer</a:t>
            </a:r>
            <a:endParaRPr lang="tr-TR" dirty="0">
              <a:solidFill>
                <a:schemeClr val="bg1"/>
              </a:solidFill>
            </a:endParaRPr>
          </a:p>
        </p:txBody>
      </p:sp>
      <p:sp>
        <p:nvSpPr>
          <p:cNvPr id="13" name="TextBox 12"/>
          <p:cNvSpPr txBox="1"/>
          <p:nvPr/>
        </p:nvSpPr>
        <p:spPr>
          <a:xfrm>
            <a:off x="2658834" y="2669721"/>
            <a:ext cx="990601" cy="27699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tr-TR" sz="1200" dirty="0">
                <a:solidFill>
                  <a:schemeClr val="bg1"/>
                </a:solidFill>
              </a:rPr>
              <a:t>Ortanca</a:t>
            </a:r>
            <a:endParaRPr lang="tr-TR" dirty="0">
              <a:solidFill>
                <a:schemeClr val="bg1"/>
              </a:solidFill>
            </a:endParaRPr>
          </a:p>
        </p:txBody>
      </p:sp>
      <p:sp>
        <p:nvSpPr>
          <p:cNvPr id="14" name="TextBox 13"/>
          <p:cNvSpPr txBox="1"/>
          <p:nvPr/>
        </p:nvSpPr>
        <p:spPr>
          <a:xfrm>
            <a:off x="4027715" y="2675164"/>
            <a:ext cx="990601" cy="27699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tr-TR" sz="1200" dirty="0">
                <a:solidFill>
                  <a:schemeClr val="bg1"/>
                </a:solidFill>
              </a:rPr>
              <a:t>Ortalama</a:t>
            </a:r>
            <a:endParaRPr lang="tr-TR" dirty="0">
              <a:solidFill>
                <a:schemeClr val="bg1"/>
              </a:solidFill>
            </a:endParaRPr>
          </a:p>
        </p:txBody>
      </p:sp>
      <p:sp>
        <p:nvSpPr>
          <p:cNvPr id="15" name="TextBox 14"/>
          <p:cNvSpPr txBox="1"/>
          <p:nvPr/>
        </p:nvSpPr>
        <p:spPr>
          <a:xfrm>
            <a:off x="993321" y="4846866"/>
            <a:ext cx="1032206" cy="276999"/>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tr-TR" sz="1200" dirty="0">
                <a:solidFill>
                  <a:schemeClr val="bg1"/>
                </a:solidFill>
              </a:rPr>
              <a:t>1’inci Çeyrek</a:t>
            </a:r>
            <a:endParaRPr lang="tr-TR" dirty="0">
              <a:solidFill>
                <a:schemeClr val="bg1"/>
              </a:solidFill>
            </a:endParaRPr>
          </a:p>
        </p:txBody>
      </p:sp>
      <p:sp>
        <p:nvSpPr>
          <p:cNvPr id="16" name="TextBox 15"/>
          <p:cNvSpPr txBox="1"/>
          <p:nvPr/>
        </p:nvSpPr>
        <p:spPr>
          <a:xfrm>
            <a:off x="2113764" y="4846866"/>
            <a:ext cx="1032206" cy="276999"/>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tr-TR" sz="1200" dirty="0">
                <a:solidFill>
                  <a:schemeClr val="bg1"/>
                </a:solidFill>
              </a:rPr>
              <a:t>2’inci Çeyrek</a:t>
            </a:r>
            <a:endParaRPr lang="tr-TR" dirty="0">
              <a:solidFill>
                <a:schemeClr val="bg1"/>
              </a:solidFill>
            </a:endParaRPr>
          </a:p>
        </p:txBody>
      </p:sp>
      <p:sp>
        <p:nvSpPr>
          <p:cNvPr id="17" name="TextBox 16"/>
          <p:cNvSpPr txBox="1"/>
          <p:nvPr/>
        </p:nvSpPr>
        <p:spPr>
          <a:xfrm>
            <a:off x="3213220" y="4860470"/>
            <a:ext cx="2567093" cy="27699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tr-TR" sz="1200" dirty="0">
                <a:solidFill>
                  <a:schemeClr val="bg1"/>
                </a:solidFill>
              </a:rPr>
              <a:t>3’üncü Çeyrek</a:t>
            </a:r>
            <a:endParaRPr lang="tr-TR" dirty="0">
              <a:solidFill>
                <a:schemeClr val="bg1"/>
              </a:solidFill>
            </a:endParaRPr>
          </a:p>
        </p:txBody>
      </p:sp>
      <p:sp>
        <p:nvSpPr>
          <p:cNvPr id="18" name="TextBox 17"/>
          <p:cNvSpPr txBox="1"/>
          <p:nvPr/>
        </p:nvSpPr>
        <p:spPr>
          <a:xfrm>
            <a:off x="6057900" y="4860470"/>
            <a:ext cx="2024743" cy="27699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tr-TR" sz="1200" dirty="0">
                <a:solidFill>
                  <a:schemeClr val="bg1"/>
                </a:solidFill>
              </a:rPr>
              <a:t>4’üncü Çeyrek</a:t>
            </a:r>
            <a:endParaRPr lang="tr-TR" dirty="0">
              <a:solidFill>
                <a:schemeClr val="bg1"/>
              </a:solidFill>
            </a:endParaRPr>
          </a:p>
        </p:txBody>
      </p:sp>
      <p:sp>
        <p:nvSpPr>
          <p:cNvPr id="10" name="Right Brace 9"/>
          <p:cNvSpPr/>
          <p:nvPr/>
        </p:nvSpPr>
        <p:spPr>
          <a:xfrm rot="5400000">
            <a:off x="3935761" y="3656365"/>
            <a:ext cx="257384" cy="3986892"/>
          </a:xfrm>
          <a:prstGeom prst="rightBrace">
            <a:avLst/>
          </a:prstGeom>
          <a:ln w="158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1" name="TextBox 10"/>
          <p:cNvSpPr txBox="1"/>
          <p:nvPr/>
        </p:nvSpPr>
        <p:spPr>
          <a:xfrm>
            <a:off x="1926771" y="5657850"/>
            <a:ext cx="301686" cy="369332"/>
          </a:xfrm>
          <a:prstGeom prst="rect">
            <a:avLst/>
          </a:prstGeom>
          <a:noFill/>
        </p:spPr>
        <p:txBody>
          <a:bodyPr wrap="none" rtlCol="0">
            <a:spAutoFit/>
          </a:bodyPr>
          <a:lstStyle/>
          <a:p>
            <a:r>
              <a:rPr lang="tr-TR" dirty="0">
                <a:solidFill>
                  <a:srgbClr val="0070C0"/>
                </a:solidFill>
              </a:rPr>
              <a:t>a</a:t>
            </a:r>
          </a:p>
        </p:txBody>
      </p:sp>
      <p:sp>
        <p:nvSpPr>
          <p:cNvPr id="21" name="TextBox 20"/>
          <p:cNvSpPr txBox="1"/>
          <p:nvPr/>
        </p:nvSpPr>
        <p:spPr>
          <a:xfrm>
            <a:off x="5900449" y="5657850"/>
            <a:ext cx="320922" cy="369332"/>
          </a:xfrm>
          <a:prstGeom prst="rect">
            <a:avLst/>
          </a:prstGeom>
          <a:noFill/>
        </p:spPr>
        <p:txBody>
          <a:bodyPr wrap="none" rtlCol="0">
            <a:spAutoFit/>
          </a:bodyPr>
          <a:lstStyle/>
          <a:p>
            <a:r>
              <a:rPr lang="tr-TR" dirty="0">
                <a:solidFill>
                  <a:srgbClr val="0070C0"/>
                </a:solidFill>
              </a:rPr>
              <a:t>b</a:t>
            </a:r>
          </a:p>
        </p:txBody>
      </p:sp>
      <p:sp>
        <p:nvSpPr>
          <p:cNvPr id="22" name="TextBox 21"/>
          <p:cNvSpPr txBox="1"/>
          <p:nvPr/>
        </p:nvSpPr>
        <p:spPr>
          <a:xfrm>
            <a:off x="3540684" y="5874476"/>
            <a:ext cx="1273105" cy="369332"/>
          </a:xfrm>
          <a:prstGeom prst="rect">
            <a:avLst/>
          </a:prstGeom>
          <a:noFill/>
        </p:spPr>
        <p:txBody>
          <a:bodyPr wrap="none" rtlCol="0">
            <a:spAutoFit/>
          </a:bodyPr>
          <a:lstStyle/>
          <a:p>
            <a:r>
              <a:rPr lang="tr-TR" dirty="0">
                <a:solidFill>
                  <a:srgbClr val="0070C0"/>
                </a:solidFill>
              </a:rPr>
              <a:t>IQR=b – a </a:t>
            </a:r>
          </a:p>
        </p:txBody>
      </p:sp>
      <p:sp>
        <p:nvSpPr>
          <p:cNvPr id="4" name="Dikdörtgen 3">
            <a:extLst>
              <a:ext uri="{FF2B5EF4-FFF2-40B4-BE49-F238E27FC236}">
                <a16:creationId xmlns:a16="http://schemas.microsoft.com/office/drawing/2014/main" id="{E469C537-3022-F0DA-6CF3-A80D38709193}"/>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55020E51-6E92-FDD5-E8C3-1467515AE4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5351952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xfrm>
            <a:off x="6964881" y="6021288"/>
            <a:ext cx="1905000" cy="422031"/>
          </a:xfrm>
          <a:noFill/>
        </p:spPr>
        <p:txBody>
          <a:bodyPr/>
          <a:lstStyle/>
          <a:p>
            <a:fld id="{8FFAC36A-E3F0-4489-8B24-398C77A44A89}" type="slidenum">
              <a:rPr lang="en-US" smtClean="0"/>
              <a:pPr/>
              <a:t>58</a:t>
            </a:fld>
            <a:endParaRPr lang="en-US"/>
          </a:p>
        </p:txBody>
      </p:sp>
      <p:sp>
        <p:nvSpPr>
          <p:cNvPr id="6147" name="Rectangle 2"/>
          <p:cNvSpPr>
            <a:spLocks noGrp="1" noChangeArrowheads="1"/>
          </p:cNvSpPr>
          <p:nvPr>
            <p:ph type="title"/>
          </p:nvPr>
        </p:nvSpPr>
        <p:spPr/>
        <p:txBody>
          <a:bodyPr/>
          <a:lstStyle/>
          <a:p>
            <a:pPr eaLnBrk="1" hangingPunct="1"/>
            <a:r>
              <a:rPr lang="tr-TR" sz="2954" dirty="0">
                <a:latin typeface="Tahoma" pitchFamily="34" charset="0"/>
              </a:rPr>
              <a:t>Dağılımlara </a:t>
            </a:r>
            <a:r>
              <a:rPr lang="tr-TR" sz="2954">
                <a:latin typeface="Tahoma" pitchFamily="34" charset="0"/>
              </a:rPr>
              <a:t>İlişkin Ölçütler</a:t>
            </a:r>
            <a:endParaRPr lang="en-US" sz="3323" dirty="0">
              <a:latin typeface="Tahoma" pitchFamily="34" charset="0"/>
            </a:endParaRPr>
          </a:p>
        </p:txBody>
      </p:sp>
      <p:sp>
        <p:nvSpPr>
          <p:cNvPr id="5" name="Rectangle 4"/>
          <p:cNvSpPr txBox="1">
            <a:spLocks noChangeArrowheads="1"/>
          </p:cNvSpPr>
          <p:nvPr/>
        </p:nvSpPr>
        <p:spPr bwMode="auto">
          <a:xfrm>
            <a:off x="601719" y="1600526"/>
            <a:ext cx="8342989"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p:txBody>
      </p:sp>
      <p:sp>
        <p:nvSpPr>
          <p:cNvPr id="2" name="Rectangle 1"/>
          <p:cNvSpPr/>
          <p:nvPr/>
        </p:nvSpPr>
        <p:spPr>
          <a:xfrm>
            <a:off x="118582" y="1567870"/>
            <a:ext cx="8826126" cy="1115434"/>
          </a:xfrm>
          <a:prstGeom prst="rect">
            <a:avLst/>
          </a:prstGeom>
        </p:spPr>
        <p:txBody>
          <a:bodyPr wrap="square">
            <a:spAutoFit/>
          </a:bodyPr>
          <a:lstStyle/>
          <a:p>
            <a:r>
              <a:rPr lang="en-US" sz="1662"/>
              <a:t>B</a:t>
            </a:r>
            <a:r>
              <a:rPr lang="tr-TR" sz="1662"/>
              <a:t>ir </a:t>
            </a:r>
            <a:r>
              <a:rPr lang="tr-TR" sz="1662" dirty="0"/>
              <a:t>sürecin/işlemin başarımını nesnel olarak değerlendirmeye yönelik ölçütlere de ihtiyaç var:   Doğruluk (</a:t>
            </a:r>
            <a:r>
              <a:rPr lang="tr-TR" sz="1662" i="1" dirty="0" err="1"/>
              <a:t>Accuracy</a:t>
            </a:r>
            <a:r>
              <a:rPr lang="tr-TR" sz="1662" dirty="0"/>
              <a:t>) ve Keskinlik (</a:t>
            </a:r>
            <a:r>
              <a:rPr lang="tr-TR" sz="1662" i="1" dirty="0"/>
              <a:t>Precision</a:t>
            </a:r>
            <a:r>
              <a:rPr lang="tr-TR" sz="1662" dirty="0"/>
              <a:t>)</a:t>
            </a:r>
          </a:p>
          <a:p>
            <a:endParaRPr lang="tr-TR" sz="1662" dirty="0"/>
          </a:p>
          <a:p>
            <a:endParaRPr lang="tr-TR" sz="1662" dirty="0"/>
          </a:p>
        </p:txBody>
      </p:sp>
      <p:sp>
        <p:nvSpPr>
          <p:cNvPr id="10" name="Rectangle 9"/>
          <p:cNvSpPr/>
          <p:nvPr/>
        </p:nvSpPr>
        <p:spPr bwMode="auto">
          <a:xfrm>
            <a:off x="4644742" y="2505945"/>
            <a:ext cx="602422" cy="32460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1477" dirty="0">
              <a:latin typeface="Tahoma" pitchFamily="34" charset="0"/>
            </a:endParaRPr>
          </a:p>
        </p:txBody>
      </p:sp>
      <p:graphicFrame>
        <p:nvGraphicFramePr>
          <p:cNvPr id="12" name="Object 4"/>
          <p:cNvGraphicFramePr>
            <a:graphicFrameLocks noChangeAspect="1"/>
          </p:cNvGraphicFramePr>
          <p:nvPr/>
        </p:nvGraphicFramePr>
        <p:xfrm>
          <a:off x="1434679" y="2285839"/>
          <a:ext cx="6660174" cy="4267200"/>
        </p:xfrm>
        <a:graphic>
          <a:graphicData uri="http://schemas.openxmlformats.org/presentationml/2006/ole">
            <mc:AlternateContent xmlns:mc="http://schemas.openxmlformats.org/markup-compatibility/2006">
              <mc:Choice xmlns:v="urn:schemas-microsoft-com:vml" Requires="v">
                <p:oleObj r:id="rId2" imgW="5900982" imgH="3778237" progId="Visio.Drawing.11">
                  <p:embed/>
                </p:oleObj>
              </mc:Choice>
              <mc:Fallback>
                <p:oleObj r:id="rId2" imgW="5900982" imgH="3778237" progId="Visio.Drawing.11">
                  <p:embed/>
                  <p:pic>
                    <p:nvPicPr>
                      <p:cNvPr id="1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679" y="2285839"/>
                        <a:ext cx="6660174"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Dikdörtgen 2">
            <a:extLst>
              <a:ext uri="{FF2B5EF4-FFF2-40B4-BE49-F238E27FC236}">
                <a16:creationId xmlns:a16="http://schemas.microsoft.com/office/drawing/2014/main" id="{94FF0CCA-BFA7-8179-BAC4-63724F3F9469}"/>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D58D2124-6471-D338-6F20-016E326FBB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114687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xfrm>
            <a:off x="6964881" y="6021288"/>
            <a:ext cx="1905000" cy="422031"/>
          </a:xfrm>
          <a:noFill/>
        </p:spPr>
        <p:txBody>
          <a:bodyPr/>
          <a:lstStyle/>
          <a:p>
            <a:fld id="{8FFAC36A-E3F0-4489-8B24-398C77A44A89}" type="slidenum">
              <a:rPr lang="en-US" smtClean="0"/>
              <a:pPr/>
              <a:t>59</a:t>
            </a:fld>
            <a:endParaRPr lang="en-US"/>
          </a:p>
        </p:txBody>
      </p:sp>
      <p:sp>
        <p:nvSpPr>
          <p:cNvPr id="6147" name="Rectangle 2"/>
          <p:cNvSpPr>
            <a:spLocks noGrp="1" noChangeArrowheads="1"/>
          </p:cNvSpPr>
          <p:nvPr>
            <p:ph type="title"/>
          </p:nvPr>
        </p:nvSpPr>
        <p:spPr/>
        <p:txBody>
          <a:bodyPr/>
          <a:lstStyle/>
          <a:p>
            <a:pPr eaLnBrk="1" hangingPunct="1"/>
            <a:r>
              <a:rPr lang="tr-TR" sz="2954" dirty="0">
                <a:latin typeface="Tahoma" pitchFamily="34" charset="0"/>
              </a:rPr>
              <a:t>Dağılımlara </a:t>
            </a:r>
            <a:r>
              <a:rPr lang="tr-TR" sz="2954">
                <a:latin typeface="Tahoma" pitchFamily="34" charset="0"/>
              </a:rPr>
              <a:t>İlişkin Ölçütler</a:t>
            </a:r>
            <a:endParaRPr lang="en-US" sz="3323" dirty="0">
              <a:latin typeface="Tahoma" pitchFamily="34" charset="0"/>
            </a:endParaRPr>
          </a:p>
        </p:txBody>
      </p:sp>
      <p:sp>
        <p:nvSpPr>
          <p:cNvPr id="5" name="Rectangle 4"/>
          <p:cNvSpPr txBox="1">
            <a:spLocks noChangeArrowheads="1"/>
          </p:cNvSpPr>
          <p:nvPr/>
        </p:nvSpPr>
        <p:spPr bwMode="auto">
          <a:xfrm>
            <a:off x="601719" y="1567870"/>
            <a:ext cx="8342989"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p:txBody>
      </p:sp>
      <p:sp>
        <p:nvSpPr>
          <p:cNvPr id="2" name="Rectangle 1"/>
          <p:cNvSpPr/>
          <p:nvPr/>
        </p:nvSpPr>
        <p:spPr>
          <a:xfrm>
            <a:off x="118582" y="1567871"/>
            <a:ext cx="8826126" cy="859659"/>
          </a:xfrm>
          <a:prstGeom prst="rect">
            <a:avLst/>
          </a:prstGeom>
        </p:spPr>
        <p:txBody>
          <a:bodyPr wrap="square">
            <a:spAutoFit/>
          </a:bodyPr>
          <a:lstStyle/>
          <a:p>
            <a:r>
              <a:rPr lang="tr-TR" sz="1662" dirty="0"/>
              <a:t>Doğruluk (</a:t>
            </a:r>
            <a:r>
              <a:rPr lang="tr-TR" sz="1662" i="1" dirty="0" err="1"/>
              <a:t>Accuracy</a:t>
            </a:r>
            <a:r>
              <a:rPr lang="tr-TR" sz="1662" dirty="0"/>
              <a:t>) ve Keskinlik (</a:t>
            </a:r>
            <a:r>
              <a:rPr lang="tr-TR" sz="1662" i="1" dirty="0"/>
              <a:t>Precision</a:t>
            </a:r>
            <a:r>
              <a:rPr lang="tr-TR" sz="1662" dirty="0"/>
              <a:t>) Kavramlarına İlişkin 4 Okçu Örneği</a:t>
            </a:r>
          </a:p>
          <a:p>
            <a:endParaRPr lang="tr-TR" sz="1662" dirty="0"/>
          </a:p>
          <a:p>
            <a:endParaRPr lang="tr-TR" sz="1662" dirty="0"/>
          </a:p>
        </p:txBody>
      </p:sp>
      <p:grpSp>
        <p:nvGrpSpPr>
          <p:cNvPr id="4" name="Group 3"/>
          <p:cNvGrpSpPr/>
          <p:nvPr/>
        </p:nvGrpSpPr>
        <p:grpSpPr>
          <a:xfrm>
            <a:off x="2843808" y="2431966"/>
            <a:ext cx="3855198" cy="3788729"/>
            <a:chOff x="3080792" y="2348880"/>
            <a:chExt cx="4176464" cy="4104456"/>
          </a:xfrm>
        </p:grpSpPr>
        <p:sp>
          <p:nvSpPr>
            <p:cNvPr id="10" name="Rectangle 9"/>
            <p:cNvSpPr/>
            <p:nvPr/>
          </p:nvSpPr>
          <p:spPr bwMode="auto">
            <a:xfrm>
              <a:off x="5031804" y="2429024"/>
              <a:ext cx="652624" cy="35165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1477" dirty="0">
                <a:latin typeface="Tahoma" pitchFamily="34" charset="0"/>
              </a:endParaRPr>
            </a:p>
          </p:txBody>
        </p:sp>
        <p:sp>
          <p:nvSpPr>
            <p:cNvPr id="3" name="Oval 2"/>
            <p:cNvSpPr/>
            <p:nvPr/>
          </p:nvSpPr>
          <p:spPr bwMode="auto">
            <a:xfrm>
              <a:off x="3080792" y="2348880"/>
              <a:ext cx="4176464" cy="4104456"/>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9" name="Oval 8"/>
            <p:cNvSpPr/>
            <p:nvPr/>
          </p:nvSpPr>
          <p:spPr bwMode="auto">
            <a:xfrm>
              <a:off x="3530368" y="2736352"/>
              <a:ext cx="3303984" cy="3303984"/>
            </a:xfrm>
            <a:prstGeom prst="ellips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1" name="Oval 10"/>
            <p:cNvSpPr/>
            <p:nvPr/>
          </p:nvSpPr>
          <p:spPr bwMode="auto">
            <a:xfrm>
              <a:off x="3872880" y="3161264"/>
              <a:ext cx="2593048" cy="2537808"/>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3" name="Oval 12"/>
            <p:cNvSpPr/>
            <p:nvPr/>
          </p:nvSpPr>
          <p:spPr bwMode="auto">
            <a:xfrm>
              <a:off x="4252559" y="3501008"/>
              <a:ext cx="1832931" cy="1832931"/>
            </a:xfrm>
            <a:prstGeom prst="ellips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4" name="Oval 13"/>
            <p:cNvSpPr/>
            <p:nvPr/>
          </p:nvSpPr>
          <p:spPr bwMode="auto">
            <a:xfrm>
              <a:off x="4630945" y="3895157"/>
              <a:ext cx="1099705" cy="1076277"/>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grpSp>
      <p:sp>
        <p:nvSpPr>
          <p:cNvPr id="6" name="5-Point Star 5"/>
          <p:cNvSpPr/>
          <p:nvPr/>
        </p:nvSpPr>
        <p:spPr bwMode="auto">
          <a:xfrm rot="1573630">
            <a:off x="4463634" y="4079951"/>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5" name="5-Point Star 14"/>
          <p:cNvSpPr/>
          <p:nvPr/>
        </p:nvSpPr>
        <p:spPr bwMode="auto">
          <a:xfrm rot="1573630">
            <a:off x="4604311" y="4370998"/>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6" name="5-Point Star 15"/>
          <p:cNvSpPr/>
          <p:nvPr/>
        </p:nvSpPr>
        <p:spPr bwMode="auto">
          <a:xfrm rot="1573630">
            <a:off x="4795979" y="4079951"/>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8" name="Rectangle 4"/>
          <p:cNvSpPr txBox="1">
            <a:spLocks noChangeArrowheads="1"/>
          </p:cNvSpPr>
          <p:nvPr/>
        </p:nvSpPr>
        <p:spPr bwMode="auto">
          <a:xfrm>
            <a:off x="601719" y="2789633"/>
            <a:ext cx="2125019" cy="1069666"/>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algn="just" defTabSz="844083" fontAlgn="base">
              <a:spcBef>
                <a:spcPct val="20000"/>
              </a:spcBef>
              <a:spcAft>
                <a:spcPct val="0"/>
              </a:spcAft>
              <a:buClr>
                <a:schemeClr val="folHlink"/>
              </a:buClr>
              <a:buSzPct val="60000"/>
              <a:defRPr/>
            </a:pPr>
            <a:r>
              <a:rPr lang="tr-TR" sz="2215" i="1" kern="0" dirty="0" err="1">
                <a:latin typeface="Arial" charset="0"/>
              </a:rPr>
              <a:t>Accurate</a:t>
            </a:r>
            <a:r>
              <a:rPr lang="tr-TR" sz="2215" i="1" kern="0" dirty="0">
                <a:latin typeface="Arial" charset="0"/>
              </a:rPr>
              <a:t> </a:t>
            </a:r>
            <a:r>
              <a:rPr lang="tr-TR" sz="2215" kern="0" dirty="0">
                <a:latin typeface="Arial" charset="0"/>
              </a:rPr>
              <a:t>ve </a:t>
            </a:r>
          </a:p>
          <a:p>
            <a:pPr algn="just" defTabSz="844083" fontAlgn="base">
              <a:spcBef>
                <a:spcPct val="20000"/>
              </a:spcBef>
              <a:spcAft>
                <a:spcPct val="0"/>
              </a:spcAft>
              <a:buClr>
                <a:schemeClr val="folHlink"/>
              </a:buClr>
              <a:buSzPct val="60000"/>
              <a:defRPr/>
            </a:pPr>
            <a:r>
              <a:rPr lang="tr-TR" sz="2215" i="1" kern="0" dirty="0" err="1">
                <a:latin typeface="Arial" charset="0"/>
              </a:rPr>
              <a:t>Precise</a:t>
            </a:r>
            <a:r>
              <a:rPr lang="tr-TR" sz="2215" kern="0" dirty="0">
                <a:latin typeface="Arial" charset="0"/>
              </a:rPr>
              <a:t> okçu</a:t>
            </a:r>
          </a:p>
        </p:txBody>
      </p:sp>
      <p:sp>
        <p:nvSpPr>
          <p:cNvPr id="7" name="Dikdörtgen 6">
            <a:extLst>
              <a:ext uri="{FF2B5EF4-FFF2-40B4-BE49-F238E27FC236}">
                <a16:creationId xmlns:a16="http://schemas.microsoft.com/office/drawing/2014/main" id="{7B72AC69-1E8F-6531-AAAB-2A432185A35D}"/>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Resim 7">
            <a:extLst>
              <a:ext uri="{FF2B5EF4-FFF2-40B4-BE49-F238E27FC236}">
                <a16:creationId xmlns:a16="http://schemas.microsoft.com/office/drawing/2014/main" id="{F4B400AD-9F48-EA3D-69BA-019E8336A9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20622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Yeni Görevler – Yeni Kariyerler</a:t>
            </a:r>
          </a:p>
        </p:txBody>
      </p:sp>
      <p:sp>
        <p:nvSpPr>
          <p:cNvPr id="3" name="Content Placeholder 2"/>
          <p:cNvSpPr>
            <a:spLocks noGrp="1"/>
          </p:cNvSpPr>
          <p:nvPr>
            <p:ph idx="1"/>
          </p:nvPr>
        </p:nvSpPr>
        <p:spPr>
          <a:xfrm>
            <a:off x="620488" y="1201073"/>
            <a:ext cx="8172448" cy="5001084"/>
          </a:xfrm>
        </p:spPr>
        <p:txBody>
          <a:bodyPr>
            <a:normAutofit fontScale="77500" lnSpcReduction="20000"/>
          </a:bodyPr>
          <a:lstStyle/>
          <a:p>
            <a:r>
              <a:rPr lang="tr-TR" sz="2000" dirty="0">
                <a:solidFill>
                  <a:srgbClr val="002060"/>
                </a:solidFill>
              </a:rPr>
              <a:t>Veri Analisti</a:t>
            </a:r>
          </a:p>
          <a:p>
            <a:pPr marL="342900" indent="-342900">
              <a:buFont typeface="Arial" panose="020B0604020202020204" pitchFamily="34" charset="0"/>
              <a:buChar char="•"/>
            </a:pPr>
            <a:r>
              <a:rPr lang="tr-TR" sz="2000" dirty="0">
                <a:solidFill>
                  <a:schemeClr val="tx1"/>
                </a:solidFill>
              </a:rPr>
              <a:t>Kurumunda veri sorgulayabilen ve işleyebilen, raporlar sunan, verileri özetleyen ve görselleştirebilen deneyimli veri uzmanı</a:t>
            </a:r>
          </a:p>
          <a:p>
            <a:pPr marL="342900" indent="-342900">
              <a:buFont typeface="Arial" panose="020B0604020202020204" pitchFamily="34" charset="0"/>
              <a:buChar char="•"/>
            </a:pPr>
            <a:r>
              <a:rPr lang="tr-TR" sz="2000" dirty="0">
                <a:solidFill>
                  <a:schemeClr val="tx1"/>
                </a:solidFill>
              </a:rPr>
              <a:t>Bir sorunu çözmek için mevcut araç ve yöntemlerden nasıl yararlanılacağına dair güçlü bir anlayışa sahiptir </a:t>
            </a:r>
          </a:p>
          <a:p>
            <a:pPr marL="342900" indent="-342900">
              <a:buFont typeface="Arial" panose="020B0604020202020204" pitchFamily="34" charset="0"/>
              <a:buChar char="•"/>
            </a:pPr>
            <a:r>
              <a:rPr lang="tr-TR" sz="2000" dirty="0">
                <a:solidFill>
                  <a:schemeClr val="tx1"/>
                </a:solidFill>
              </a:rPr>
              <a:t>Kurun genelindeki kişilerin geçici raporlar ve çizelgelerle spesifik sorguları anlamalarına yardımcı olur </a:t>
            </a:r>
          </a:p>
          <a:p>
            <a:pPr marL="342900" indent="-342900">
              <a:buFont typeface="Arial" panose="020B0604020202020204" pitchFamily="34" charset="0"/>
              <a:buChar char="•"/>
            </a:pPr>
            <a:r>
              <a:rPr lang="tr-TR" sz="2000" dirty="0">
                <a:solidFill>
                  <a:schemeClr val="tx1"/>
                </a:solidFill>
              </a:rPr>
              <a:t>Ancak büyük verinin analiziyle uğraşmaları veya belirli problemlere yeni algoritmalar geliştirmek için matematiksel veya araştırma geçmişlerine sahip olmaları </a:t>
            </a:r>
            <a:r>
              <a:rPr lang="tr-TR" sz="2000" u="sng" dirty="0">
                <a:solidFill>
                  <a:schemeClr val="tx1"/>
                </a:solidFill>
              </a:rPr>
              <a:t>beklenmemektedir</a:t>
            </a:r>
          </a:p>
          <a:p>
            <a:pPr marL="342900" indent="-342900">
              <a:buFont typeface="Arial" panose="020B0604020202020204" pitchFamily="34" charset="0"/>
              <a:buChar char="•"/>
            </a:pPr>
            <a:r>
              <a:rPr lang="tr-TR" sz="2000" dirty="0">
                <a:solidFill>
                  <a:schemeClr val="tx1"/>
                </a:solidFill>
              </a:rPr>
              <a:t>İstatistik, veri akışı, veri görselleştirme, </a:t>
            </a:r>
            <a:r>
              <a:rPr lang="tr-TR" sz="2000" dirty="0" err="1">
                <a:solidFill>
                  <a:schemeClr val="tx1"/>
                </a:solidFill>
              </a:rPr>
              <a:t>keşifsel</a:t>
            </a:r>
            <a:r>
              <a:rPr lang="tr-TR" sz="2000" dirty="0">
                <a:solidFill>
                  <a:schemeClr val="tx1"/>
                </a:solidFill>
              </a:rPr>
              <a:t> veri analizi gibi bazı temel becerilerde bilgili olmaları beklenmektedir</a:t>
            </a:r>
          </a:p>
          <a:p>
            <a:endParaRPr lang="tr-TR" sz="2000"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6</a:t>
            </a:fld>
            <a:endParaRPr lang="en-US"/>
          </a:p>
        </p:txBody>
      </p:sp>
      <p:sp>
        <p:nvSpPr>
          <p:cNvPr id="4" name="TextBox 3"/>
          <p:cNvSpPr txBox="1"/>
          <p:nvPr/>
        </p:nvSpPr>
        <p:spPr>
          <a:xfrm>
            <a:off x="285750" y="6202157"/>
            <a:ext cx="2389821" cy="369332"/>
          </a:xfrm>
          <a:prstGeom prst="rect">
            <a:avLst/>
          </a:prstGeom>
          <a:noFill/>
        </p:spPr>
        <p:txBody>
          <a:bodyPr wrap="none" rtlCol="0">
            <a:spAutoFit/>
          </a:bodyPr>
          <a:lstStyle/>
          <a:p>
            <a:r>
              <a:rPr lang="tr-TR" b="1" dirty="0"/>
              <a:t>Kaynak:</a:t>
            </a:r>
            <a:r>
              <a:rPr lang="tr-TR" dirty="0"/>
              <a:t> toptalent.co </a:t>
            </a:r>
          </a:p>
        </p:txBody>
      </p:sp>
      <p:sp>
        <p:nvSpPr>
          <p:cNvPr id="5" name="Dikdörtgen 4">
            <a:extLst>
              <a:ext uri="{FF2B5EF4-FFF2-40B4-BE49-F238E27FC236}">
                <a16:creationId xmlns:a16="http://schemas.microsoft.com/office/drawing/2014/main" id="{FC6545FB-55F4-45BC-E624-6ED79712C024}"/>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2DD0D16B-B08A-0CEB-E473-C800807DE3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8167796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xfrm>
            <a:off x="6964881" y="6021288"/>
            <a:ext cx="1905000" cy="422031"/>
          </a:xfrm>
          <a:noFill/>
        </p:spPr>
        <p:txBody>
          <a:bodyPr/>
          <a:lstStyle/>
          <a:p>
            <a:fld id="{8FFAC36A-E3F0-4489-8B24-398C77A44A89}" type="slidenum">
              <a:rPr lang="en-US" smtClean="0"/>
              <a:pPr/>
              <a:t>60</a:t>
            </a:fld>
            <a:endParaRPr lang="en-US"/>
          </a:p>
        </p:txBody>
      </p:sp>
      <p:sp>
        <p:nvSpPr>
          <p:cNvPr id="6147" name="Rectangle 2"/>
          <p:cNvSpPr>
            <a:spLocks noGrp="1" noChangeArrowheads="1"/>
          </p:cNvSpPr>
          <p:nvPr>
            <p:ph type="title"/>
          </p:nvPr>
        </p:nvSpPr>
        <p:spPr/>
        <p:txBody>
          <a:bodyPr/>
          <a:lstStyle/>
          <a:p>
            <a:pPr eaLnBrk="1" hangingPunct="1"/>
            <a:r>
              <a:rPr lang="tr-TR" sz="2954" dirty="0">
                <a:latin typeface="Tahoma" pitchFamily="34" charset="0"/>
              </a:rPr>
              <a:t>Dağılımlara </a:t>
            </a:r>
            <a:r>
              <a:rPr lang="tr-TR" sz="2954">
                <a:latin typeface="Tahoma" pitchFamily="34" charset="0"/>
              </a:rPr>
              <a:t>İlişkin Ölçütler</a:t>
            </a:r>
            <a:endParaRPr lang="en-US" sz="3323" dirty="0">
              <a:latin typeface="Tahoma" pitchFamily="34" charset="0"/>
            </a:endParaRPr>
          </a:p>
        </p:txBody>
      </p:sp>
      <p:sp>
        <p:nvSpPr>
          <p:cNvPr id="5" name="Rectangle 4"/>
          <p:cNvSpPr txBox="1">
            <a:spLocks noChangeArrowheads="1"/>
          </p:cNvSpPr>
          <p:nvPr/>
        </p:nvSpPr>
        <p:spPr bwMode="auto">
          <a:xfrm>
            <a:off x="601719" y="2789633"/>
            <a:ext cx="2125019" cy="1069666"/>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algn="just" defTabSz="844083" fontAlgn="base">
              <a:spcBef>
                <a:spcPct val="20000"/>
              </a:spcBef>
              <a:spcAft>
                <a:spcPct val="0"/>
              </a:spcAft>
              <a:buClr>
                <a:schemeClr val="folHlink"/>
              </a:buClr>
              <a:buSzPct val="60000"/>
              <a:defRPr/>
            </a:pPr>
            <a:r>
              <a:rPr lang="tr-TR" sz="2215" i="1" kern="0" dirty="0" err="1">
                <a:latin typeface="Arial" charset="0"/>
              </a:rPr>
              <a:t>Accurate</a:t>
            </a:r>
            <a:r>
              <a:rPr lang="tr-TR" sz="2215" i="1" kern="0" dirty="0">
                <a:latin typeface="Arial" charset="0"/>
              </a:rPr>
              <a:t> </a:t>
            </a:r>
            <a:r>
              <a:rPr lang="tr-TR" sz="1662" kern="0" dirty="0">
                <a:latin typeface="Arial" charset="0"/>
              </a:rPr>
              <a:t>ama</a:t>
            </a:r>
            <a:r>
              <a:rPr lang="tr-TR" sz="2215" kern="0" dirty="0">
                <a:latin typeface="Arial" charset="0"/>
              </a:rPr>
              <a:t> </a:t>
            </a:r>
          </a:p>
          <a:p>
            <a:pPr algn="just" defTabSz="844083" fontAlgn="base">
              <a:spcBef>
                <a:spcPct val="20000"/>
              </a:spcBef>
              <a:spcAft>
                <a:spcPct val="0"/>
              </a:spcAft>
              <a:buClr>
                <a:schemeClr val="folHlink"/>
              </a:buClr>
              <a:buSzPct val="60000"/>
              <a:defRPr/>
            </a:pPr>
            <a:r>
              <a:rPr lang="tr-TR" sz="2220" i="1" kern="0" dirty="0" err="1">
                <a:latin typeface="Arial" charset="0"/>
              </a:rPr>
              <a:t>Imp</a:t>
            </a:r>
            <a:r>
              <a:rPr lang="tr-TR" sz="2215" i="1" kern="0" dirty="0" err="1">
                <a:latin typeface="Arial" charset="0"/>
              </a:rPr>
              <a:t>recise</a:t>
            </a:r>
            <a:r>
              <a:rPr lang="tr-TR" sz="2215" kern="0" dirty="0">
                <a:latin typeface="Arial" charset="0"/>
              </a:rPr>
              <a:t> okçu</a:t>
            </a:r>
          </a:p>
        </p:txBody>
      </p:sp>
      <p:sp>
        <p:nvSpPr>
          <p:cNvPr id="2" name="Rectangle 1"/>
          <p:cNvSpPr/>
          <p:nvPr/>
        </p:nvSpPr>
        <p:spPr>
          <a:xfrm>
            <a:off x="118582" y="1567871"/>
            <a:ext cx="8826126" cy="859659"/>
          </a:xfrm>
          <a:prstGeom prst="rect">
            <a:avLst/>
          </a:prstGeom>
        </p:spPr>
        <p:txBody>
          <a:bodyPr wrap="square">
            <a:spAutoFit/>
          </a:bodyPr>
          <a:lstStyle/>
          <a:p>
            <a:r>
              <a:rPr lang="tr-TR" sz="1662" dirty="0"/>
              <a:t>Doğruluk (</a:t>
            </a:r>
            <a:r>
              <a:rPr lang="tr-TR" sz="1662" i="1" dirty="0" err="1"/>
              <a:t>Accuracy</a:t>
            </a:r>
            <a:r>
              <a:rPr lang="tr-TR" sz="1662" dirty="0"/>
              <a:t>) ve Keskinlik (</a:t>
            </a:r>
            <a:r>
              <a:rPr lang="tr-TR" sz="1662" i="1" dirty="0"/>
              <a:t>Precision</a:t>
            </a:r>
            <a:r>
              <a:rPr lang="tr-TR" sz="1662" dirty="0"/>
              <a:t>) Kavramlarına İlişkin 4 Okçu Örneği</a:t>
            </a:r>
          </a:p>
          <a:p>
            <a:endParaRPr lang="tr-TR" sz="1662" dirty="0"/>
          </a:p>
          <a:p>
            <a:endParaRPr lang="tr-TR" sz="1662" dirty="0"/>
          </a:p>
        </p:txBody>
      </p:sp>
      <p:grpSp>
        <p:nvGrpSpPr>
          <p:cNvPr id="4" name="Group 3"/>
          <p:cNvGrpSpPr/>
          <p:nvPr/>
        </p:nvGrpSpPr>
        <p:grpSpPr>
          <a:xfrm>
            <a:off x="2843808" y="2431966"/>
            <a:ext cx="3855198" cy="3788729"/>
            <a:chOff x="3080792" y="2348880"/>
            <a:chExt cx="4176464" cy="4104456"/>
          </a:xfrm>
        </p:grpSpPr>
        <p:sp>
          <p:nvSpPr>
            <p:cNvPr id="10" name="Rectangle 9"/>
            <p:cNvSpPr/>
            <p:nvPr/>
          </p:nvSpPr>
          <p:spPr bwMode="auto">
            <a:xfrm>
              <a:off x="5031804" y="2429024"/>
              <a:ext cx="652624" cy="35165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1477" dirty="0">
                <a:latin typeface="Tahoma" pitchFamily="34" charset="0"/>
              </a:endParaRPr>
            </a:p>
          </p:txBody>
        </p:sp>
        <p:sp>
          <p:nvSpPr>
            <p:cNvPr id="3" name="Oval 2"/>
            <p:cNvSpPr/>
            <p:nvPr/>
          </p:nvSpPr>
          <p:spPr bwMode="auto">
            <a:xfrm>
              <a:off x="3080792" y="2348880"/>
              <a:ext cx="4176464" cy="4104456"/>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9" name="Oval 8"/>
            <p:cNvSpPr/>
            <p:nvPr/>
          </p:nvSpPr>
          <p:spPr bwMode="auto">
            <a:xfrm>
              <a:off x="3530368" y="2736352"/>
              <a:ext cx="3303984" cy="3303984"/>
            </a:xfrm>
            <a:prstGeom prst="ellips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1" name="Oval 10"/>
            <p:cNvSpPr/>
            <p:nvPr/>
          </p:nvSpPr>
          <p:spPr bwMode="auto">
            <a:xfrm>
              <a:off x="3872880" y="3161264"/>
              <a:ext cx="2593048" cy="2537808"/>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3" name="Oval 12"/>
            <p:cNvSpPr/>
            <p:nvPr/>
          </p:nvSpPr>
          <p:spPr bwMode="auto">
            <a:xfrm>
              <a:off x="4252559" y="3501008"/>
              <a:ext cx="1832931" cy="1832931"/>
            </a:xfrm>
            <a:prstGeom prst="ellips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4" name="Oval 13"/>
            <p:cNvSpPr/>
            <p:nvPr/>
          </p:nvSpPr>
          <p:spPr bwMode="auto">
            <a:xfrm>
              <a:off x="4630945" y="3895157"/>
              <a:ext cx="1099705" cy="1076277"/>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grpSp>
      <p:sp>
        <p:nvSpPr>
          <p:cNvPr id="6" name="5-Point Star 5"/>
          <p:cNvSpPr/>
          <p:nvPr/>
        </p:nvSpPr>
        <p:spPr bwMode="auto">
          <a:xfrm rot="1573630">
            <a:off x="4164368" y="3747606"/>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5" name="5-Point Star 14"/>
          <p:cNvSpPr/>
          <p:nvPr/>
        </p:nvSpPr>
        <p:spPr bwMode="auto">
          <a:xfrm rot="1573630">
            <a:off x="4604310" y="4636874"/>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6" name="5-Point Star 15"/>
          <p:cNvSpPr/>
          <p:nvPr/>
        </p:nvSpPr>
        <p:spPr bwMode="auto">
          <a:xfrm rot="1573630">
            <a:off x="5128323" y="3706309"/>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7" name="Dikdörtgen 6">
            <a:extLst>
              <a:ext uri="{FF2B5EF4-FFF2-40B4-BE49-F238E27FC236}">
                <a16:creationId xmlns:a16="http://schemas.microsoft.com/office/drawing/2014/main" id="{A9009820-E734-A2F8-36FB-620E1EB5C6F3}"/>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Resim 7">
            <a:extLst>
              <a:ext uri="{FF2B5EF4-FFF2-40B4-BE49-F238E27FC236}">
                <a16:creationId xmlns:a16="http://schemas.microsoft.com/office/drawing/2014/main" id="{60E25091-3A58-316D-968A-6D84757C40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4416331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xfrm>
            <a:off x="6964881" y="6021288"/>
            <a:ext cx="1905000" cy="422031"/>
          </a:xfrm>
          <a:noFill/>
        </p:spPr>
        <p:txBody>
          <a:bodyPr/>
          <a:lstStyle/>
          <a:p>
            <a:fld id="{8FFAC36A-E3F0-4489-8B24-398C77A44A89}" type="slidenum">
              <a:rPr lang="en-US" smtClean="0"/>
              <a:pPr/>
              <a:t>61</a:t>
            </a:fld>
            <a:endParaRPr lang="en-US"/>
          </a:p>
        </p:txBody>
      </p:sp>
      <p:sp>
        <p:nvSpPr>
          <p:cNvPr id="6147" name="Rectangle 2"/>
          <p:cNvSpPr>
            <a:spLocks noGrp="1" noChangeArrowheads="1"/>
          </p:cNvSpPr>
          <p:nvPr>
            <p:ph type="title"/>
          </p:nvPr>
        </p:nvSpPr>
        <p:spPr/>
        <p:txBody>
          <a:bodyPr/>
          <a:lstStyle/>
          <a:p>
            <a:pPr eaLnBrk="1" hangingPunct="1"/>
            <a:r>
              <a:rPr lang="tr-TR" sz="2954" dirty="0">
                <a:latin typeface="Tahoma" pitchFamily="34" charset="0"/>
              </a:rPr>
              <a:t>Dağılımlara </a:t>
            </a:r>
            <a:r>
              <a:rPr lang="tr-TR" sz="2954">
                <a:latin typeface="Tahoma" pitchFamily="34" charset="0"/>
              </a:rPr>
              <a:t>İlişkin Ölçütler</a:t>
            </a:r>
            <a:endParaRPr lang="en-US" sz="3323" dirty="0">
              <a:latin typeface="Tahoma" pitchFamily="34" charset="0"/>
            </a:endParaRPr>
          </a:p>
        </p:txBody>
      </p:sp>
      <p:sp>
        <p:nvSpPr>
          <p:cNvPr id="5" name="Rectangle 4"/>
          <p:cNvSpPr txBox="1">
            <a:spLocks noChangeArrowheads="1"/>
          </p:cNvSpPr>
          <p:nvPr/>
        </p:nvSpPr>
        <p:spPr bwMode="auto">
          <a:xfrm>
            <a:off x="601719" y="1567870"/>
            <a:ext cx="8342989"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p:txBody>
      </p:sp>
      <p:sp>
        <p:nvSpPr>
          <p:cNvPr id="2" name="Rectangle 1"/>
          <p:cNvSpPr/>
          <p:nvPr/>
        </p:nvSpPr>
        <p:spPr>
          <a:xfrm>
            <a:off x="118582" y="1567871"/>
            <a:ext cx="8826126" cy="859659"/>
          </a:xfrm>
          <a:prstGeom prst="rect">
            <a:avLst/>
          </a:prstGeom>
        </p:spPr>
        <p:txBody>
          <a:bodyPr wrap="square">
            <a:spAutoFit/>
          </a:bodyPr>
          <a:lstStyle/>
          <a:p>
            <a:r>
              <a:rPr lang="tr-TR" sz="1662" dirty="0"/>
              <a:t>Doğruluk (</a:t>
            </a:r>
            <a:r>
              <a:rPr lang="tr-TR" sz="1662" i="1" dirty="0" err="1"/>
              <a:t>Accuracy</a:t>
            </a:r>
            <a:r>
              <a:rPr lang="tr-TR" sz="1662" dirty="0"/>
              <a:t>) ve Keskinlik (</a:t>
            </a:r>
            <a:r>
              <a:rPr lang="tr-TR" sz="1662" i="1" dirty="0"/>
              <a:t>Precision</a:t>
            </a:r>
            <a:r>
              <a:rPr lang="tr-TR" sz="1662" dirty="0"/>
              <a:t>) Kavramlarına İlişkin 4 Okçu Örneği</a:t>
            </a:r>
          </a:p>
          <a:p>
            <a:endParaRPr lang="tr-TR" sz="1662" dirty="0"/>
          </a:p>
          <a:p>
            <a:endParaRPr lang="tr-TR" sz="1662" dirty="0"/>
          </a:p>
        </p:txBody>
      </p:sp>
      <p:grpSp>
        <p:nvGrpSpPr>
          <p:cNvPr id="4" name="Group 3"/>
          <p:cNvGrpSpPr/>
          <p:nvPr/>
        </p:nvGrpSpPr>
        <p:grpSpPr>
          <a:xfrm>
            <a:off x="2843808" y="2431966"/>
            <a:ext cx="3855198" cy="3788729"/>
            <a:chOff x="3080792" y="2348880"/>
            <a:chExt cx="4176464" cy="4104456"/>
          </a:xfrm>
        </p:grpSpPr>
        <p:sp>
          <p:nvSpPr>
            <p:cNvPr id="10" name="Rectangle 9"/>
            <p:cNvSpPr/>
            <p:nvPr/>
          </p:nvSpPr>
          <p:spPr bwMode="auto">
            <a:xfrm>
              <a:off x="5031804" y="2429024"/>
              <a:ext cx="652624" cy="35165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1477" dirty="0">
                <a:latin typeface="Tahoma" pitchFamily="34" charset="0"/>
              </a:endParaRPr>
            </a:p>
          </p:txBody>
        </p:sp>
        <p:sp>
          <p:nvSpPr>
            <p:cNvPr id="3" name="Oval 2"/>
            <p:cNvSpPr/>
            <p:nvPr/>
          </p:nvSpPr>
          <p:spPr bwMode="auto">
            <a:xfrm>
              <a:off x="3080792" y="2348880"/>
              <a:ext cx="4176464" cy="4104456"/>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9" name="Oval 8"/>
            <p:cNvSpPr/>
            <p:nvPr/>
          </p:nvSpPr>
          <p:spPr bwMode="auto">
            <a:xfrm>
              <a:off x="3530368" y="2736352"/>
              <a:ext cx="3303984" cy="3303984"/>
            </a:xfrm>
            <a:prstGeom prst="ellips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1" name="Oval 10"/>
            <p:cNvSpPr/>
            <p:nvPr/>
          </p:nvSpPr>
          <p:spPr bwMode="auto">
            <a:xfrm>
              <a:off x="3872880" y="3161264"/>
              <a:ext cx="2593048" cy="2537808"/>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3" name="Oval 12"/>
            <p:cNvSpPr/>
            <p:nvPr/>
          </p:nvSpPr>
          <p:spPr bwMode="auto">
            <a:xfrm>
              <a:off x="4252559" y="3501008"/>
              <a:ext cx="1832931" cy="1832931"/>
            </a:xfrm>
            <a:prstGeom prst="ellips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4" name="Oval 13"/>
            <p:cNvSpPr/>
            <p:nvPr/>
          </p:nvSpPr>
          <p:spPr bwMode="auto">
            <a:xfrm>
              <a:off x="4630945" y="3895157"/>
              <a:ext cx="1099705" cy="1076277"/>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grpSp>
      <p:sp>
        <p:nvSpPr>
          <p:cNvPr id="17" name="5-Point Star 16"/>
          <p:cNvSpPr/>
          <p:nvPr/>
        </p:nvSpPr>
        <p:spPr bwMode="auto">
          <a:xfrm rot="1573630">
            <a:off x="5161402" y="3348793"/>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8" name="5-Point Star 17"/>
          <p:cNvSpPr/>
          <p:nvPr/>
        </p:nvSpPr>
        <p:spPr bwMode="auto">
          <a:xfrm rot="1573630">
            <a:off x="5302079" y="3639840"/>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9" name="5-Point Star 18"/>
          <p:cNvSpPr/>
          <p:nvPr/>
        </p:nvSpPr>
        <p:spPr bwMode="auto">
          <a:xfrm rot="1573630">
            <a:off x="5493746" y="3348793"/>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20" name="Rectangle 4"/>
          <p:cNvSpPr txBox="1">
            <a:spLocks noChangeArrowheads="1"/>
          </p:cNvSpPr>
          <p:nvPr/>
        </p:nvSpPr>
        <p:spPr bwMode="auto">
          <a:xfrm>
            <a:off x="601719" y="2789633"/>
            <a:ext cx="2125019" cy="1069666"/>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algn="just" defTabSz="844083" fontAlgn="base">
              <a:spcBef>
                <a:spcPct val="20000"/>
              </a:spcBef>
              <a:spcAft>
                <a:spcPct val="0"/>
              </a:spcAft>
              <a:buClr>
                <a:schemeClr val="folHlink"/>
              </a:buClr>
              <a:buSzPct val="60000"/>
              <a:defRPr/>
            </a:pPr>
            <a:r>
              <a:rPr lang="tr-TR" sz="2220" i="1" kern="0" dirty="0" err="1">
                <a:latin typeface="Arial" charset="0"/>
              </a:rPr>
              <a:t>Ina</a:t>
            </a:r>
            <a:r>
              <a:rPr lang="tr-TR" sz="2215" i="1" kern="0" dirty="0" err="1">
                <a:latin typeface="Arial" charset="0"/>
              </a:rPr>
              <a:t>ccurate</a:t>
            </a:r>
            <a:r>
              <a:rPr lang="tr-TR" sz="2215" i="1" kern="0" dirty="0">
                <a:latin typeface="Arial" charset="0"/>
              </a:rPr>
              <a:t> </a:t>
            </a:r>
            <a:r>
              <a:rPr lang="tr-TR" sz="1662" kern="0" dirty="0">
                <a:latin typeface="Arial" charset="0"/>
              </a:rPr>
              <a:t>ama</a:t>
            </a:r>
            <a:r>
              <a:rPr lang="tr-TR" sz="2215" kern="0" dirty="0">
                <a:latin typeface="Arial" charset="0"/>
              </a:rPr>
              <a:t> </a:t>
            </a:r>
          </a:p>
          <a:p>
            <a:pPr algn="just" defTabSz="844083" fontAlgn="base">
              <a:spcBef>
                <a:spcPct val="20000"/>
              </a:spcBef>
              <a:spcAft>
                <a:spcPct val="0"/>
              </a:spcAft>
              <a:buClr>
                <a:schemeClr val="folHlink"/>
              </a:buClr>
              <a:buSzPct val="60000"/>
              <a:defRPr/>
            </a:pPr>
            <a:r>
              <a:rPr lang="tr-TR" sz="2215" i="1" kern="0" dirty="0" err="1">
                <a:latin typeface="Arial" charset="0"/>
              </a:rPr>
              <a:t>Precise</a:t>
            </a:r>
            <a:r>
              <a:rPr lang="tr-TR" sz="2215" kern="0" dirty="0">
                <a:latin typeface="Arial" charset="0"/>
              </a:rPr>
              <a:t> okçu</a:t>
            </a:r>
          </a:p>
        </p:txBody>
      </p:sp>
      <p:sp>
        <p:nvSpPr>
          <p:cNvPr id="6" name="Dikdörtgen 5">
            <a:extLst>
              <a:ext uri="{FF2B5EF4-FFF2-40B4-BE49-F238E27FC236}">
                <a16:creationId xmlns:a16="http://schemas.microsoft.com/office/drawing/2014/main" id="{ACC1723D-1992-A573-0727-18AD4E91D72B}"/>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207ABFCC-FAB5-6CB3-D2A7-BAFCEA94C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6053564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xfrm>
            <a:off x="6964881" y="6021288"/>
            <a:ext cx="1905000" cy="422031"/>
          </a:xfrm>
          <a:noFill/>
        </p:spPr>
        <p:txBody>
          <a:bodyPr/>
          <a:lstStyle/>
          <a:p>
            <a:fld id="{8FFAC36A-E3F0-4489-8B24-398C77A44A89}" type="slidenum">
              <a:rPr lang="en-US" smtClean="0"/>
              <a:pPr/>
              <a:t>62</a:t>
            </a:fld>
            <a:endParaRPr lang="en-US"/>
          </a:p>
        </p:txBody>
      </p:sp>
      <p:sp>
        <p:nvSpPr>
          <p:cNvPr id="6147" name="Rectangle 2"/>
          <p:cNvSpPr>
            <a:spLocks noGrp="1" noChangeArrowheads="1"/>
          </p:cNvSpPr>
          <p:nvPr>
            <p:ph type="title"/>
          </p:nvPr>
        </p:nvSpPr>
        <p:spPr/>
        <p:txBody>
          <a:bodyPr/>
          <a:lstStyle/>
          <a:p>
            <a:pPr eaLnBrk="1" hangingPunct="1"/>
            <a:r>
              <a:rPr lang="tr-TR" sz="2954" dirty="0">
                <a:latin typeface="Tahoma" pitchFamily="34" charset="0"/>
              </a:rPr>
              <a:t>Dağılımlara </a:t>
            </a:r>
            <a:r>
              <a:rPr lang="tr-TR" sz="2954">
                <a:latin typeface="Tahoma" pitchFamily="34" charset="0"/>
              </a:rPr>
              <a:t>İlişkin Ölçütler</a:t>
            </a:r>
            <a:endParaRPr lang="en-US" sz="3323" dirty="0">
              <a:latin typeface="Tahoma" pitchFamily="34" charset="0"/>
            </a:endParaRPr>
          </a:p>
        </p:txBody>
      </p:sp>
      <p:sp>
        <p:nvSpPr>
          <p:cNvPr id="5" name="Rectangle 4"/>
          <p:cNvSpPr txBox="1">
            <a:spLocks noChangeArrowheads="1"/>
          </p:cNvSpPr>
          <p:nvPr/>
        </p:nvSpPr>
        <p:spPr bwMode="auto">
          <a:xfrm>
            <a:off x="601719" y="1567870"/>
            <a:ext cx="8342989"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algn="just" defTabSz="844083" fontAlgn="base">
              <a:spcBef>
                <a:spcPct val="20000"/>
              </a:spcBef>
              <a:spcAft>
                <a:spcPct val="0"/>
              </a:spcAft>
              <a:buClr>
                <a:schemeClr val="folHlink"/>
              </a:buClr>
              <a:buSzPct val="60000"/>
              <a:buFont typeface="Wingdings" pitchFamily="2" charset="2"/>
              <a:buChar char="n"/>
              <a:defRPr/>
            </a:pPr>
            <a:endParaRPr lang="tr-TR" sz="2215" kern="0" dirty="0">
              <a:latin typeface="Arial" charset="0"/>
            </a:endParaRPr>
          </a:p>
        </p:txBody>
      </p:sp>
      <p:sp>
        <p:nvSpPr>
          <p:cNvPr id="2" name="Rectangle 1"/>
          <p:cNvSpPr/>
          <p:nvPr/>
        </p:nvSpPr>
        <p:spPr>
          <a:xfrm>
            <a:off x="118582" y="1567871"/>
            <a:ext cx="8826126" cy="859659"/>
          </a:xfrm>
          <a:prstGeom prst="rect">
            <a:avLst/>
          </a:prstGeom>
        </p:spPr>
        <p:txBody>
          <a:bodyPr wrap="square">
            <a:spAutoFit/>
          </a:bodyPr>
          <a:lstStyle/>
          <a:p>
            <a:r>
              <a:rPr lang="tr-TR" sz="1662" dirty="0"/>
              <a:t>Doğruluk (</a:t>
            </a:r>
            <a:r>
              <a:rPr lang="tr-TR" sz="1662" i="1" dirty="0" err="1"/>
              <a:t>Accuracy</a:t>
            </a:r>
            <a:r>
              <a:rPr lang="tr-TR" sz="1662" dirty="0"/>
              <a:t>) ve Keskinlik (</a:t>
            </a:r>
            <a:r>
              <a:rPr lang="tr-TR" sz="1662" i="1" dirty="0"/>
              <a:t>Precision</a:t>
            </a:r>
            <a:r>
              <a:rPr lang="tr-TR" sz="1662" dirty="0"/>
              <a:t>) Kavramlarına İlişkin 4 Okçu Örneği</a:t>
            </a:r>
          </a:p>
          <a:p>
            <a:endParaRPr lang="tr-TR" sz="1662" dirty="0"/>
          </a:p>
          <a:p>
            <a:endParaRPr lang="tr-TR" sz="1662" dirty="0"/>
          </a:p>
        </p:txBody>
      </p:sp>
      <p:grpSp>
        <p:nvGrpSpPr>
          <p:cNvPr id="4" name="Group 3"/>
          <p:cNvGrpSpPr/>
          <p:nvPr/>
        </p:nvGrpSpPr>
        <p:grpSpPr>
          <a:xfrm>
            <a:off x="2843808" y="2431966"/>
            <a:ext cx="3855198" cy="3788729"/>
            <a:chOff x="3080792" y="2348880"/>
            <a:chExt cx="4176464" cy="4104456"/>
          </a:xfrm>
        </p:grpSpPr>
        <p:sp>
          <p:nvSpPr>
            <p:cNvPr id="10" name="Rectangle 9"/>
            <p:cNvSpPr/>
            <p:nvPr/>
          </p:nvSpPr>
          <p:spPr bwMode="auto">
            <a:xfrm>
              <a:off x="5031804" y="2429024"/>
              <a:ext cx="652624" cy="351656"/>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1477" dirty="0">
                <a:latin typeface="Tahoma" pitchFamily="34" charset="0"/>
              </a:endParaRPr>
            </a:p>
          </p:txBody>
        </p:sp>
        <p:sp>
          <p:nvSpPr>
            <p:cNvPr id="3" name="Oval 2"/>
            <p:cNvSpPr/>
            <p:nvPr/>
          </p:nvSpPr>
          <p:spPr bwMode="auto">
            <a:xfrm>
              <a:off x="3080792" y="2348880"/>
              <a:ext cx="4176464" cy="4104456"/>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9" name="Oval 8"/>
            <p:cNvSpPr/>
            <p:nvPr/>
          </p:nvSpPr>
          <p:spPr bwMode="auto">
            <a:xfrm>
              <a:off x="3530368" y="2736352"/>
              <a:ext cx="3303984" cy="3303984"/>
            </a:xfrm>
            <a:prstGeom prst="ellips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1" name="Oval 10"/>
            <p:cNvSpPr/>
            <p:nvPr/>
          </p:nvSpPr>
          <p:spPr bwMode="auto">
            <a:xfrm>
              <a:off x="3872880" y="3161264"/>
              <a:ext cx="2593048" cy="2537808"/>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3" name="Oval 12"/>
            <p:cNvSpPr/>
            <p:nvPr/>
          </p:nvSpPr>
          <p:spPr bwMode="auto">
            <a:xfrm>
              <a:off x="4252559" y="3501008"/>
              <a:ext cx="1832931" cy="1832931"/>
            </a:xfrm>
            <a:prstGeom prst="ellips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14" name="Oval 13"/>
            <p:cNvSpPr/>
            <p:nvPr/>
          </p:nvSpPr>
          <p:spPr bwMode="auto">
            <a:xfrm>
              <a:off x="4630945" y="3895157"/>
              <a:ext cx="1099705" cy="1076277"/>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grpSp>
      <p:sp>
        <p:nvSpPr>
          <p:cNvPr id="19" name="5-Point Star 18"/>
          <p:cNvSpPr/>
          <p:nvPr/>
        </p:nvSpPr>
        <p:spPr bwMode="auto">
          <a:xfrm rot="1573630">
            <a:off x="3573888" y="3307495"/>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20" name="5-Point Star 19"/>
          <p:cNvSpPr/>
          <p:nvPr/>
        </p:nvSpPr>
        <p:spPr bwMode="auto">
          <a:xfrm rot="1573630">
            <a:off x="3034396" y="2883510"/>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21" name="5-Point Star 20"/>
          <p:cNvSpPr/>
          <p:nvPr/>
        </p:nvSpPr>
        <p:spPr bwMode="auto">
          <a:xfrm rot="1573630">
            <a:off x="4064821" y="2551166"/>
            <a:ext cx="316592" cy="334651"/>
          </a:xfrm>
          <a:prstGeom prst="star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lang="tr-TR" sz="2215">
              <a:latin typeface="Tahoma" pitchFamily="34" charset="0"/>
            </a:endParaRPr>
          </a:p>
        </p:txBody>
      </p:sp>
      <p:sp>
        <p:nvSpPr>
          <p:cNvPr id="22" name="Rectangle 4"/>
          <p:cNvSpPr txBox="1">
            <a:spLocks noChangeArrowheads="1"/>
          </p:cNvSpPr>
          <p:nvPr/>
        </p:nvSpPr>
        <p:spPr bwMode="auto">
          <a:xfrm>
            <a:off x="601719" y="2789633"/>
            <a:ext cx="2125019" cy="1069666"/>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algn="just" defTabSz="844083" fontAlgn="base">
              <a:spcBef>
                <a:spcPct val="20000"/>
              </a:spcBef>
              <a:spcAft>
                <a:spcPct val="0"/>
              </a:spcAft>
              <a:buClr>
                <a:schemeClr val="folHlink"/>
              </a:buClr>
              <a:buSzPct val="60000"/>
              <a:defRPr/>
            </a:pPr>
            <a:r>
              <a:rPr lang="tr-TR" sz="2220" i="1" kern="0" dirty="0" err="1">
                <a:latin typeface="Arial" charset="0"/>
              </a:rPr>
              <a:t>Inaccurate</a:t>
            </a:r>
            <a:r>
              <a:rPr lang="tr-TR" sz="2220" i="1" kern="0" dirty="0">
                <a:latin typeface="Arial" charset="0"/>
              </a:rPr>
              <a:t> </a:t>
            </a:r>
            <a:r>
              <a:rPr lang="tr-TR" sz="2220" kern="0" dirty="0">
                <a:latin typeface="Arial" charset="0"/>
              </a:rPr>
              <a:t>ve</a:t>
            </a:r>
          </a:p>
          <a:p>
            <a:pPr algn="just" defTabSz="844083" fontAlgn="base">
              <a:spcBef>
                <a:spcPct val="20000"/>
              </a:spcBef>
              <a:spcAft>
                <a:spcPct val="0"/>
              </a:spcAft>
              <a:buClr>
                <a:schemeClr val="folHlink"/>
              </a:buClr>
              <a:buSzPct val="60000"/>
              <a:defRPr/>
            </a:pPr>
            <a:r>
              <a:rPr lang="tr-TR" sz="2220" i="1" kern="0" dirty="0" err="1">
                <a:latin typeface="Arial" charset="0"/>
              </a:rPr>
              <a:t>Imprecise</a:t>
            </a:r>
            <a:r>
              <a:rPr lang="tr-TR" sz="2220" kern="0" dirty="0">
                <a:latin typeface="Arial" charset="0"/>
              </a:rPr>
              <a:t> okçu</a:t>
            </a:r>
          </a:p>
        </p:txBody>
      </p:sp>
      <p:sp>
        <p:nvSpPr>
          <p:cNvPr id="6" name="Dikdörtgen 5">
            <a:extLst>
              <a:ext uri="{FF2B5EF4-FFF2-40B4-BE49-F238E27FC236}">
                <a16:creationId xmlns:a16="http://schemas.microsoft.com/office/drawing/2014/main" id="{6DAFE946-3E69-2B37-99AF-ECB8439E175E}"/>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488C3D49-DEBC-369D-B020-796828BC16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7659566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63</a:t>
            </a:fld>
            <a:endParaRPr lang="en-US"/>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581060" y="1582602"/>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800" b="1" kern="0" dirty="0">
                <a:latin typeface="Arial" charset="0"/>
              </a:rPr>
              <a:t>Değişken:</a:t>
            </a:r>
          </a:p>
          <a:p>
            <a:pPr algn="just"/>
            <a:r>
              <a:rPr lang="tr-TR" sz="2800" dirty="0"/>
              <a:t>Bir deney / gözlem esnasında değişim gösteren her nitelik/nicelik</a:t>
            </a:r>
          </a:p>
          <a:p>
            <a:pPr marL="316531" indent="-316531" eaLnBrk="0" hangingPunct="0">
              <a:spcBef>
                <a:spcPct val="20000"/>
              </a:spcBef>
              <a:buClr>
                <a:schemeClr val="folHlink"/>
              </a:buClr>
              <a:buSzPct val="60000"/>
              <a:defRPr/>
            </a:pPr>
            <a:endParaRPr lang="tr-TR" sz="2800" b="1" kern="0" dirty="0">
              <a:latin typeface="Arial" charset="0"/>
            </a:endParaRPr>
          </a:p>
          <a:p>
            <a:pPr marL="316531" indent="-316531" eaLnBrk="0" hangingPunct="0">
              <a:spcBef>
                <a:spcPct val="20000"/>
              </a:spcBef>
              <a:buClr>
                <a:schemeClr val="folHlink"/>
              </a:buClr>
              <a:buSzPct val="60000"/>
              <a:defRPr/>
            </a:pPr>
            <a:r>
              <a:rPr lang="tr-TR" sz="2800" b="1" kern="0" dirty="0">
                <a:latin typeface="Arial" charset="0"/>
              </a:rPr>
              <a:t>Değişken Tipleri:</a:t>
            </a:r>
          </a:p>
          <a:p>
            <a:pPr marL="316531" indent="-316531" algn="just">
              <a:buFont typeface="Arial" panose="020B0604020202020204" pitchFamily="34" charset="0"/>
              <a:buChar char="•"/>
            </a:pPr>
            <a:r>
              <a:rPr lang="tr-TR" sz="2800" dirty="0"/>
              <a:t>Bağımsız</a:t>
            </a:r>
          </a:p>
          <a:p>
            <a:pPr marL="316531" indent="-316531" algn="just">
              <a:buFont typeface="Arial" panose="020B0604020202020204" pitchFamily="34" charset="0"/>
              <a:buChar char="•"/>
            </a:pPr>
            <a:r>
              <a:rPr lang="tr-TR" sz="2800" dirty="0"/>
              <a:t>Bağımlı</a:t>
            </a:r>
          </a:p>
          <a:p>
            <a:pPr marL="316531" indent="-316531" algn="just">
              <a:buFont typeface="Arial" panose="020B0604020202020204" pitchFamily="34" charset="0"/>
              <a:buChar char="•"/>
            </a:pPr>
            <a:r>
              <a:rPr lang="tr-TR" sz="2800" dirty="0"/>
              <a:t>Kontrol Altında Tutulan</a:t>
            </a:r>
          </a:p>
          <a:p>
            <a:pPr marL="316531" indent="-316531" algn="just">
              <a:buFont typeface="Arial" panose="020B0604020202020204" pitchFamily="34" charset="0"/>
              <a:buChar char="•"/>
            </a:pPr>
            <a:endParaRPr lang="tr-TR" sz="2800" dirty="0"/>
          </a:p>
          <a:p>
            <a:pPr algn="just"/>
            <a:endParaRPr lang="tr-TR" sz="2800" dirty="0"/>
          </a:p>
          <a:p>
            <a:pPr marL="316531" indent="-316531" eaLnBrk="0" hangingPunct="0">
              <a:spcBef>
                <a:spcPct val="20000"/>
              </a:spcBef>
              <a:buClr>
                <a:schemeClr val="folHlink"/>
              </a:buClr>
              <a:buSzPct val="60000"/>
              <a:defRPr/>
            </a:pPr>
            <a:endParaRPr lang="tr-TR" sz="1662" b="1" kern="0" dirty="0">
              <a:latin typeface="Arial" charset="0"/>
            </a:endParaRPr>
          </a:p>
          <a:p>
            <a:pPr marL="316531" indent="-316531" eaLnBrk="0" hangingPunct="0">
              <a:spcBef>
                <a:spcPct val="20000"/>
              </a:spcBef>
              <a:buClr>
                <a:schemeClr val="folHlink"/>
              </a:buClr>
              <a:buSzPct val="60000"/>
              <a:defRPr/>
            </a:pPr>
            <a:endParaRPr lang="tr-TR" sz="1662" b="1" kern="0" dirty="0">
              <a:latin typeface="Arial" charset="0"/>
            </a:endParaRPr>
          </a:p>
          <a:p>
            <a:pPr marL="316531" indent="-316531" eaLnBrk="0" hangingPunct="0">
              <a:spcBef>
                <a:spcPct val="20000"/>
              </a:spcBef>
              <a:buClr>
                <a:schemeClr val="folHlink"/>
              </a:buClr>
              <a:buSzPct val="60000"/>
              <a:defRPr/>
            </a:pPr>
            <a:endParaRPr lang="tr-TR" sz="1662" b="1" kern="0" dirty="0">
              <a:latin typeface="Arial" charset="0"/>
            </a:endParaRPr>
          </a:p>
        </p:txBody>
      </p:sp>
      <p:sp>
        <p:nvSpPr>
          <p:cNvPr id="2" name="Dikdörtgen 1">
            <a:extLst>
              <a:ext uri="{FF2B5EF4-FFF2-40B4-BE49-F238E27FC236}">
                <a16:creationId xmlns:a16="http://schemas.microsoft.com/office/drawing/2014/main" id="{0B0363E0-BFFA-F42A-4E86-522A995D7348}"/>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Resim 2">
            <a:extLst>
              <a:ext uri="{FF2B5EF4-FFF2-40B4-BE49-F238E27FC236}">
                <a16:creationId xmlns:a16="http://schemas.microsoft.com/office/drawing/2014/main" id="{19644A00-C8ED-5A75-AE96-9AE09FDFC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3279806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64</a:t>
            </a:fld>
            <a:endParaRPr lang="en-US"/>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581060" y="1582602"/>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400" b="1" kern="0" dirty="0">
                <a:latin typeface="Arial" charset="0"/>
              </a:rPr>
              <a:t>Bağımsız Değişken:</a:t>
            </a:r>
          </a:p>
          <a:p>
            <a:pPr algn="just"/>
            <a:r>
              <a:rPr lang="tr-TR" sz="2400" dirty="0"/>
              <a:t>Bilim insanı veya araştırmacı tarafından değiştirilen nitelik/nicelik</a:t>
            </a:r>
          </a:p>
          <a:p>
            <a:pPr marL="316531" indent="-316531" algn="just">
              <a:buFont typeface="Arial" panose="020B0604020202020204" pitchFamily="34" charset="0"/>
              <a:buChar char="•"/>
            </a:pPr>
            <a:r>
              <a:rPr lang="tr-TR" sz="2400" dirty="0"/>
              <a:t>Genellikle bir anda (bir deney veya bir gözlem esnasında) sadece bir adet</a:t>
            </a:r>
          </a:p>
          <a:p>
            <a:pPr marL="316531" indent="-316531" algn="just">
              <a:buFont typeface="Arial" panose="020B0604020202020204" pitchFamily="34" charset="0"/>
              <a:buChar char="•"/>
            </a:pPr>
            <a:r>
              <a:rPr lang="tr-TR" sz="2400" dirty="0"/>
              <a:t>Neden? ‘</a:t>
            </a:r>
            <a:r>
              <a:rPr lang="tr-TR" sz="2400" i="1" dirty="0" err="1"/>
              <a:t>ceteris</a:t>
            </a:r>
            <a:r>
              <a:rPr lang="tr-TR" sz="2400" i="1" dirty="0"/>
              <a:t> </a:t>
            </a:r>
            <a:r>
              <a:rPr lang="tr-TR" sz="2400" i="1" dirty="0" err="1"/>
              <a:t>paribus</a:t>
            </a:r>
            <a:r>
              <a:rPr lang="tr-TR" sz="2400" dirty="0"/>
              <a:t>’</a:t>
            </a:r>
          </a:p>
          <a:p>
            <a:pPr marL="316531" indent="-316531" eaLnBrk="0" hangingPunct="0">
              <a:spcBef>
                <a:spcPct val="20000"/>
              </a:spcBef>
              <a:buClr>
                <a:schemeClr val="folHlink"/>
              </a:buClr>
              <a:buSzPct val="60000"/>
              <a:defRPr/>
            </a:pPr>
            <a:endParaRPr lang="tr-TR" sz="2400" b="1" kern="0" dirty="0">
              <a:latin typeface="Arial" charset="0"/>
            </a:endParaRPr>
          </a:p>
          <a:p>
            <a:pPr marL="316531" indent="-316531" eaLnBrk="0" hangingPunct="0">
              <a:spcBef>
                <a:spcPct val="20000"/>
              </a:spcBef>
              <a:buClr>
                <a:schemeClr val="folHlink"/>
              </a:buClr>
              <a:buSzPct val="60000"/>
              <a:defRPr/>
            </a:pPr>
            <a:r>
              <a:rPr lang="tr-TR" sz="2400" b="1" kern="0" dirty="0">
                <a:latin typeface="Arial" charset="0"/>
              </a:rPr>
              <a:t>Bağımlı Değişken:</a:t>
            </a:r>
          </a:p>
          <a:p>
            <a:pPr algn="just"/>
            <a:r>
              <a:rPr lang="tr-TR" sz="2400" dirty="0"/>
              <a:t>Bilim insanı veya araştırmacı tarafından bağımsız değişken değiştirilirken; olası değişimleri gözlemlenen nitelik(</a:t>
            </a:r>
            <a:r>
              <a:rPr lang="tr-TR" sz="2400" dirty="0" err="1"/>
              <a:t>ler</a:t>
            </a:r>
            <a:r>
              <a:rPr lang="tr-TR" sz="2400" dirty="0"/>
              <a:t>)/nicelik(</a:t>
            </a:r>
            <a:r>
              <a:rPr lang="tr-TR" sz="2400" dirty="0" err="1"/>
              <a:t>ler</a:t>
            </a:r>
            <a:r>
              <a:rPr lang="tr-TR" sz="2400" dirty="0"/>
              <a:t>)</a:t>
            </a:r>
          </a:p>
          <a:p>
            <a:pPr marL="316531" indent="-316531" algn="just">
              <a:buFont typeface="Arial" panose="020B0604020202020204" pitchFamily="34" charset="0"/>
              <a:buChar char="•"/>
            </a:pPr>
            <a:endParaRPr lang="tr-TR" sz="1662" dirty="0"/>
          </a:p>
          <a:p>
            <a:pPr algn="just"/>
            <a:endParaRPr lang="tr-TR" sz="1662" dirty="0"/>
          </a:p>
          <a:p>
            <a:pPr marL="316531" indent="-316531" eaLnBrk="0" hangingPunct="0">
              <a:spcBef>
                <a:spcPct val="20000"/>
              </a:spcBef>
              <a:buClr>
                <a:schemeClr val="folHlink"/>
              </a:buClr>
              <a:buSzPct val="60000"/>
              <a:defRPr/>
            </a:pPr>
            <a:endParaRPr lang="tr-TR" sz="1662" b="1" kern="0" dirty="0">
              <a:latin typeface="Arial" charset="0"/>
            </a:endParaRPr>
          </a:p>
          <a:p>
            <a:pPr marL="316531" indent="-316531" eaLnBrk="0" hangingPunct="0">
              <a:spcBef>
                <a:spcPct val="20000"/>
              </a:spcBef>
              <a:buClr>
                <a:schemeClr val="folHlink"/>
              </a:buClr>
              <a:buSzPct val="60000"/>
              <a:defRPr/>
            </a:pPr>
            <a:endParaRPr lang="tr-TR" sz="1662" b="1" kern="0" dirty="0">
              <a:latin typeface="Arial" charset="0"/>
            </a:endParaRPr>
          </a:p>
          <a:p>
            <a:pPr marL="316531" indent="-316531" eaLnBrk="0" hangingPunct="0">
              <a:spcBef>
                <a:spcPct val="20000"/>
              </a:spcBef>
              <a:buClr>
                <a:schemeClr val="folHlink"/>
              </a:buClr>
              <a:buSzPct val="60000"/>
              <a:defRPr/>
            </a:pPr>
            <a:endParaRPr lang="tr-TR" sz="1662" b="1" kern="0" dirty="0">
              <a:latin typeface="Arial" charset="0"/>
            </a:endParaRPr>
          </a:p>
        </p:txBody>
      </p:sp>
      <p:sp>
        <p:nvSpPr>
          <p:cNvPr id="2" name="Dikdörtgen 1">
            <a:extLst>
              <a:ext uri="{FF2B5EF4-FFF2-40B4-BE49-F238E27FC236}">
                <a16:creationId xmlns:a16="http://schemas.microsoft.com/office/drawing/2014/main" id="{7A9A844D-E191-FF3E-0275-C62280CFF948}"/>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Resim 2">
            <a:extLst>
              <a:ext uri="{FF2B5EF4-FFF2-40B4-BE49-F238E27FC236}">
                <a16:creationId xmlns:a16="http://schemas.microsoft.com/office/drawing/2014/main" id="{F734148E-C6F8-8489-A074-F0C51C7C71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8260205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65</a:t>
            </a:fld>
            <a:endParaRPr lang="en-US"/>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581060" y="1582602"/>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400" b="1" kern="0" dirty="0">
                <a:latin typeface="Arial" charset="0"/>
              </a:rPr>
              <a:t>Kontrol Altında Tutulan Değişken:</a:t>
            </a:r>
          </a:p>
          <a:p>
            <a:pPr algn="just"/>
            <a:r>
              <a:rPr lang="tr-TR" sz="2400" dirty="0"/>
              <a:t>Tüm deneyler/gözlemler esnasında; bilim insanı veya araştırmacı tarafından sabit tutulmaya çalışılan nitelik(</a:t>
            </a:r>
            <a:r>
              <a:rPr lang="tr-TR" sz="2400" dirty="0" err="1"/>
              <a:t>ler</a:t>
            </a:r>
            <a:r>
              <a:rPr lang="tr-TR" sz="2400" dirty="0"/>
              <a:t>)/nicelik(</a:t>
            </a:r>
            <a:r>
              <a:rPr lang="tr-TR" sz="2400" dirty="0" err="1"/>
              <a:t>ler</a:t>
            </a:r>
            <a:r>
              <a:rPr lang="tr-TR" sz="2400" dirty="0"/>
              <a:t>)</a:t>
            </a:r>
          </a:p>
          <a:p>
            <a:pPr marL="316531" indent="-316531" algn="just">
              <a:buFont typeface="Arial" panose="020B0604020202020204" pitchFamily="34" charset="0"/>
              <a:buChar char="•"/>
            </a:pPr>
            <a:endParaRPr lang="tr-TR" sz="2400" dirty="0"/>
          </a:p>
          <a:p>
            <a:pPr marL="316531" indent="-316531" eaLnBrk="0" hangingPunct="0">
              <a:spcBef>
                <a:spcPct val="20000"/>
              </a:spcBef>
              <a:buClr>
                <a:schemeClr val="folHlink"/>
              </a:buClr>
              <a:buSzPct val="60000"/>
              <a:defRPr/>
            </a:pPr>
            <a:r>
              <a:rPr lang="tr-TR" sz="2400" b="1" kern="0" dirty="0">
                <a:solidFill>
                  <a:srgbClr val="0000FF"/>
                </a:solidFill>
                <a:latin typeface="Arial" charset="0"/>
              </a:rPr>
              <a:t>Örnek:</a:t>
            </a:r>
          </a:p>
          <a:p>
            <a:pPr lvl="0" eaLnBrk="0" hangingPunct="0">
              <a:spcBef>
                <a:spcPct val="20000"/>
              </a:spcBef>
              <a:buClr>
                <a:schemeClr val="folHlink"/>
              </a:buClr>
              <a:buSzPct val="60000"/>
              <a:defRPr/>
            </a:pPr>
            <a:r>
              <a:rPr lang="tr-TR" sz="2400" dirty="0">
                <a:solidFill>
                  <a:srgbClr val="0000FF"/>
                </a:solidFill>
              </a:rPr>
              <a:t>Bir süs bitkisinin, amiyane tabirle ‘güneşi sevip sevmediğini’ belirlemeye yönelik bir araştırma yapıyor olalım.</a:t>
            </a:r>
          </a:p>
          <a:p>
            <a:pPr marL="316531" indent="-316531" eaLnBrk="0" hangingPunct="0">
              <a:spcBef>
                <a:spcPct val="20000"/>
              </a:spcBef>
              <a:buClr>
                <a:schemeClr val="folHlink"/>
              </a:buClr>
              <a:buSzPct val="60000"/>
              <a:buFont typeface="Wingdings" panose="05000000000000000000" pitchFamily="2" charset="2"/>
              <a:buChar char="§"/>
              <a:defRPr/>
            </a:pPr>
            <a:r>
              <a:rPr lang="tr-TR" sz="2400" dirty="0">
                <a:solidFill>
                  <a:srgbClr val="0000FF"/>
                </a:solidFill>
              </a:rPr>
              <a:t>Bağımsız değişkenimiz?</a:t>
            </a:r>
          </a:p>
          <a:p>
            <a:pPr marL="316531" indent="-316531" eaLnBrk="0" hangingPunct="0">
              <a:spcBef>
                <a:spcPct val="20000"/>
              </a:spcBef>
              <a:buClr>
                <a:schemeClr val="folHlink"/>
              </a:buClr>
              <a:buSzPct val="60000"/>
              <a:buFont typeface="Wingdings" panose="05000000000000000000" pitchFamily="2" charset="2"/>
              <a:buChar char="§"/>
              <a:defRPr/>
            </a:pPr>
            <a:r>
              <a:rPr lang="tr-TR" sz="2400" dirty="0">
                <a:solidFill>
                  <a:srgbClr val="0000FF"/>
                </a:solidFill>
              </a:rPr>
              <a:t>Bağımlı değişkenlerimiz?</a:t>
            </a:r>
          </a:p>
          <a:p>
            <a:pPr marL="316531" indent="-316531" eaLnBrk="0" hangingPunct="0">
              <a:spcBef>
                <a:spcPct val="20000"/>
              </a:spcBef>
              <a:buClr>
                <a:schemeClr val="folHlink"/>
              </a:buClr>
              <a:buSzPct val="60000"/>
              <a:buFont typeface="Wingdings" panose="05000000000000000000" pitchFamily="2" charset="2"/>
              <a:buChar char="§"/>
              <a:defRPr/>
            </a:pPr>
            <a:r>
              <a:rPr lang="tr-TR" sz="2400" dirty="0">
                <a:solidFill>
                  <a:srgbClr val="0000FF"/>
                </a:solidFill>
              </a:rPr>
              <a:t>Kontrol altında tutulan değişkenlerimiz?</a:t>
            </a:r>
          </a:p>
          <a:p>
            <a:pPr marL="316531" indent="-316531" eaLnBrk="0" hangingPunct="0">
              <a:spcBef>
                <a:spcPct val="20000"/>
              </a:spcBef>
              <a:buClr>
                <a:schemeClr val="folHlink"/>
              </a:buClr>
              <a:buSzPct val="60000"/>
              <a:defRPr/>
            </a:pPr>
            <a:endParaRPr lang="tr-TR" sz="1662" b="1" kern="0" dirty="0">
              <a:latin typeface="Arial" charset="0"/>
            </a:endParaRPr>
          </a:p>
          <a:p>
            <a:pPr marL="316531" indent="-316531" eaLnBrk="0" hangingPunct="0">
              <a:spcBef>
                <a:spcPct val="20000"/>
              </a:spcBef>
              <a:buClr>
                <a:schemeClr val="folHlink"/>
              </a:buClr>
              <a:buSzPct val="60000"/>
              <a:defRPr/>
            </a:pPr>
            <a:endParaRPr lang="tr-TR" sz="1662" b="1" kern="0" dirty="0">
              <a:latin typeface="Arial" charset="0"/>
            </a:endParaRPr>
          </a:p>
          <a:p>
            <a:pPr marL="316531" indent="-316531" eaLnBrk="0" hangingPunct="0">
              <a:spcBef>
                <a:spcPct val="20000"/>
              </a:spcBef>
              <a:buClr>
                <a:schemeClr val="folHlink"/>
              </a:buClr>
              <a:buSzPct val="60000"/>
              <a:defRPr/>
            </a:pPr>
            <a:endParaRPr lang="tr-TR" sz="1662" b="1" kern="0" dirty="0">
              <a:latin typeface="Arial" charset="0"/>
            </a:endParaRPr>
          </a:p>
        </p:txBody>
      </p:sp>
      <p:sp>
        <p:nvSpPr>
          <p:cNvPr id="2" name="Dikdörtgen 1">
            <a:extLst>
              <a:ext uri="{FF2B5EF4-FFF2-40B4-BE49-F238E27FC236}">
                <a16:creationId xmlns:a16="http://schemas.microsoft.com/office/drawing/2014/main" id="{1DEDCFC0-B2C9-C456-81A0-9FB7C9C7D7AC}"/>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Resim 2">
            <a:extLst>
              <a:ext uri="{FF2B5EF4-FFF2-40B4-BE49-F238E27FC236}">
                <a16:creationId xmlns:a16="http://schemas.microsoft.com/office/drawing/2014/main" id="{4942C7A0-C4ED-6994-B26D-C0614A52E3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41884016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66</a:t>
            </a:fld>
            <a:endParaRPr lang="en-US"/>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581060" y="1582602"/>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r>
              <a:rPr lang="tr-TR" b="1" dirty="0"/>
              <a:t>Popülasyon (</a:t>
            </a:r>
            <a:r>
              <a:rPr lang="tr-TR" b="1" i="1" dirty="0" err="1"/>
              <a:t>Population</a:t>
            </a:r>
            <a:r>
              <a:rPr lang="tr-TR" b="1" dirty="0"/>
              <a:t>)</a:t>
            </a:r>
            <a:endParaRPr lang="tr-TR" dirty="0"/>
          </a:p>
          <a:p>
            <a:r>
              <a:rPr lang="tr-TR" dirty="0"/>
              <a:t>Hedeflenen ve üzerinde çalışılan ana kitle</a:t>
            </a:r>
          </a:p>
          <a:p>
            <a:endParaRPr lang="tr-TR" b="1" dirty="0"/>
          </a:p>
          <a:p>
            <a:endParaRPr lang="tr-TR" b="1" dirty="0"/>
          </a:p>
          <a:p>
            <a:r>
              <a:rPr lang="tr-TR" b="1" dirty="0"/>
              <a:t>Örneklem (</a:t>
            </a:r>
            <a:r>
              <a:rPr lang="tr-TR" b="1" i="1" dirty="0" err="1"/>
              <a:t>Sample</a:t>
            </a:r>
            <a:r>
              <a:rPr lang="tr-TR" b="1" dirty="0"/>
              <a:t>)</a:t>
            </a:r>
            <a:endParaRPr lang="tr-TR" dirty="0"/>
          </a:p>
          <a:p>
            <a:r>
              <a:rPr lang="tr-TR" dirty="0"/>
              <a:t>Popülasyondan çekilen alt küme</a:t>
            </a:r>
          </a:p>
          <a:p>
            <a:pPr marL="316531" indent="-316531" eaLnBrk="0" hangingPunct="0">
              <a:spcBef>
                <a:spcPct val="20000"/>
              </a:spcBef>
              <a:buClr>
                <a:schemeClr val="folHlink"/>
              </a:buClr>
              <a:buSzPct val="60000"/>
              <a:defRPr/>
            </a:pPr>
            <a:endParaRPr lang="tr-TR" sz="1662" b="1" kern="0" dirty="0">
              <a:latin typeface="Arial" charset="0"/>
            </a:endParaRPr>
          </a:p>
          <a:p>
            <a:pPr marL="316531" indent="-316531" eaLnBrk="0" hangingPunct="0">
              <a:spcBef>
                <a:spcPct val="20000"/>
              </a:spcBef>
              <a:buClr>
                <a:schemeClr val="folHlink"/>
              </a:buClr>
              <a:buSzPct val="60000"/>
              <a:defRPr/>
            </a:pPr>
            <a:endParaRPr lang="tr-TR" sz="1662" b="1" kern="0" dirty="0">
              <a:latin typeface="Arial" charset="0"/>
            </a:endParaRPr>
          </a:p>
          <a:p>
            <a:pPr marL="316531" indent="-316531" eaLnBrk="0" hangingPunct="0">
              <a:spcBef>
                <a:spcPct val="20000"/>
              </a:spcBef>
              <a:buClr>
                <a:schemeClr val="folHlink"/>
              </a:buClr>
              <a:buSzPct val="60000"/>
              <a:defRPr/>
            </a:pPr>
            <a:endParaRPr lang="tr-TR" sz="1662" b="1" kern="0" dirty="0">
              <a:latin typeface="Arial" charset="0"/>
            </a:endParaRPr>
          </a:p>
        </p:txBody>
      </p:sp>
      <p:sp>
        <p:nvSpPr>
          <p:cNvPr id="2" name="Dikdörtgen 1">
            <a:extLst>
              <a:ext uri="{FF2B5EF4-FFF2-40B4-BE49-F238E27FC236}">
                <a16:creationId xmlns:a16="http://schemas.microsoft.com/office/drawing/2014/main" id="{2CC938F1-984F-287B-C0EB-FEC7198F38BE}"/>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Resim 2">
            <a:extLst>
              <a:ext uri="{FF2B5EF4-FFF2-40B4-BE49-F238E27FC236}">
                <a16:creationId xmlns:a16="http://schemas.microsoft.com/office/drawing/2014/main" id="{2214EA81-4F3B-D09C-9493-2D70618B96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3178252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67</a:t>
            </a:fld>
            <a:endParaRPr lang="en-US"/>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581060" y="1582602"/>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000" b="1" kern="0" dirty="0">
                <a:latin typeface="Arial" charset="0"/>
              </a:rPr>
              <a:t>Tümevarım (</a:t>
            </a:r>
            <a:r>
              <a:rPr lang="tr-TR" sz="2000" b="1" i="1" kern="0" dirty="0" err="1">
                <a:latin typeface="Arial" charset="0"/>
              </a:rPr>
              <a:t>Induction</a:t>
            </a:r>
            <a:r>
              <a:rPr lang="tr-TR" sz="2000" b="1" kern="0" dirty="0">
                <a:latin typeface="Arial" charset="0"/>
              </a:rPr>
              <a:t>); </a:t>
            </a:r>
            <a:r>
              <a:rPr lang="tr-TR" sz="2000" b="1" kern="0" dirty="0" err="1">
                <a:latin typeface="Arial" charset="0"/>
              </a:rPr>
              <a:t>Tümevarımsal</a:t>
            </a:r>
            <a:r>
              <a:rPr lang="tr-TR" sz="2000" b="1" kern="0" dirty="0">
                <a:latin typeface="Arial" charset="0"/>
              </a:rPr>
              <a:t> Yaklaşım (</a:t>
            </a:r>
            <a:r>
              <a:rPr lang="tr-TR" sz="2000" b="1" i="1" kern="0" dirty="0" err="1">
                <a:latin typeface="Arial" charset="0"/>
              </a:rPr>
              <a:t>Inductive</a:t>
            </a:r>
            <a:r>
              <a:rPr lang="tr-TR" sz="2000" b="1" i="1" kern="0" dirty="0">
                <a:latin typeface="Arial" charset="0"/>
              </a:rPr>
              <a:t> </a:t>
            </a:r>
            <a:r>
              <a:rPr lang="tr-TR" sz="2000" b="1" i="1" kern="0" dirty="0" err="1">
                <a:latin typeface="Arial" charset="0"/>
              </a:rPr>
              <a:t>Approach</a:t>
            </a:r>
            <a:r>
              <a:rPr lang="tr-TR" sz="2000" b="1" kern="0" dirty="0">
                <a:latin typeface="Arial" charset="0"/>
              </a:rPr>
              <a:t>) ve </a:t>
            </a:r>
            <a:r>
              <a:rPr lang="tr-TR" sz="2000" b="1" kern="0" dirty="0" err="1">
                <a:latin typeface="Arial" charset="0"/>
              </a:rPr>
              <a:t>Tümevarımsal</a:t>
            </a:r>
            <a:r>
              <a:rPr lang="tr-TR" sz="2000" b="1" kern="0" dirty="0">
                <a:latin typeface="Arial" charset="0"/>
              </a:rPr>
              <a:t> Gerekçelendirme (</a:t>
            </a:r>
            <a:r>
              <a:rPr lang="tr-TR" sz="2000" b="1" i="1" kern="0" dirty="0" err="1">
                <a:latin typeface="Arial" charset="0"/>
              </a:rPr>
              <a:t>Inductive</a:t>
            </a:r>
            <a:r>
              <a:rPr lang="tr-TR" sz="2000" b="1" i="1" kern="0" dirty="0">
                <a:latin typeface="Arial" charset="0"/>
              </a:rPr>
              <a:t> </a:t>
            </a:r>
            <a:r>
              <a:rPr lang="tr-TR" sz="2000" b="1" i="1" kern="0" dirty="0" err="1">
                <a:latin typeface="Arial" charset="0"/>
              </a:rPr>
              <a:t>Reasoning</a:t>
            </a:r>
            <a:r>
              <a:rPr lang="tr-TR" sz="2000" b="1" kern="0" dirty="0">
                <a:latin typeface="Arial" charset="0"/>
              </a:rPr>
              <a:t>):</a:t>
            </a:r>
          </a:p>
          <a:p>
            <a:pPr marL="316531" indent="-316531" eaLnBrk="0" hangingPunct="0">
              <a:spcBef>
                <a:spcPct val="20000"/>
              </a:spcBef>
              <a:buClr>
                <a:schemeClr val="folHlink"/>
              </a:buClr>
              <a:buSzPct val="60000"/>
              <a:defRPr/>
            </a:pPr>
            <a:endParaRPr lang="tr-TR" sz="2000" b="1" kern="0" dirty="0">
              <a:latin typeface="Arial" charset="0"/>
            </a:endParaRPr>
          </a:p>
          <a:p>
            <a:pPr marL="316531" indent="-316531" algn="just">
              <a:buFont typeface="Arial" panose="020B0604020202020204" pitchFamily="34" charset="0"/>
              <a:buChar char="•"/>
            </a:pPr>
            <a:r>
              <a:rPr lang="tr-TR" sz="2000" dirty="0"/>
              <a:t>Bir alt küme üzerinde gerçekleştirilen gözleme ilişkin bulguların, tüm küme için </a:t>
            </a:r>
            <a:r>
              <a:rPr lang="tr-TR" sz="2000" dirty="0" err="1"/>
              <a:t>genellenmesi</a:t>
            </a:r>
            <a:endParaRPr lang="tr-TR" sz="2000" dirty="0"/>
          </a:p>
          <a:p>
            <a:pPr marL="738572" lvl="1" indent="-316531" algn="just">
              <a:buFont typeface="Arial" panose="020B0604020202020204" pitchFamily="34" charset="0"/>
              <a:buChar char="•"/>
            </a:pPr>
            <a:r>
              <a:rPr lang="tr-TR" sz="2000" dirty="0"/>
              <a:t>Örneklemde Q oranında bireyin A özelliği bulunmaktadır.</a:t>
            </a:r>
          </a:p>
          <a:p>
            <a:pPr marL="738572" lvl="1" indent="-316531" algn="just">
              <a:buFont typeface="Arial" panose="020B0604020202020204" pitchFamily="34" charset="0"/>
              <a:buChar char="•"/>
            </a:pPr>
            <a:r>
              <a:rPr lang="tr-TR" sz="2000" dirty="0"/>
              <a:t>Dolayısıyla:</a:t>
            </a:r>
          </a:p>
          <a:p>
            <a:pPr marL="1160614" lvl="2" indent="-316531" algn="just">
              <a:buFont typeface="Arial" panose="020B0604020202020204" pitchFamily="34" charset="0"/>
              <a:buChar char="•"/>
            </a:pPr>
            <a:r>
              <a:rPr lang="tr-TR" sz="2000" dirty="0"/>
              <a:t>Tüm popülasyonda Q oranında bireyin A özelliği bulunmaktadır.  </a:t>
            </a:r>
          </a:p>
          <a:p>
            <a:pPr marL="316531" indent="-316531" algn="just">
              <a:buFont typeface="Arial" panose="020B0604020202020204" pitchFamily="34" charset="0"/>
              <a:buChar char="•"/>
            </a:pPr>
            <a:endParaRPr lang="tr-TR" sz="1662" kern="0" dirty="0">
              <a:latin typeface="Arial" charset="0"/>
            </a:endParaRPr>
          </a:p>
        </p:txBody>
      </p:sp>
      <p:sp>
        <p:nvSpPr>
          <p:cNvPr id="2" name="Dikdörtgen 1">
            <a:extLst>
              <a:ext uri="{FF2B5EF4-FFF2-40B4-BE49-F238E27FC236}">
                <a16:creationId xmlns:a16="http://schemas.microsoft.com/office/drawing/2014/main" id="{5478ACF5-E579-1187-8C1A-7F1E2F05B302}"/>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Resim 2">
            <a:extLst>
              <a:ext uri="{FF2B5EF4-FFF2-40B4-BE49-F238E27FC236}">
                <a16:creationId xmlns:a16="http://schemas.microsoft.com/office/drawing/2014/main" id="{DE42DBD9-8020-E30D-D48E-B8DEE85AF8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9858587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68</a:t>
            </a:fld>
            <a:endParaRPr lang="en-US"/>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581060" y="1582602"/>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000" b="1" kern="0" dirty="0">
                <a:latin typeface="Arial" charset="0"/>
              </a:rPr>
              <a:t>Tümevarım (</a:t>
            </a:r>
            <a:r>
              <a:rPr lang="tr-TR" sz="2000" b="1" i="1" kern="0" dirty="0" err="1">
                <a:latin typeface="Arial" charset="0"/>
              </a:rPr>
              <a:t>Induction</a:t>
            </a:r>
            <a:r>
              <a:rPr lang="tr-TR" sz="2000" b="1" kern="0" dirty="0">
                <a:latin typeface="Arial" charset="0"/>
              </a:rPr>
              <a:t>); </a:t>
            </a:r>
            <a:r>
              <a:rPr lang="tr-TR" sz="2000" b="1" kern="0" dirty="0" err="1">
                <a:latin typeface="Arial" charset="0"/>
              </a:rPr>
              <a:t>Tümevarımsal</a:t>
            </a:r>
            <a:r>
              <a:rPr lang="tr-TR" sz="2000" b="1" kern="0" dirty="0">
                <a:latin typeface="Arial" charset="0"/>
              </a:rPr>
              <a:t> Yaklaşım (</a:t>
            </a:r>
            <a:r>
              <a:rPr lang="tr-TR" sz="2000" b="1" i="1" kern="0" dirty="0" err="1">
                <a:latin typeface="Arial" charset="0"/>
              </a:rPr>
              <a:t>Inductive</a:t>
            </a:r>
            <a:r>
              <a:rPr lang="tr-TR" sz="2000" b="1" i="1" kern="0" dirty="0">
                <a:latin typeface="Arial" charset="0"/>
              </a:rPr>
              <a:t> </a:t>
            </a:r>
            <a:r>
              <a:rPr lang="tr-TR" sz="2000" b="1" i="1" kern="0" dirty="0" err="1">
                <a:latin typeface="Arial" charset="0"/>
              </a:rPr>
              <a:t>Approach</a:t>
            </a:r>
            <a:r>
              <a:rPr lang="tr-TR" sz="2000" b="1" kern="0" dirty="0">
                <a:latin typeface="Arial" charset="0"/>
              </a:rPr>
              <a:t>) ve </a:t>
            </a:r>
            <a:r>
              <a:rPr lang="tr-TR" sz="2000" b="1" kern="0" dirty="0" err="1">
                <a:latin typeface="Arial" charset="0"/>
              </a:rPr>
              <a:t>Tümevarımsal</a:t>
            </a:r>
            <a:r>
              <a:rPr lang="tr-TR" sz="2000" b="1" kern="0" dirty="0">
                <a:latin typeface="Arial" charset="0"/>
              </a:rPr>
              <a:t> Gerekçelendirme (</a:t>
            </a:r>
            <a:r>
              <a:rPr lang="tr-TR" sz="2000" b="1" i="1" kern="0" dirty="0" err="1">
                <a:latin typeface="Arial" charset="0"/>
              </a:rPr>
              <a:t>Inductive</a:t>
            </a:r>
            <a:r>
              <a:rPr lang="tr-TR" sz="2000" b="1" i="1" kern="0" dirty="0">
                <a:latin typeface="Arial" charset="0"/>
              </a:rPr>
              <a:t> </a:t>
            </a:r>
            <a:r>
              <a:rPr lang="tr-TR" sz="2000" b="1" i="1" kern="0" dirty="0" err="1">
                <a:latin typeface="Arial" charset="0"/>
              </a:rPr>
              <a:t>Reasoning</a:t>
            </a:r>
            <a:r>
              <a:rPr lang="tr-TR" sz="2000" b="1" kern="0" dirty="0">
                <a:latin typeface="Arial" charset="0"/>
              </a:rPr>
              <a:t>):</a:t>
            </a:r>
          </a:p>
          <a:p>
            <a:pPr algn="just"/>
            <a:endParaRPr lang="tr-TR" sz="2000" kern="0" dirty="0">
              <a:latin typeface="Arial" charset="0"/>
            </a:endParaRPr>
          </a:p>
          <a:p>
            <a:pPr algn="just"/>
            <a:endParaRPr lang="tr-TR" sz="2000" kern="0" dirty="0">
              <a:latin typeface="Arial" charset="0"/>
            </a:endParaRPr>
          </a:p>
          <a:p>
            <a:pPr algn="just"/>
            <a:r>
              <a:rPr lang="tr-TR" sz="2000" b="1" kern="0" dirty="0">
                <a:latin typeface="Arial" charset="0"/>
              </a:rPr>
              <a:t>İstatistiksel Tasım (</a:t>
            </a:r>
            <a:r>
              <a:rPr lang="tr-TR" sz="2000" b="1" i="1" kern="0" dirty="0">
                <a:latin typeface="Arial" charset="0"/>
              </a:rPr>
              <a:t>Statistical </a:t>
            </a:r>
            <a:r>
              <a:rPr lang="tr-TR" sz="2000" b="1" i="1" kern="0" dirty="0" err="1">
                <a:latin typeface="Arial" charset="0"/>
              </a:rPr>
              <a:t>Syllogism</a:t>
            </a:r>
            <a:r>
              <a:rPr lang="tr-TR" sz="2000" b="1" kern="0" dirty="0">
                <a:latin typeface="Arial" charset="0"/>
              </a:rPr>
              <a:t>)</a:t>
            </a:r>
          </a:p>
          <a:p>
            <a:pPr marL="316531" indent="-316531" algn="just">
              <a:buFont typeface="Arial" panose="020B0604020202020204" pitchFamily="34" charset="0"/>
              <a:buChar char="•"/>
            </a:pPr>
            <a:r>
              <a:rPr lang="tr-TR" sz="2000" kern="0" dirty="0">
                <a:latin typeface="Arial" charset="0"/>
              </a:rPr>
              <a:t>İstatistiksel bilgilerin tek bir bireye dair çıkarımda kullanılması</a:t>
            </a:r>
          </a:p>
          <a:p>
            <a:pPr marL="738572" lvl="1" indent="-316531" algn="just">
              <a:buFont typeface="Arial" panose="020B0604020202020204" pitchFamily="34" charset="0"/>
              <a:buChar char="•"/>
            </a:pPr>
            <a:r>
              <a:rPr lang="tr-TR" sz="2000" kern="0" dirty="0">
                <a:latin typeface="Arial" charset="0"/>
              </a:rPr>
              <a:t>Örnek: Fen Lisesi mezunlarının %90’ı üniversite sınavında ilk seferde bir bölüme yerleşiyor. Ahmet de Fen Lisesi son sınıfta. Demek ki Ahmet bu sene bir yere yerleşecek.</a:t>
            </a:r>
          </a:p>
        </p:txBody>
      </p:sp>
      <p:sp>
        <p:nvSpPr>
          <p:cNvPr id="2" name="Dikdörtgen 1">
            <a:extLst>
              <a:ext uri="{FF2B5EF4-FFF2-40B4-BE49-F238E27FC236}">
                <a16:creationId xmlns:a16="http://schemas.microsoft.com/office/drawing/2014/main" id="{B09AB5F8-C0B9-D440-0276-29E3804F3D9A}"/>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Resim 2">
            <a:extLst>
              <a:ext uri="{FF2B5EF4-FFF2-40B4-BE49-F238E27FC236}">
                <a16:creationId xmlns:a16="http://schemas.microsoft.com/office/drawing/2014/main" id="{5647FA23-0320-BA6C-AF58-92F06AAA4D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4543476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69</a:t>
            </a:fld>
            <a:endParaRPr lang="en-US"/>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581060" y="1582602"/>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000" b="1" kern="0" dirty="0">
                <a:latin typeface="Arial" charset="0"/>
              </a:rPr>
              <a:t>Tümdengelim (</a:t>
            </a:r>
            <a:r>
              <a:rPr lang="tr-TR" sz="2000" b="1" i="1" kern="0" dirty="0" err="1">
                <a:latin typeface="Arial" charset="0"/>
              </a:rPr>
              <a:t>Deduction</a:t>
            </a:r>
            <a:r>
              <a:rPr lang="tr-TR" sz="2000" b="1" kern="0" dirty="0">
                <a:latin typeface="Arial" charset="0"/>
              </a:rPr>
              <a:t>); </a:t>
            </a:r>
            <a:r>
              <a:rPr lang="tr-TR" sz="2000" b="1" kern="0" dirty="0" err="1">
                <a:latin typeface="Arial" charset="0"/>
              </a:rPr>
              <a:t>Tümdengelimsel</a:t>
            </a:r>
            <a:r>
              <a:rPr lang="tr-TR" sz="2000" b="1" kern="0" dirty="0">
                <a:latin typeface="Arial" charset="0"/>
              </a:rPr>
              <a:t> Yaklaşım (</a:t>
            </a:r>
            <a:r>
              <a:rPr lang="tr-TR" sz="2000" b="1" i="1" kern="0" dirty="0" err="1">
                <a:latin typeface="Arial" charset="0"/>
              </a:rPr>
              <a:t>Deductive</a:t>
            </a:r>
            <a:r>
              <a:rPr lang="tr-TR" sz="2000" b="1" i="1" kern="0" dirty="0">
                <a:latin typeface="Arial" charset="0"/>
              </a:rPr>
              <a:t> </a:t>
            </a:r>
            <a:r>
              <a:rPr lang="tr-TR" sz="2000" b="1" i="1" kern="0" dirty="0" err="1">
                <a:latin typeface="Arial" charset="0"/>
              </a:rPr>
              <a:t>Approach</a:t>
            </a:r>
            <a:r>
              <a:rPr lang="tr-TR" sz="2000" b="1" kern="0" dirty="0">
                <a:latin typeface="Arial" charset="0"/>
              </a:rPr>
              <a:t>) ve </a:t>
            </a:r>
            <a:r>
              <a:rPr lang="tr-TR" sz="2000" b="1" kern="0" dirty="0" err="1">
                <a:latin typeface="Arial" charset="0"/>
              </a:rPr>
              <a:t>Tümdengelimsel</a:t>
            </a:r>
            <a:r>
              <a:rPr lang="tr-TR" sz="2000" b="1" kern="0" dirty="0">
                <a:latin typeface="Arial" charset="0"/>
              </a:rPr>
              <a:t> Gerekçelendirme (</a:t>
            </a:r>
            <a:r>
              <a:rPr lang="tr-TR" sz="2000" b="1" i="1" kern="0" dirty="0" err="1">
                <a:latin typeface="Arial" charset="0"/>
              </a:rPr>
              <a:t>Deductive</a:t>
            </a:r>
            <a:r>
              <a:rPr lang="tr-TR" sz="2000" b="1" i="1" kern="0" dirty="0">
                <a:latin typeface="Arial" charset="0"/>
              </a:rPr>
              <a:t> </a:t>
            </a:r>
            <a:r>
              <a:rPr lang="tr-TR" sz="2000" b="1" i="1" kern="0" dirty="0" err="1">
                <a:latin typeface="Arial" charset="0"/>
              </a:rPr>
              <a:t>Reasoning</a:t>
            </a:r>
            <a:r>
              <a:rPr lang="tr-TR" sz="2000" b="1" kern="0" dirty="0">
                <a:latin typeface="Arial" charset="0"/>
              </a:rPr>
              <a:t>):</a:t>
            </a:r>
          </a:p>
          <a:p>
            <a:pPr marL="316531" indent="-316531" algn="just">
              <a:buFont typeface="Arial" panose="020B0604020202020204" pitchFamily="34" charset="0"/>
              <a:buChar char="•"/>
            </a:pPr>
            <a:endParaRPr lang="tr-TR" sz="2000" dirty="0"/>
          </a:p>
          <a:p>
            <a:pPr marL="316531" indent="-316531" algn="just">
              <a:buFont typeface="Arial" panose="020B0604020202020204" pitchFamily="34" charset="0"/>
              <a:buChar char="•"/>
            </a:pPr>
            <a:r>
              <a:rPr lang="tr-TR" sz="2000" dirty="0"/>
              <a:t>Genel popülasyonun özelliklerine dair gözlemlere ilişkin bulgulardan yola çıkılarak bu özelliklerin bir alt kümeye ve/veya bir elemana atfedilmesi</a:t>
            </a:r>
          </a:p>
          <a:p>
            <a:pPr lvl="1" algn="just"/>
            <a:r>
              <a:rPr lang="tr-TR" sz="2000" kern="0" dirty="0">
                <a:latin typeface="Arial" charset="0"/>
              </a:rPr>
              <a:t>Örnek: </a:t>
            </a:r>
          </a:p>
          <a:p>
            <a:pPr marL="738572" lvl="1" indent="-316531" algn="just">
              <a:buFont typeface="Arial" panose="020B0604020202020204" pitchFamily="34" charset="0"/>
              <a:buChar char="•"/>
            </a:pPr>
            <a:r>
              <a:rPr lang="tr-TR" sz="2000" kern="0" dirty="0">
                <a:latin typeface="Arial" charset="0"/>
              </a:rPr>
              <a:t>İfade 1: Tüm insanlar ölümlüdür.</a:t>
            </a:r>
          </a:p>
          <a:p>
            <a:pPr marL="738572" lvl="1" indent="-316531" algn="just">
              <a:buFont typeface="Arial" panose="020B0604020202020204" pitchFamily="34" charset="0"/>
              <a:buChar char="•"/>
            </a:pPr>
            <a:r>
              <a:rPr lang="tr-TR" sz="2000" kern="0" dirty="0">
                <a:latin typeface="Arial" charset="0"/>
              </a:rPr>
              <a:t>İfade 2: </a:t>
            </a:r>
            <a:r>
              <a:rPr lang="tr-TR" sz="2000" kern="0" dirty="0" err="1">
                <a:latin typeface="Arial" charset="0"/>
              </a:rPr>
              <a:t>Socrates</a:t>
            </a:r>
            <a:r>
              <a:rPr lang="tr-TR" sz="2000" kern="0" dirty="0">
                <a:latin typeface="Arial" charset="0"/>
              </a:rPr>
              <a:t> bir insandır.</a:t>
            </a:r>
          </a:p>
          <a:p>
            <a:pPr marL="738572" lvl="1" indent="-316531" algn="just">
              <a:buFont typeface="Arial" panose="020B0604020202020204" pitchFamily="34" charset="0"/>
              <a:buChar char="•"/>
            </a:pPr>
            <a:r>
              <a:rPr lang="tr-TR" sz="2000" kern="0" dirty="0">
                <a:latin typeface="Arial" charset="0"/>
              </a:rPr>
              <a:t>Çıkarım: Dolayısıyla, </a:t>
            </a:r>
            <a:r>
              <a:rPr lang="tr-TR" sz="2000" kern="0" dirty="0" err="1">
                <a:latin typeface="Arial" charset="0"/>
              </a:rPr>
              <a:t>Socrates</a:t>
            </a:r>
            <a:r>
              <a:rPr lang="tr-TR" sz="2000" kern="0" dirty="0">
                <a:latin typeface="Arial" charset="0"/>
              </a:rPr>
              <a:t> de ölümlüdür.</a:t>
            </a:r>
          </a:p>
          <a:p>
            <a:pPr algn="just"/>
            <a:endParaRPr lang="tr-TR" sz="1662" b="1" kern="0" dirty="0">
              <a:latin typeface="Arial" charset="0"/>
            </a:endParaRPr>
          </a:p>
        </p:txBody>
      </p:sp>
      <p:sp>
        <p:nvSpPr>
          <p:cNvPr id="2" name="Dikdörtgen 1">
            <a:extLst>
              <a:ext uri="{FF2B5EF4-FFF2-40B4-BE49-F238E27FC236}">
                <a16:creationId xmlns:a16="http://schemas.microsoft.com/office/drawing/2014/main" id="{412FDA75-5886-156D-5AD2-DF79746653D4}"/>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Resim 2">
            <a:extLst>
              <a:ext uri="{FF2B5EF4-FFF2-40B4-BE49-F238E27FC236}">
                <a16:creationId xmlns:a16="http://schemas.microsoft.com/office/drawing/2014/main" id="{BFA29BEF-C092-576C-EDCC-A6A71845AC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05117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Yeni Görevler – Yeni Kariyerler</a:t>
            </a:r>
          </a:p>
        </p:txBody>
      </p:sp>
      <p:sp>
        <p:nvSpPr>
          <p:cNvPr id="3" name="Content Placeholder 2"/>
          <p:cNvSpPr>
            <a:spLocks noGrp="1"/>
          </p:cNvSpPr>
          <p:nvPr>
            <p:ph idx="1"/>
          </p:nvPr>
        </p:nvSpPr>
        <p:spPr>
          <a:xfrm>
            <a:off x="620488" y="1201073"/>
            <a:ext cx="8172448" cy="5001084"/>
          </a:xfrm>
        </p:spPr>
        <p:txBody>
          <a:bodyPr>
            <a:normAutofit fontScale="70000" lnSpcReduction="20000"/>
          </a:bodyPr>
          <a:lstStyle/>
          <a:p>
            <a:r>
              <a:rPr lang="tr-TR" sz="2000" dirty="0">
                <a:solidFill>
                  <a:schemeClr val="tx1"/>
                </a:solidFill>
              </a:rPr>
              <a:t>İş Zekası Geliştiricisi</a:t>
            </a:r>
            <a:endParaRPr lang="tr-TR" sz="2000" dirty="0">
              <a:solidFill>
                <a:srgbClr val="002060"/>
              </a:solidFill>
            </a:endParaRPr>
          </a:p>
          <a:p>
            <a:pPr marL="342900" indent="-342900">
              <a:buFont typeface="Arial" panose="020B0604020202020204" pitchFamily="34" charset="0"/>
              <a:buChar char="•"/>
            </a:pPr>
            <a:r>
              <a:rPr lang="tr-TR" sz="2000" dirty="0">
                <a:solidFill>
                  <a:schemeClr val="tx1"/>
                </a:solidFill>
              </a:rPr>
              <a:t>Raporlama ihtiyaçlarını anlamak ve kurum için iş zekası ve raporlama çözümleri oluşturmak, gereksinimlerini toplamak, tasarlamak ve oluşturmak için iç paydaşlarla daha yakından etkileşimde bulunan veri uzmanı </a:t>
            </a:r>
          </a:p>
          <a:p>
            <a:pPr marL="342900" indent="-342900">
              <a:buFont typeface="Arial" panose="020B0604020202020204" pitchFamily="34" charset="0"/>
              <a:buChar char="•"/>
            </a:pPr>
            <a:r>
              <a:rPr lang="tr-TR" sz="2000" dirty="0">
                <a:solidFill>
                  <a:schemeClr val="tx1"/>
                </a:solidFill>
              </a:rPr>
              <a:t>Yeni ve mevcut veri ambarlarını, ETL paketlerini, küpleri, gösterge tablolarını ve analitik raporları tasarlamak, geliştirmek ve desteklemek zorundadır</a:t>
            </a:r>
          </a:p>
          <a:p>
            <a:pPr marL="342900" indent="-342900">
              <a:buFont typeface="Arial" panose="020B0604020202020204" pitchFamily="34" charset="0"/>
              <a:buChar char="•"/>
            </a:pPr>
            <a:r>
              <a:rPr lang="tr-TR" sz="2000" dirty="0">
                <a:solidFill>
                  <a:schemeClr val="tx1"/>
                </a:solidFill>
              </a:rPr>
              <a:t>Ek olarak hem ilişkisel hem de çok boyutlu veri tabanları ile çalışır ve farklı kaynaklardan gelen verileri entegre etmek için SQL geliştirme becerilerine sahip olmalıdır </a:t>
            </a:r>
          </a:p>
          <a:p>
            <a:pPr marL="342900" indent="-342900">
              <a:buFont typeface="Arial" panose="020B0604020202020204" pitchFamily="34" charset="0"/>
              <a:buChar char="•"/>
            </a:pPr>
            <a:r>
              <a:rPr lang="tr-TR" sz="2000" dirty="0">
                <a:solidFill>
                  <a:schemeClr val="tx1"/>
                </a:solidFill>
              </a:rPr>
              <a:t>Tüm bu becerileri, kurum genelinde self servis ihtiyaçlarını karşılamak için kullanır </a:t>
            </a:r>
          </a:p>
          <a:p>
            <a:pPr marL="342900" indent="-342900">
              <a:buFont typeface="Arial" panose="020B0604020202020204" pitchFamily="34" charset="0"/>
              <a:buChar char="•"/>
            </a:pPr>
            <a:r>
              <a:rPr lang="tr-TR" sz="2000" dirty="0">
                <a:solidFill>
                  <a:schemeClr val="tx1"/>
                </a:solidFill>
              </a:rPr>
              <a:t>Ancak genellikle veri analizi yapması </a:t>
            </a:r>
            <a:r>
              <a:rPr lang="tr-TR" sz="2000" u="sng" dirty="0">
                <a:solidFill>
                  <a:schemeClr val="tx1"/>
                </a:solidFill>
              </a:rPr>
              <a:t>beklenmemektedir</a:t>
            </a:r>
          </a:p>
          <a:p>
            <a:pPr marL="342900" indent="-342900">
              <a:buFont typeface="Arial" panose="020B0604020202020204" pitchFamily="34" charset="0"/>
              <a:buChar char="•"/>
            </a:pPr>
            <a:r>
              <a:rPr lang="tr-TR" sz="2000" dirty="0">
                <a:solidFill>
                  <a:schemeClr val="tx1"/>
                </a:solidFill>
              </a:rPr>
              <a:t>ETL (</a:t>
            </a:r>
            <a:r>
              <a:rPr lang="tr-TR" sz="2000" i="1" dirty="0" err="1">
                <a:solidFill>
                  <a:schemeClr val="tx1"/>
                </a:solidFill>
              </a:rPr>
              <a:t>Extract-Transform-Load</a:t>
            </a:r>
            <a:r>
              <a:rPr lang="tr-TR" sz="2000" dirty="0">
                <a:solidFill>
                  <a:schemeClr val="tx1"/>
                </a:solidFill>
              </a:rPr>
              <a:t>), rapor oluşturma, OLAP (</a:t>
            </a:r>
            <a:r>
              <a:rPr lang="tr-TR" sz="2000" i="1" dirty="0">
                <a:solidFill>
                  <a:schemeClr val="tx1"/>
                </a:solidFill>
              </a:rPr>
              <a:t>On </a:t>
            </a:r>
            <a:r>
              <a:rPr lang="tr-TR" sz="2000" i="1" dirty="0" err="1">
                <a:solidFill>
                  <a:schemeClr val="tx1"/>
                </a:solidFill>
              </a:rPr>
              <a:t>Line</a:t>
            </a:r>
            <a:r>
              <a:rPr lang="tr-TR" sz="2000" i="1" dirty="0">
                <a:solidFill>
                  <a:schemeClr val="tx1"/>
                </a:solidFill>
              </a:rPr>
              <a:t> </a:t>
            </a:r>
            <a:r>
              <a:rPr lang="tr-TR" sz="2000" i="1" dirty="0" err="1">
                <a:solidFill>
                  <a:schemeClr val="tx1"/>
                </a:solidFill>
              </a:rPr>
              <a:t>Analytical</a:t>
            </a:r>
            <a:r>
              <a:rPr lang="tr-TR" sz="2000" i="1" dirty="0">
                <a:solidFill>
                  <a:schemeClr val="tx1"/>
                </a:solidFill>
              </a:rPr>
              <a:t> </a:t>
            </a:r>
            <a:r>
              <a:rPr lang="tr-TR" sz="2000" i="1" dirty="0" err="1">
                <a:solidFill>
                  <a:schemeClr val="tx1"/>
                </a:solidFill>
              </a:rPr>
              <a:t>Processing</a:t>
            </a:r>
            <a:r>
              <a:rPr lang="tr-TR" sz="2000" dirty="0">
                <a:solidFill>
                  <a:schemeClr val="tx1"/>
                </a:solidFill>
              </a:rPr>
              <a:t>), web zekâsı, iş nesneleri tasarımı konularında bilgili olması beklenmektedir</a:t>
            </a:r>
            <a:endParaRPr lang="tr-TR" sz="2000"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7</a:t>
            </a:fld>
            <a:endParaRPr lang="en-US"/>
          </a:p>
        </p:txBody>
      </p:sp>
      <p:sp>
        <p:nvSpPr>
          <p:cNvPr id="4" name="TextBox 3"/>
          <p:cNvSpPr txBox="1"/>
          <p:nvPr/>
        </p:nvSpPr>
        <p:spPr>
          <a:xfrm>
            <a:off x="285750" y="6202157"/>
            <a:ext cx="2389821" cy="369332"/>
          </a:xfrm>
          <a:prstGeom prst="rect">
            <a:avLst/>
          </a:prstGeom>
          <a:noFill/>
        </p:spPr>
        <p:txBody>
          <a:bodyPr wrap="none" rtlCol="0">
            <a:spAutoFit/>
          </a:bodyPr>
          <a:lstStyle/>
          <a:p>
            <a:r>
              <a:rPr lang="tr-TR" b="1" dirty="0"/>
              <a:t>Kaynak:</a:t>
            </a:r>
            <a:r>
              <a:rPr lang="tr-TR" dirty="0"/>
              <a:t> toptalent.co </a:t>
            </a:r>
          </a:p>
        </p:txBody>
      </p:sp>
      <p:sp>
        <p:nvSpPr>
          <p:cNvPr id="5" name="Dikdörtgen 4">
            <a:extLst>
              <a:ext uri="{FF2B5EF4-FFF2-40B4-BE49-F238E27FC236}">
                <a16:creationId xmlns:a16="http://schemas.microsoft.com/office/drawing/2014/main" id="{59D958F6-81ED-7F9E-FC6A-EDBE3F0F75BC}"/>
              </a:ext>
            </a:extLst>
          </p:cNvPr>
          <p:cNvSpPr/>
          <p:nvPr/>
        </p:nvSpPr>
        <p:spPr>
          <a:xfrm>
            <a:off x="8389" y="16779"/>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a:extLst>
              <a:ext uri="{FF2B5EF4-FFF2-40B4-BE49-F238E27FC236}">
                <a16:creationId xmlns:a16="http://schemas.microsoft.com/office/drawing/2014/main" id="{096B1CBB-541A-1F4B-7FB9-0851F2934559}"/>
              </a:ext>
            </a:extLst>
          </p:cNvPr>
          <p:cNvSpPr/>
          <p:nvPr/>
        </p:nvSpPr>
        <p:spPr>
          <a:xfrm>
            <a:off x="8389" y="16779"/>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a:extLst>
              <a:ext uri="{FF2B5EF4-FFF2-40B4-BE49-F238E27FC236}">
                <a16:creationId xmlns:a16="http://schemas.microsoft.com/office/drawing/2014/main" id="{0019D5A3-AE0D-5261-6453-43BD0059DA8D}"/>
              </a:ext>
            </a:extLst>
          </p:cNvPr>
          <p:cNvSpPr/>
          <p:nvPr/>
        </p:nvSpPr>
        <p:spPr>
          <a:xfrm>
            <a:off x="8389" y="16779"/>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a:extLst>
              <a:ext uri="{FF2B5EF4-FFF2-40B4-BE49-F238E27FC236}">
                <a16:creationId xmlns:a16="http://schemas.microsoft.com/office/drawing/2014/main" id="{7F9E3D92-9629-58C0-E6DB-08F0D07C9B16}"/>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9" name="Resim 18">
            <a:extLst>
              <a:ext uri="{FF2B5EF4-FFF2-40B4-BE49-F238E27FC236}">
                <a16:creationId xmlns:a16="http://schemas.microsoft.com/office/drawing/2014/main" id="{A917BAEC-F0BD-C5E8-6766-36B3E3CA6C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9262008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70</a:t>
            </a:fld>
            <a:endParaRPr lang="en-US"/>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581060" y="1582602"/>
            <a:ext cx="7979075" cy="4360985"/>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000" b="1" kern="0" dirty="0">
                <a:latin typeface="Arial" charset="0"/>
              </a:rPr>
              <a:t>Tümdengelim (</a:t>
            </a:r>
            <a:r>
              <a:rPr lang="tr-TR" sz="2000" b="1" i="1" kern="0" dirty="0" err="1">
                <a:latin typeface="Arial" charset="0"/>
              </a:rPr>
              <a:t>Deduction</a:t>
            </a:r>
            <a:r>
              <a:rPr lang="tr-TR" sz="2000" b="1" kern="0" dirty="0">
                <a:latin typeface="Arial" charset="0"/>
              </a:rPr>
              <a:t>); </a:t>
            </a:r>
            <a:r>
              <a:rPr lang="tr-TR" sz="2000" b="1" kern="0" dirty="0" err="1">
                <a:latin typeface="Arial" charset="0"/>
              </a:rPr>
              <a:t>Tümdengelimsel</a:t>
            </a:r>
            <a:r>
              <a:rPr lang="tr-TR" sz="2000" b="1" kern="0" dirty="0">
                <a:latin typeface="Arial" charset="0"/>
              </a:rPr>
              <a:t> Yaklaşım (</a:t>
            </a:r>
            <a:r>
              <a:rPr lang="tr-TR" sz="2000" b="1" i="1" kern="0" dirty="0" err="1">
                <a:latin typeface="Arial" charset="0"/>
              </a:rPr>
              <a:t>Deductive</a:t>
            </a:r>
            <a:r>
              <a:rPr lang="tr-TR" sz="2000" b="1" i="1" kern="0" dirty="0">
                <a:latin typeface="Arial" charset="0"/>
              </a:rPr>
              <a:t> </a:t>
            </a:r>
            <a:r>
              <a:rPr lang="tr-TR" sz="2000" b="1" i="1" kern="0" dirty="0" err="1">
                <a:latin typeface="Arial" charset="0"/>
              </a:rPr>
              <a:t>Approach</a:t>
            </a:r>
            <a:r>
              <a:rPr lang="tr-TR" sz="2000" b="1" kern="0" dirty="0">
                <a:latin typeface="Arial" charset="0"/>
              </a:rPr>
              <a:t>) ve </a:t>
            </a:r>
            <a:r>
              <a:rPr lang="tr-TR" sz="2000" b="1" kern="0" dirty="0" err="1">
                <a:latin typeface="Arial" charset="0"/>
              </a:rPr>
              <a:t>Tümdengelimsel</a:t>
            </a:r>
            <a:r>
              <a:rPr lang="tr-TR" sz="2000" b="1" kern="0" dirty="0">
                <a:latin typeface="Arial" charset="0"/>
              </a:rPr>
              <a:t> Gerekçelendirme (</a:t>
            </a:r>
            <a:r>
              <a:rPr lang="tr-TR" sz="2000" b="1" i="1" kern="0" dirty="0" err="1">
                <a:latin typeface="Arial" charset="0"/>
              </a:rPr>
              <a:t>Deductive</a:t>
            </a:r>
            <a:r>
              <a:rPr lang="tr-TR" sz="2000" b="1" i="1" kern="0" dirty="0">
                <a:latin typeface="Arial" charset="0"/>
              </a:rPr>
              <a:t> </a:t>
            </a:r>
            <a:r>
              <a:rPr lang="tr-TR" sz="2000" b="1" i="1" kern="0" dirty="0" err="1">
                <a:latin typeface="Arial" charset="0"/>
              </a:rPr>
              <a:t>Reasoning</a:t>
            </a:r>
            <a:r>
              <a:rPr lang="tr-TR" sz="2000" b="1" kern="0" dirty="0">
                <a:latin typeface="Arial" charset="0"/>
              </a:rPr>
              <a:t>):</a:t>
            </a:r>
          </a:p>
          <a:p>
            <a:pPr marL="316531" indent="-316531" algn="just">
              <a:buFont typeface="Arial" panose="020B0604020202020204" pitchFamily="34" charset="0"/>
              <a:buChar char="•"/>
            </a:pPr>
            <a:endParaRPr lang="tr-TR" sz="2000" dirty="0"/>
          </a:p>
          <a:p>
            <a:pPr marL="316531" indent="-316531" algn="just">
              <a:buFont typeface="Arial" panose="020B0604020202020204" pitchFamily="34" charset="0"/>
              <a:buChar char="•"/>
            </a:pPr>
            <a:r>
              <a:rPr lang="tr-TR" sz="2000" i="1" dirty="0" err="1"/>
              <a:t>Modus</a:t>
            </a:r>
            <a:r>
              <a:rPr lang="tr-TR" sz="2000" i="1" dirty="0"/>
              <a:t> </a:t>
            </a:r>
            <a:r>
              <a:rPr lang="tr-TR" sz="2000" i="1" dirty="0" err="1"/>
              <a:t>ponens</a:t>
            </a:r>
            <a:r>
              <a:rPr lang="tr-TR" sz="2000" i="1" dirty="0"/>
              <a:t> </a:t>
            </a:r>
            <a:r>
              <a:rPr lang="tr-TR" sz="2000" dirty="0"/>
              <a:t>(Öncülün doğrulanması): Birinci seviye kural çıkarımı</a:t>
            </a:r>
          </a:p>
          <a:p>
            <a:pPr lvl="1" algn="just"/>
            <a:r>
              <a:rPr lang="tr-TR" sz="2000" kern="0" dirty="0">
                <a:latin typeface="Arial" charset="0"/>
              </a:rPr>
              <a:t>Örnek: </a:t>
            </a:r>
          </a:p>
          <a:p>
            <a:pPr marL="738572" lvl="1" indent="-316531" algn="just">
              <a:buFont typeface="Arial" panose="020B0604020202020204" pitchFamily="34" charset="0"/>
              <a:buChar char="•"/>
            </a:pPr>
            <a:r>
              <a:rPr lang="tr-TR" sz="2000" kern="0" dirty="0">
                <a:latin typeface="Arial" charset="0"/>
              </a:rPr>
              <a:t>İfade 1: Bir açı 90</a:t>
            </a:r>
            <a:r>
              <a:rPr lang="tr-TR" sz="2000" kern="0" dirty="0">
                <a:latin typeface="Arial" charset="0"/>
                <a:sym typeface="Symbol" panose="05050102010706020507" pitchFamily="18" charset="2"/>
              </a:rPr>
              <a:t></a:t>
            </a:r>
            <a:r>
              <a:rPr lang="tr-TR" sz="2000" kern="0" dirty="0">
                <a:latin typeface="Arial" charset="0"/>
              </a:rPr>
              <a:t> ile 180</a:t>
            </a:r>
            <a:r>
              <a:rPr lang="tr-TR" sz="2000" kern="0" dirty="0">
                <a:latin typeface="Arial" charset="0"/>
                <a:sym typeface="Symbol" panose="05050102010706020507" pitchFamily="18" charset="2"/>
              </a:rPr>
              <a:t></a:t>
            </a:r>
            <a:r>
              <a:rPr lang="tr-TR" sz="2000" kern="0" dirty="0">
                <a:latin typeface="Arial" charset="0"/>
              </a:rPr>
              <a:t> arasında ise geniş açıdır.</a:t>
            </a:r>
          </a:p>
          <a:p>
            <a:pPr marL="738572" lvl="1" indent="-316531" algn="just">
              <a:buFont typeface="Arial" panose="020B0604020202020204" pitchFamily="34" charset="0"/>
              <a:buChar char="•"/>
            </a:pPr>
            <a:r>
              <a:rPr lang="tr-TR" sz="2000" kern="0" dirty="0">
                <a:latin typeface="Arial" charset="0"/>
              </a:rPr>
              <a:t>İfade 2: A açısı 120</a:t>
            </a:r>
            <a:r>
              <a:rPr lang="tr-TR" sz="2000" kern="0" dirty="0">
                <a:latin typeface="Arial" charset="0"/>
                <a:sym typeface="Symbol" panose="05050102010706020507" pitchFamily="18" charset="2"/>
              </a:rPr>
              <a:t> </a:t>
            </a:r>
            <a:r>
              <a:rPr lang="tr-TR" sz="2000" kern="0" dirty="0">
                <a:latin typeface="Arial" charset="0"/>
              </a:rPr>
              <a:t>’</a:t>
            </a:r>
            <a:r>
              <a:rPr lang="tr-TR" sz="2000" kern="0" dirty="0" err="1">
                <a:latin typeface="Arial" charset="0"/>
              </a:rPr>
              <a:t>dir</a:t>
            </a:r>
            <a:r>
              <a:rPr lang="tr-TR" sz="2000" kern="0" dirty="0">
                <a:latin typeface="Arial" charset="0"/>
              </a:rPr>
              <a:t>.</a:t>
            </a:r>
          </a:p>
          <a:p>
            <a:pPr marL="738572" lvl="1" indent="-316531" algn="just">
              <a:buFont typeface="Arial" panose="020B0604020202020204" pitchFamily="34" charset="0"/>
              <a:buChar char="•"/>
            </a:pPr>
            <a:r>
              <a:rPr lang="tr-TR" sz="2000" kern="0" dirty="0">
                <a:latin typeface="Arial" charset="0"/>
              </a:rPr>
              <a:t>Çıkarım: Dolayısıyla, A açısı geniş açıdır.</a:t>
            </a:r>
          </a:p>
          <a:p>
            <a:pPr marL="738572" lvl="1" indent="-316531" algn="just">
              <a:buFont typeface="Arial" panose="020B0604020202020204" pitchFamily="34" charset="0"/>
              <a:buChar char="•"/>
            </a:pPr>
            <a:endParaRPr lang="tr-TR" sz="2000" kern="0" dirty="0">
              <a:latin typeface="Arial" charset="0"/>
            </a:endParaRPr>
          </a:p>
          <a:p>
            <a:pPr lvl="1" algn="just"/>
            <a:r>
              <a:rPr lang="tr-TR" sz="2000" kern="0" dirty="0">
                <a:latin typeface="Arial" charset="0"/>
              </a:rPr>
              <a:t>Lise mantık derslerinden ufak bir hatırlatma:</a:t>
            </a:r>
          </a:p>
          <a:p>
            <a:pPr lvl="1" algn="just"/>
            <a:r>
              <a:rPr lang="tr-TR" sz="2000" i="1" kern="0" dirty="0">
                <a:latin typeface="Arial" charset="0"/>
              </a:rPr>
              <a:t>P</a:t>
            </a:r>
            <a:r>
              <a:rPr lang="tr-TR" sz="2000" kern="0" dirty="0">
                <a:latin typeface="Arial" charset="0"/>
              </a:rPr>
              <a:t> </a:t>
            </a:r>
            <a:r>
              <a:rPr lang="tr-TR" sz="2000" kern="0" dirty="0">
                <a:latin typeface="Arial" charset="0"/>
                <a:sym typeface="Symbol" panose="05050102010706020507" pitchFamily="18" charset="2"/>
              </a:rPr>
              <a:t> </a:t>
            </a:r>
            <a:r>
              <a:rPr lang="tr-TR" sz="2000" i="1" kern="0" dirty="0">
                <a:latin typeface="Arial" charset="0"/>
                <a:sym typeface="Symbol" panose="05050102010706020507" pitchFamily="18" charset="2"/>
              </a:rPr>
              <a:t>Q</a:t>
            </a:r>
          </a:p>
          <a:p>
            <a:pPr lvl="1" algn="just"/>
            <a:endParaRPr lang="tr-TR" sz="1662" kern="0" dirty="0">
              <a:latin typeface="Arial" charset="0"/>
            </a:endParaRPr>
          </a:p>
          <a:p>
            <a:pPr algn="just"/>
            <a:endParaRPr lang="tr-TR" sz="1662" b="1" kern="0" dirty="0">
              <a:latin typeface="Arial" charset="0"/>
            </a:endParaRPr>
          </a:p>
        </p:txBody>
      </p:sp>
      <p:sp>
        <p:nvSpPr>
          <p:cNvPr id="2" name="Dikdörtgen 1">
            <a:extLst>
              <a:ext uri="{FF2B5EF4-FFF2-40B4-BE49-F238E27FC236}">
                <a16:creationId xmlns:a16="http://schemas.microsoft.com/office/drawing/2014/main" id="{897B5E96-929E-3647-AA2D-23E9ADDF6660}"/>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Resim 2">
            <a:extLst>
              <a:ext uri="{FF2B5EF4-FFF2-40B4-BE49-F238E27FC236}">
                <a16:creationId xmlns:a16="http://schemas.microsoft.com/office/drawing/2014/main" id="{1562FF41-1A8E-CE64-3018-1A90488390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5938974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71</a:t>
            </a:fld>
            <a:endParaRPr lang="en-US"/>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581060" y="1582603"/>
            <a:ext cx="7979075" cy="4638092"/>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000" b="1" kern="0" dirty="0">
                <a:latin typeface="Arial" charset="0"/>
              </a:rPr>
              <a:t>Tümdengelim (</a:t>
            </a:r>
            <a:r>
              <a:rPr lang="tr-TR" sz="2000" b="1" i="1" kern="0" dirty="0" err="1">
                <a:latin typeface="Arial" charset="0"/>
              </a:rPr>
              <a:t>Deduction</a:t>
            </a:r>
            <a:r>
              <a:rPr lang="tr-TR" sz="2000" b="1" kern="0" dirty="0">
                <a:latin typeface="Arial" charset="0"/>
              </a:rPr>
              <a:t>); </a:t>
            </a:r>
            <a:r>
              <a:rPr lang="tr-TR" sz="2000" b="1" kern="0" dirty="0" err="1">
                <a:latin typeface="Arial" charset="0"/>
              </a:rPr>
              <a:t>Tümdengelimsel</a:t>
            </a:r>
            <a:r>
              <a:rPr lang="tr-TR" sz="2000" b="1" kern="0" dirty="0">
                <a:latin typeface="Arial" charset="0"/>
              </a:rPr>
              <a:t> Yaklaşım (</a:t>
            </a:r>
            <a:r>
              <a:rPr lang="tr-TR" sz="2000" b="1" i="1" kern="0" dirty="0" err="1">
                <a:latin typeface="Arial" charset="0"/>
              </a:rPr>
              <a:t>Deductive</a:t>
            </a:r>
            <a:r>
              <a:rPr lang="tr-TR" sz="2000" b="1" i="1" kern="0" dirty="0">
                <a:latin typeface="Arial" charset="0"/>
              </a:rPr>
              <a:t> </a:t>
            </a:r>
            <a:r>
              <a:rPr lang="tr-TR" sz="2000" b="1" i="1" kern="0" dirty="0" err="1">
                <a:latin typeface="Arial" charset="0"/>
              </a:rPr>
              <a:t>Approach</a:t>
            </a:r>
            <a:r>
              <a:rPr lang="tr-TR" sz="2000" b="1" kern="0" dirty="0">
                <a:latin typeface="Arial" charset="0"/>
              </a:rPr>
              <a:t>) ve </a:t>
            </a:r>
            <a:r>
              <a:rPr lang="tr-TR" sz="2000" b="1" kern="0" dirty="0" err="1">
                <a:latin typeface="Arial" charset="0"/>
              </a:rPr>
              <a:t>Tümdengelimsel</a:t>
            </a:r>
            <a:r>
              <a:rPr lang="tr-TR" sz="2000" b="1" kern="0" dirty="0">
                <a:latin typeface="Arial" charset="0"/>
              </a:rPr>
              <a:t> Gerekçelendirme (</a:t>
            </a:r>
            <a:r>
              <a:rPr lang="tr-TR" sz="2000" b="1" i="1" kern="0" dirty="0" err="1">
                <a:latin typeface="Arial" charset="0"/>
              </a:rPr>
              <a:t>Deductive</a:t>
            </a:r>
            <a:r>
              <a:rPr lang="tr-TR" sz="2000" b="1" i="1" kern="0" dirty="0">
                <a:latin typeface="Arial" charset="0"/>
              </a:rPr>
              <a:t> </a:t>
            </a:r>
            <a:r>
              <a:rPr lang="tr-TR" sz="2000" b="1" i="1" kern="0" dirty="0" err="1">
                <a:latin typeface="Arial" charset="0"/>
              </a:rPr>
              <a:t>Reasoning</a:t>
            </a:r>
            <a:r>
              <a:rPr lang="tr-TR" sz="2000" b="1" kern="0" dirty="0">
                <a:latin typeface="Arial" charset="0"/>
              </a:rPr>
              <a:t>):</a:t>
            </a:r>
          </a:p>
          <a:p>
            <a:pPr marL="316531" indent="-316531" algn="just">
              <a:buFont typeface="Arial" panose="020B0604020202020204" pitchFamily="34" charset="0"/>
              <a:buChar char="•"/>
            </a:pPr>
            <a:endParaRPr lang="tr-TR" sz="2000" dirty="0"/>
          </a:p>
          <a:p>
            <a:pPr marL="316531" indent="-316531" algn="just">
              <a:buFont typeface="Arial" panose="020B0604020202020204" pitchFamily="34" charset="0"/>
              <a:buChar char="•"/>
            </a:pPr>
            <a:r>
              <a:rPr lang="tr-TR" sz="2000" i="1" dirty="0" err="1"/>
              <a:t>Modus</a:t>
            </a:r>
            <a:r>
              <a:rPr lang="tr-TR" sz="2000" i="1" dirty="0"/>
              <a:t> </a:t>
            </a:r>
            <a:r>
              <a:rPr lang="tr-TR" sz="2000" i="1" dirty="0" err="1"/>
              <a:t>tollens</a:t>
            </a:r>
            <a:r>
              <a:rPr lang="tr-TR" sz="2000" i="1" dirty="0"/>
              <a:t> </a:t>
            </a:r>
            <a:r>
              <a:rPr lang="tr-TR" sz="2000" dirty="0"/>
              <a:t>(</a:t>
            </a:r>
            <a:r>
              <a:rPr lang="tr-TR" sz="2000" dirty="0" err="1"/>
              <a:t>Karşıdoğru</a:t>
            </a:r>
            <a:r>
              <a:rPr lang="tr-TR" sz="2000" dirty="0"/>
              <a:t> yasası): Olmayana ergi</a:t>
            </a:r>
          </a:p>
          <a:p>
            <a:pPr lvl="1" algn="just"/>
            <a:r>
              <a:rPr lang="tr-TR" sz="2000" kern="0" dirty="0">
                <a:latin typeface="Arial" charset="0"/>
              </a:rPr>
              <a:t>Örnek: </a:t>
            </a:r>
          </a:p>
          <a:p>
            <a:pPr marL="738572" lvl="1" indent="-316531" algn="just">
              <a:buFont typeface="Arial" panose="020B0604020202020204" pitchFamily="34" charset="0"/>
              <a:buChar char="•"/>
            </a:pPr>
            <a:r>
              <a:rPr lang="tr-TR" sz="2000" kern="0" dirty="0">
                <a:latin typeface="Arial" charset="0"/>
              </a:rPr>
              <a:t>Yağmur yağıyorsa havada bulutlar olmalıdır.</a:t>
            </a:r>
          </a:p>
          <a:p>
            <a:pPr marL="738572" lvl="1" indent="-316531" algn="just">
              <a:buFont typeface="Arial" panose="020B0604020202020204" pitchFamily="34" charset="0"/>
              <a:buChar char="•"/>
            </a:pPr>
            <a:r>
              <a:rPr lang="tr-TR" sz="2000" kern="0" dirty="0">
                <a:latin typeface="Arial" charset="0"/>
              </a:rPr>
              <a:t>Şu anda havada bulut bulunmamaktadır.</a:t>
            </a:r>
          </a:p>
          <a:p>
            <a:pPr marL="738572" lvl="1" indent="-316531" algn="just">
              <a:buFont typeface="Arial" panose="020B0604020202020204" pitchFamily="34" charset="0"/>
              <a:buChar char="•"/>
            </a:pPr>
            <a:r>
              <a:rPr lang="tr-TR" sz="2000" kern="0" dirty="0">
                <a:latin typeface="Arial" charset="0"/>
              </a:rPr>
              <a:t>Dolayısıyla şu anda yağmur yağıyor olamaz!...</a:t>
            </a:r>
          </a:p>
          <a:p>
            <a:pPr lvl="1" algn="just"/>
            <a:endParaRPr lang="tr-TR" sz="2000" kern="0" dirty="0">
              <a:latin typeface="Arial" charset="0"/>
            </a:endParaRPr>
          </a:p>
          <a:p>
            <a:pPr lvl="1" algn="just"/>
            <a:r>
              <a:rPr lang="tr-TR" sz="2000" kern="0" dirty="0">
                <a:latin typeface="Arial" charset="0"/>
              </a:rPr>
              <a:t>Lise mantık derslerinden ufak bir hatırlatma:</a:t>
            </a:r>
          </a:p>
          <a:p>
            <a:pPr lvl="1" algn="just"/>
            <a:r>
              <a:rPr lang="tr-TR" sz="2000" i="1" kern="0" dirty="0">
                <a:latin typeface="Arial" charset="0"/>
              </a:rPr>
              <a:t>P</a:t>
            </a:r>
            <a:r>
              <a:rPr lang="tr-TR" sz="2000" kern="0" dirty="0">
                <a:latin typeface="Arial" charset="0"/>
              </a:rPr>
              <a:t> </a:t>
            </a:r>
            <a:r>
              <a:rPr lang="tr-TR" sz="2000" kern="0" dirty="0">
                <a:latin typeface="Arial" charset="0"/>
                <a:sym typeface="Symbol" panose="05050102010706020507" pitchFamily="18" charset="2"/>
              </a:rPr>
              <a:t> </a:t>
            </a:r>
            <a:r>
              <a:rPr lang="tr-TR" sz="2000" i="1" kern="0" dirty="0">
                <a:latin typeface="Arial" charset="0"/>
                <a:sym typeface="Symbol" panose="05050102010706020507" pitchFamily="18" charset="2"/>
              </a:rPr>
              <a:t>Q</a:t>
            </a:r>
          </a:p>
          <a:p>
            <a:pPr lvl="1" algn="just"/>
            <a:r>
              <a:rPr lang="tr-TR" sz="2000" kern="0" dirty="0">
                <a:latin typeface="Arial" charset="0"/>
                <a:sym typeface="Symbol" panose="05050102010706020507" pitchFamily="18" charset="2"/>
              </a:rPr>
              <a:t>(</a:t>
            </a:r>
            <a:r>
              <a:rPr lang="tr-TR" sz="2000" i="1" kern="0" dirty="0">
                <a:latin typeface="Arial" charset="0"/>
                <a:sym typeface="Symbol" panose="05050102010706020507" pitchFamily="18" charset="2"/>
              </a:rPr>
              <a:t>Q</a:t>
            </a:r>
            <a:r>
              <a:rPr lang="tr-TR" sz="2000" kern="0" dirty="0">
                <a:latin typeface="Arial" charset="0"/>
                <a:sym typeface="Symbol" panose="05050102010706020507" pitchFamily="18" charset="2"/>
              </a:rPr>
              <a:t>)  (</a:t>
            </a:r>
            <a:r>
              <a:rPr lang="tr-TR" sz="2000" i="1" kern="0" dirty="0">
                <a:latin typeface="Arial" charset="0"/>
                <a:sym typeface="Symbol" panose="05050102010706020507" pitchFamily="18" charset="2"/>
              </a:rPr>
              <a:t>P</a:t>
            </a:r>
            <a:r>
              <a:rPr lang="tr-TR" sz="2000" kern="0" dirty="0">
                <a:latin typeface="Arial" charset="0"/>
                <a:sym typeface="Symbol" panose="05050102010706020507" pitchFamily="18" charset="2"/>
              </a:rPr>
              <a:t>)</a:t>
            </a:r>
            <a:endParaRPr lang="tr-TR" sz="2000" i="1" kern="0" dirty="0">
              <a:latin typeface="Arial" charset="0"/>
            </a:endParaRPr>
          </a:p>
          <a:p>
            <a:pPr algn="just"/>
            <a:endParaRPr lang="tr-TR" sz="1662" b="1" kern="0" dirty="0">
              <a:latin typeface="Arial" charset="0"/>
            </a:endParaRPr>
          </a:p>
        </p:txBody>
      </p:sp>
      <p:sp>
        <p:nvSpPr>
          <p:cNvPr id="2" name="Dikdörtgen 1">
            <a:extLst>
              <a:ext uri="{FF2B5EF4-FFF2-40B4-BE49-F238E27FC236}">
                <a16:creationId xmlns:a16="http://schemas.microsoft.com/office/drawing/2014/main" id="{B093AD24-CF23-2CC1-DA94-972B77B829BA}"/>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Resim 2">
            <a:extLst>
              <a:ext uri="{FF2B5EF4-FFF2-40B4-BE49-F238E27FC236}">
                <a16:creationId xmlns:a16="http://schemas.microsoft.com/office/drawing/2014/main" id="{D48151AE-D095-563C-D3CB-99B7372112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2558425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8FFAC36A-E3F0-4489-8B24-398C77A44A89}" type="slidenum">
              <a:rPr lang="en-US" smtClean="0"/>
              <a:pPr/>
              <a:t>72</a:t>
            </a:fld>
            <a:endParaRPr lang="en-US"/>
          </a:p>
        </p:txBody>
      </p:sp>
      <p:sp>
        <p:nvSpPr>
          <p:cNvPr id="6147" name="Rectangle 2"/>
          <p:cNvSpPr>
            <a:spLocks noGrp="1" noChangeArrowheads="1"/>
          </p:cNvSpPr>
          <p:nvPr>
            <p:ph type="title"/>
          </p:nvPr>
        </p:nvSpPr>
        <p:spPr/>
        <p:txBody>
          <a:bodyPr/>
          <a:lstStyle/>
          <a:p>
            <a:pPr eaLnBrk="1" hangingPunct="1"/>
            <a:r>
              <a:rPr lang="tr-TR" sz="3323" dirty="0">
                <a:latin typeface="Tahoma" pitchFamily="34" charset="0"/>
              </a:rPr>
              <a:t>Genel Tanımlar</a:t>
            </a:r>
            <a:endParaRPr lang="en-US" sz="3323" dirty="0">
              <a:latin typeface="Tahoma" pitchFamily="34" charset="0"/>
            </a:endParaRPr>
          </a:p>
        </p:txBody>
      </p:sp>
      <p:sp>
        <p:nvSpPr>
          <p:cNvPr id="5" name="Rectangle 4"/>
          <p:cNvSpPr txBox="1">
            <a:spLocks noChangeArrowheads="1"/>
          </p:cNvSpPr>
          <p:nvPr/>
        </p:nvSpPr>
        <p:spPr bwMode="auto">
          <a:xfrm>
            <a:off x="581060" y="1582603"/>
            <a:ext cx="7979075" cy="4638092"/>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p>
            <a:pPr marL="316531" indent="-316531" eaLnBrk="0" hangingPunct="0">
              <a:spcBef>
                <a:spcPct val="20000"/>
              </a:spcBef>
              <a:buClr>
                <a:schemeClr val="folHlink"/>
              </a:buClr>
              <a:buSzPct val="60000"/>
              <a:defRPr/>
            </a:pPr>
            <a:r>
              <a:rPr lang="tr-TR" sz="2400" b="1" dirty="0"/>
              <a:t>Karşılaştırmalar</a:t>
            </a:r>
          </a:p>
        </p:txBody>
      </p:sp>
      <p:graphicFrame>
        <p:nvGraphicFramePr>
          <p:cNvPr id="2" name="Table 1"/>
          <p:cNvGraphicFramePr>
            <a:graphicFrameLocks noGrp="1"/>
          </p:cNvGraphicFramePr>
          <p:nvPr/>
        </p:nvGraphicFramePr>
        <p:xfrm>
          <a:off x="770712" y="2418223"/>
          <a:ext cx="7390610" cy="1941341"/>
        </p:xfrm>
        <a:graphic>
          <a:graphicData uri="http://schemas.openxmlformats.org/drawingml/2006/table">
            <a:tbl>
              <a:tblPr firstRow="1" bandRow="1">
                <a:tableStyleId>{5C22544A-7EE6-4342-B048-85BDC9FD1C3A}</a:tableStyleId>
              </a:tblPr>
              <a:tblGrid>
                <a:gridCol w="3695305">
                  <a:extLst>
                    <a:ext uri="{9D8B030D-6E8A-4147-A177-3AD203B41FA5}">
                      <a16:colId xmlns:a16="http://schemas.microsoft.com/office/drawing/2014/main" val="1557226240"/>
                    </a:ext>
                  </a:extLst>
                </a:gridCol>
                <a:gridCol w="3695305">
                  <a:extLst>
                    <a:ext uri="{9D8B030D-6E8A-4147-A177-3AD203B41FA5}">
                      <a16:colId xmlns:a16="http://schemas.microsoft.com/office/drawing/2014/main" val="1882119171"/>
                    </a:ext>
                  </a:extLst>
                </a:gridCol>
              </a:tblGrid>
              <a:tr h="422031">
                <a:tc>
                  <a:txBody>
                    <a:bodyPr/>
                    <a:lstStyle/>
                    <a:p>
                      <a:r>
                        <a:rPr lang="tr-TR" sz="2200" b="1" kern="0" dirty="0">
                          <a:latin typeface="Arial" charset="0"/>
                        </a:rPr>
                        <a:t>Tümdengelim (</a:t>
                      </a:r>
                      <a:r>
                        <a:rPr lang="tr-TR" sz="2200" b="1" i="1" kern="0" dirty="0" err="1">
                          <a:latin typeface="Arial" charset="0"/>
                        </a:rPr>
                        <a:t>Deduction</a:t>
                      </a:r>
                      <a:r>
                        <a:rPr lang="tr-TR" sz="2200" b="1" kern="0" dirty="0">
                          <a:latin typeface="Arial" charset="0"/>
                        </a:rPr>
                        <a:t>)</a:t>
                      </a:r>
                      <a:endParaRPr lang="tr-TR" sz="2200" dirty="0"/>
                    </a:p>
                  </a:txBody>
                  <a:tcPr marL="84406" marR="84406" marT="42203" marB="42203"/>
                </a:tc>
                <a:tc>
                  <a:txBody>
                    <a:bodyPr/>
                    <a:lstStyle/>
                    <a:p>
                      <a:r>
                        <a:rPr lang="tr-TR" sz="2200" b="1" kern="0" dirty="0">
                          <a:latin typeface="Arial" charset="0"/>
                        </a:rPr>
                        <a:t>Tümevarım (</a:t>
                      </a:r>
                      <a:r>
                        <a:rPr lang="tr-TR" sz="2200" b="1" i="1" kern="0" dirty="0" err="1">
                          <a:latin typeface="Arial" charset="0"/>
                        </a:rPr>
                        <a:t>Induction</a:t>
                      </a:r>
                      <a:r>
                        <a:rPr lang="tr-TR" sz="2200" b="1" kern="0" dirty="0">
                          <a:latin typeface="Arial" charset="0"/>
                        </a:rPr>
                        <a:t>)</a:t>
                      </a:r>
                      <a:endParaRPr lang="tr-TR" sz="2200" dirty="0"/>
                    </a:p>
                  </a:txBody>
                  <a:tcPr marL="84406" marR="84406" marT="42203" marB="42203"/>
                </a:tc>
                <a:extLst>
                  <a:ext uri="{0D108BD9-81ED-4DB2-BD59-A6C34878D82A}">
                    <a16:rowId xmlns:a16="http://schemas.microsoft.com/office/drawing/2014/main" val="2557131827"/>
                  </a:ext>
                </a:extLst>
              </a:tr>
              <a:tr h="759655">
                <a:tc>
                  <a:txBody>
                    <a:bodyPr/>
                    <a:lstStyle/>
                    <a:p>
                      <a:r>
                        <a:rPr lang="tr-TR" sz="2200" dirty="0"/>
                        <a:t>Yukarıdan aşağıya</a:t>
                      </a:r>
                      <a:r>
                        <a:rPr lang="tr-TR" sz="2200" baseline="0" dirty="0"/>
                        <a:t> mantık (</a:t>
                      </a:r>
                      <a:r>
                        <a:rPr lang="tr-TR" sz="2200" i="1" baseline="0" dirty="0"/>
                        <a:t>Top-</a:t>
                      </a:r>
                      <a:r>
                        <a:rPr lang="tr-TR" sz="2200" i="1" baseline="0" dirty="0" err="1"/>
                        <a:t>down</a:t>
                      </a:r>
                      <a:r>
                        <a:rPr lang="tr-TR" sz="2200" i="1" baseline="0" dirty="0"/>
                        <a:t> </a:t>
                      </a:r>
                      <a:r>
                        <a:rPr lang="tr-TR" sz="2200" i="1" baseline="0" dirty="0" err="1"/>
                        <a:t>logic</a:t>
                      </a:r>
                      <a:r>
                        <a:rPr lang="tr-TR" sz="2200" baseline="0" dirty="0"/>
                        <a:t>)</a:t>
                      </a:r>
                      <a:endParaRPr lang="tr-TR" sz="2200" dirty="0"/>
                    </a:p>
                  </a:txBody>
                  <a:tcPr marL="84406" marR="84406" marT="42203" marB="42203"/>
                </a:tc>
                <a:tc>
                  <a:txBody>
                    <a:bodyPr/>
                    <a:lstStyle/>
                    <a:p>
                      <a:r>
                        <a:rPr lang="tr-TR" sz="2200" dirty="0"/>
                        <a:t>Aşağıdan yukarıya mantık (</a:t>
                      </a:r>
                      <a:r>
                        <a:rPr lang="tr-TR" sz="2200" i="1" dirty="0" err="1"/>
                        <a:t>Bottom-up</a:t>
                      </a:r>
                      <a:r>
                        <a:rPr lang="tr-TR" sz="2200" i="1" dirty="0"/>
                        <a:t> </a:t>
                      </a:r>
                      <a:r>
                        <a:rPr lang="tr-TR" sz="2200" i="1" dirty="0" err="1"/>
                        <a:t>logic</a:t>
                      </a:r>
                      <a:r>
                        <a:rPr lang="tr-TR" sz="2200" dirty="0"/>
                        <a:t>)</a:t>
                      </a:r>
                    </a:p>
                  </a:txBody>
                  <a:tcPr marL="84406" marR="84406" marT="42203" marB="42203"/>
                </a:tc>
                <a:extLst>
                  <a:ext uri="{0D108BD9-81ED-4DB2-BD59-A6C34878D82A}">
                    <a16:rowId xmlns:a16="http://schemas.microsoft.com/office/drawing/2014/main" val="3995182945"/>
                  </a:ext>
                </a:extLst>
              </a:tr>
              <a:tr h="759655">
                <a:tc>
                  <a:txBody>
                    <a:bodyPr/>
                    <a:lstStyle/>
                    <a:p>
                      <a:r>
                        <a:rPr lang="tr-TR" sz="2200" dirty="0"/>
                        <a:t>Yapılan çıkarımlar kesinlikle</a:t>
                      </a:r>
                      <a:r>
                        <a:rPr lang="tr-TR" sz="2200" baseline="0" dirty="0"/>
                        <a:t> doğru</a:t>
                      </a:r>
                      <a:endParaRPr lang="tr-TR" sz="2200" dirty="0"/>
                    </a:p>
                  </a:txBody>
                  <a:tcPr marL="84406" marR="84406" marT="42203" marB="42203"/>
                </a:tc>
                <a:tc>
                  <a:txBody>
                    <a:bodyPr/>
                    <a:lstStyle/>
                    <a:p>
                      <a:r>
                        <a:rPr lang="tr-TR" sz="2200" dirty="0"/>
                        <a:t>Yapılan çıkarımlar </a:t>
                      </a:r>
                      <a:r>
                        <a:rPr lang="tr-TR" sz="2200" dirty="0" err="1"/>
                        <a:t>olasılıksal</a:t>
                      </a:r>
                      <a:r>
                        <a:rPr lang="tr-TR" sz="2200" baseline="0" dirty="0"/>
                        <a:t> olarak doğru</a:t>
                      </a:r>
                      <a:endParaRPr lang="tr-TR" sz="2200" dirty="0"/>
                    </a:p>
                  </a:txBody>
                  <a:tcPr marL="84406" marR="84406" marT="42203" marB="42203"/>
                </a:tc>
                <a:extLst>
                  <a:ext uri="{0D108BD9-81ED-4DB2-BD59-A6C34878D82A}">
                    <a16:rowId xmlns:a16="http://schemas.microsoft.com/office/drawing/2014/main" val="3733232091"/>
                  </a:ext>
                </a:extLst>
              </a:tr>
            </a:tbl>
          </a:graphicData>
        </a:graphic>
      </p:graphicFrame>
      <p:sp>
        <p:nvSpPr>
          <p:cNvPr id="3" name="Dikdörtgen 2">
            <a:extLst>
              <a:ext uri="{FF2B5EF4-FFF2-40B4-BE49-F238E27FC236}">
                <a16:creationId xmlns:a16="http://schemas.microsoft.com/office/drawing/2014/main" id="{90B5C0F7-E4F6-C872-E7B5-B0B0CC9672D6}"/>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E48013F8-0346-83EA-FA72-CBFA51C448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467430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p:txBody>
          <a:bodyPr/>
          <a:lstStyle/>
          <a:p>
            <a:r>
              <a:rPr lang="tr-TR" sz="3323" dirty="0">
                <a:latin typeface="Tahoma" pitchFamily="34" charset="0"/>
              </a:rPr>
              <a:t>“Karar Verici” Girdi-Çıktı İlişkileri</a:t>
            </a:r>
            <a:endParaRPr lang="en-US" sz="3323" dirty="0">
              <a:latin typeface="Tahoma" pitchFamily="34" charset="0"/>
            </a:endParaRPr>
          </a:p>
        </p:txBody>
      </p:sp>
      <p:graphicFrame>
        <p:nvGraphicFramePr>
          <p:cNvPr id="98346" name="Group 42"/>
          <p:cNvGraphicFramePr>
            <a:graphicFrameLocks noGrp="1"/>
          </p:cNvGraphicFramePr>
          <p:nvPr/>
        </p:nvGraphicFramePr>
        <p:xfrm>
          <a:off x="844061" y="2133600"/>
          <a:ext cx="7244862" cy="4254364"/>
        </p:xfrm>
        <a:graphic>
          <a:graphicData uri="http://schemas.openxmlformats.org/drawingml/2006/table">
            <a:tbl>
              <a:tblPr/>
              <a:tblGrid>
                <a:gridCol w="1617785">
                  <a:extLst>
                    <a:ext uri="{9D8B030D-6E8A-4147-A177-3AD203B41FA5}">
                      <a16:colId xmlns:a16="http://schemas.microsoft.com/office/drawing/2014/main" val="20000"/>
                    </a:ext>
                  </a:extLst>
                </a:gridCol>
                <a:gridCol w="2844312">
                  <a:extLst>
                    <a:ext uri="{9D8B030D-6E8A-4147-A177-3AD203B41FA5}">
                      <a16:colId xmlns:a16="http://schemas.microsoft.com/office/drawing/2014/main" val="20001"/>
                    </a:ext>
                  </a:extLst>
                </a:gridCol>
                <a:gridCol w="2782765">
                  <a:extLst>
                    <a:ext uri="{9D8B030D-6E8A-4147-A177-3AD203B41FA5}">
                      <a16:colId xmlns:a16="http://schemas.microsoft.com/office/drawing/2014/main" val="20002"/>
                    </a:ext>
                  </a:extLst>
                </a:gridCol>
              </a:tblGrid>
              <a:tr h="67554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tr-TR" sz="2600" b="0" i="0" u="none" strike="noStrike" cap="none" normalizeH="0" baseline="0" dirty="0">
                        <a:ln>
                          <a:noFill/>
                        </a:ln>
                        <a:solidFill>
                          <a:schemeClr val="tx1"/>
                        </a:solidFill>
                        <a:effectLst/>
                        <a:latin typeface="Tahoma" pitchFamily="34" charset="0"/>
                      </a:endParaRPr>
                    </a:p>
                  </a:txBody>
                  <a:tcPr marL="84406" marR="84406" marT="42203" marB="422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600" b="1" i="0" u="none" strike="noStrike" cap="none" normalizeH="0" baseline="0">
                          <a:ln>
                            <a:noFill/>
                          </a:ln>
                          <a:solidFill>
                            <a:schemeClr val="tx1"/>
                          </a:solidFill>
                          <a:effectLst/>
                          <a:latin typeface="Tahoma" pitchFamily="34" charset="0"/>
                        </a:rPr>
                        <a:t>Olay Var</a:t>
                      </a:r>
                      <a:endParaRPr kumimoji="0" lang="en-US" sz="2600" b="1" i="0" u="none" strike="noStrike" cap="none" normalizeH="0" baseline="0">
                        <a:ln>
                          <a:noFill/>
                        </a:ln>
                        <a:solidFill>
                          <a:schemeClr val="tx1"/>
                        </a:solidFill>
                        <a:effectLst/>
                        <a:latin typeface="Tahoma" pitchFamily="34" charset="0"/>
                      </a:endParaRPr>
                    </a:p>
                  </a:txBody>
                  <a:tcPr marL="84406" marR="84406" marT="42203" marB="422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600" b="1" i="0" u="none" strike="noStrike" cap="none" normalizeH="0" baseline="0">
                          <a:ln>
                            <a:noFill/>
                          </a:ln>
                          <a:solidFill>
                            <a:schemeClr val="tx1"/>
                          </a:solidFill>
                          <a:effectLst/>
                          <a:latin typeface="Tahoma" pitchFamily="34" charset="0"/>
                        </a:rPr>
                        <a:t>Olay Yok</a:t>
                      </a:r>
                      <a:endParaRPr kumimoji="0" lang="en-US" sz="2600" b="1" i="0" u="none" strike="noStrike" cap="none" normalizeH="0" baseline="0">
                        <a:ln>
                          <a:noFill/>
                        </a:ln>
                        <a:solidFill>
                          <a:schemeClr val="tx1"/>
                        </a:solidFill>
                        <a:effectLst/>
                        <a:latin typeface="Tahoma" pitchFamily="34" charset="0"/>
                      </a:endParaRPr>
                    </a:p>
                  </a:txBody>
                  <a:tcPr marL="84406" marR="84406" marT="42203" marB="422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2622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tr-TR" sz="2600" b="1" i="0" u="none" strike="noStrike" cap="none" normalizeH="0" baseline="0">
                        <a:ln>
                          <a:noFill/>
                        </a:ln>
                        <a:solidFill>
                          <a:schemeClr val="tx1"/>
                        </a:solidFill>
                        <a:effectLst/>
                        <a:latin typeface="Tahoma" pitchFamily="34"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600" b="1" i="0" u="none" strike="noStrike" cap="none" normalizeH="0" baseline="0">
                          <a:ln>
                            <a:noFill/>
                          </a:ln>
                          <a:solidFill>
                            <a:schemeClr val="tx1"/>
                          </a:solidFill>
                          <a:effectLst/>
                          <a:latin typeface="Tahoma" pitchFamily="34" charset="0"/>
                        </a:rPr>
                        <a:t>Algı Var</a:t>
                      </a:r>
                      <a:endParaRPr kumimoji="0" lang="en-US" sz="2600" b="1" i="0" u="none" strike="noStrike" cap="none" normalizeH="0" baseline="0">
                        <a:ln>
                          <a:noFill/>
                        </a:ln>
                        <a:solidFill>
                          <a:schemeClr val="tx1"/>
                        </a:solidFill>
                        <a:effectLst/>
                        <a:latin typeface="Tahoma" pitchFamily="34" charset="0"/>
                      </a:endParaRPr>
                    </a:p>
                  </a:txBody>
                  <a:tcPr marL="84406" marR="84406" marT="42203" marB="422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600" b="0" i="0" u="none" strike="noStrike" cap="none" normalizeH="0" baseline="0">
                          <a:ln>
                            <a:noFill/>
                          </a:ln>
                          <a:solidFill>
                            <a:schemeClr val="tx1"/>
                          </a:solidFill>
                          <a:effectLst/>
                          <a:latin typeface="Tahoma" pitchFamily="34" charset="0"/>
                        </a:rPr>
                        <a:t>Doğru Pozitif (DP)</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200" b="0" i="1" u="none" strike="noStrike" cap="none" normalizeH="0" baseline="0">
                          <a:ln>
                            <a:noFill/>
                          </a:ln>
                          <a:solidFill>
                            <a:srgbClr val="FF3300"/>
                          </a:solidFill>
                          <a:effectLst/>
                          <a:latin typeface="Tahoma" pitchFamily="34" charset="0"/>
                        </a:rPr>
                        <a:t>detection </a:t>
                      </a:r>
                      <a:r>
                        <a:rPr kumimoji="0" lang="tr-TR" sz="2200" b="0" i="0" u="none" strike="noStrike" cap="none" normalizeH="0" baseline="0">
                          <a:ln>
                            <a:noFill/>
                          </a:ln>
                          <a:solidFill>
                            <a:schemeClr val="tx1"/>
                          </a:solidFill>
                          <a:effectLst/>
                          <a:latin typeface="Tahoma" pitchFamily="34" charset="0"/>
                        </a:rPr>
                        <a:t>veya</a:t>
                      </a:r>
                      <a:r>
                        <a:rPr kumimoji="0" lang="tr-TR" sz="2200" b="0" i="0" u="none" strike="noStrike" cap="none" normalizeH="0" baseline="0">
                          <a:ln>
                            <a:noFill/>
                          </a:ln>
                          <a:solidFill>
                            <a:srgbClr val="FF3300"/>
                          </a:solidFill>
                          <a:effectLst/>
                          <a:latin typeface="Tahoma" pitchFamily="34" charset="0"/>
                        </a:rPr>
                        <a:t> </a:t>
                      </a:r>
                      <a:r>
                        <a:rPr kumimoji="0" lang="tr-TR" sz="2200" b="0" i="1" u="none" strike="noStrike" cap="none" normalizeH="0" baseline="0">
                          <a:ln>
                            <a:noFill/>
                          </a:ln>
                          <a:solidFill>
                            <a:srgbClr val="FF3300"/>
                          </a:solidFill>
                          <a:effectLst/>
                          <a:latin typeface="Tahoma" pitchFamily="34" charset="0"/>
                        </a:rPr>
                        <a:t>hit</a:t>
                      </a:r>
                      <a:endParaRPr kumimoji="0" lang="en-US" sz="2200" b="0" i="1" u="none" strike="noStrike" cap="none" normalizeH="0" baseline="0">
                        <a:ln>
                          <a:noFill/>
                        </a:ln>
                        <a:solidFill>
                          <a:srgbClr val="FF3300"/>
                        </a:solidFill>
                        <a:effectLst/>
                        <a:latin typeface="Tahoma" pitchFamily="34" charset="0"/>
                      </a:endParaRPr>
                    </a:p>
                  </a:txBody>
                  <a:tcPr marL="84406" marR="84406" marT="42203" marB="422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600" b="0" i="0" u="none" strike="noStrike" cap="none" normalizeH="0" baseline="0">
                          <a:ln>
                            <a:noFill/>
                          </a:ln>
                          <a:solidFill>
                            <a:schemeClr val="tx1"/>
                          </a:solidFill>
                          <a:effectLst/>
                          <a:latin typeface="Tahoma" pitchFamily="34" charset="0"/>
                        </a:rPr>
                        <a:t>Yanlış Pozitif (YP)</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200" b="0" i="1" u="none" strike="noStrike" cap="none" normalizeH="0" baseline="0">
                          <a:ln>
                            <a:noFill/>
                          </a:ln>
                          <a:solidFill>
                            <a:srgbClr val="FF3300"/>
                          </a:solidFill>
                          <a:effectLst/>
                          <a:latin typeface="Tahoma" pitchFamily="34" charset="0"/>
                        </a:rPr>
                        <a:t>false alarm</a:t>
                      </a:r>
                      <a:r>
                        <a:rPr kumimoji="0" lang="tr-TR" sz="2200" b="0" i="0" u="none" strike="noStrike" cap="none" normalizeH="0" baseline="0">
                          <a:ln>
                            <a:noFill/>
                          </a:ln>
                          <a:solidFill>
                            <a:srgbClr val="FF3300"/>
                          </a:solidFill>
                          <a:effectLst/>
                          <a:latin typeface="Tahoma" pitchFamily="34" charset="0"/>
                        </a:rPr>
                        <a:t> </a:t>
                      </a:r>
                      <a:r>
                        <a:rPr kumimoji="0" lang="tr-TR" sz="2200" b="0" i="0" u="none" strike="noStrike" cap="none" normalizeH="0" baseline="0">
                          <a:ln>
                            <a:noFill/>
                          </a:ln>
                          <a:solidFill>
                            <a:schemeClr val="tx1"/>
                          </a:solidFill>
                          <a:effectLst/>
                          <a:latin typeface="Tahoma" pitchFamily="34" charset="0"/>
                        </a:rPr>
                        <a:t>veya </a:t>
                      </a:r>
                      <a:r>
                        <a:rPr kumimoji="0" lang="tr-TR" sz="2200" b="0" i="1" u="none" strike="noStrike" cap="none" normalizeH="0" baseline="0">
                          <a:ln>
                            <a:noFill/>
                          </a:ln>
                          <a:solidFill>
                            <a:srgbClr val="FF3300"/>
                          </a:solidFill>
                          <a:effectLst/>
                          <a:latin typeface="Tahoma" pitchFamily="34" charset="0"/>
                        </a:rPr>
                        <a:t>Type I error</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200" b="0" i="1" u="none" strike="noStrike" cap="none" normalizeH="0" baseline="0">
                        <a:ln>
                          <a:noFill/>
                        </a:ln>
                        <a:solidFill>
                          <a:srgbClr val="FF3300"/>
                        </a:solidFill>
                        <a:effectLst/>
                        <a:latin typeface="Tahoma" pitchFamily="34" charset="0"/>
                      </a:endParaRPr>
                    </a:p>
                  </a:txBody>
                  <a:tcPr marL="84406" marR="84406" marT="42203" marB="422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52596">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tr-TR" sz="2600" b="1" i="0" u="none" strike="noStrike" cap="none" normalizeH="0" baseline="0" dirty="0">
                        <a:ln>
                          <a:noFill/>
                        </a:ln>
                        <a:solidFill>
                          <a:schemeClr val="tx1"/>
                        </a:solidFill>
                        <a:effectLst/>
                        <a:latin typeface="Tahoma" pitchFamily="34"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600" b="1" i="0" u="none" strike="noStrike" cap="none" normalizeH="0" baseline="0" dirty="0">
                          <a:ln>
                            <a:noFill/>
                          </a:ln>
                          <a:solidFill>
                            <a:schemeClr val="tx1"/>
                          </a:solidFill>
                          <a:effectLst/>
                          <a:latin typeface="Tahoma" pitchFamily="34" charset="0"/>
                        </a:rPr>
                        <a:t>Algı Yok</a:t>
                      </a:r>
                      <a:endParaRPr kumimoji="0" lang="en-US" sz="2600" b="1" i="0" u="none" strike="noStrike" cap="none" normalizeH="0" baseline="0" dirty="0">
                        <a:ln>
                          <a:noFill/>
                        </a:ln>
                        <a:solidFill>
                          <a:schemeClr val="tx1"/>
                        </a:solidFill>
                        <a:effectLst/>
                        <a:latin typeface="Tahoma" pitchFamily="34" charset="0"/>
                      </a:endParaRPr>
                    </a:p>
                  </a:txBody>
                  <a:tcPr marL="84406" marR="84406" marT="42203" marB="422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600" b="0" i="0" u="none" strike="noStrike" cap="none" normalizeH="0" baseline="0">
                          <a:ln>
                            <a:noFill/>
                          </a:ln>
                          <a:solidFill>
                            <a:schemeClr val="tx1"/>
                          </a:solidFill>
                          <a:effectLst/>
                          <a:latin typeface="Tahoma" pitchFamily="34" charset="0"/>
                        </a:rPr>
                        <a:t>Yanlış Negatif (YN)</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200" b="0" i="1" u="none" strike="noStrike" cap="none" normalizeH="0" baseline="0">
                          <a:ln>
                            <a:noFill/>
                          </a:ln>
                          <a:solidFill>
                            <a:srgbClr val="FF3300"/>
                          </a:solidFill>
                          <a:effectLst/>
                          <a:latin typeface="Tahoma" pitchFamily="34" charset="0"/>
                        </a:rPr>
                        <a:t>missed detection</a:t>
                      </a:r>
                      <a:r>
                        <a:rPr kumimoji="0" lang="tr-TR" sz="2200" b="0" i="0" u="none" strike="noStrike" cap="none" normalizeH="0" baseline="0">
                          <a:ln>
                            <a:noFill/>
                          </a:ln>
                          <a:solidFill>
                            <a:srgbClr val="FF3300"/>
                          </a:solidFill>
                          <a:effectLst/>
                          <a:latin typeface="Tahoma" pitchFamily="34" charset="0"/>
                        </a:rPr>
                        <a:t>,</a:t>
                      </a:r>
                      <a:r>
                        <a:rPr kumimoji="0" lang="tr-TR" sz="2200" b="0" i="1" u="none" strike="noStrike" cap="none" normalizeH="0" baseline="0">
                          <a:ln>
                            <a:noFill/>
                          </a:ln>
                          <a:solidFill>
                            <a:srgbClr val="FF3300"/>
                          </a:solidFill>
                          <a:effectLst/>
                          <a:latin typeface="Tahoma" pitchFamily="34" charset="0"/>
                        </a:rPr>
                        <a:t> miss </a:t>
                      </a:r>
                      <a:r>
                        <a:rPr kumimoji="0" lang="tr-TR" sz="2200" b="0" i="0" u="none" strike="noStrike" cap="none" normalizeH="0" baseline="0">
                          <a:ln>
                            <a:noFill/>
                          </a:ln>
                          <a:solidFill>
                            <a:schemeClr val="tx1"/>
                          </a:solidFill>
                          <a:effectLst/>
                          <a:latin typeface="Tahoma" pitchFamily="34" charset="0"/>
                        </a:rPr>
                        <a:t>veya</a:t>
                      </a:r>
                      <a:r>
                        <a:rPr kumimoji="0" lang="tr-TR" sz="2200" b="0" i="1" u="none" strike="noStrike" cap="none" normalizeH="0" baseline="0">
                          <a:ln>
                            <a:noFill/>
                          </a:ln>
                          <a:solidFill>
                            <a:srgbClr val="FF3300"/>
                          </a:solidFill>
                          <a:effectLst/>
                          <a:latin typeface="Tahoma" pitchFamily="34" charset="0"/>
                        </a:rPr>
                        <a:t> Type II error</a:t>
                      </a:r>
                      <a:endParaRPr kumimoji="0" lang="en-US" sz="2200" b="0" i="1" u="none" strike="noStrike" cap="none" normalizeH="0" baseline="0">
                        <a:ln>
                          <a:noFill/>
                        </a:ln>
                        <a:solidFill>
                          <a:srgbClr val="FF3300"/>
                        </a:solidFill>
                        <a:effectLst/>
                        <a:latin typeface="Tahoma" pitchFamily="34" charset="0"/>
                      </a:endParaRPr>
                    </a:p>
                  </a:txBody>
                  <a:tcPr marL="84406" marR="84406" marT="42203" marB="422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600" b="0" i="0" u="none" strike="noStrike" cap="none" normalizeH="0" baseline="0" dirty="0">
                          <a:ln>
                            <a:noFill/>
                          </a:ln>
                          <a:solidFill>
                            <a:schemeClr val="tx1"/>
                          </a:solidFill>
                          <a:effectLst/>
                          <a:latin typeface="Tahoma" pitchFamily="34" charset="0"/>
                        </a:rPr>
                        <a:t>Doğru Negatif (DN)</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tr-TR" sz="2200" b="0" i="1" u="none" strike="noStrike" cap="none" normalizeH="0" baseline="0" dirty="0" err="1">
                          <a:ln>
                            <a:noFill/>
                          </a:ln>
                          <a:solidFill>
                            <a:srgbClr val="FF3300"/>
                          </a:solidFill>
                          <a:effectLst/>
                          <a:latin typeface="Tahoma" pitchFamily="34" charset="0"/>
                        </a:rPr>
                        <a:t>correct</a:t>
                      </a:r>
                      <a:r>
                        <a:rPr kumimoji="0" lang="tr-TR" sz="2200" b="0" i="1" u="none" strike="noStrike" cap="none" normalizeH="0" baseline="0" dirty="0">
                          <a:ln>
                            <a:noFill/>
                          </a:ln>
                          <a:solidFill>
                            <a:srgbClr val="FF3300"/>
                          </a:solidFill>
                          <a:effectLst/>
                          <a:latin typeface="Tahoma" pitchFamily="34" charset="0"/>
                        </a:rPr>
                        <a:t> </a:t>
                      </a:r>
                      <a:r>
                        <a:rPr kumimoji="0" lang="tr-TR" sz="2200" b="0" i="1" u="none" strike="noStrike" cap="none" normalizeH="0" baseline="0" dirty="0" err="1">
                          <a:ln>
                            <a:noFill/>
                          </a:ln>
                          <a:solidFill>
                            <a:srgbClr val="FF3300"/>
                          </a:solidFill>
                          <a:effectLst/>
                          <a:latin typeface="Tahoma" pitchFamily="34" charset="0"/>
                        </a:rPr>
                        <a:t>rejection</a:t>
                      </a:r>
                      <a:endParaRPr kumimoji="0" lang="en-US" sz="2200" b="0" i="1" u="none" strike="noStrike" cap="none" normalizeH="0" baseline="0" dirty="0">
                        <a:ln>
                          <a:noFill/>
                        </a:ln>
                        <a:solidFill>
                          <a:srgbClr val="FF3300"/>
                        </a:solidFill>
                        <a:effectLst/>
                        <a:latin typeface="Tahoma" pitchFamily="34" charset="0"/>
                      </a:endParaRPr>
                    </a:p>
                  </a:txBody>
                  <a:tcPr marL="84406" marR="84406" marT="42203" marB="422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8347" name="Rectangle 4"/>
          <p:cNvSpPr>
            <a:spLocks noChangeArrowheads="1"/>
          </p:cNvSpPr>
          <p:nvPr/>
        </p:nvSpPr>
        <p:spPr bwMode="auto">
          <a:xfrm>
            <a:off x="492369" y="1600200"/>
            <a:ext cx="7526215" cy="4360985"/>
          </a:xfrm>
          <a:prstGeom prst="rect">
            <a:avLst/>
          </a:prstGeom>
          <a:noFill/>
          <a:ln w="9525">
            <a:noFill/>
            <a:miter lim="800000"/>
            <a:headEnd/>
            <a:tailEnd/>
          </a:ln>
        </p:spPr>
        <p:txBody>
          <a:bodyPr/>
          <a:lstStyle/>
          <a:p>
            <a:pPr marL="316531" indent="-316531">
              <a:spcBef>
                <a:spcPct val="20000"/>
              </a:spcBef>
              <a:buClr>
                <a:schemeClr val="folHlink"/>
              </a:buClr>
              <a:buSzPct val="60000"/>
            </a:pPr>
            <a:r>
              <a:rPr lang="tr-TR" sz="1662" b="1" dirty="0"/>
              <a:t>                 Durumsallık (</a:t>
            </a:r>
            <a:r>
              <a:rPr lang="tr-TR" sz="1662" b="1" i="1" dirty="0" err="1"/>
              <a:t>Contingency</a:t>
            </a:r>
            <a:r>
              <a:rPr lang="tr-TR" sz="1662" b="1" dirty="0"/>
              <a:t>) Matrisi</a:t>
            </a:r>
            <a:endParaRPr lang="tr-TR" sz="1662" dirty="0"/>
          </a:p>
          <a:p>
            <a:pPr marL="316531" indent="-316531">
              <a:spcBef>
                <a:spcPct val="20000"/>
              </a:spcBef>
              <a:buClr>
                <a:schemeClr val="folHlink"/>
              </a:buClr>
              <a:buSzPct val="60000"/>
            </a:pPr>
            <a:endParaRPr lang="tr-TR" sz="1846" dirty="0"/>
          </a:p>
        </p:txBody>
      </p:sp>
      <p:sp>
        <p:nvSpPr>
          <p:cNvPr id="3" name="Dikdörtgen 2">
            <a:extLst>
              <a:ext uri="{FF2B5EF4-FFF2-40B4-BE49-F238E27FC236}">
                <a16:creationId xmlns:a16="http://schemas.microsoft.com/office/drawing/2014/main" id="{8BF52976-ED7F-A736-1F48-3956A66B6A1F}"/>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A7408DA5-440F-67B2-FF8D-4E88CE407E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17785928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8BF52976-ED7F-A736-1F48-3956A66B6A1F}"/>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A7408DA5-440F-67B2-FF8D-4E88CE407E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pic>
        <p:nvPicPr>
          <p:cNvPr id="1032" name="Picture 8" descr="Difference between data science and store machine learning and artificial  intelligence">
            <a:extLst>
              <a:ext uri="{FF2B5EF4-FFF2-40B4-BE49-F238E27FC236}">
                <a16:creationId xmlns:a16="http://schemas.microsoft.com/office/drawing/2014/main" id="{5B082ED5-740D-64F5-DC70-5E15280E4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909638"/>
            <a:ext cx="6191250"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450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8BF52976-ED7F-A736-1F48-3956A66B6A1F}"/>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A7408DA5-440F-67B2-FF8D-4E88CE407E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pic>
        <p:nvPicPr>
          <p:cNvPr id="1028" name="Picture 4" descr="The Ingredients of Artificial Intelligence">
            <a:extLst>
              <a:ext uri="{FF2B5EF4-FFF2-40B4-BE49-F238E27FC236}">
                <a16:creationId xmlns:a16="http://schemas.microsoft.com/office/drawing/2014/main" id="{7BA036A5-2BBF-CE42-2C73-2AFBD9088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63" y="1390650"/>
            <a:ext cx="6772275"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67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Yeni Görevler – Yeni Kariyerler</a:t>
            </a:r>
          </a:p>
        </p:txBody>
      </p:sp>
      <p:sp>
        <p:nvSpPr>
          <p:cNvPr id="3" name="Content Placeholder 2"/>
          <p:cNvSpPr>
            <a:spLocks noGrp="1"/>
          </p:cNvSpPr>
          <p:nvPr>
            <p:ph idx="1"/>
          </p:nvPr>
        </p:nvSpPr>
        <p:spPr>
          <a:xfrm>
            <a:off x="620488" y="1201073"/>
            <a:ext cx="8172448" cy="5001084"/>
          </a:xfrm>
        </p:spPr>
        <p:txBody>
          <a:bodyPr>
            <a:normAutofit fontScale="70000" lnSpcReduction="20000"/>
          </a:bodyPr>
          <a:lstStyle/>
          <a:p>
            <a:r>
              <a:rPr lang="tr-TR" sz="2000" dirty="0">
                <a:solidFill>
                  <a:srgbClr val="002060"/>
                </a:solidFill>
              </a:rPr>
              <a:t>Veri Mühendisi</a:t>
            </a:r>
          </a:p>
          <a:p>
            <a:pPr marL="342900" indent="-342900">
              <a:buFont typeface="Arial" panose="020B0604020202020204" pitchFamily="34" charset="0"/>
              <a:buChar char="•"/>
            </a:pPr>
            <a:r>
              <a:rPr lang="tr-TR" sz="2000" dirty="0">
                <a:solidFill>
                  <a:schemeClr val="tx1"/>
                </a:solidFill>
              </a:rPr>
              <a:t>Veri bilimcileri tarafından analiz edilecek “büyük veri” altyapısını hazırlayan veri uzmanı </a:t>
            </a:r>
          </a:p>
          <a:p>
            <a:pPr marL="342900" indent="-342900">
              <a:buFont typeface="Arial" panose="020B0604020202020204" pitchFamily="34" charset="0"/>
              <a:buChar char="•"/>
            </a:pPr>
            <a:r>
              <a:rPr lang="tr-TR" sz="2000" dirty="0">
                <a:solidFill>
                  <a:schemeClr val="tx1"/>
                </a:solidFill>
              </a:rPr>
              <a:t>Çeşitli kaynaklardan veri tasarlayan, derleyen, birleştiren ve büyük veriyi yöneten yazılım mühendisi </a:t>
            </a:r>
          </a:p>
          <a:p>
            <a:pPr marL="342900" indent="-342900">
              <a:buFont typeface="Arial" panose="020B0604020202020204" pitchFamily="34" charset="0"/>
              <a:buChar char="•"/>
            </a:pPr>
            <a:r>
              <a:rPr lang="tr-TR" sz="2000" dirty="0">
                <a:solidFill>
                  <a:schemeClr val="tx1"/>
                </a:solidFill>
              </a:rPr>
              <a:t>Ardından verilerin kolay erişilebilir olduğu ve sistemin sorunsuz çalıştığından emin olduktan sonra hedeflerinin doğrultusunda şirketlerinin büyük veri ekosistemi performansını optimize etmesini sağlamak için çalışır</a:t>
            </a:r>
          </a:p>
          <a:p>
            <a:pPr marL="342900" indent="-342900">
              <a:buFont typeface="Arial" panose="020B0604020202020204" pitchFamily="34" charset="0"/>
              <a:buChar char="•"/>
            </a:pPr>
            <a:r>
              <a:rPr lang="tr-TR" sz="2000" dirty="0">
                <a:solidFill>
                  <a:schemeClr val="tx1"/>
                </a:solidFill>
              </a:rPr>
              <a:t>Ayrıca, büyük veri kümelerinin üstüne bazı </a:t>
            </a:r>
            <a:r>
              <a:rPr lang="tr-TR" sz="2000" dirty="0" err="1">
                <a:solidFill>
                  <a:schemeClr val="tx1"/>
                </a:solidFill>
              </a:rPr>
              <a:t>ETL'ler</a:t>
            </a:r>
            <a:r>
              <a:rPr lang="tr-TR" sz="2000" dirty="0">
                <a:solidFill>
                  <a:schemeClr val="tx1"/>
                </a:solidFill>
              </a:rPr>
              <a:t> yapabilir ve veri bilimcileri tarafından raporlama veya analiz için kullanılabilecek büyük veri ambarları oluşturabilir </a:t>
            </a:r>
          </a:p>
          <a:p>
            <a:pPr marL="342900" indent="-342900">
              <a:buFont typeface="Arial" panose="020B0604020202020204" pitchFamily="34" charset="0"/>
              <a:buChar char="•"/>
            </a:pPr>
            <a:r>
              <a:rPr lang="tr-TR" sz="2000" dirty="0">
                <a:solidFill>
                  <a:schemeClr val="tx1"/>
                </a:solidFill>
              </a:rPr>
              <a:t>Bunun ötesinde tasarım ve yapıya daha fazla odaklandığı için, genellikle büyük veri için herhangi bir makine öğrenmesi veya analitiği bilmesi </a:t>
            </a:r>
            <a:r>
              <a:rPr lang="tr-TR" sz="2000" u="sng" dirty="0">
                <a:solidFill>
                  <a:schemeClr val="tx1"/>
                </a:solidFill>
              </a:rPr>
              <a:t>beklenmemektedir</a:t>
            </a:r>
          </a:p>
          <a:p>
            <a:pPr marL="342900" indent="-342900">
              <a:buFont typeface="Arial" panose="020B0604020202020204" pitchFamily="34" charset="0"/>
              <a:buChar char="•"/>
            </a:pPr>
            <a:r>
              <a:rPr lang="tr-TR" sz="2000" dirty="0" err="1">
                <a:solidFill>
                  <a:schemeClr val="tx1"/>
                </a:solidFill>
              </a:rPr>
              <a:t>Hadoop</a:t>
            </a:r>
            <a:r>
              <a:rPr lang="tr-TR" sz="2000" dirty="0">
                <a:solidFill>
                  <a:schemeClr val="tx1"/>
                </a:solidFill>
              </a:rPr>
              <a:t>, </a:t>
            </a:r>
            <a:r>
              <a:rPr lang="tr-TR" sz="2000" dirty="0" err="1">
                <a:solidFill>
                  <a:schemeClr val="tx1"/>
                </a:solidFill>
              </a:rPr>
              <a:t>MapReduce</a:t>
            </a:r>
            <a:r>
              <a:rPr lang="tr-TR" sz="2000" dirty="0">
                <a:solidFill>
                  <a:schemeClr val="tx1"/>
                </a:solidFill>
              </a:rPr>
              <a:t>, </a:t>
            </a:r>
            <a:r>
              <a:rPr lang="tr-TR" sz="2000" dirty="0" err="1">
                <a:solidFill>
                  <a:schemeClr val="tx1"/>
                </a:solidFill>
              </a:rPr>
              <a:t>Hive</a:t>
            </a:r>
            <a:r>
              <a:rPr lang="tr-TR" sz="2000" dirty="0">
                <a:solidFill>
                  <a:schemeClr val="tx1"/>
                </a:solidFill>
              </a:rPr>
              <a:t>, </a:t>
            </a:r>
            <a:r>
              <a:rPr lang="tr-TR" sz="2000" dirty="0" err="1">
                <a:solidFill>
                  <a:schemeClr val="tx1"/>
                </a:solidFill>
              </a:rPr>
              <a:t>Pig</a:t>
            </a:r>
            <a:r>
              <a:rPr lang="tr-TR" sz="2000" dirty="0">
                <a:solidFill>
                  <a:schemeClr val="tx1"/>
                </a:solidFill>
              </a:rPr>
              <a:t>, Veri akışı, </a:t>
            </a:r>
            <a:r>
              <a:rPr lang="tr-TR" sz="2000" dirty="0" err="1">
                <a:solidFill>
                  <a:schemeClr val="tx1"/>
                </a:solidFill>
              </a:rPr>
              <a:t>NoSQL</a:t>
            </a:r>
            <a:r>
              <a:rPr lang="tr-TR" sz="2000" dirty="0">
                <a:solidFill>
                  <a:schemeClr val="tx1"/>
                </a:solidFill>
              </a:rPr>
              <a:t>, SQL ve programlama konularında yetkin olması beklenmektedir</a:t>
            </a:r>
            <a:endParaRPr lang="tr-TR" sz="2000"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8</a:t>
            </a:fld>
            <a:endParaRPr lang="en-US"/>
          </a:p>
        </p:txBody>
      </p:sp>
      <p:sp>
        <p:nvSpPr>
          <p:cNvPr id="4" name="TextBox 3"/>
          <p:cNvSpPr txBox="1"/>
          <p:nvPr/>
        </p:nvSpPr>
        <p:spPr>
          <a:xfrm>
            <a:off x="285750" y="6202157"/>
            <a:ext cx="2389821" cy="369332"/>
          </a:xfrm>
          <a:prstGeom prst="rect">
            <a:avLst/>
          </a:prstGeom>
          <a:noFill/>
        </p:spPr>
        <p:txBody>
          <a:bodyPr wrap="none" rtlCol="0">
            <a:spAutoFit/>
          </a:bodyPr>
          <a:lstStyle/>
          <a:p>
            <a:r>
              <a:rPr lang="tr-TR" b="1" dirty="0"/>
              <a:t>Kaynak:</a:t>
            </a:r>
            <a:r>
              <a:rPr lang="tr-TR" dirty="0"/>
              <a:t> toptalent.co </a:t>
            </a:r>
          </a:p>
        </p:txBody>
      </p:sp>
      <p:sp>
        <p:nvSpPr>
          <p:cNvPr id="5" name="Dikdörtgen 4">
            <a:extLst>
              <a:ext uri="{FF2B5EF4-FFF2-40B4-BE49-F238E27FC236}">
                <a16:creationId xmlns:a16="http://schemas.microsoft.com/office/drawing/2014/main" id="{E652926C-8435-C55F-824F-E7D13479487A}"/>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51C9B0EA-6A7E-5E94-6224-151EFF620B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4207316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Yeni Görevler – Yeni Kariyerler</a:t>
            </a:r>
          </a:p>
        </p:txBody>
      </p:sp>
      <p:sp>
        <p:nvSpPr>
          <p:cNvPr id="3" name="Content Placeholder 2"/>
          <p:cNvSpPr>
            <a:spLocks noGrp="1"/>
          </p:cNvSpPr>
          <p:nvPr>
            <p:ph idx="1"/>
          </p:nvPr>
        </p:nvSpPr>
        <p:spPr>
          <a:xfrm>
            <a:off x="285749" y="1094941"/>
            <a:ext cx="8645979" cy="5370416"/>
          </a:xfrm>
        </p:spPr>
        <p:txBody>
          <a:bodyPr>
            <a:normAutofit fontScale="70000" lnSpcReduction="20000"/>
          </a:bodyPr>
          <a:lstStyle/>
          <a:p>
            <a:r>
              <a:rPr lang="tr-TR" sz="2000" dirty="0">
                <a:solidFill>
                  <a:srgbClr val="002060"/>
                </a:solidFill>
              </a:rPr>
              <a:t>Veri Bilimcisi</a:t>
            </a:r>
          </a:p>
          <a:p>
            <a:pPr marL="342900" indent="-342900">
              <a:buFont typeface="Arial" panose="020B0604020202020204" pitchFamily="34" charset="0"/>
              <a:buChar char="•"/>
            </a:pPr>
            <a:r>
              <a:rPr lang="tr-TR" sz="2000" dirty="0">
                <a:solidFill>
                  <a:schemeClr val="tx1"/>
                </a:solidFill>
              </a:rPr>
              <a:t>Ham verileri arıtılmış </a:t>
            </a:r>
            <a:r>
              <a:rPr lang="tr-TR" sz="2000" dirty="0" err="1">
                <a:solidFill>
                  <a:schemeClr val="tx1"/>
                </a:solidFill>
              </a:rPr>
              <a:t>içgörülere</a:t>
            </a:r>
            <a:r>
              <a:rPr lang="tr-TR" sz="2000" dirty="0">
                <a:solidFill>
                  <a:schemeClr val="tx1"/>
                </a:solidFill>
              </a:rPr>
              <a:t> dönüştürebilir </a:t>
            </a:r>
          </a:p>
          <a:p>
            <a:pPr marL="342900" indent="-342900">
              <a:buFont typeface="Arial" panose="020B0604020202020204" pitchFamily="34" charset="0"/>
              <a:buChar char="•"/>
            </a:pPr>
            <a:r>
              <a:rPr lang="tr-TR" sz="2000" dirty="0">
                <a:solidFill>
                  <a:schemeClr val="tx1"/>
                </a:solidFill>
              </a:rPr>
              <a:t>Kritik iş problemlerini çözmek için istatistik, makine öğrenmesi ve analitik yaklaşımlar uygular </a:t>
            </a:r>
          </a:p>
          <a:p>
            <a:pPr marL="342900" indent="-342900">
              <a:buFont typeface="Arial" panose="020B0604020202020204" pitchFamily="34" charset="0"/>
              <a:buChar char="•"/>
            </a:pPr>
            <a:r>
              <a:rPr lang="tr-TR" sz="2000" dirty="0">
                <a:solidFill>
                  <a:schemeClr val="tx1"/>
                </a:solidFill>
              </a:rPr>
              <a:t>Öncelikli işlevi, kuruluşların büyük veri hacimlerini değerli ve eyleme geçirilebilir </a:t>
            </a:r>
            <a:r>
              <a:rPr lang="tr-TR" sz="2000" dirty="0" err="1">
                <a:solidFill>
                  <a:schemeClr val="tx1"/>
                </a:solidFill>
              </a:rPr>
              <a:t>içgörülere</a:t>
            </a:r>
            <a:r>
              <a:rPr lang="tr-TR" sz="2000" dirty="0">
                <a:solidFill>
                  <a:schemeClr val="tx1"/>
                </a:solidFill>
              </a:rPr>
              <a:t> dönüştürmelerine yardımcı olmaktır</a:t>
            </a:r>
          </a:p>
          <a:p>
            <a:pPr marL="342900" indent="-342900">
              <a:buFont typeface="Arial" panose="020B0604020202020204" pitchFamily="34" charset="0"/>
              <a:buChar char="•"/>
            </a:pPr>
            <a:r>
              <a:rPr lang="tr-TR" sz="2000" dirty="0">
                <a:solidFill>
                  <a:schemeClr val="tx1"/>
                </a:solidFill>
              </a:rPr>
              <a:t>Veri analitik becerilerine ek olarak, güçlü programlama becerilerine, yeni algoritmalar tasarlama becerisine, büyük veriyi ele alma ve alan bilgisinde bazı uzmanlıklara sahip olması beklenmektedir </a:t>
            </a:r>
          </a:p>
          <a:p>
            <a:pPr marL="342900" indent="-342900">
              <a:buFont typeface="Arial" panose="020B0604020202020204" pitchFamily="34" charset="0"/>
              <a:buChar char="•"/>
            </a:pPr>
            <a:r>
              <a:rPr lang="tr-TR" sz="2000" dirty="0">
                <a:solidFill>
                  <a:schemeClr val="tx1"/>
                </a:solidFill>
              </a:rPr>
              <a:t>Ayrıca, bulgularının sonuçlarını görselleştirme teknikleri kullanarak, veri bilimi uygulamaları oluşturarak ya da veri (işletme) sorunlarının çözümleriyle ilgili ilginç hikayeler anlatarak yorumlaması ve sunması beklenmektedir</a:t>
            </a:r>
          </a:p>
          <a:p>
            <a:pPr marL="342900" indent="-342900">
              <a:buFont typeface="Arial" panose="020B0604020202020204" pitchFamily="34" charset="0"/>
              <a:buChar char="•"/>
            </a:pPr>
            <a:r>
              <a:rPr lang="tr-TR" sz="2000" dirty="0">
                <a:solidFill>
                  <a:schemeClr val="tx1"/>
                </a:solidFill>
              </a:rPr>
              <a:t>Farklı boyut ve şekillerde farklı veri kümeleriyle çalışma deneyimine sahip olmalı ve algoritmalarını büyük boyutlu veriler üzerinde etkin ve verimli bir şekilde çalıştırabilmelidir</a:t>
            </a:r>
          </a:p>
          <a:p>
            <a:pPr marL="342900" indent="-342900">
              <a:buFont typeface="Arial" panose="020B0604020202020204" pitchFamily="34" charset="0"/>
              <a:buChar char="•"/>
            </a:pPr>
            <a:r>
              <a:rPr lang="tr-TR" sz="2000" dirty="0" err="1">
                <a:solidFill>
                  <a:schemeClr val="tx1"/>
                </a:solidFill>
              </a:rPr>
              <a:t>Python</a:t>
            </a:r>
            <a:r>
              <a:rPr lang="tr-TR" sz="2000" dirty="0">
                <a:solidFill>
                  <a:schemeClr val="tx1"/>
                </a:solidFill>
              </a:rPr>
              <a:t>, R, </a:t>
            </a:r>
            <a:r>
              <a:rPr lang="tr-TR" sz="2000" dirty="0" err="1">
                <a:solidFill>
                  <a:schemeClr val="tx1"/>
                </a:solidFill>
              </a:rPr>
              <a:t>Scala</a:t>
            </a:r>
            <a:r>
              <a:rPr lang="tr-TR" sz="2000" dirty="0">
                <a:solidFill>
                  <a:schemeClr val="tx1"/>
                </a:solidFill>
              </a:rPr>
              <a:t>, </a:t>
            </a:r>
            <a:r>
              <a:rPr lang="tr-TR" sz="2000" dirty="0" err="1">
                <a:solidFill>
                  <a:schemeClr val="tx1"/>
                </a:solidFill>
              </a:rPr>
              <a:t>Apache</a:t>
            </a:r>
            <a:r>
              <a:rPr lang="tr-TR" sz="2000" dirty="0">
                <a:solidFill>
                  <a:schemeClr val="tx1"/>
                </a:solidFill>
              </a:rPr>
              <a:t> </a:t>
            </a:r>
            <a:r>
              <a:rPr lang="tr-TR" sz="2000" dirty="0" err="1">
                <a:solidFill>
                  <a:schemeClr val="tx1"/>
                </a:solidFill>
              </a:rPr>
              <a:t>Spark</a:t>
            </a:r>
            <a:r>
              <a:rPr lang="tr-TR" sz="2000" dirty="0">
                <a:solidFill>
                  <a:schemeClr val="tx1"/>
                </a:solidFill>
              </a:rPr>
              <a:t>, </a:t>
            </a:r>
            <a:r>
              <a:rPr lang="tr-TR" sz="2000" dirty="0" err="1">
                <a:solidFill>
                  <a:schemeClr val="tx1"/>
                </a:solidFill>
              </a:rPr>
              <a:t>Hadoop</a:t>
            </a:r>
            <a:r>
              <a:rPr lang="tr-TR" sz="2000" dirty="0">
                <a:solidFill>
                  <a:schemeClr val="tx1"/>
                </a:solidFill>
              </a:rPr>
              <a:t>, makine öğrenmesi, derin öğrenme ve istatistik konularında yetkin olmalıdır</a:t>
            </a:r>
            <a:endParaRPr lang="tr-TR" sz="2000"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9</a:t>
            </a:fld>
            <a:endParaRPr lang="en-US"/>
          </a:p>
        </p:txBody>
      </p:sp>
      <p:sp>
        <p:nvSpPr>
          <p:cNvPr id="4" name="TextBox 3"/>
          <p:cNvSpPr txBox="1"/>
          <p:nvPr/>
        </p:nvSpPr>
        <p:spPr>
          <a:xfrm>
            <a:off x="285750" y="6202157"/>
            <a:ext cx="2389821" cy="369332"/>
          </a:xfrm>
          <a:prstGeom prst="rect">
            <a:avLst/>
          </a:prstGeom>
          <a:noFill/>
        </p:spPr>
        <p:txBody>
          <a:bodyPr wrap="none" rtlCol="0">
            <a:spAutoFit/>
          </a:bodyPr>
          <a:lstStyle/>
          <a:p>
            <a:r>
              <a:rPr lang="tr-TR" b="1" dirty="0"/>
              <a:t>Kaynak:</a:t>
            </a:r>
            <a:r>
              <a:rPr lang="tr-TR" dirty="0"/>
              <a:t> toptalent.co </a:t>
            </a:r>
          </a:p>
        </p:txBody>
      </p:sp>
      <p:sp>
        <p:nvSpPr>
          <p:cNvPr id="5" name="Dikdörtgen 4">
            <a:extLst>
              <a:ext uri="{FF2B5EF4-FFF2-40B4-BE49-F238E27FC236}">
                <a16:creationId xmlns:a16="http://schemas.microsoft.com/office/drawing/2014/main" id="{BC66100B-1A09-A542-73B0-432E06E42554}"/>
              </a:ext>
            </a:extLst>
          </p:cNvPr>
          <p:cNvSpPr/>
          <p:nvPr/>
        </p:nvSpPr>
        <p:spPr>
          <a:xfrm>
            <a:off x="8389" y="8390"/>
            <a:ext cx="2374084" cy="419450"/>
          </a:xfrm>
          <a:prstGeom prst="rect">
            <a:avLst/>
          </a:prstGeom>
          <a:solidFill>
            <a:srgbClr val="1F4E79"/>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A97C3F54-41B6-98CD-CBC5-3C659AC0F9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27" y="-16777"/>
            <a:ext cx="1551963" cy="518614"/>
          </a:xfrm>
          <a:prstGeom prst="rect">
            <a:avLst/>
          </a:prstGeom>
        </p:spPr>
      </p:pic>
    </p:spTree>
    <p:extLst>
      <p:ext uri="{BB962C8B-B14F-4D97-AF65-F5344CB8AC3E}">
        <p14:creationId xmlns:p14="http://schemas.microsoft.com/office/powerpoint/2010/main" val="3961244965"/>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0</TotalTime>
  <Words>4753</Words>
  <Application>Microsoft Office PowerPoint</Application>
  <PresentationFormat>Ekran Gösterisi (4:3)</PresentationFormat>
  <Paragraphs>766</Paragraphs>
  <Slides>75</Slides>
  <Notes>2</Notes>
  <HiddenSlides>0</HiddenSlides>
  <MMClips>0</MMClips>
  <ScaleCrop>false</ScaleCrop>
  <HeadingPairs>
    <vt:vector size="8" baseType="variant">
      <vt:variant>
        <vt:lpstr>Kullanılan Yazı Tipleri</vt:lpstr>
      </vt:variant>
      <vt:variant>
        <vt:i4>6</vt:i4>
      </vt:variant>
      <vt:variant>
        <vt:lpstr>Tema</vt:lpstr>
      </vt:variant>
      <vt:variant>
        <vt:i4>1</vt:i4>
      </vt:variant>
      <vt:variant>
        <vt:lpstr>Eklenmiş OLE Hizmet Programları</vt:lpstr>
      </vt:variant>
      <vt:variant>
        <vt:i4>1</vt:i4>
      </vt:variant>
      <vt:variant>
        <vt:lpstr>Slayt Başlıkları</vt:lpstr>
      </vt:variant>
      <vt:variant>
        <vt:i4>75</vt:i4>
      </vt:variant>
    </vt:vector>
  </HeadingPairs>
  <TitlesOfParts>
    <vt:vector size="83" baseType="lpstr">
      <vt:lpstr>Arial</vt:lpstr>
      <vt:lpstr>Calibri</vt:lpstr>
      <vt:lpstr>Segoe UI</vt:lpstr>
      <vt:lpstr>Segoe UI Light</vt:lpstr>
      <vt:lpstr>Tahoma</vt:lpstr>
      <vt:lpstr>Wingdings</vt:lpstr>
      <vt:lpstr>WelcomeDoc</vt:lpstr>
      <vt:lpstr>Visio.Drawing.11</vt:lpstr>
      <vt:lpstr>Veri Bilimine Giriş:  Veri Okuryazarlığı</vt:lpstr>
      <vt:lpstr>Veri (Data) Nedir?</vt:lpstr>
      <vt:lpstr>Veri Okuryazarlığı Nedir?</vt:lpstr>
      <vt:lpstr>Veri Okuryazarlığı Nedir?</vt:lpstr>
      <vt:lpstr>Yeni Görevler – Yeni Kariyerler</vt:lpstr>
      <vt:lpstr>Yeni Görevler – Yeni Kariyerler</vt:lpstr>
      <vt:lpstr>Yeni Görevler – Yeni Kariyerler</vt:lpstr>
      <vt:lpstr>Yeni Görevler – Yeni Kariyerler</vt:lpstr>
      <vt:lpstr>Yeni Görevler – Yeni Kariyerler</vt:lpstr>
      <vt:lpstr>Veri Bilimi veya Veri Analitiği Nedir?</vt:lpstr>
      <vt:lpstr>Veri Bilimi veya Veri Analitiği Nedir?</vt:lpstr>
      <vt:lpstr>Veri Bilimi veya Veri Analitiği Nedir?</vt:lpstr>
      <vt:lpstr>Veri Bilimi veya Veri Analitiği Nedir?</vt:lpstr>
      <vt:lpstr>Veri Bilimi veya Veri Analitiği Nedir?</vt:lpstr>
      <vt:lpstr>Veri Bilimi veya Veri Analitiği Nedir?</vt:lpstr>
      <vt:lpstr>Veri Bilimi veya Veri Analitiği Nedir?</vt:lpstr>
      <vt:lpstr>Veri Bilimi veya Veri Analitiği Nedir?</vt:lpstr>
      <vt:lpstr>Veri Bilimi veya Veri Analitiği Nedir?</vt:lpstr>
      <vt:lpstr>Veri Bilimi veya Veri Analitiği Nedir?</vt:lpstr>
      <vt:lpstr>Veri Bilimi veya Veri Analitiği Nedir?</vt:lpstr>
      <vt:lpstr>Veri Bilimi veya Veri Analitiği Nedir?</vt:lpstr>
      <vt:lpstr>Bilgi Piramidi</vt:lpstr>
      <vt:lpstr>Bilgi Piramidi</vt:lpstr>
      <vt:lpstr>Bilgi Piramidi</vt:lpstr>
      <vt:lpstr>Bilgi Piramidi</vt:lpstr>
      <vt:lpstr>Bilgi Piramidi – Bir Örnek</vt:lpstr>
      <vt:lpstr>Bilgi Piramidi</vt:lpstr>
      <vt:lpstr>Veride Nitelik (Attribute)</vt:lpstr>
      <vt:lpstr>Veride Nitelik (Attribute)</vt:lpstr>
      <vt:lpstr>Veri Türleri</vt:lpstr>
      <vt:lpstr>Veri (Ölçüm) Seviyeleri</vt:lpstr>
      <vt:lpstr>Veri (Ölçüm) Seviyeleri</vt:lpstr>
      <vt:lpstr>Veri (Ölçüm) Seviyeleri</vt:lpstr>
      <vt:lpstr>Verilere İlişkin Olası Birtakım Sıkıntılar</vt:lpstr>
      <vt:lpstr>Verilere İlişkin Olası Birtakım Sıkıntılar</vt:lpstr>
      <vt:lpstr>Veriyi Tanıma ve Tanımlama</vt:lpstr>
      <vt:lpstr>Eksik Veriyi Tamamlama</vt:lpstr>
      <vt:lpstr>Veri Düzeltme</vt:lpstr>
      <vt:lpstr>Veri Düzeltme</vt:lpstr>
      <vt:lpstr>Veri Düzeltme</vt:lpstr>
      <vt:lpstr>Veri Düzeltme</vt:lpstr>
      <vt:lpstr>Veri Düzeltme</vt:lpstr>
      <vt:lpstr>Veri Biliminin İlk Adımı</vt:lpstr>
      <vt:lpstr>Veri Biliminin İlk Adımı</vt:lpstr>
      <vt:lpstr>Sayısal Verilere İlişkin Birtakım Ölçütler</vt:lpstr>
      <vt:lpstr>Sayısal Verilere İlişkin Birtakım Ölçütler</vt:lpstr>
      <vt:lpstr>Sayısal Verilere İlişkin Birtakım Ölçütler</vt:lpstr>
      <vt:lpstr>Sayısal Verilere İlişkin Birtakım Ölçütler</vt:lpstr>
      <vt:lpstr>Sayısal Verilere İlişkin Birtakım Ölçütler</vt:lpstr>
      <vt:lpstr>Sayısal Verilere İlişkin Birtakım Ölçütler</vt:lpstr>
      <vt:lpstr>Sayısal Verilere İlişkin Birtakım Ölçütler</vt:lpstr>
      <vt:lpstr>Sayısal Verilere İlişkin Birtakım Ölçütler</vt:lpstr>
      <vt:lpstr>Histogram</vt:lpstr>
      <vt:lpstr>Gauss Dağılımı (Normal Dağılım)</vt:lpstr>
      <vt:lpstr>Histogram – Gauss Dağılımı İlişkisi</vt:lpstr>
      <vt:lpstr>Dağılımlara İlişkin Ölçütler</vt:lpstr>
      <vt:lpstr>Sayısal Verilere İlişkin Birtakım Ölçütler</vt:lpstr>
      <vt:lpstr>Dağılımlara İlişkin Ölçütler</vt:lpstr>
      <vt:lpstr>Dağılımlara İlişkin Ölçütler</vt:lpstr>
      <vt:lpstr>Dağılımlara İlişkin Ölçütler</vt:lpstr>
      <vt:lpstr>Dağılımlara İlişkin Ölçütler</vt:lpstr>
      <vt:lpstr>Dağılımlara İlişkin Ölçütler</vt:lpstr>
      <vt:lpstr>Genel Tanımlar</vt:lpstr>
      <vt:lpstr>Genel Tanımlar</vt:lpstr>
      <vt:lpstr>Genel Tanımlar</vt:lpstr>
      <vt:lpstr>Genel Tanımlar</vt:lpstr>
      <vt:lpstr>Genel Tanımlar</vt:lpstr>
      <vt:lpstr>Genel Tanımlar</vt:lpstr>
      <vt:lpstr>Genel Tanımlar</vt:lpstr>
      <vt:lpstr>Genel Tanımlar</vt:lpstr>
      <vt:lpstr>Genel Tanımlar</vt:lpstr>
      <vt:lpstr>Genel Tanımlar</vt:lpstr>
      <vt:lpstr>“Karar Verici” Girdi-Çıktı İlişkileri</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2024-12-10T10:24:43Z</dcterms:created>
  <dcterms:modified xsi:type="dcterms:W3CDTF">2024-12-10T15:45:13Z</dcterms:modified>
  <cp:version/>
</cp:coreProperties>
</file>