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2" r:id="rId4"/>
    <p:sldId id="297" r:id="rId5"/>
    <p:sldId id="306" r:id="rId6"/>
    <p:sldId id="299" r:id="rId7"/>
    <p:sldId id="318" r:id="rId8"/>
    <p:sldId id="319" r:id="rId9"/>
    <p:sldId id="309" r:id="rId10"/>
    <p:sldId id="307" r:id="rId11"/>
    <p:sldId id="322" r:id="rId12"/>
    <p:sldId id="323" r:id="rId13"/>
    <p:sldId id="310" r:id="rId14"/>
    <p:sldId id="311" r:id="rId15"/>
    <p:sldId id="324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67215" autoAdjust="0"/>
  </p:normalViewPr>
  <p:slideViewPr>
    <p:cSldViewPr snapToGrid="0">
      <p:cViewPr varScale="1">
        <p:scale>
          <a:sx n="76" d="100"/>
          <a:sy n="76" d="100"/>
        </p:scale>
        <p:origin x="196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39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87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02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23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596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80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57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2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16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63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99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4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72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0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7.01.2025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7315200" y="4035421"/>
            <a:ext cx="4876799" cy="707012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tr-TR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Temel Kavramlar</a:t>
            </a:r>
          </a:p>
        </p:txBody>
      </p:sp>
      <p:grpSp>
        <p:nvGrpSpPr>
          <p:cNvPr id="46" name="Grup 45"/>
          <p:cNvGrpSpPr/>
          <p:nvPr/>
        </p:nvGrpSpPr>
        <p:grpSpPr>
          <a:xfrm>
            <a:off x="8723419" y="1902567"/>
            <a:ext cx="2160881" cy="2160881"/>
            <a:chOff x="1596446" y="0"/>
            <a:chExt cx="1414035" cy="1414035"/>
          </a:xfrm>
        </p:grpSpPr>
        <p:sp>
          <p:nvSpPr>
            <p:cNvPr id="47" name="Oval 46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445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000" b="1" dirty="0"/>
                <a:t>Bölüm </a:t>
              </a:r>
              <a:r>
                <a:rPr lang="tr-TR" sz="6200" b="1" dirty="0"/>
                <a:t>2</a:t>
              </a:r>
              <a:endParaRPr lang="tr-TR" sz="6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3A70E5C-7AC7-1E09-B865-CEB2E6A668F8}"/>
              </a:ext>
            </a:extLst>
          </p:cNvPr>
          <p:cNvSpPr txBox="1"/>
          <p:nvPr/>
        </p:nvSpPr>
        <p:spPr>
          <a:xfrm>
            <a:off x="2914121" y="6464767"/>
            <a:ext cx="72121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Referans: https://www.researchgate.net/figure/The-main-types-of-machine-learning-Main-approaches-include-classification-and_fig1_354960266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D05B768-0679-F431-6458-98077920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31" y="1659955"/>
            <a:ext cx="8863738" cy="47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/>
        </p:nvGraphicFramePr>
        <p:xfrm>
          <a:off x="4038338" y="3321217"/>
          <a:ext cx="7017574" cy="1264918"/>
        </p:xfrm>
        <a:graphic>
          <a:graphicData uri="http://schemas.openxmlformats.org/drawingml/2006/table">
            <a:tbl>
              <a:tblPr/>
              <a:tblGrid>
                <a:gridCol w="701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Makine Öğrenmesi </a:t>
                      </a:r>
                    </a:p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Süreci, Uygulamaları ve Araçları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Makine Öğrenmesi </a:t>
            </a:r>
            <a:br>
              <a:rPr lang="tr-TR" sz="4000" b="1" dirty="0">
                <a:latin typeface="+mn-lt"/>
              </a:rPr>
            </a:br>
            <a:r>
              <a:rPr lang="tr-TR" sz="4000" b="1" dirty="0">
                <a:latin typeface="+mn-lt"/>
              </a:rPr>
              <a:t>Süreci, Uygulamaları ve Araçları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Süreci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Uygulamaları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Araçları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Süreci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7033371" y="1606480"/>
            <a:ext cx="43302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Verilerin Toplanması, Düzenlenmesi ve Bölünmesi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Makine Öğrenmesi Modelinin Seçilmesi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Modelin Train Edilmesi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Sonuçların Değerlendirilmesi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Hiperparametre Ayarlaması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Modelin Hizmete Sunulması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E179FC-FA22-4736-8FDB-66647EAAB263}"/>
              </a:ext>
            </a:extLst>
          </p:cNvPr>
          <p:cNvSpPr txBox="1"/>
          <p:nvPr/>
        </p:nvSpPr>
        <p:spPr>
          <a:xfrm>
            <a:off x="1024800" y="6497344"/>
            <a:ext cx="3840396" cy="22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Referans: https://www.spiceworks.com/tech/artificial-intelligence/articles/what-is-ml/</a:t>
            </a:r>
          </a:p>
        </p:txBody>
      </p:sp>
      <p:pic>
        <p:nvPicPr>
          <p:cNvPr id="47" name="Resim 46">
            <a:extLst>
              <a:ext uri="{FF2B5EF4-FFF2-40B4-BE49-F238E27FC236}">
                <a16:creationId xmlns:a16="http://schemas.microsoft.com/office/drawing/2014/main" id="{1D6CB285-12FC-9A13-C6F0-AE30C110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02" y="1606480"/>
            <a:ext cx="5540928" cy="48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Uygulamaları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Tıp ve Sağlık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Finans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Perakende ve Pazarlama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Ulaşım ve Lojistik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Güvenlik ve Siber Güvenlik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Sınır Güvenliği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Robotik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Enerji Planlaması ve Verimlilik</a:t>
            </a:r>
          </a:p>
        </p:txBody>
      </p:sp>
    </p:spTree>
    <p:extLst>
      <p:ext uri="{BB962C8B-B14F-4D97-AF65-F5344CB8AC3E}">
        <p14:creationId xmlns:p14="http://schemas.microsoft.com/office/powerpoint/2010/main" val="13878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Araçları</a:t>
            </a:r>
            <a:endParaRPr lang="en-US" sz="4000" b="1" dirty="0">
              <a:latin typeface="+mn-lt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0237DE7-E879-4BE1-30CF-89DFF534E18A}"/>
              </a:ext>
            </a:extLst>
          </p:cNvPr>
          <p:cNvSpPr txBox="1"/>
          <p:nvPr/>
        </p:nvSpPr>
        <p:spPr>
          <a:xfrm>
            <a:off x="4152900" y="635704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https://flatironschool.com/blog/what-is-deep-learning-with-python/</a:t>
            </a:r>
          </a:p>
        </p:txBody>
      </p:sp>
      <p:pic>
        <p:nvPicPr>
          <p:cNvPr id="47" name="Resim 46">
            <a:extLst>
              <a:ext uri="{FF2B5EF4-FFF2-40B4-BE49-F238E27FC236}">
                <a16:creationId xmlns:a16="http://schemas.microsoft.com/office/drawing/2014/main" id="{2B5A02D4-9608-CD31-891D-75810637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75" y="1970150"/>
            <a:ext cx="9334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89562"/>
              </p:ext>
            </p:extLst>
          </p:nvPr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Makine Öğrenmesi </a:t>
                      </a:r>
                    </a:p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Temel Kavramları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marL="0" marR="0" indent="0" algn="ctr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000" b="1" dirty="0">
                <a:latin typeface="+mn-lt"/>
              </a:rPr>
              <a:t>Makine Öğrenmesi </a:t>
            </a:r>
            <a:br>
              <a:rPr lang="tr-TR" sz="4000" b="1" dirty="0">
                <a:latin typeface="+mn-lt"/>
              </a:rPr>
            </a:br>
            <a:r>
              <a:rPr lang="tr-TR" sz="4000" b="1" dirty="0">
                <a:latin typeface="+mn-lt"/>
              </a:rPr>
              <a:t>Temel Kavramları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Makineler Nasıl Öğrenir?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Makinelerde Öğrenme Kavramı Nedir?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ve Geleneksel Programlama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Makineler Nasıl Öğrenir?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2000" dirty="0"/>
              <a:t>Yapay zeka algoritmaları, büyük miktarda veriye dayalı olarak desenleri tanımlar, kararlar alır ve sonuçları tahmin ederler.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2000" dirty="0"/>
              <a:t>İnsanların öğrenme sürecine benzer şekilde, yapay zeka modelleri de hatalarından öğrenir ve deneyimleriyle daha iyi hale gelir.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C032FA6-E086-BBC3-8650-06585488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72" y="3198137"/>
            <a:ext cx="3551338" cy="33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Makinelerde Öğrenme Kavramı Nedir?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Makine öğrenmesi,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bilgisayar sistemlerinin verilerden öğrenerek,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deneyimlerden yararlanarak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algoritmaları kullanarak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belirli görevleri gerçekleştirmesini sağlayan yapay zeka alanının bir alt dalıdır.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4944E6C-6868-8382-9723-459958E4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53" y="3632201"/>
            <a:ext cx="3152775" cy="26384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9413DE9-4FFE-D58D-540E-F013215AD889}"/>
              </a:ext>
            </a:extLst>
          </p:cNvPr>
          <p:cNvSpPr txBox="1"/>
          <p:nvPr/>
        </p:nvSpPr>
        <p:spPr>
          <a:xfrm>
            <a:off x="3835400" y="627062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http://www.gms-tunisie.com/kjyo.aspx?cname=real+life+example+of+unsupervised+learning&amp;cid=95</a:t>
            </a:r>
          </a:p>
        </p:txBody>
      </p:sp>
    </p:spTree>
    <p:extLst>
      <p:ext uri="{BB962C8B-B14F-4D97-AF65-F5344CB8AC3E}">
        <p14:creationId xmlns:p14="http://schemas.microsoft.com/office/powerpoint/2010/main" val="16234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ve Geleneksel Programlama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Programlama Yaklaşımı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Kural Tabanlı Bilgi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Esneklik ve Genelleme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Değişkenlik ve Adaptasyon</a:t>
            </a:r>
            <a:endParaRPr lang="tr-TR" sz="2400" dirty="0"/>
          </a:p>
        </p:txBody>
      </p:sp>
      <p:pic>
        <p:nvPicPr>
          <p:cNvPr id="5" name="Picture 2" descr="2.3 Terminology | Interpretable Machine Learning">
            <a:extLst>
              <a:ext uri="{FF2B5EF4-FFF2-40B4-BE49-F238E27FC236}">
                <a16:creationId xmlns:a16="http://schemas.microsoft.com/office/drawing/2014/main" id="{402DB74B-8464-8561-FA5D-2D207CF1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2" y="3140393"/>
            <a:ext cx="5421385" cy="27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919B606-DCB1-4DAE-305D-3E09338DF7B4}"/>
              </a:ext>
            </a:extLst>
          </p:cNvPr>
          <p:cNvSpPr txBox="1"/>
          <p:nvPr/>
        </p:nvSpPr>
        <p:spPr>
          <a:xfrm>
            <a:off x="3947297" y="5939647"/>
            <a:ext cx="54363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Referans: https://www.datarevenue.com/en-blog/what-is-machine-learning-a-visual-explanation</a:t>
            </a:r>
          </a:p>
        </p:txBody>
      </p:sp>
    </p:spTree>
    <p:extLst>
      <p:ext uri="{BB962C8B-B14F-4D97-AF65-F5344CB8AC3E}">
        <p14:creationId xmlns:p14="http://schemas.microsoft.com/office/powerpoint/2010/main" val="1433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/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Makine Öğrenmesi </a:t>
                      </a:r>
                    </a:p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Yöntemleri</a:t>
                      </a: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Makine Öğrenmesi </a:t>
            </a:r>
            <a:br>
              <a:rPr lang="tr-TR" sz="4000" b="1" dirty="0">
                <a:latin typeface="+mn-lt"/>
              </a:rPr>
            </a:br>
            <a:r>
              <a:rPr lang="tr-TR" sz="4000" b="1" dirty="0">
                <a:latin typeface="+mn-lt"/>
              </a:rPr>
              <a:t>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Terminolojisi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Makine Öğrenmesi Yöntemleri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Gözetimli Öğrenme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Gözetimsiz Öğrenme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/>
              <a:t>Pekiştirmeli Öğrenme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Makine Öğrenmesi Terminolojisi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55369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Veri Kümesi (</a:t>
            </a:r>
            <a:r>
              <a:rPr lang="tr-TR" sz="2000" dirty="0" err="1"/>
              <a:t>Dataset</a:t>
            </a:r>
            <a:r>
              <a:rPr lang="tr-TR" sz="2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Öznitelik (</a:t>
            </a:r>
            <a:r>
              <a:rPr lang="tr-TR" sz="2000" dirty="0" err="1"/>
              <a:t>Features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Etiketler (</a:t>
            </a:r>
            <a:r>
              <a:rPr lang="tr-TR" sz="2000" dirty="0" err="1"/>
              <a:t>Labels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Eğitim (Training)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Doğrulama (</a:t>
            </a:r>
            <a:r>
              <a:rPr lang="tr-TR" sz="2000" dirty="0" err="1"/>
              <a:t>Validation</a:t>
            </a:r>
            <a:r>
              <a:rPr lang="tr-T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Test (Test)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47C629C-D8E5-4A77-7BD7-0A97192055AB}"/>
              </a:ext>
            </a:extLst>
          </p:cNvPr>
          <p:cNvSpPr txBox="1"/>
          <p:nvPr/>
        </p:nvSpPr>
        <p:spPr>
          <a:xfrm>
            <a:off x="6096000" y="1643990"/>
            <a:ext cx="55369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Sınıflandırma (</a:t>
            </a:r>
            <a:r>
              <a:rPr lang="tr-TR" sz="2000" dirty="0" err="1"/>
              <a:t>Classification</a:t>
            </a:r>
            <a:r>
              <a:rPr lang="tr-T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Regresyon (</a:t>
            </a:r>
            <a:r>
              <a:rPr lang="tr-TR" sz="2000" dirty="0" err="1"/>
              <a:t>Regression</a:t>
            </a:r>
            <a:r>
              <a:rPr lang="tr-T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Öğrenme Algoritmaları (Learning </a:t>
            </a:r>
            <a:r>
              <a:rPr lang="tr-TR" sz="2000" dirty="0" err="1"/>
              <a:t>Algorithms</a:t>
            </a:r>
            <a:r>
              <a:rPr lang="tr-T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Öznitelik Mühendisliği (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Engineering</a:t>
            </a:r>
            <a:r>
              <a:rPr lang="tr-TR" sz="20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Hiperparametreler</a:t>
            </a:r>
            <a:r>
              <a:rPr lang="tr-TR" sz="2000" dirty="0"/>
              <a:t> (</a:t>
            </a:r>
            <a:r>
              <a:rPr lang="tr-TR" sz="2000" dirty="0" err="1"/>
              <a:t>Hyperparameters</a:t>
            </a:r>
            <a:r>
              <a:rPr lang="tr-TR" sz="20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Overfitting</a:t>
            </a:r>
            <a:r>
              <a:rPr lang="tr-TR" sz="2000" dirty="0"/>
              <a:t> ve </a:t>
            </a:r>
            <a:r>
              <a:rPr lang="tr-TR" sz="2000" dirty="0" err="1"/>
              <a:t>Underfitting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Cross-</a:t>
            </a:r>
            <a:r>
              <a:rPr lang="tr-TR" sz="2000" dirty="0" err="1"/>
              <a:t>Validation</a:t>
            </a:r>
            <a:r>
              <a:rPr lang="tr-TR" sz="2000" dirty="0"/>
              <a:t> (Çapraz Doğrulama)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Derin Öğrenme (</a:t>
            </a:r>
            <a:r>
              <a:rPr lang="tr-TR" sz="2000" dirty="0" err="1"/>
              <a:t>Deep</a:t>
            </a:r>
            <a:r>
              <a:rPr lang="tr-TR" sz="2000" dirty="0"/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6987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Geniş ekran</PresentationFormat>
  <Paragraphs>92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Teması</vt:lpstr>
      <vt:lpstr>PowerPoint Sunusu</vt:lpstr>
      <vt:lpstr>PowerPoint Sunusu</vt:lpstr>
      <vt:lpstr>Makine Öğrenmesi  Temel Kavramları</vt:lpstr>
      <vt:lpstr>Makineler Nasıl Öğrenir?</vt:lpstr>
      <vt:lpstr>Makinelerde Öğrenme Kavramı Nedir?</vt:lpstr>
      <vt:lpstr>Makine Öğrenmesi ve Geleneksel Programlama</vt:lpstr>
      <vt:lpstr>PowerPoint Sunusu</vt:lpstr>
      <vt:lpstr>Makine Öğrenmesi  Yöntemleri</vt:lpstr>
      <vt:lpstr>Makine Öğrenmesi Terminolojisi</vt:lpstr>
      <vt:lpstr>Makine Öğrenmesi Yöntemleri</vt:lpstr>
      <vt:lpstr>PowerPoint Sunusu</vt:lpstr>
      <vt:lpstr>Makine Öğrenmesi  Süreci, Uygulamaları ve Araçları</vt:lpstr>
      <vt:lpstr>Makine Öğrenmesi Süreci</vt:lpstr>
      <vt:lpstr>Makine Öğrenmesi Uygulamaları</vt:lpstr>
      <vt:lpstr>Makine Öğrenmesi Araçları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2025-01-07T18:58:28Z</dcterms:created>
  <dcterms:modified xsi:type="dcterms:W3CDTF">2025-01-07T18:58:34Z</dcterms:modified>
</cp:coreProperties>
</file>