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sldIdLst>
    <p:sldId id="259" r:id="rId2"/>
    <p:sldId id="302" r:id="rId3"/>
    <p:sldId id="303" r:id="rId4"/>
    <p:sldId id="304" r:id="rId5"/>
    <p:sldId id="314" r:id="rId6"/>
    <p:sldId id="315" r:id="rId7"/>
    <p:sldId id="316" r:id="rId8"/>
    <p:sldId id="317" r:id="rId9"/>
    <p:sldId id="319" r:id="rId10"/>
    <p:sldId id="318" r:id="rId11"/>
    <p:sldId id="320" r:id="rId12"/>
    <p:sldId id="322" r:id="rId13"/>
    <p:sldId id="324" r:id="rId14"/>
    <p:sldId id="325" r:id="rId15"/>
    <p:sldId id="323" r:id="rId16"/>
    <p:sldId id="305" r:id="rId17"/>
    <p:sldId id="306" r:id="rId18"/>
    <p:sldId id="307" r:id="rId19"/>
    <p:sldId id="330" r:id="rId20"/>
    <p:sldId id="327" r:id="rId21"/>
    <p:sldId id="332" r:id="rId22"/>
    <p:sldId id="333" r:id="rId23"/>
    <p:sldId id="328" r:id="rId24"/>
    <p:sldId id="334" r:id="rId25"/>
    <p:sldId id="335" r:id="rId26"/>
    <p:sldId id="329" r:id="rId27"/>
    <p:sldId id="336" r:id="rId28"/>
    <p:sldId id="337" r:id="rId29"/>
    <p:sldId id="308" r:id="rId30"/>
    <p:sldId id="309" r:id="rId31"/>
    <p:sldId id="310" r:id="rId32"/>
    <p:sldId id="339" r:id="rId33"/>
    <p:sldId id="341" r:id="rId34"/>
    <p:sldId id="340" r:id="rId35"/>
    <p:sldId id="342" r:id="rId36"/>
    <p:sldId id="311" r:id="rId37"/>
    <p:sldId id="312" r:id="rId38"/>
    <p:sldId id="344" r:id="rId39"/>
    <p:sldId id="313" r:id="rId40"/>
    <p:sldId id="343" r:id="rId41"/>
    <p:sldId id="345" r:id="rId42"/>
    <p:sldId id="346" r:id="rId43"/>
    <p:sldId id="347" r:id="rId4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7215" autoAdjust="0"/>
  </p:normalViewPr>
  <p:slideViewPr>
    <p:cSldViewPr snapToGrid="0">
      <p:cViewPr varScale="1">
        <p:scale>
          <a:sx n="76" d="100"/>
          <a:sy n="76" d="100"/>
        </p:scale>
        <p:origin x="19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A11F1-3E68-41AD-8FFC-54B919EEF047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3077D-4B29-488B-A605-92C4EB62FB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360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609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053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958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34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4868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3193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8536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5515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9063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943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12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913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83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383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9916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7860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7480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6368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2781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2435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2786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279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5135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30359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35396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7592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9093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0796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9893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0064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81786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24471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24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8820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81292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39104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39230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778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7566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342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589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82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123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04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83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47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3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33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7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22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8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88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69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94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445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0" y="89912"/>
            <a:ext cx="12192000" cy="389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431832" y="1159023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1444531" y="741538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031015" y="481998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164356" y="590736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1307221" y="738363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1449293" y="1371734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2035042" y="1593176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2493007" y="1593176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813661" y="1593176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3272418" y="1593176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676411" y="1593176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4081197" y="1593176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4613769" y="1465391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41" name="Metin kutusu 40"/>
          <p:cNvSpPr txBox="1"/>
          <p:nvPr/>
        </p:nvSpPr>
        <p:spPr>
          <a:xfrm>
            <a:off x="7315201" y="4035421"/>
            <a:ext cx="4884736" cy="1322565"/>
          </a:xfrm>
          <a:prstGeom prst="rect">
            <a:avLst/>
          </a:prstGeom>
          <a:noFill/>
        </p:spPr>
        <p:txBody>
          <a:bodyPr wrap="square" lIns="90575" tIns="45287" rIns="90575" bIns="45287" rtlCol="0">
            <a:spAutoFit/>
          </a:bodyPr>
          <a:lstStyle/>
          <a:p>
            <a:pPr algn="ctr"/>
            <a:r>
              <a:rPr lang="tr-TR" sz="4000" b="1" dirty="0">
                <a:ea typeface="Segoe UI Historic" panose="020B0502040204020203" pitchFamily="34" charset="0"/>
                <a:cs typeface="Segoe UI Light" panose="020B0502040204020203" pitchFamily="34" charset="0"/>
              </a:rPr>
              <a:t>Makine Öğrenmesi için Veri Ön İşleme</a:t>
            </a:r>
          </a:p>
        </p:txBody>
      </p:sp>
    </p:spTree>
    <p:extLst>
      <p:ext uri="{BB962C8B-B14F-4D97-AF65-F5344CB8AC3E}">
        <p14:creationId xmlns:p14="http://schemas.microsoft.com/office/powerpoint/2010/main" val="225634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Veri Temizleme Yöntemleri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Kayıp veri problemi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Tutarsız veri düzeltme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Yinelenen verilerin silinmesi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Gereksiz sütunların silinmesi</a:t>
            </a:r>
          </a:p>
        </p:txBody>
      </p:sp>
    </p:spTree>
    <p:extLst>
      <p:ext uri="{BB962C8B-B14F-4D97-AF65-F5344CB8AC3E}">
        <p14:creationId xmlns:p14="http://schemas.microsoft.com/office/powerpoint/2010/main" val="18779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Kayıp Veri Problemi 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Kayıp veri problemi, bir veri setinde eksik veya bozuk verilerin bulunması durumudur.</a:t>
            </a:r>
            <a:endParaRPr lang="tr-TR" sz="2400" dirty="0"/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3BC9070-0568-AE37-3366-DA94D2F78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9140"/>
              </p:ext>
            </p:extLst>
          </p:nvPr>
        </p:nvGraphicFramePr>
        <p:xfrm>
          <a:off x="1268157" y="2255037"/>
          <a:ext cx="9728200" cy="4209730"/>
        </p:xfrm>
        <a:graphic>
          <a:graphicData uri="http://schemas.openxmlformats.org/drawingml/2006/table">
            <a:tbl>
              <a:tblPr/>
              <a:tblGrid>
                <a:gridCol w="1945640">
                  <a:extLst>
                    <a:ext uri="{9D8B030D-6E8A-4147-A177-3AD203B41FA5}">
                      <a16:colId xmlns:a16="http://schemas.microsoft.com/office/drawing/2014/main" val="4159250716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2811059787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3552379296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4089535900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3337307418"/>
                    </a:ext>
                  </a:extLst>
                </a:gridCol>
              </a:tblGrid>
              <a:tr h="384710"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ID</a:t>
                      </a:r>
                    </a:p>
                  </a:txBody>
                  <a:tcPr marL="77702" marR="77702" marT="38851" marB="38851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Yaş</a:t>
                      </a:r>
                    </a:p>
                  </a:txBody>
                  <a:tcPr marL="77702" marR="77702" marT="38851" marB="38851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 dirty="0">
                          <a:effectLst/>
                        </a:rPr>
                        <a:t>Cinsiyet</a:t>
                      </a:r>
                    </a:p>
                  </a:txBody>
                  <a:tcPr marL="77702" marR="77702" marT="38851" marB="38851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Gelir (bin TL)</a:t>
                      </a:r>
                    </a:p>
                  </a:txBody>
                  <a:tcPr marL="77702" marR="77702" marT="38851" marB="38851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Eğitim Seviyesi</a:t>
                      </a:r>
                    </a:p>
                  </a:txBody>
                  <a:tcPr marL="77702" marR="77702" marT="38851" marB="38851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54738"/>
                  </a:ext>
                </a:extLst>
              </a:tr>
              <a:tr h="266152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35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Erkek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70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Lisans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25247"/>
                  </a:ext>
                </a:extLst>
              </a:tr>
              <a:tr h="378468"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2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28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Kadın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45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Yüksek Lisans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214633"/>
                  </a:ext>
                </a:extLst>
              </a:tr>
              <a:tr h="266152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3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42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Belirtilmedi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60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Lisans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65396"/>
                  </a:ext>
                </a:extLst>
              </a:tr>
              <a:tr h="266152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4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39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Kadın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Belirtilmedi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Doktora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41676"/>
                  </a:ext>
                </a:extLst>
              </a:tr>
              <a:tr h="266152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5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50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Erkek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90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Lisans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97118"/>
                  </a:ext>
                </a:extLst>
              </a:tr>
              <a:tr h="266152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6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Belirtilmedi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Kadın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55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Lisans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42017"/>
                  </a:ext>
                </a:extLst>
              </a:tr>
              <a:tr h="378468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7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33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Erkek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75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Yüksek Lisans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885709"/>
                  </a:ext>
                </a:extLst>
              </a:tr>
              <a:tr h="266152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8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45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Belirtilmedi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80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Doktora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88381"/>
                  </a:ext>
                </a:extLst>
              </a:tr>
              <a:tr h="266152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9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29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Kadın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50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Belirtilmedi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80273"/>
                  </a:ext>
                </a:extLst>
              </a:tr>
              <a:tr h="378468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10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37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Erkek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65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Yüksek Lisans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6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62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Tutarsız Veri Düzeltme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Tutarsız veri düzeltme, veri setindeki tutarsızlıkları tespit etme ve düzeltme işlemidir.</a:t>
            </a:r>
            <a:endParaRPr lang="tr-TR" sz="2400" dirty="0"/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05DE8681-B829-FFD7-1D10-7E6AC3CE4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8996"/>
              </p:ext>
            </p:extLst>
          </p:nvPr>
        </p:nvGraphicFramePr>
        <p:xfrm>
          <a:off x="1764523" y="2413965"/>
          <a:ext cx="8559804" cy="2682240"/>
        </p:xfrm>
        <a:graphic>
          <a:graphicData uri="http://schemas.openxmlformats.org/drawingml/2006/table">
            <a:tbl>
              <a:tblPr/>
              <a:tblGrid>
                <a:gridCol w="1426634">
                  <a:extLst>
                    <a:ext uri="{9D8B030D-6E8A-4147-A177-3AD203B41FA5}">
                      <a16:colId xmlns:a16="http://schemas.microsoft.com/office/drawing/2014/main" val="1563942426"/>
                    </a:ext>
                  </a:extLst>
                </a:gridCol>
                <a:gridCol w="1426634">
                  <a:extLst>
                    <a:ext uri="{9D8B030D-6E8A-4147-A177-3AD203B41FA5}">
                      <a16:colId xmlns:a16="http://schemas.microsoft.com/office/drawing/2014/main" val="1328531738"/>
                    </a:ext>
                  </a:extLst>
                </a:gridCol>
                <a:gridCol w="1426634">
                  <a:extLst>
                    <a:ext uri="{9D8B030D-6E8A-4147-A177-3AD203B41FA5}">
                      <a16:colId xmlns:a16="http://schemas.microsoft.com/office/drawing/2014/main" val="610938909"/>
                    </a:ext>
                  </a:extLst>
                </a:gridCol>
                <a:gridCol w="1426634">
                  <a:extLst>
                    <a:ext uri="{9D8B030D-6E8A-4147-A177-3AD203B41FA5}">
                      <a16:colId xmlns:a16="http://schemas.microsoft.com/office/drawing/2014/main" val="2886001402"/>
                    </a:ext>
                  </a:extLst>
                </a:gridCol>
                <a:gridCol w="1426634">
                  <a:extLst>
                    <a:ext uri="{9D8B030D-6E8A-4147-A177-3AD203B41FA5}">
                      <a16:colId xmlns:a16="http://schemas.microsoft.com/office/drawing/2014/main" val="1712301030"/>
                    </a:ext>
                  </a:extLst>
                </a:gridCol>
                <a:gridCol w="1426634">
                  <a:extLst>
                    <a:ext uri="{9D8B030D-6E8A-4147-A177-3AD203B41FA5}">
                      <a16:colId xmlns:a16="http://schemas.microsoft.com/office/drawing/2014/main" val="1806574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ID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 dirty="0">
                          <a:effectLst/>
                        </a:rPr>
                        <a:t>Ad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 dirty="0" err="1">
                          <a:effectLst/>
                        </a:rPr>
                        <a:t>Soyad</a:t>
                      </a:r>
                      <a:endParaRPr lang="tr-TR" sz="2000" b="1" dirty="0">
                        <a:effectLst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Yaş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Cinsiyet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Medeni Durum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98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John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Doe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35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Erkek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Evli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221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Jane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Smith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Kadın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Bekar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65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John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Doe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42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Erkek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Bekar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45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Alice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Johnson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39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Kadın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Bekar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83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John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Smith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Erkek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Evli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62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15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Yinelenen Verilerin Silinmesi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Veri setindeki tekrarlayan veya yinelenen verilerin tespit edilmesi ve bunların temizlenmesi işlemidir.</a:t>
            </a: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38657E0F-26FC-5773-1449-82C66032C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54202"/>
              </p:ext>
            </p:extLst>
          </p:nvPr>
        </p:nvGraphicFramePr>
        <p:xfrm>
          <a:off x="2898491" y="2573571"/>
          <a:ext cx="6591300" cy="2773680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3288599115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4239855191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4097844139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4218585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tr-TR" sz="2000" b="1" dirty="0">
                          <a:effectLst/>
                        </a:rPr>
                        <a:t>ID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 dirty="0">
                          <a:effectLst/>
                        </a:rPr>
                        <a:t>Ürün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Fiyat (TL)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Stok Adedi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47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Elma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2.50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89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Armut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-3.00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54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Portakal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2.75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-20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69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Muz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3.25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 err="1">
                          <a:effectLst/>
                        </a:rPr>
                        <a:t>NaN</a:t>
                      </a:r>
                      <a:endParaRPr lang="tr-T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51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Üzüm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4.00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96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Elma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2.50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23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1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Gereksiz Sütunların Silinmesi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Veri setinde analiz veya modelleme işlemleri için gerekli olmayan sütunların çıkarılması veya kaldırılması işlemidir. </a:t>
            </a:r>
            <a:endParaRPr lang="tr-TR" sz="2400" dirty="0"/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10116E2E-4CF3-1832-3137-53ADAB78A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60086"/>
              </p:ext>
            </p:extLst>
          </p:nvPr>
        </p:nvGraphicFramePr>
        <p:xfrm>
          <a:off x="2920716" y="2733834"/>
          <a:ext cx="6546849" cy="2773680"/>
        </p:xfrm>
        <a:graphic>
          <a:graphicData uri="http://schemas.openxmlformats.org/drawingml/2006/table">
            <a:tbl>
              <a:tblPr/>
              <a:tblGrid>
                <a:gridCol w="2182283">
                  <a:extLst>
                    <a:ext uri="{9D8B030D-6E8A-4147-A177-3AD203B41FA5}">
                      <a16:colId xmlns:a16="http://schemas.microsoft.com/office/drawing/2014/main" val="1819649322"/>
                    </a:ext>
                  </a:extLst>
                </a:gridCol>
                <a:gridCol w="2182283">
                  <a:extLst>
                    <a:ext uri="{9D8B030D-6E8A-4147-A177-3AD203B41FA5}">
                      <a16:colId xmlns:a16="http://schemas.microsoft.com/office/drawing/2014/main" val="3713198280"/>
                    </a:ext>
                  </a:extLst>
                </a:gridCol>
                <a:gridCol w="2182283">
                  <a:extLst>
                    <a:ext uri="{9D8B030D-6E8A-4147-A177-3AD203B41FA5}">
                      <a16:colId xmlns:a16="http://schemas.microsoft.com/office/drawing/2014/main" val="1038893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tr-TR" sz="2000" b="1" dirty="0" err="1">
                          <a:effectLst/>
                        </a:rPr>
                        <a:t>Yıl_int</a:t>
                      </a:r>
                      <a:endParaRPr lang="tr-TR" sz="2000" b="1" dirty="0">
                        <a:effectLst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 dirty="0" err="1">
                          <a:effectLst/>
                        </a:rPr>
                        <a:t>Yıl_str</a:t>
                      </a:r>
                      <a:endParaRPr lang="tr-TR" sz="2000" b="1" dirty="0">
                        <a:effectLst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Olimpiyat Yeri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59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2000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Sydney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2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2004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2004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Atina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07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2008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2008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Pekin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50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2012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2012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Londra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11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2016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2016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Rio de Janeiro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13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2020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2020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Tokyo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3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8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Veri Kodlaması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Veri kodlaması, kategorik (nominal veya ordinal) verileri sayısal değerlere dönüştürme işlemidir.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Bu dönüşüm, makine öğrenimi algoritmaları gibi birçok analiz yöntemi için gereklidir, çünkü bu algoritmalar genellikle sayısal verilerle çalışır.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Veri kodlamasının iki ana türü vardır.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/>
              <a:t>Nominal Kodlama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/>
              <a:t>Ordinal Kodlama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CBEB92A-6A56-B5C4-2039-3817A475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991" y="3676576"/>
            <a:ext cx="6972300" cy="278819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7DFCB38-D539-30F3-C403-9D93046D3341}"/>
              </a:ext>
            </a:extLst>
          </p:cNvPr>
          <p:cNvSpPr txBox="1"/>
          <p:nvPr/>
        </p:nvSpPr>
        <p:spPr>
          <a:xfrm>
            <a:off x="2707991" y="655485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https://www.researchgate.net/figure/Categorical-data-Nominal-vs-ordinal-scale_fig2_353857384</a:t>
            </a:r>
          </a:p>
        </p:txBody>
      </p:sp>
    </p:spTree>
    <p:extLst>
      <p:ext uri="{BB962C8B-B14F-4D97-AF65-F5344CB8AC3E}">
        <p14:creationId xmlns:p14="http://schemas.microsoft.com/office/powerpoint/2010/main" val="394331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89370" y="609350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59197" y="1416541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91955"/>
              </p:ext>
            </p:extLst>
          </p:nvPr>
        </p:nvGraphicFramePr>
        <p:xfrm>
          <a:off x="4929353" y="3321217"/>
          <a:ext cx="6126558" cy="1165744"/>
        </p:xfrm>
        <a:graphic>
          <a:graphicData uri="http://schemas.openxmlformats.org/drawingml/2006/table">
            <a:tbl>
              <a:tblPr/>
              <a:tblGrid>
                <a:gridCol w="612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4000" b="0" dirty="0">
                          <a:solidFill>
                            <a:schemeClr val="tx1"/>
                          </a:solidFill>
                        </a:rPr>
                        <a:t>Öznitelik Mühendisliği</a:t>
                      </a: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68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897" y="393233"/>
            <a:ext cx="7062951" cy="1266722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latin typeface="+mn-lt"/>
              </a:rPr>
              <a:t>Öznitelik Mühendisliği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315456" y="1923057"/>
            <a:ext cx="65138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Öznitelik Nedir?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Öznitelik Mühendisliği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/>
              <a:t>Öznitelik Seçimi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/>
              <a:t>Öznitelik Çıkarma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Veri Normalizasyonu ve Standardizasyonu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E23AAF9-2580-1E41-BDB6-7160FC807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09" y="1659955"/>
            <a:ext cx="4359269" cy="280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7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Öznitelik Nedir?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Öznitelik (</a:t>
            </a:r>
            <a:r>
              <a:rPr lang="tr-TR" sz="2000" dirty="0" err="1"/>
              <a:t>feature</a:t>
            </a:r>
            <a:r>
              <a:rPr lang="tr-TR" sz="2000" dirty="0"/>
              <a:t>), bir veri örneğini tanımlayan veya açıklayan herhangi bir özelliktir.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Öznitelikler, veri setindeki her bir gözlemin bir parçasını oluşturan ölçülebilir veya gözlemlenebilir özelliklerdir.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Öznitelikler, veri setinin her bir sütununu temsil eder.</a:t>
            </a: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A734C0A3-53D4-E78A-DB4E-0779B90EC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34399"/>
              </p:ext>
            </p:extLst>
          </p:nvPr>
        </p:nvGraphicFramePr>
        <p:xfrm>
          <a:off x="891268" y="3175794"/>
          <a:ext cx="10272030" cy="2682240"/>
        </p:xfrm>
        <a:graphic>
          <a:graphicData uri="http://schemas.openxmlformats.org/drawingml/2006/table">
            <a:tbl>
              <a:tblPr/>
              <a:tblGrid>
                <a:gridCol w="1712005">
                  <a:extLst>
                    <a:ext uri="{9D8B030D-6E8A-4147-A177-3AD203B41FA5}">
                      <a16:colId xmlns:a16="http://schemas.microsoft.com/office/drawing/2014/main" val="3403487591"/>
                    </a:ext>
                  </a:extLst>
                </a:gridCol>
                <a:gridCol w="1712005">
                  <a:extLst>
                    <a:ext uri="{9D8B030D-6E8A-4147-A177-3AD203B41FA5}">
                      <a16:colId xmlns:a16="http://schemas.microsoft.com/office/drawing/2014/main" val="4178478214"/>
                    </a:ext>
                  </a:extLst>
                </a:gridCol>
                <a:gridCol w="1712005">
                  <a:extLst>
                    <a:ext uri="{9D8B030D-6E8A-4147-A177-3AD203B41FA5}">
                      <a16:colId xmlns:a16="http://schemas.microsoft.com/office/drawing/2014/main" val="2464135183"/>
                    </a:ext>
                  </a:extLst>
                </a:gridCol>
                <a:gridCol w="1712005">
                  <a:extLst>
                    <a:ext uri="{9D8B030D-6E8A-4147-A177-3AD203B41FA5}">
                      <a16:colId xmlns:a16="http://schemas.microsoft.com/office/drawing/2014/main" val="1673590478"/>
                    </a:ext>
                  </a:extLst>
                </a:gridCol>
                <a:gridCol w="1712005">
                  <a:extLst>
                    <a:ext uri="{9D8B030D-6E8A-4147-A177-3AD203B41FA5}">
                      <a16:colId xmlns:a16="http://schemas.microsoft.com/office/drawing/2014/main" val="2295135378"/>
                    </a:ext>
                  </a:extLst>
                </a:gridCol>
                <a:gridCol w="1712005">
                  <a:extLst>
                    <a:ext uri="{9D8B030D-6E8A-4147-A177-3AD203B41FA5}">
                      <a16:colId xmlns:a16="http://schemas.microsoft.com/office/drawing/2014/main" val="2061985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tr-TR" sz="2000" b="1" dirty="0">
                          <a:effectLst/>
                        </a:rPr>
                        <a:t>Ev Alanı (metrekare)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 dirty="0">
                          <a:effectLst/>
                        </a:rPr>
                        <a:t>Oda Sayısı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Banyo Sayısı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Konum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Yapım Yılı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Kat Sayısı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61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Merkez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1995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1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Banliyö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2008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2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Kırsal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2010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26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Merkez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1980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057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Banliyö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2015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4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8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Öznitelik Mühendisliği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Öznitelik mühendisliği (</a:t>
            </a:r>
            <a:r>
              <a:rPr lang="tr-TR" sz="2000" dirty="0" err="1"/>
              <a:t>feature</a:t>
            </a:r>
            <a:r>
              <a:rPr lang="tr-TR" sz="2000" dirty="0"/>
              <a:t> </a:t>
            </a:r>
            <a:r>
              <a:rPr lang="tr-TR" sz="2000" dirty="0" err="1"/>
              <a:t>engineering</a:t>
            </a:r>
            <a:r>
              <a:rPr lang="tr-TR" sz="2000" dirty="0"/>
              <a:t>), veri bilimi ve makine öğrenimi alanında kullanılan bir tekniktir ve veri setindeki öznitelikleri (</a:t>
            </a:r>
            <a:r>
              <a:rPr lang="tr-TR" sz="2000" dirty="0" err="1"/>
              <a:t>features</a:t>
            </a:r>
            <a:r>
              <a:rPr lang="tr-TR" sz="2000" dirty="0"/>
              <a:t>) optimize etmek veya yeni öznitelikler oluşturmak için yapılan işlemleri ifade eder.</a:t>
            </a:r>
            <a:endParaRPr lang="tr-TR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19C13F8-F3FC-F383-A418-A6D0409A1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150" y="2961221"/>
            <a:ext cx="6178550" cy="3590855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48F89259-9951-E66C-F9AA-D0AE6C510DBC}"/>
              </a:ext>
            </a:extLst>
          </p:cNvPr>
          <p:cNvSpPr txBox="1"/>
          <p:nvPr/>
        </p:nvSpPr>
        <p:spPr>
          <a:xfrm>
            <a:off x="4889500" y="6444354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https://domino.ai/data-science-dictionary/feature-engineering</a:t>
            </a:r>
          </a:p>
        </p:txBody>
      </p:sp>
    </p:spTree>
    <p:extLst>
      <p:ext uri="{BB962C8B-B14F-4D97-AF65-F5344CB8AC3E}">
        <p14:creationId xmlns:p14="http://schemas.microsoft.com/office/powerpoint/2010/main" val="22041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84780"/>
              </p:ext>
            </p:extLst>
          </p:nvPr>
        </p:nvGraphicFramePr>
        <p:xfrm>
          <a:off x="4929353" y="3321217"/>
          <a:ext cx="6126558" cy="1165744"/>
        </p:xfrm>
        <a:graphic>
          <a:graphicData uri="http://schemas.openxmlformats.org/drawingml/2006/table">
            <a:tbl>
              <a:tblPr/>
              <a:tblGrid>
                <a:gridCol w="612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4000" b="0" dirty="0">
                          <a:solidFill>
                            <a:schemeClr val="tx1"/>
                          </a:solidFill>
                        </a:rPr>
                        <a:t>Veri Ön İşleme</a:t>
                      </a: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537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Öznitelik Mühendisliğinin Önemi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Model performansını artırma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Boyut azaltma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Hesaplama maliyetini azaltma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4070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Öznitelik Seçimi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Öznitelik seçimi (</a:t>
            </a:r>
            <a:r>
              <a:rPr lang="tr-TR" sz="2000" dirty="0" err="1"/>
              <a:t>feature</a:t>
            </a:r>
            <a:r>
              <a:rPr lang="tr-TR" sz="2000" dirty="0"/>
              <a:t> </a:t>
            </a:r>
            <a:r>
              <a:rPr lang="tr-TR" sz="2000" dirty="0" err="1"/>
              <a:t>selection</a:t>
            </a:r>
            <a:r>
              <a:rPr lang="tr-TR" sz="2000" dirty="0"/>
              <a:t>), veri setinde bulunan öznitelikler arasından en önemli veya en bilgilendirici olanları seçme veya belirleme sürecidir.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Bu süreçte, veri setindeki gereksiz, tekrarlayan veya düşük etkili özniteliklerin tanımlanması ve çıkarılması hedeflenir.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Amacı, modelin performansını artırmak, karmaşıklığı azaltmak ve aşırı uydurmayı engellemektir. </a:t>
            </a: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307CB05E-D077-A884-BF2D-7BE1A6227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97718"/>
              </p:ext>
            </p:extLst>
          </p:nvPr>
        </p:nvGraphicFramePr>
        <p:xfrm>
          <a:off x="677798" y="3278711"/>
          <a:ext cx="10852048" cy="3059766"/>
        </p:xfrm>
        <a:graphic>
          <a:graphicData uri="http://schemas.openxmlformats.org/drawingml/2006/table">
            <a:tbl>
              <a:tblPr/>
              <a:tblGrid>
                <a:gridCol w="1356506">
                  <a:extLst>
                    <a:ext uri="{9D8B030D-6E8A-4147-A177-3AD203B41FA5}">
                      <a16:colId xmlns:a16="http://schemas.microsoft.com/office/drawing/2014/main" val="1324217084"/>
                    </a:ext>
                  </a:extLst>
                </a:gridCol>
                <a:gridCol w="1356506">
                  <a:extLst>
                    <a:ext uri="{9D8B030D-6E8A-4147-A177-3AD203B41FA5}">
                      <a16:colId xmlns:a16="http://schemas.microsoft.com/office/drawing/2014/main" val="2468028196"/>
                    </a:ext>
                  </a:extLst>
                </a:gridCol>
                <a:gridCol w="1356506">
                  <a:extLst>
                    <a:ext uri="{9D8B030D-6E8A-4147-A177-3AD203B41FA5}">
                      <a16:colId xmlns:a16="http://schemas.microsoft.com/office/drawing/2014/main" val="2115599156"/>
                    </a:ext>
                  </a:extLst>
                </a:gridCol>
                <a:gridCol w="1356506">
                  <a:extLst>
                    <a:ext uri="{9D8B030D-6E8A-4147-A177-3AD203B41FA5}">
                      <a16:colId xmlns:a16="http://schemas.microsoft.com/office/drawing/2014/main" val="2713698087"/>
                    </a:ext>
                  </a:extLst>
                </a:gridCol>
                <a:gridCol w="1356506">
                  <a:extLst>
                    <a:ext uri="{9D8B030D-6E8A-4147-A177-3AD203B41FA5}">
                      <a16:colId xmlns:a16="http://schemas.microsoft.com/office/drawing/2014/main" val="3226920033"/>
                    </a:ext>
                  </a:extLst>
                </a:gridCol>
                <a:gridCol w="1356506">
                  <a:extLst>
                    <a:ext uri="{9D8B030D-6E8A-4147-A177-3AD203B41FA5}">
                      <a16:colId xmlns:a16="http://schemas.microsoft.com/office/drawing/2014/main" val="1138407644"/>
                    </a:ext>
                  </a:extLst>
                </a:gridCol>
                <a:gridCol w="1356506">
                  <a:extLst>
                    <a:ext uri="{9D8B030D-6E8A-4147-A177-3AD203B41FA5}">
                      <a16:colId xmlns:a16="http://schemas.microsoft.com/office/drawing/2014/main" val="852633675"/>
                    </a:ext>
                  </a:extLst>
                </a:gridCol>
                <a:gridCol w="1356506">
                  <a:extLst>
                    <a:ext uri="{9D8B030D-6E8A-4147-A177-3AD203B41FA5}">
                      <a16:colId xmlns:a16="http://schemas.microsoft.com/office/drawing/2014/main" val="3216319041"/>
                    </a:ext>
                  </a:extLst>
                </a:gridCol>
              </a:tblGrid>
              <a:tr h="831873">
                <a:tc>
                  <a:txBody>
                    <a:bodyPr/>
                    <a:lstStyle/>
                    <a:p>
                      <a:pPr fontAlgn="b"/>
                      <a:r>
                        <a:rPr lang="tr-TR" sz="2000" b="1" dirty="0">
                          <a:effectLst/>
                        </a:rPr>
                        <a:t>Müşteri ID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Cinsiyet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 dirty="0">
                          <a:effectLst/>
                        </a:rPr>
                        <a:t>Yaş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Gelir (bin TL)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Alışveriş Tutarı (aylık)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İlgilenilen Ürün Sayısı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Ödeme Tipi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>
                          <a:effectLst/>
                        </a:rPr>
                        <a:t>Churn Durumu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49858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Erkek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35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80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500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5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Kredi Kartı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22073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Kadın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28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50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300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3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Havale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902439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3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Erkek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42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100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700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7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Kredi Kartı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88478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4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Kadın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39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70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400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4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Nakit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418204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5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Erkek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50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120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600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6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Kredi Kartı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1</a:t>
                      </a:r>
                    </a:p>
                  </a:txBody>
                  <a:tcPr marL="63990" marR="63990" marT="31995" marB="31995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559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5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Öznitelik Seçimi Yöntemleri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İnformasyon</a:t>
            </a:r>
            <a:r>
              <a:rPr lang="tr-TR" sz="2000" dirty="0"/>
              <a:t> tabanlı yöntemler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Wrapper</a:t>
            </a:r>
            <a:r>
              <a:rPr lang="tr-TR" sz="2000" dirty="0"/>
              <a:t> yöntemler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Gömülü yöntemler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Filter</a:t>
            </a:r>
            <a:r>
              <a:rPr lang="tr-TR" sz="2000" dirty="0"/>
              <a:t> yöntemler</a:t>
            </a:r>
          </a:p>
        </p:txBody>
      </p:sp>
    </p:spTree>
    <p:extLst>
      <p:ext uri="{BB962C8B-B14F-4D97-AF65-F5344CB8AC3E}">
        <p14:creationId xmlns:p14="http://schemas.microsoft.com/office/powerpoint/2010/main" val="4755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Öznitelik Çıkarma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Öznitelik çıkarma (</a:t>
            </a:r>
            <a:r>
              <a:rPr lang="tr-TR" sz="2000" dirty="0" err="1"/>
              <a:t>Feature</a:t>
            </a:r>
            <a:r>
              <a:rPr lang="tr-TR" sz="2000" dirty="0"/>
              <a:t> </a:t>
            </a:r>
            <a:r>
              <a:rPr lang="tr-TR" sz="2000" dirty="0" err="1"/>
              <a:t>Extraction</a:t>
            </a:r>
            <a:r>
              <a:rPr lang="tr-TR" sz="2000" dirty="0"/>
              <a:t>), veri setindeki özniteliklerin temsilini değiştirme veya dönüştürme sürecidir.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Bu süreçte, var olan özniteliklerin birleştirilmesi, dönüştürülmesi veya yeni özniteliklerin oluşturulması yoluyla verinin temsilinin iyileştirilmesi amaçlanır.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Öznitelik çıkarma, veri boyutunu azaltarak, gereksiz bilgiyi çıkararak ve verinin daha anlamlı bir şekilde temsil edilmesini sağlayarak model performansını artırabilir.</a:t>
            </a:r>
            <a:endParaRPr lang="tr-TR" sz="2400" dirty="0"/>
          </a:p>
        </p:txBody>
      </p:sp>
      <p:pic>
        <p:nvPicPr>
          <p:cNvPr id="1026" name="Picture 2" descr="What is feature extraction?">
            <a:extLst>
              <a:ext uri="{FF2B5EF4-FFF2-40B4-BE49-F238E27FC236}">
                <a16:creationId xmlns:a16="http://schemas.microsoft.com/office/drawing/2014/main" id="{28B52996-7DCD-75B5-FC81-A1DBC5D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02499"/>
            <a:ext cx="7620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D9177B7C-0B6F-32FB-A1A4-E0C651D002D4}"/>
              </a:ext>
            </a:extLst>
          </p:cNvPr>
          <p:cNvSpPr txBox="1"/>
          <p:nvPr/>
        </p:nvSpPr>
        <p:spPr>
          <a:xfrm>
            <a:off x="4622800" y="6095011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https://www.educative.io/answers/what-is-feature-extraction</a:t>
            </a:r>
          </a:p>
        </p:txBody>
      </p:sp>
    </p:spTree>
    <p:extLst>
      <p:ext uri="{BB962C8B-B14F-4D97-AF65-F5344CB8AC3E}">
        <p14:creationId xmlns:p14="http://schemas.microsoft.com/office/powerpoint/2010/main" val="222997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Öznitelik Çıkarmanın Önemi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Model Performansını Artırma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Boyut Azaltma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Gereksiz Bilgiyi Çıkarılma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Anlamlı Temsilin Sağlanması</a:t>
            </a:r>
          </a:p>
        </p:txBody>
      </p:sp>
    </p:spTree>
    <p:extLst>
      <p:ext uri="{BB962C8B-B14F-4D97-AF65-F5344CB8AC3E}">
        <p14:creationId xmlns:p14="http://schemas.microsoft.com/office/powerpoint/2010/main" val="31650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Öznitelik Çıkarma Yöntemleri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08348" y="1640626"/>
            <a:ext cx="112702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Principle</a:t>
            </a:r>
            <a:r>
              <a:rPr lang="tr-TR" sz="2000" dirty="0"/>
              <a:t> Component Analysis (PCA)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Linear</a:t>
            </a:r>
            <a:r>
              <a:rPr lang="tr-TR" sz="2000" dirty="0"/>
              <a:t> </a:t>
            </a:r>
            <a:r>
              <a:rPr lang="tr-TR" sz="2000" dirty="0" err="1"/>
              <a:t>Discriminant</a:t>
            </a:r>
            <a:r>
              <a:rPr lang="tr-TR" sz="2000" dirty="0"/>
              <a:t> Analysis (LDA)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Autoencoders</a:t>
            </a:r>
            <a:endParaRPr lang="tr-TR" sz="2000" dirty="0"/>
          </a:p>
        </p:txBody>
      </p:sp>
      <p:pic>
        <p:nvPicPr>
          <p:cNvPr id="2050" name="Picture 2" descr="Principal Component Analysis (PCA) Explained Visually with Zero Math | by  Casey Cheng | Towards Data Science">
            <a:extLst>
              <a:ext uri="{FF2B5EF4-FFF2-40B4-BE49-F238E27FC236}">
                <a16:creationId xmlns:a16="http://schemas.microsoft.com/office/drawing/2014/main" id="{4BB04689-97BE-9A78-7116-2D2388B4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67" y="2853057"/>
            <a:ext cx="3579197" cy="267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B5FE64D9-E73E-666A-1F38-91E1B64F7191}"/>
              </a:ext>
            </a:extLst>
          </p:cNvPr>
          <p:cNvSpPr txBox="1"/>
          <p:nvPr/>
        </p:nvSpPr>
        <p:spPr>
          <a:xfrm>
            <a:off x="797647" y="563040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https://towardsdatascience.com/principal-component-analysis-</a:t>
            </a:r>
          </a:p>
          <a:p>
            <a:r>
              <a:rPr lang="tr-TR" sz="800" dirty="0"/>
              <a:t>pca-explained-visually-with-zero-math-1cbf392b9e7d</a:t>
            </a:r>
          </a:p>
        </p:txBody>
      </p:sp>
      <p:pic>
        <p:nvPicPr>
          <p:cNvPr id="2052" name="Picture 4" descr="Linear Discriminant Analysis, Explained | by YANG Xiaozhou | Towards Data  Science">
            <a:extLst>
              <a:ext uri="{FF2B5EF4-FFF2-40B4-BE49-F238E27FC236}">
                <a16:creationId xmlns:a16="http://schemas.microsoft.com/office/drawing/2014/main" id="{1A9DB117-E743-22A8-48C8-3214C8CD1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674" y="3032793"/>
            <a:ext cx="3007342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10247B4-C930-233B-FF34-BB89F7B48108}"/>
              </a:ext>
            </a:extLst>
          </p:cNvPr>
          <p:cNvSpPr txBox="1"/>
          <p:nvPr/>
        </p:nvSpPr>
        <p:spPr>
          <a:xfrm>
            <a:off x="4229099" y="5722691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https://towardsdatascience.com/linear-discriminant-analysis-explained-f88be6c1e00b</a:t>
            </a:r>
          </a:p>
        </p:txBody>
      </p:sp>
      <p:pic>
        <p:nvPicPr>
          <p:cNvPr id="2054" name="Picture 6" descr="Applied Deep Learning - Part 3: Autoencoders | by Arden Dertat | Towards  Data Science">
            <a:extLst>
              <a:ext uri="{FF2B5EF4-FFF2-40B4-BE49-F238E27FC236}">
                <a16:creationId xmlns:a16="http://schemas.microsoft.com/office/drawing/2014/main" id="{D4B15061-F1C0-54D1-62D4-3CF36AC2D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385" y="2907348"/>
            <a:ext cx="3450220" cy="273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B96C262-4B23-441B-1EBE-B65B49015105}"/>
              </a:ext>
            </a:extLst>
          </p:cNvPr>
          <p:cNvSpPr txBox="1"/>
          <p:nvPr/>
        </p:nvSpPr>
        <p:spPr>
          <a:xfrm>
            <a:off x="8204200" y="5714753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https://towardsdatascience.com/applied-deep-learning-part-3-autoencoders-1c083af4d798</a:t>
            </a:r>
          </a:p>
        </p:txBody>
      </p:sp>
    </p:spTree>
    <p:extLst>
      <p:ext uri="{BB962C8B-B14F-4D97-AF65-F5344CB8AC3E}">
        <p14:creationId xmlns:p14="http://schemas.microsoft.com/office/powerpoint/2010/main" val="28519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Veri Normalizasyonu ve Standardizasyonu 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Veri normalizasyonu ve standardizasyonu, veri özniteliklerinin farklı ölçeklere veya dağılımlara sahip olması durumunda bunları belirli bir standart forma dönüştürmek için kullanılan yöntemlerdir.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400" dirty="0"/>
          </a:p>
        </p:txBody>
      </p:sp>
      <p:pic>
        <p:nvPicPr>
          <p:cNvPr id="24582" name="Picture 6" descr="AlgoDaily - Standardization &amp; Normalization">
            <a:extLst>
              <a:ext uri="{FF2B5EF4-FFF2-40B4-BE49-F238E27FC236}">
                <a16:creationId xmlns:a16="http://schemas.microsoft.com/office/drawing/2014/main" id="{62DF07A1-78EE-0036-E07C-360EACD35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2724713"/>
            <a:ext cx="9994900" cy="324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6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Veri Normalizasyonu ve Standardizasyonu </a:t>
            </a:r>
            <a:endParaRPr lang="en-US" sz="4000" b="1" dirty="0">
              <a:latin typeface="+mn-lt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0A339DF-7240-811B-47CC-1DB2027C4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1772118"/>
            <a:ext cx="8905875" cy="465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99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Veri Normalizasyonu ve Standardizasyonu </a:t>
            </a:r>
            <a:endParaRPr lang="en-US" sz="4000" b="1" dirty="0">
              <a:latin typeface="+mn-lt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B9C2CEB-C986-2676-C2AF-A341C66F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600" y="1772118"/>
            <a:ext cx="7076800" cy="474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95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89370" y="609350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59197" y="1416541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068067"/>
              </p:ext>
            </p:extLst>
          </p:nvPr>
        </p:nvGraphicFramePr>
        <p:xfrm>
          <a:off x="4929353" y="3321217"/>
          <a:ext cx="6126558" cy="1165744"/>
        </p:xfrm>
        <a:graphic>
          <a:graphicData uri="http://schemas.openxmlformats.org/drawingml/2006/table">
            <a:tbl>
              <a:tblPr/>
              <a:tblGrid>
                <a:gridCol w="612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4000" b="0" dirty="0">
                          <a:solidFill>
                            <a:schemeClr val="tx1"/>
                          </a:solidFill>
                        </a:rPr>
                        <a:t>Veri Tipleri ve Dönüşümleri</a:t>
                      </a: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9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897" y="393233"/>
            <a:ext cx="7062951" cy="1266722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latin typeface="+mn-lt"/>
              </a:rPr>
              <a:t>Veri Ön İşleme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315456" y="1923057"/>
            <a:ext cx="65138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Veri Nedir?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Veri Ön İşleme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Veri Temizleme</a:t>
            </a:r>
            <a:endParaRPr lang="tr-T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/>
              <a:t>Kayıp Veri Problemi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/>
              <a:t>Tutarsız Veri Düzeltme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/>
              <a:t>Yinelenen Verilerin Silinmesi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/>
              <a:t>Gereksiz Sütunların Silinmesi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Veri Kodlaması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F00771D-231E-B377-A56B-7FCDACD0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09" y="1551702"/>
            <a:ext cx="4303032" cy="42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3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897" y="393233"/>
            <a:ext cx="7062951" cy="1266722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latin typeface="+mn-lt"/>
              </a:rPr>
              <a:t>Veri Tipleri ve Dönüşümleri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315456" y="1923057"/>
            <a:ext cx="6513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Ayrık ve Sürekli Veri Ayırma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Veri Bölme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Dengesiz Veri İşleme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FE64DFA-4421-3052-6418-F1B531FD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66" y="1659955"/>
            <a:ext cx="3979010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2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Ayrık ve Sürekli Veri Ayırma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Ayrık (</a:t>
            </a:r>
            <a:r>
              <a:rPr lang="tr-TR" sz="2000" dirty="0" err="1"/>
              <a:t>discrete</a:t>
            </a:r>
            <a:r>
              <a:rPr lang="tr-TR" sz="2000" dirty="0"/>
              <a:t>) ve sürekli (</a:t>
            </a:r>
            <a:r>
              <a:rPr lang="tr-TR" sz="2000" dirty="0" err="1"/>
              <a:t>continuous</a:t>
            </a:r>
            <a:r>
              <a:rPr lang="tr-TR" sz="2000" dirty="0"/>
              <a:t>) veri, istatistik ve veri bilimi alanlarında temel olarak iki farklı veri tipini ifade eder.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75BFB9C-2C7F-2400-C228-829CD1E508F6}"/>
              </a:ext>
            </a:extLst>
          </p:cNvPr>
          <p:cNvSpPr txBox="1"/>
          <p:nvPr/>
        </p:nvSpPr>
        <p:spPr>
          <a:xfrm>
            <a:off x="3187806" y="5198639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https://www.vecteezy.com/vector-art/30751352-discrete-data-or-count-data-compare-with-continuous-data-for-statistical-analysis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D6CBF21-5C9B-2D4B-3014-CCF9835B8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228" y="2519710"/>
            <a:ext cx="54578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7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Veri Bölme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Veri bölme, bir veri setini eğitim, doğrulama ve test kümeleri olarak üçe veya daha fazla parçaya ayırmak anlamına gelir.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Bu bölme işlemi, makine öğrenimi modelinin eğitilmesi, doğrulanması ve değerlendirilmesi için kullanılır.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Genellikle, veri setinin büyük bir kısmı modelin eğitimi için kullanılırken, geri kalan kısmı modelin doğrulanması ve test edilmesi için kullanılır.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000" dirty="0"/>
          </a:p>
        </p:txBody>
      </p:sp>
      <p:pic>
        <p:nvPicPr>
          <p:cNvPr id="28674" name="Picture 2" descr="Understanding Train, Test, and Validation Split in Simple Quick Terms | by  Rahul Chavan | Medium">
            <a:extLst>
              <a:ext uri="{FF2B5EF4-FFF2-40B4-BE49-F238E27FC236}">
                <a16:creationId xmlns:a16="http://schemas.microsoft.com/office/drawing/2014/main" id="{D5061B0E-486A-DFEC-41DD-CE78F7166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275804"/>
            <a:ext cx="5524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A1473F93-4F86-6049-288B-0575F8CDDE5C}"/>
              </a:ext>
            </a:extLst>
          </p:cNvPr>
          <p:cNvSpPr txBox="1"/>
          <p:nvPr/>
        </p:nvSpPr>
        <p:spPr>
          <a:xfrm>
            <a:off x="3333750" y="593913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https://medium.com/@rahulchavan4894/understanding-train-test-and-validation-dataset-split-in-simple-quick-terms-5a8630fe58c8</a:t>
            </a:r>
          </a:p>
        </p:txBody>
      </p:sp>
    </p:spTree>
    <p:extLst>
      <p:ext uri="{BB962C8B-B14F-4D97-AF65-F5344CB8AC3E}">
        <p14:creationId xmlns:p14="http://schemas.microsoft.com/office/powerpoint/2010/main" val="318560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Veri Bölme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Veri bölmenin makine öğrenimi açısından önemi.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Model Performansının Doğru Değerlendirilmesi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Aşırı Uydurmanın Önlenmesi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Parametre Ayarının ve Model Seçiminin Yapılması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9105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Dengesiz Veri İşleme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Makine öğrenmesinde dengesiz veri, farklı sınıflara ait örneklerin sayısal olarak büyük farklılıklar gösterdiği durumlarda ortaya çıkar.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Örneğin, bir sınıfın örnek sayısı diğerlerine göre çok daha fazlaysa, bu dengesiz veri problemi olarak kabul edilir.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Dengesiz veri, modelin eğitimini ve performansını olumsuz yönde etkileyebilir çünkü nadir sınıfların öğrenilmesi zorlaşabilir ve modelin bu sınıfları tanımlaması daha düşük olabilir.</a:t>
            </a:r>
            <a:endParaRPr lang="tr-TR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53774F6-36F3-5DA8-03AA-81481E000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112" y="3665910"/>
            <a:ext cx="5000625" cy="2798857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2A883AC-4D66-F630-981B-6D20F02B3251}"/>
              </a:ext>
            </a:extLst>
          </p:cNvPr>
          <p:cNvSpPr txBox="1"/>
          <p:nvPr/>
        </p:nvSpPr>
        <p:spPr>
          <a:xfrm>
            <a:off x="3416300" y="6473907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https://medium.com/@HeCanThink/imbalanced-learn-the-art-of-balancing-and-sampling-data-in-python-%EF%B8%8F-ab62543e8030</a:t>
            </a:r>
          </a:p>
        </p:txBody>
      </p:sp>
    </p:spTree>
    <p:extLst>
      <p:ext uri="{BB962C8B-B14F-4D97-AF65-F5344CB8AC3E}">
        <p14:creationId xmlns:p14="http://schemas.microsoft.com/office/powerpoint/2010/main" val="165524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Dengesiz Veri İşleme Yöntemleri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Oversampling</a:t>
            </a:r>
            <a:r>
              <a:rPr lang="tr-TR" sz="2000" dirty="0"/>
              <a:t> (Aşırı Örnekleme)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Undersampling</a:t>
            </a:r>
            <a:r>
              <a:rPr lang="tr-TR" sz="2000" dirty="0"/>
              <a:t> (Yetersiz Örnekleme)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Sentetik Örnekleme (</a:t>
            </a:r>
            <a:r>
              <a:rPr lang="tr-TR" sz="2000" dirty="0" err="1"/>
              <a:t>Synthetic</a:t>
            </a:r>
            <a:r>
              <a:rPr lang="tr-TR" sz="2000" dirty="0"/>
              <a:t> </a:t>
            </a:r>
            <a:r>
              <a:rPr lang="tr-TR" sz="2000" dirty="0" err="1"/>
              <a:t>Sampling</a:t>
            </a:r>
            <a:r>
              <a:rPr lang="tr-TR" sz="2000" dirty="0"/>
              <a:t>)</a:t>
            </a:r>
          </a:p>
        </p:txBody>
      </p:sp>
      <p:pic>
        <p:nvPicPr>
          <p:cNvPr id="1028" name="Picture 4" descr="Imbalanced data preprocessing techniques for machine learning: a systematic  mapping study | Knowledge and Information Systems">
            <a:extLst>
              <a:ext uri="{FF2B5EF4-FFF2-40B4-BE49-F238E27FC236}">
                <a16:creationId xmlns:a16="http://schemas.microsoft.com/office/drawing/2014/main" id="{ED8A40A8-BA36-2449-ADE1-16CD966A1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93" y="2930422"/>
            <a:ext cx="5383213" cy="34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DD64EF6-E3DB-1464-F97A-DEBC05BFA51A}"/>
              </a:ext>
            </a:extLst>
          </p:cNvPr>
          <p:cNvSpPr txBox="1"/>
          <p:nvPr/>
        </p:nvSpPr>
        <p:spPr>
          <a:xfrm>
            <a:off x="3404393" y="6606174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https://link.springer.com/article/10.1007/s10115-022-01772-8</a:t>
            </a:r>
          </a:p>
        </p:txBody>
      </p:sp>
    </p:spTree>
    <p:extLst>
      <p:ext uri="{BB962C8B-B14F-4D97-AF65-F5344CB8AC3E}">
        <p14:creationId xmlns:p14="http://schemas.microsoft.com/office/powerpoint/2010/main" val="37465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89370" y="609350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59197" y="1416541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60879"/>
              </p:ext>
            </p:extLst>
          </p:nvPr>
        </p:nvGraphicFramePr>
        <p:xfrm>
          <a:off x="4929353" y="3321217"/>
          <a:ext cx="6126558" cy="1165744"/>
        </p:xfrm>
        <a:graphic>
          <a:graphicData uri="http://schemas.openxmlformats.org/drawingml/2006/table">
            <a:tbl>
              <a:tblPr/>
              <a:tblGrid>
                <a:gridCol w="612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4000" b="0" dirty="0">
                          <a:solidFill>
                            <a:schemeClr val="tx1"/>
                          </a:solidFill>
                        </a:rPr>
                        <a:t>Aykırı Değer İşleme</a:t>
                      </a: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345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897" y="393233"/>
            <a:ext cx="7062951" cy="1266722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latin typeface="+mn-lt"/>
              </a:rPr>
              <a:t>Aykırı Değer İşleme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315456" y="1923057"/>
            <a:ext cx="6513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Aykırı Değer Nedir?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Aykırı Değer Tespiti Önemi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Aykırı Değer Tespit Etme Yöntemleri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8AECE76-F252-729C-4C6C-EEB35DB41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66" y="1659955"/>
            <a:ext cx="4314825" cy="38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6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Aykırı Değer Nedir?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Aykırı değer (</a:t>
            </a:r>
            <a:r>
              <a:rPr lang="tr-TR" sz="2000" dirty="0" err="1"/>
              <a:t>outlier</a:t>
            </a:r>
            <a:r>
              <a:rPr lang="tr-TR" sz="2000" dirty="0"/>
              <a:t>), genel trendden önemli ölçüde farklı olan ve genellikle diğer veri noktalarından uzakta bulunan bir veri noktasıdır.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Makine öğrenmesi bağlamında, aykırı değerler genellikle modelin yanlış eğitilmesine veya yanıltılmasına neden olabilir. </a:t>
            </a:r>
            <a:endParaRPr lang="tr-TR" sz="2400" dirty="0"/>
          </a:p>
        </p:txBody>
      </p:sp>
      <p:pic>
        <p:nvPicPr>
          <p:cNvPr id="3074" name="Picture 2" descr="It's all about Outliers. An outlier is a data point in a data… | by Ritika  Singh | Analytics Vidhya | Medium">
            <a:extLst>
              <a:ext uri="{FF2B5EF4-FFF2-40B4-BE49-F238E27FC236}">
                <a16:creationId xmlns:a16="http://schemas.microsoft.com/office/drawing/2014/main" id="{6DE2F1C3-D509-E1D0-DDA3-AA1E6F859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1" y="3181252"/>
            <a:ext cx="5694362" cy="316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47A04A79-16EB-69F3-DCE6-4421069A06B8}"/>
              </a:ext>
            </a:extLst>
          </p:cNvPr>
          <p:cNvSpPr txBox="1"/>
          <p:nvPr/>
        </p:nvSpPr>
        <p:spPr>
          <a:xfrm>
            <a:off x="1498600" y="6282271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https://medium.com/analytics-vidhya/its-all-about-outliers-cbe172aa1309</a:t>
            </a:r>
          </a:p>
        </p:txBody>
      </p:sp>
      <p:pic>
        <p:nvPicPr>
          <p:cNvPr id="3076" name="Picture 4" descr="Challenges of Outlier Detection in Data Mining - GeeksforGeeks">
            <a:extLst>
              <a:ext uri="{FF2B5EF4-FFF2-40B4-BE49-F238E27FC236}">
                <a16:creationId xmlns:a16="http://schemas.microsoft.com/office/drawing/2014/main" id="{B0F2D4A8-D7CB-A5ED-0B07-617EB2DC2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281" y="3181252"/>
            <a:ext cx="2939319" cy="30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1190924-5AEF-F43D-E815-4E3BC3F89007}"/>
              </a:ext>
            </a:extLst>
          </p:cNvPr>
          <p:cNvSpPr txBox="1"/>
          <p:nvPr/>
        </p:nvSpPr>
        <p:spPr>
          <a:xfrm>
            <a:off x="7195281" y="6296079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https://www.geeksforgeeks.org/challenges-of-outlier-detection-in-data-mining/</a:t>
            </a:r>
          </a:p>
        </p:txBody>
      </p:sp>
    </p:spTree>
    <p:extLst>
      <p:ext uri="{BB962C8B-B14F-4D97-AF65-F5344CB8AC3E}">
        <p14:creationId xmlns:p14="http://schemas.microsoft.com/office/powerpoint/2010/main" val="337090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Aykırı Değer Tespiti Önemi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Model performansını etkileyebilir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Modelin hassasiyetini artırır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Modelin </a:t>
            </a:r>
            <a:r>
              <a:rPr lang="tr-TR" sz="2000" dirty="0" err="1"/>
              <a:t>yorumlanabilirliğini</a:t>
            </a:r>
            <a:r>
              <a:rPr lang="tr-TR" sz="2000" dirty="0"/>
              <a:t> artırır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0084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Veri Nedir?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Veri, bilgi taşıyan ve anlam ifade eden öğelerin toplamıdır.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Genellikle sayılar, metin, görseller veya diğer formatlardaki bilgileri içerir.</a:t>
            </a:r>
          </a:p>
        </p:txBody>
      </p:sp>
      <p:pic>
        <p:nvPicPr>
          <p:cNvPr id="6146" name="Picture 2" descr="Java Data Types - Javatpoint">
            <a:extLst>
              <a:ext uri="{FF2B5EF4-FFF2-40B4-BE49-F238E27FC236}">
                <a16:creationId xmlns:a16="http://schemas.microsoft.com/office/drawing/2014/main" id="{238B3131-81D2-5213-BA07-A897D107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62" y="2561650"/>
            <a:ext cx="6941325" cy="381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2FB08DF0-FD18-7718-536C-ABA752DA99AF}"/>
              </a:ext>
            </a:extLst>
          </p:cNvPr>
          <p:cNvSpPr txBox="1"/>
          <p:nvPr/>
        </p:nvSpPr>
        <p:spPr>
          <a:xfrm>
            <a:off x="4895075" y="638335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https://www.javatpoint.com/java-data-types</a:t>
            </a:r>
          </a:p>
        </p:txBody>
      </p:sp>
    </p:spTree>
    <p:extLst>
      <p:ext uri="{BB962C8B-B14F-4D97-AF65-F5344CB8AC3E}">
        <p14:creationId xmlns:p14="http://schemas.microsoft.com/office/powerpoint/2010/main" val="207269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Aykırı Değer Tespit Etme Yöntemleri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Standart Sapma Yaklaşımı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</p:txBody>
      </p:sp>
      <p:pic>
        <p:nvPicPr>
          <p:cNvPr id="4098" name="Picture 2" descr="Identifying outliers">
            <a:extLst>
              <a:ext uri="{FF2B5EF4-FFF2-40B4-BE49-F238E27FC236}">
                <a16:creationId xmlns:a16="http://schemas.microsoft.com/office/drawing/2014/main" id="{C4A40CF4-DFBD-01ED-7918-BC6AD840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2053188"/>
            <a:ext cx="5302250" cy="338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98F1FCC7-DA39-2080-11BE-1F5E28BF8C71}"/>
              </a:ext>
            </a:extLst>
          </p:cNvPr>
          <p:cNvSpPr txBox="1"/>
          <p:nvPr/>
        </p:nvSpPr>
        <p:spPr>
          <a:xfrm>
            <a:off x="3683940" y="5439499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https://help.highbond.com/helpdocs/analytics/15/en-us/Content/analytics/analyzing_data/identifying_outliers.htm</a:t>
            </a:r>
          </a:p>
        </p:txBody>
      </p:sp>
    </p:spTree>
    <p:extLst>
      <p:ext uri="{BB962C8B-B14F-4D97-AF65-F5344CB8AC3E}">
        <p14:creationId xmlns:p14="http://schemas.microsoft.com/office/powerpoint/2010/main" val="29351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Aykırı Değer Tespit Etme Yöntemleri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Box </a:t>
            </a:r>
            <a:r>
              <a:rPr lang="tr-TR" sz="2000" dirty="0" err="1"/>
              <a:t>Plot</a:t>
            </a:r>
            <a:r>
              <a:rPr lang="tr-TR" sz="2000" dirty="0"/>
              <a:t> (Kutu Grafiği) Yöntemi</a:t>
            </a:r>
          </a:p>
        </p:txBody>
      </p:sp>
      <p:pic>
        <p:nvPicPr>
          <p:cNvPr id="9220" name="Picture 4" descr="Box plot with outliers detection range | Download Scientific Diagram">
            <a:extLst>
              <a:ext uri="{FF2B5EF4-FFF2-40B4-BE49-F238E27FC236}">
                <a16:creationId xmlns:a16="http://schemas.microsoft.com/office/drawing/2014/main" id="{435182E6-4B88-6EA8-4A11-4B80036A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213909"/>
            <a:ext cx="80962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97024F2-0348-F9AA-9385-E7CBFA0EC030}"/>
              </a:ext>
            </a:extLst>
          </p:cNvPr>
          <p:cNvSpPr txBox="1"/>
          <p:nvPr/>
        </p:nvSpPr>
        <p:spPr>
          <a:xfrm>
            <a:off x="4178300" y="6464767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https://www.researchgate.net/figure/Box-plot-with-outliers-detection-range_fig1_321160284</a:t>
            </a:r>
          </a:p>
        </p:txBody>
      </p:sp>
    </p:spTree>
    <p:extLst>
      <p:ext uri="{BB962C8B-B14F-4D97-AF65-F5344CB8AC3E}">
        <p14:creationId xmlns:p14="http://schemas.microsoft.com/office/powerpoint/2010/main" val="15797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Aykırı Değer Tespit Etme Yöntemleri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Z-Skoru Yaklaşımı</a:t>
            </a:r>
          </a:p>
        </p:txBody>
      </p:sp>
      <p:pic>
        <p:nvPicPr>
          <p:cNvPr id="8194" name="Picture 2" descr="Anomaly Detection with Z-Score: Pick The Low Hanging Fruits | by Alina  Zhang | The Startup | Medium">
            <a:extLst>
              <a:ext uri="{FF2B5EF4-FFF2-40B4-BE49-F238E27FC236}">
                <a16:creationId xmlns:a16="http://schemas.microsoft.com/office/drawing/2014/main" id="{382BD46E-89D1-5FAC-DAD1-E4918ED35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50" y="1419225"/>
            <a:ext cx="7219950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EF36F067-84DD-BDD1-61E8-141A091159A6}"/>
              </a:ext>
            </a:extLst>
          </p:cNvPr>
          <p:cNvSpPr txBox="1"/>
          <p:nvPr/>
        </p:nvSpPr>
        <p:spPr>
          <a:xfrm>
            <a:off x="4025900" y="6059487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https://medium.com/swlh/anomaly-detection-with-z-score-pick-the-low-hanging-fruits-ccd5ccccaee9</a:t>
            </a:r>
          </a:p>
        </p:txBody>
      </p:sp>
    </p:spTree>
    <p:extLst>
      <p:ext uri="{BB962C8B-B14F-4D97-AF65-F5344CB8AC3E}">
        <p14:creationId xmlns:p14="http://schemas.microsoft.com/office/powerpoint/2010/main" val="24524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Aykırı Değer Tespit Etme Yöntemleri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LOF (</a:t>
            </a:r>
            <a:r>
              <a:rPr lang="tr-TR" sz="2000" dirty="0" err="1"/>
              <a:t>Local</a:t>
            </a:r>
            <a:r>
              <a:rPr lang="tr-TR" sz="2000" dirty="0"/>
              <a:t> </a:t>
            </a:r>
            <a:r>
              <a:rPr lang="tr-TR" sz="2000" dirty="0" err="1"/>
              <a:t>Outlier</a:t>
            </a:r>
            <a:r>
              <a:rPr lang="tr-TR" sz="2000" dirty="0"/>
              <a:t> </a:t>
            </a:r>
            <a:r>
              <a:rPr lang="tr-TR" sz="2000" dirty="0" err="1"/>
              <a:t>Factor</a:t>
            </a:r>
            <a:r>
              <a:rPr lang="tr-TR" sz="2000" dirty="0"/>
              <a:t>)</a:t>
            </a:r>
          </a:p>
        </p:txBody>
      </p:sp>
      <p:pic>
        <p:nvPicPr>
          <p:cNvPr id="7170" name="Picture 2" descr="Anomaly detection with Local Outlier Factor (LOF) — scikit-learn 0.19.2  documentation">
            <a:extLst>
              <a:ext uri="{FF2B5EF4-FFF2-40B4-BE49-F238E27FC236}">
                <a16:creationId xmlns:a16="http://schemas.microsoft.com/office/drawing/2014/main" id="{FE4DEC90-A925-1DEF-E505-75B54C13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8141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E7BE7052-FBC5-8C42-3173-4F43FFA3FEC4}"/>
              </a:ext>
            </a:extLst>
          </p:cNvPr>
          <p:cNvSpPr txBox="1"/>
          <p:nvPr/>
        </p:nvSpPr>
        <p:spPr>
          <a:xfrm>
            <a:off x="4622800" y="635704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https://scikit-learn.org/0.19/auto_examples/neighbors/plot_lof.html</a:t>
            </a:r>
          </a:p>
        </p:txBody>
      </p:sp>
    </p:spTree>
    <p:extLst>
      <p:ext uri="{BB962C8B-B14F-4D97-AF65-F5344CB8AC3E}">
        <p14:creationId xmlns:p14="http://schemas.microsoft.com/office/powerpoint/2010/main" val="92919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49" name="Grup 48">
            <a:extLst>
              <a:ext uri="{FF2B5EF4-FFF2-40B4-BE49-F238E27FC236}">
                <a16:creationId xmlns:a16="http://schemas.microsoft.com/office/drawing/2014/main" id="{D0AB64FB-74D7-BF75-3602-F021D797F53A}"/>
              </a:ext>
            </a:extLst>
          </p:cNvPr>
          <p:cNvGrpSpPr/>
          <p:nvPr/>
        </p:nvGrpSpPr>
        <p:grpSpPr>
          <a:xfrm>
            <a:off x="559002" y="1353048"/>
            <a:ext cx="11270278" cy="5001367"/>
            <a:chOff x="559002" y="1647495"/>
            <a:chExt cx="11270278" cy="5001367"/>
          </a:xfrm>
        </p:grpSpPr>
        <p:sp>
          <p:nvSpPr>
            <p:cNvPr id="9" name="Metin kutusu 8">
              <a:extLst>
                <a:ext uri="{FF2B5EF4-FFF2-40B4-BE49-F238E27FC236}">
                  <a16:creationId xmlns:a16="http://schemas.microsoft.com/office/drawing/2014/main" id="{C8B8A3B4-43D6-8227-2011-6B436464435B}"/>
                </a:ext>
              </a:extLst>
            </p:cNvPr>
            <p:cNvSpPr txBox="1"/>
            <p:nvPr/>
          </p:nvSpPr>
          <p:spPr>
            <a:xfrm>
              <a:off x="559002" y="1647495"/>
              <a:ext cx="112702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tr-TR" sz="2000" dirty="0"/>
                <a:t> </a:t>
              </a:r>
            </a:p>
          </p:txBody>
        </p:sp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E1E5C8E0-D02D-4A54-0B2B-6B3EC4195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1722" y="1749866"/>
              <a:ext cx="10459203" cy="4898996"/>
            </a:xfrm>
            <a:prstGeom prst="rect">
              <a:avLst/>
            </a:prstGeom>
          </p:spPr>
        </p:pic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475B534E-9E99-F8E3-E1EA-526249EA7E0E}"/>
                </a:ext>
              </a:extLst>
            </p:cNvPr>
            <p:cNvSpPr txBox="1"/>
            <p:nvPr/>
          </p:nvSpPr>
          <p:spPr>
            <a:xfrm>
              <a:off x="5639005" y="2437016"/>
              <a:ext cx="13084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/>
                <a:t>Veri Tipleri</a:t>
              </a: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D213AFC6-3C6E-AA06-017B-3C0309FEEC1B}"/>
                </a:ext>
              </a:extLst>
            </p:cNvPr>
            <p:cNvSpPr txBox="1"/>
            <p:nvPr/>
          </p:nvSpPr>
          <p:spPr>
            <a:xfrm>
              <a:off x="3031316" y="3946546"/>
              <a:ext cx="1165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/>
                <a:t>Kategorik</a:t>
              </a: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B9C20C0C-CA3C-6BFB-A4F7-FBC610C38E90}"/>
                </a:ext>
              </a:extLst>
            </p:cNvPr>
            <p:cNvSpPr txBox="1"/>
            <p:nvPr/>
          </p:nvSpPr>
          <p:spPr>
            <a:xfrm>
              <a:off x="8458405" y="3948123"/>
              <a:ext cx="880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/>
                <a:t>Sayısal</a:t>
              </a:r>
            </a:p>
          </p:txBody>
        </p: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EE9AF15F-9A08-02BB-9764-F45AF675DD78}"/>
                </a:ext>
              </a:extLst>
            </p:cNvPr>
            <p:cNvSpPr txBox="1"/>
            <p:nvPr/>
          </p:nvSpPr>
          <p:spPr>
            <a:xfrm>
              <a:off x="1928984" y="5445146"/>
              <a:ext cx="106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/>
                <a:t>Nominal</a:t>
              </a:r>
            </a:p>
          </p:txBody>
        </p:sp>
        <p:sp>
          <p:nvSpPr>
            <p:cNvPr id="46" name="Metin kutusu 45">
              <a:extLst>
                <a:ext uri="{FF2B5EF4-FFF2-40B4-BE49-F238E27FC236}">
                  <a16:creationId xmlns:a16="http://schemas.microsoft.com/office/drawing/2014/main" id="{B6C77AB6-2B73-458C-20F4-CE376BECA3F1}"/>
                </a:ext>
              </a:extLst>
            </p:cNvPr>
            <p:cNvSpPr txBox="1"/>
            <p:nvPr/>
          </p:nvSpPr>
          <p:spPr>
            <a:xfrm>
              <a:off x="4291184" y="5445146"/>
              <a:ext cx="95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/>
                <a:t>Ordinal</a:t>
              </a:r>
            </a:p>
          </p:txBody>
        </p:sp>
        <p:sp>
          <p:nvSpPr>
            <p:cNvPr id="47" name="Metin kutusu 46">
              <a:extLst>
                <a:ext uri="{FF2B5EF4-FFF2-40B4-BE49-F238E27FC236}">
                  <a16:creationId xmlns:a16="http://schemas.microsoft.com/office/drawing/2014/main" id="{61CBC6EF-B633-748E-4F04-C8209F4123D3}"/>
                </a:ext>
              </a:extLst>
            </p:cNvPr>
            <p:cNvSpPr txBox="1"/>
            <p:nvPr/>
          </p:nvSpPr>
          <p:spPr>
            <a:xfrm>
              <a:off x="7288384" y="5502347"/>
              <a:ext cx="979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 err="1"/>
                <a:t>Interval</a:t>
              </a:r>
              <a:endParaRPr lang="tr-TR" sz="2000" dirty="0"/>
            </a:p>
          </p:txBody>
        </p:sp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A892E73C-3BB6-7B95-E5F0-788887949359}"/>
                </a:ext>
              </a:extLst>
            </p:cNvPr>
            <p:cNvSpPr txBox="1"/>
            <p:nvPr/>
          </p:nvSpPr>
          <p:spPr>
            <a:xfrm>
              <a:off x="9663516" y="5505594"/>
              <a:ext cx="72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 err="1"/>
                <a:t>Ratio</a:t>
              </a:r>
              <a:endParaRPr lang="tr-TR" sz="2000" dirty="0"/>
            </a:p>
          </p:txBody>
        </p:sp>
      </p:grp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Veri Tipleri</a:t>
            </a: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622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Veri Tipleri Örnekleri</a:t>
            </a:r>
            <a:endParaRPr lang="en-US" sz="4000" b="1" dirty="0">
              <a:latin typeface="+mn-lt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85945E3A-4E37-5FC3-E60E-F42A2E050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70397"/>
              </p:ext>
            </p:extLst>
          </p:nvPr>
        </p:nvGraphicFramePr>
        <p:xfrm>
          <a:off x="2748775" y="2053188"/>
          <a:ext cx="6591300" cy="1981200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553251474"/>
                    </a:ext>
                  </a:extLst>
                </a:gridCol>
                <a:gridCol w="4819650">
                  <a:extLst>
                    <a:ext uri="{9D8B030D-6E8A-4147-A177-3AD203B41FA5}">
                      <a16:colId xmlns:a16="http://schemas.microsoft.com/office/drawing/2014/main" val="1660085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tr-TR" sz="2000" b="1" dirty="0">
                          <a:effectLst/>
                        </a:rPr>
                        <a:t>Veri Türü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tr-TR" sz="2000" b="1" dirty="0">
                          <a:effectLst/>
                        </a:rPr>
                        <a:t>Örnek Veri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Nominal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Renkler: Kırmızı, Yeşil, Mavi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061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Ordinal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Eğitim Seviyesi: İlkokul, Ortaokul, Lise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35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Interval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Sıcaklık (Celsius): 20°C, 25°C, 30°C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48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tr-TR" sz="2000">
                          <a:effectLst/>
                        </a:rPr>
                        <a:t>Ratio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tr-TR" sz="2000" dirty="0">
                          <a:effectLst/>
                        </a:rPr>
                        <a:t>Uzunluk (metre): 2.5 m, 5.7 m, 10.0 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9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01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Veri Ön İşleme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Veri setini hazırlama sürecidir.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Veri ön işleme aşamaları genellikle şunları içerir.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/>
              <a:t>Veri temizleme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/>
              <a:t>Veri standardizasyonu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/>
              <a:t>Öznitelik seçimi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/>
              <a:t>Veri dönüşümü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/>
              <a:t>Aykırı değerlerin işlenmesi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0264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Veri Temizleme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Veri temizleme, veri setindeki hatalı, eksik veya tutarsız verileri tanımlama, düzeltme veya çıkarma işlemidir.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Bu işlem, verinin doğruluğunu artırarak analiz veya modelleme süreçlerinin güvenilirliğini sağlar.</a:t>
            </a:r>
          </a:p>
        </p:txBody>
      </p:sp>
      <p:pic>
        <p:nvPicPr>
          <p:cNvPr id="9218" name="Picture 2" descr="Best Practices of Data Cleaning - The Data School Down Under">
            <a:extLst>
              <a:ext uri="{FF2B5EF4-FFF2-40B4-BE49-F238E27FC236}">
                <a16:creationId xmlns:a16="http://schemas.microsoft.com/office/drawing/2014/main" id="{D9C2F742-02BF-7F45-90FC-B186B876B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91" y="2870328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2FC79ABE-0C0B-AF89-B051-61054CD405D4}"/>
              </a:ext>
            </a:extLst>
          </p:cNvPr>
          <p:cNvSpPr txBox="1"/>
          <p:nvPr/>
        </p:nvSpPr>
        <p:spPr>
          <a:xfrm>
            <a:off x="4457700" y="605577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https://www.thedataschool.com.au/seema-keswani/best-practices-of-data-cleaning/</a:t>
            </a:r>
          </a:p>
        </p:txBody>
      </p:sp>
    </p:spTree>
    <p:extLst>
      <p:ext uri="{BB962C8B-B14F-4D97-AF65-F5344CB8AC3E}">
        <p14:creationId xmlns:p14="http://schemas.microsoft.com/office/powerpoint/2010/main" val="87688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Veri Temizleme Neden Gerekli?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Veri temizleme işlemi genellikle şu nedenlerle gereklidir.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Doğruluk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Tutarlılık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Eksik veri problemi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Aykırı değerler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Standartlaştırma</a:t>
            </a:r>
          </a:p>
        </p:txBody>
      </p:sp>
    </p:spTree>
    <p:extLst>
      <p:ext uri="{BB962C8B-B14F-4D97-AF65-F5344CB8AC3E}">
        <p14:creationId xmlns:p14="http://schemas.microsoft.com/office/powerpoint/2010/main" val="247991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Microsoft Office PowerPoint</Application>
  <PresentationFormat>Geniş ekran</PresentationFormat>
  <Paragraphs>444</Paragraphs>
  <Slides>43</Slides>
  <Notes>43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Söhne</vt:lpstr>
      <vt:lpstr>Office Teması</vt:lpstr>
      <vt:lpstr>PowerPoint Sunusu</vt:lpstr>
      <vt:lpstr>PowerPoint Sunusu</vt:lpstr>
      <vt:lpstr>Veri Ön İşleme</vt:lpstr>
      <vt:lpstr>Veri Nedir?</vt:lpstr>
      <vt:lpstr>Veri Tipleri</vt:lpstr>
      <vt:lpstr>Veri Tipleri Örnekleri</vt:lpstr>
      <vt:lpstr>Veri Ön İşleme</vt:lpstr>
      <vt:lpstr>Veri Temizleme</vt:lpstr>
      <vt:lpstr>Veri Temizleme Neden Gerekli?</vt:lpstr>
      <vt:lpstr>Veri Temizleme Yöntemleri</vt:lpstr>
      <vt:lpstr>Kayıp Veri Problemi </vt:lpstr>
      <vt:lpstr>Tutarsız Veri Düzeltme</vt:lpstr>
      <vt:lpstr>Yinelenen Verilerin Silinmesi</vt:lpstr>
      <vt:lpstr>Gereksiz Sütunların Silinmesi</vt:lpstr>
      <vt:lpstr>Veri Kodlaması</vt:lpstr>
      <vt:lpstr>PowerPoint Sunusu</vt:lpstr>
      <vt:lpstr>Öznitelik Mühendisliği</vt:lpstr>
      <vt:lpstr>Öznitelik Nedir?</vt:lpstr>
      <vt:lpstr>Öznitelik Mühendisliği</vt:lpstr>
      <vt:lpstr>Öznitelik Mühendisliğinin Önemi</vt:lpstr>
      <vt:lpstr>Öznitelik Seçimi</vt:lpstr>
      <vt:lpstr>Öznitelik Seçimi Yöntemleri</vt:lpstr>
      <vt:lpstr>Öznitelik Çıkarma</vt:lpstr>
      <vt:lpstr>Öznitelik Çıkarmanın Önemi</vt:lpstr>
      <vt:lpstr>Öznitelik Çıkarma Yöntemleri</vt:lpstr>
      <vt:lpstr>Veri Normalizasyonu ve Standardizasyonu </vt:lpstr>
      <vt:lpstr>Veri Normalizasyonu ve Standardizasyonu </vt:lpstr>
      <vt:lpstr>Veri Normalizasyonu ve Standardizasyonu </vt:lpstr>
      <vt:lpstr>PowerPoint Sunusu</vt:lpstr>
      <vt:lpstr>Veri Tipleri ve Dönüşümleri</vt:lpstr>
      <vt:lpstr>Ayrık ve Sürekli Veri Ayırma</vt:lpstr>
      <vt:lpstr>Veri Bölme</vt:lpstr>
      <vt:lpstr>Veri Bölme</vt:lpstr>
      <vt:lpstr>Dengesiz Veri İşleme</vt:lpstr>
      <vt:lpstr>Dengesiz Veri İşleme Yöntemleri</vt:lpstr>
      <vt:lpstr>PowerPoint Sunusu</vt:lpstr>
      <vt:lpstr>Aykırı Değer İşleme</vt:lpstr>
      <vt:lpstr>Aykırı Değer Nedir?</vt:lpstr>
      <vt:lpstr>Aykırı Değer Tespiti Önemi</vt:lpstr>
      <vt:lpstr>Aykırı Değer Tespit Etme Yöntemleri</vt:lpstr>
      <vt:lpstr>Aykırı Değer Tespit Etme Yöntemleri</vt:lpstr>
      <vt:lpstr>Aykırı Değer Tespit Etme Yöntemleri</vt:lpstr>
      <vt:lpstr>Aykırı Değer Tespit Etme Yöntemleri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2025-01-07T18:58:48Z</dcterms:created>
  <dcterms:modified xsi:type="dcterms:W3CDTF">2025-01-07T18:58:53Z</dcterms:modified>
</cp:coreProperties>
</file>