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9af99ef17_0_1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9af99ef17_0_1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9af99ef17_0_1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9af99ef17_0_1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9af99ef17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9af99ef17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9af99ef17_0_2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9af99ef17_0_2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9af99ef17_0_2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9af99ef17_0_2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9b4880d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9b4880d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9b4880d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9b4880d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9b4880d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9b4880d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c48b2235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c48b2235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9b4880da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9b4880da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9af99ef1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9af99ef1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9b4880da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9b4880da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9af99ef17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9af99ef17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9b4880da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9b4880da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9af99ef17_0_2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9af99ef17_0_2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9af99ef17_0_2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9af99ef17_0_2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c48b2235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c48b2235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9b4892f8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9b4892f8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9b4880da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9b4880da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9af99ef17_0_2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9af99ef17_0_2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9af99ef17_0_2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9af99ef17_0_2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9af99ef17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9af99ef17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9af99ef17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9af99ef17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9af99ef17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9af99ef17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9af99ef17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9af99ef17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9af99ef17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9af99ef17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9af99ef17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9af99ef17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9af99ef17_0_1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9af99ef17_0_1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9af99ef17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9af99ef17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01100" y="1283652"/>
            <a:ext cx="4778400" cy="220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Practical MVA - Car Price Estimation</a:t>
            </a:r>
            <a:endParaRPr/>
          </a:p>
        </p:txBody>
      </p:sp>
      <p:sp>
        <p:nvSpPr>
          <p:cNvPr id="86" name="Google Shape;86;p13"/>
          <p:cNvSpPr txBox="1"/>
          <p:nvPr>
            <p:ph idx="1" type="subTitle"/>
          </p:nvPr>
        </p:nvSpPr>
        <p:spPr>
          <a:xfrm>
            <a:off x="301100" y="348685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Goktug Cengiz</a:t>
            </a:r>
            <a:endParaRPr/>
          </a:p>
          <a:p>
            <a:pPr indent="0" lvl="0" marL="0" rtl="0" algn="l">
              <a:spcBef>
                <a:spcPts val="0"/>
              </a:spcBef>
              <a:spcAft>
                <a:spcPts val="0"/>
              </a:spcAft>
              <a:buNone/>
            </a:pPr>
            <a:r>
              <a:rPr lang="en-GB"/>
              <a:t>Henry Qiu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Missing Value Imputation</a:t>
            </a:r>
            <a:endParaRPr/>
          </a:p>
        </p:txBody>
      </p:sp>
      <p:sp>
        <p:nvSpPr>
          <p:cNvPr id="144" name="Google Shape;144;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Missing values were imputed thanks to missForest package in R. ’missForest’ is used to impute missing values particularly in the case of mixed-type data. It can be used to impute continuous and/or categorical data including complex interactions and non-linear relations. It yields an out-of-bag (OOB) imputation error estimate. Moreover, it can be run parallel to save computation time. Consequently, we have both of continuous and categorical variables to be imputed that’s why we use 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Univariate Outlier Detection</a:t>
            </a:r>
            <a:endParaRPr/>
          </a:p>
        </p:txBody>
      </p:sp>
      <p:sp>
        <p:nvSpPr>
          <p:cNvPr id="150" name="Google Shape;150;p23"/>
          <p:cNvSpPr txBox="1"/>
          <p:nvPr>
            <p:ph idx="1" type="body"/>
          </p:nvPr>
        </p:nvSpPr>
        <p:spPr>
          <a:xfrm>
            <a:off x="5990350" y="1276875"/>
            <a:ext cx="28419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"WheelBase", "LengthOfCar"," WidthOf-Car", "EngineSize", "Stroke", "CompressionRatio", "Horsepower", "PeakRPM", "CityMPG", "HighwayMPG" </a:t>
            </a:r>
            <a:endParaRPr/>
          </a:p>
          <a:p>
            <a:pPr indent="0" lvl="0" marL="0" rtl="0" algn="l">
              <a:spcBef>
                <a:spcPts val="1600"/>
              </a:spcBef>
              <a:spcAft>
                <a:spcPts val="1600"/>
              </a:spcAft>
              <a:buNone/>
            </a:pPr>
            <a:r>
              <a:t/>
            </a:r>
            <a:endParaRPr/>
          </a:p>
        </p:txBody>
      </p:sp>
      <p:pic>
        <p:nvPicPr>
          <p:cNvPr id="151" name="Google Shape;151;p23"/>
          <p:cNvPicPr preferRelativeResize="0"/>
          <p:nvPr/>
        </p:nvPicPr>
        <p:blipFill>
          <a:blip r:embed="rId3">
            <a:alphaModFix/>
          </a:blip>
          <a:stretch>
            <a:fillRect/>
          </a:stretch>
        </p:blipFill>
        <p:spPr>
          <a:xfrm>
            <a:off x="311700" y="1276863"/>
            <a:ext cx="5346750" cy="3245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Multivariate Outlier Detection</a:t>
            </a:r>
            <a:endParaRPr/>
          </a:p>
        </p:txBody>
      </p:sp>
      <p:sp>
        <p:nvSpPr>
          <p:cNvPr id="157" name="Google Shape;157;p24"/>
          <p:cNvSpPr txBox="1"/>
          <p:nvPr>
            <p:ph idx="1" type="body"/>
          </p:nvPr>
        </p:nvSpPr>
        <p:spPr>
          <a:xfrm>
            <a:off x="311700" y="1229875"/>
            <a:ext cx="3761100" cy="319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The Mahalanobis distance was used of each data instance against the distribution of the whole data set to have an outlier score for each point. We can see how many points are considered outliers with each distance given a cutoff point with confidence level % 97.5.</a:t>
            </a:r>
            <a:endParaRPr/>
          </a:p>
        </p:txBody>
      </p:sp>
      <p:pic>
        <p:nvPicPr>
          <p:cNvPr id="158" name="Google Shape;158;p24"/>
          <p:cNvPicPr preferRelativeResize="0"/>
          <p:nvPr/>
        </p:nvPicPr>
        <p:blipFill>
          <a:blip r:embed="rId3">
            <a:alphaModFix/>
          </a:blip>
          <a:stretch>
            <a:fillRect/>
          </a:stretch>
        </p:blipFill>
        <p:spPr>
          <a:xfrm>
            <a:off x="4572002" y="1229875"/>
            <a:ext cx="4429375" cy="2655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Outlier Treatment</a:t>
            </a:r>
            <a:endParaRPr/>
          </a:p>
        </p:txBody>
      </p:sp>
      <p:sp>
        <p:nvSpPr>
          <p:cNvPr id="164" name="Google Shape;164;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We found indexes of outlier values which were detected. </a:t>
            </a:r>
            <a:endParaRPr/>
          </a:p>
          <a:p>
            <a:pPr indent="-342900" lvl="0" marL="457200" rtl="0" algn="l">
              <a:spcBef>
                <a:spcPts val="0"/>
              </a:spcBef>
              <a:spcAft>
                <a:spcPts val="0"/>
              </a:spcAft>
              <a:buSzPts val="1800"/>
              <a:buAutoNum type="arabicPeriod"/>
            </a:pPr>
            <a:r>
              <a:rPr lang="en-GB"/>
              <a:t>We brought outlier values from our data set using these indexes.</a:t>
            </a:r>
            <a:endParaRPr/>
          </a:p>
          <a:p>
            <a:pPr indent="-342900" lvl="0" marL="457200" rtl="0" algn="l">
              <a:spcBef>
                <a:spcPts val="0"/>
              </a:spcBef>
              <a:spcAft>
                <a:spcPts val="0"/>
              </a:spcAft>
              <a:buSzPts val="1800"/>
              <a:buAutoNum type="arabicPeriod"/>
            </a:pPr>
            <a:r>
              <a:rPr lang="en-GB"/>
              <a:t>We assigned NA Values to outlier values.</a:t>
            </a:r>
            <a:endParaRPr/>
          </a:p>
          <a:p>
            <a:pPr indent="-342900" lvl="0" marL="457200" rtl="0" algn="l">
              <a:spcBef>
                <a:spcPts val="0"/>
              </a:spcBef>
              <a:spcAft>
                <a:spcPts val="0"/>
              </a:spcAft>
              <a:buSzPts val="1800"/>
              <a:buAutoNum type="arabicPeriod"/>
            </a:pPr>
            <a:r>
              <a:rPr lang="en-GB"/>
              <a:t>NA Values were imputed by Random Forest.</a:t>
            </a:r>
            <a:endParaRPr/>
          </a:p>
          <a:p>
            <a:pPr indent="-342900" lvl="0" marL="457200" rtl="0" algn="l">
              <a:spcBef>
                <a:spcPts val="0"/>
              </a:spcBef>
              <a:spcAft>
                <a:spcPts val="0"/>
              </a:spcAft>
              <a:buSzPts val="1800"/>
              <a:buAutoNum type="arabicPeriod"/>
            </a:pPr>
            <a:r>
              <a:rPr lang="en-GB"/>
              <a:t>As a result, we obtained new values and outliers treated.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Descriptive Analytics</a:t>
            </a:r>
            <a:endParaRPr/>
          </a:p>
        </p:txBody>
      </p:sp>
      <p:sp>
        <p:nvSpPr>
          <p:cNvPr id="170" name="Google Shape;170;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a:t>We used some of methods (below) to find associations. (to explore)</a:t>
            </a:r>
            <a:endParaRPr/>
          </a:p>
          <a:p>
            <a:pPr indent="-342900" lvl="0" marL="457200" rtl="0" algn="l">
              <a:spcBef>
                <a:spcPts val="1600"/>
              </a:spcBef>
              <a:spcAft>
                <a:spcPts val="0"/>
              </a:spcAft>
              <a:buSzPts val="1800"/>
              <a:buAutoNum type="arabicParenR"/>
            </a:pPr>
            <a:r>
              <a:rPr lang="en-GB"/>
              <a:t>Visualization</a:t>
            </a:r>
            <a:endParaRPr/>
          </a:p>
          <a:p>
            <a:pPr indent="-342900" lvl="0" marL="457200" rtl="0" algn="l">
              <a:spcBef>
                <a:spcPts val="0"/>
              </a:spcBef>
              <a:spcAft>
                <a:spcPts val="0"/>
              </a:spcAft>
              <a:buSzPts val="1800"/>
              <a:buAutoNum type="arabicParenR"/>
            </a:pPr>
            <a:r>
              <a:rPr lang="en-GB"/>
              <a:t>Principal Component Analysis</a:t>
            </a:r>
            <a:endParaRPr/>
          </a:p>
          <a:p>
            <a:pPr indent="-342900" lvl="0" marL="457200" rtl="0" algn="l">
              <a:spcBef>
                <a:spcPts val="0"/>
              </a:spcBef>
              <a:spcAft>
                <a:spcPts val="0"/>
              </a:spcAft>
              <a:buSzPts val="1800"/>
              <a:buAutoNum type="arabicParenR"/>
            </a:pPr>
            <a:r>
              <a:rPr lang="en-GB"/>
              <a:t>Clustering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10000"/>
            <a:ext cx="8832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Visualization by Pie Charts for Categorical Values</a:t>
            </a:r>
            <a:endParaRPr/>
          </a:p>
          <a:p>
            <a:pPr indent="0" lvl="0" marL="0" rtl="0" algn="l">
              <a:spcBef>
                <a:spcPts val="0"/>
              </a:spcBef>
              <a:spcAft>
                <a:spcPts val="0"/>
              </a:spcAft>
              <a:buNone/>
            </a:pPr>
            <a:r>
              <a:t/>
            </a:r>
            <a:endParaRPr/>
          </a:p>
        </p:txBody>
      </p:sp>
      <p:sp>
        <p:nvSpPr>
          <p:cNvPr id="176" name="Google Shape;176;p27"/>
          <p:cNvSpPr txBox="1"/>
          <p:nvPr>
            <p:ph idx="1" type="body"/>
          </p:nvPr>
        </p:nvSpPr>
        <p:spPr>
          <a:xfrm>
            <a:off x="5267000" y="1847993"/>
            <a:ext cx="3511200" cy="144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When we consider all pie charts plots, we can say that companies have broad distribution. </a:t>
            </a:r>
            <a:endParaRPr/>
          </a:p>
        </p:txBody>
      </p:sp>
      <p:pic>
        <p:nvPicPr>
          <p:cNvPr id="177" name="Google Shape;177;p27"/>
          <p:cNvPicPr preferRelativeResize="0"/>
          <p:nvPr/>
        </p:nvPicPr>
        <p:blipFill>
          <a:blip r:embed="rId3">
            <a:alphaModFix/>
          </a:blip>
          <a:stretch>
            <a:fillRect/>
          </a:stretch>
        </p:blipFill>
        <p:spPr>
          <a:xfrm>
            <a:off x="311688" y="1343975"/>
            <a:ext cx="4714875" cy="2867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62635" y="1287233"/>
            <a:ext cx="5765400" cy="4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txBox="1"/>
          <p:nvPr>
            <p:ph idx="1" type="body"/>
          </p:nvPr>
        </p:nvSpPr>
        <p:spPr>
          <a:xfrm>
            <a:off x="311700" y="1229875"/>
            <a:ext cx="59565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4" name="Google Shape;184;p28"/>
          <p:cNvPicPr preferRelativeResize="0"/>
          <p:nvPr/>
        </p:nvPicPr>
        <p:blipFill>
          <a:blip r:embed="rId3">
            <a:alphaModFix/>
          </a:blip>
          <a:stretch>
            <a:fillRect/>
          </a:stretch>
        </p:blipFill>
        <p:spPr>
          <a:xfrm>
            <a:off x="311699" y="1229875"/>
            <a:ext cx="5867199" cy="3581425"/>
          </a:xfrm>
          <a:prstGeom prst="rect">
            <a:avLst/>
          </a:prstGeom>
          <a:noFill/>
          <a:ln>
            <a:noFill/>
          </a:ln>
        </p:spPr>
      </p:pic>
      <p:sp>
        <p:nvSpPr>
          <p:cNvPr id="185" name="Google Shape;185;p28"/>
          <p:cNvSpPr txBox="1"/>
          <p:nvPr>
            <p:ph type="title"/>
          </p:nvPr>
        </p:nvSpPr>
        <p:spPr>
          <a:xfrm>
            <a:off x="311700" y="410000"/>
            <a:ext cx="8658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Visualization by Pie Charts for Categorical Values</a:t>
            </a:r>
            <a:endParaRPr/>
          </a:p>
        </p:txBody>
      </p:sp>
      <p:sp>
        <p:nvSpPr>
          <p:cNvPr id="186" name="Google Shape;186;p28"/>
          <p:cNvSpPr txBox="1"/>
          <p:nvPr>
            <p:ph idx="1" type="body"/>
          </p:nvPr>
        </p:nvSpPr>
        <p:spPr>
          <a:xfrm>
            <a:off x="6515075" y="1229874"/>
            <a:ext cx="2550300" cy="304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On the other hand, Engine Location has narrow distribution and it will be excluded from our dataset. We could not observe any problem about other variables.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410000"/>
            <a:ext cx="8672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Visualization by Pie Charts for Categorical Values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92" name="Google Shape;192;p29"/>
          <p:cNvPicPr preferRelativeResize="0"/>
          <p:nvPr/>
        </p:nvPicPr>
        <p:blipFill>
          <a:blip r:embed="rId3">
            <a:alphaModFix/>
          </a:blip>
          <a:stretch>
            <a:fillRect/>
          </a:stretch>
        </p:blipFill>
        <p:spPr>
          <a:xfrm>
            <a:off x="743350" y="1017802"/>
            <a:ext cx="7657300" cy="2787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Visualization</a:t>
            </a:r>
            <a:endParaRPr/>
          </a:p>
        </p:txBody>
      </p:sp>
      <p:sp>
        <p:nvSpPr>
          <p:cNvPr id="198" name="Google Shape;198;p30"/>
          <p:cNvSpPr txBox="1"/>
          <p:nvPr>
            <p:ph idx="1" type="body"/>
          </p:nvPr>
        </p:nvSpPr>
        <p:spPr>
          <a:xfrm>
            <a:off x="6158475" y="1599000"/>
            <a:ext cx="2414100" cy="233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High Prices:</a:t>
            </a:r>
            <a:endParaRPr/>
          </a:p>
          <a:p>
            <a:pPr indent="-342900" lvl="0" marL="457200" rtl="0" algn="l">
              <a:spcBef>
                <a:spcPts val="0"/>
              </a:spcBef>
              <a:spcAft>
                <a:spcPts val="0"/>
              </a:spcAft>
              <a:buSzPts val="1800"/>
              <a:buChar char="●"/>
            </a:pPr>
            <a:r>
              <a:rPr lang="en-GB"/>
              <a:t>Mercedes</a:t>
            </a:r>
            <a:endParaRPr/>
          </a:p>
          <a:p>
            <a:pPr indent="-342900" lvl="0" marL="457200" rtl="0" algn="l">
              <a:spcBef>
                <a:spcPts val="0"/>
              </a:spcBef>
              <a:spcAft>
                <a:spcPts val="0"/>
              </a:spcAft>
              <a:buSzPts val="1800"/>
              <a:buChar char="●"/>
            </a:pPr>
            <a:r>
              <a:rPr lang="en-GB"/>
              <a:t>BMW</a:t>
            </a:r>
            <a:endParaRPr/>
          </a:p>
          <a:p>
            <a:pPr indent="-342900" lvl="0" marL="457200" rtl="0" algn="l">
              <a:spcBef>
                <a:spcPts val="0"/>
              </a:spcBef>
              <a:spcAft>
                <a:spcPts val="0"/>
              </a:spcAft>
              <a:buSzPts val="1800"/>
              <a:buChar char="●"/>
            </a:pPr>
            <a:r>
              <a:rPr lang="en-GB"/>
              <a:t>Jaguar</a:t>
            </a:r>
            <a:endParaRPr/>
          </a:p>
        </p:txBody>
      </p:sp>
      <p:pic>
        <p:nvPicPr>
          <p:cNvPr id="199" name="Google Shape;199;p30"/>
          <p:cNvPicPr preferRelativeResize="0"/>
          <p:nvPr/>
        </p:nvPicPr>
        <p:blipFill>
          <a:blip r:embed="rId3">
            <a:alphaModFix/>
          </a:blip>
          <a:stretch>
            <a:fillRect/>
          </a:stretch>
        </p:blipFill>
        <p:spPr>
          <a:xfrm>
            <a:off x="0" y="1170200"/>
            <a:ext cx="5853675" cy="35600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Visualization</a:t>
            </a:r>
            <a:endParaRPr/>
          </a:p>
        </p:txBody>
      </p:sp>
      <p:sp>
        <p:nvSpPr>
          <p:cNvPr id="205" name="Google Shape;205;p31"/>
          <p:cNvSpPr txBox="1"/>
          <p:nvPr>
            <p:ph idx="1" type="body"/>
          </p:nvPr>
        </p:nvSpPr>
        <p:spPr>
          <a:xfrm>
            <a:off x="6487675" y="1338375"/>
            <a:ext cx="2344500" cy="32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Bivariate description for Categorical Variables (Target vs Categorical Variables)</a:t>
            </a:r>
            <a:endParaRPr/>
          </a:p>
          <a:p>
            <a:pPr indent="0" lvl="0" marL="0" rtl="0" algn="l">
              <a:spcBef>
                <a:spcPts val="1600"/>
              </a:spcBef>
              <a:spcAft>
                <a:spcPts val="1600"/>
              </a:spcAft>
              <a:buNone/>
            </a:pPr>
            <a:r>
              <a:t/>
            </a:r>
            <a:endParaRPr/>
          </a:p>
        </p:txBody>
      </p:sp>
      <p:pic>
        <p:nvPicPr>
          <p:cNvPr id="206" name="Google Shape;206;p31"/>
          <p:cNvPicPr preferRelativeResize="0"/>
          <p:nvPr/>
        </p:nvPicPr>
        <p:blipFill>
          <a:blip r:embed="rId3">
            <a:alphaModFix/>
          </a:blip>
          <a:stretch>
            <a:fillRect/>
          </a:stretch>
        </p:blipFill>
        <p:spPr>
          <a:xfrm>
            <a:off x="311700" y="1197625"/>
            <a:ext cx="5550985" cy="33711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The source in this project is the Automobile dataset, provided by the UCI Machine Learning Repository. One of the most significant question we wanted to answer with this project was to find how much of an impact does some features play a role in determining the price of that car with using multivariate analysis techniques.</a:t>
            </a:r>
            <a:endParaRPr/>
          </a:p>
        </p:txBody>
      </p:sp>
      <p:pic>
        <p:nvPicPr>
          <p:cNvPr id="93" name="Google Shape;93;p14"/>
          <p:cNvPicPr preferRelativeResize="0"/>
          <p:nvPr/>
        </p:nvPicPr>
        <p:blipFill>
          <a:blip r:embed="rId3">
            <a:alphaModFix/>
          </a:blip>
          <a:stretch>
            <a:fillRect/>
          </a:stretch>
        </p:blipFill>
        <p:spPr>
          <a:xfrm>
            <a:off x="438875" y="3008125"/>
            <a:ext cx="3063425" cy="1817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Visualization</a:t>
            </a:r>
            <a:endParaRPr/>
          </a:p>
        </p:txBody>
      </p:sp>
      <p:sp>
        <p:nvSpPr>
          <p:cNvPr id="212" name="Google Shape;212;p32"/>
          <p:cNvSpPr txBox="1"/>
          <p:nvPr>
            <p:ph idx="1" type="body"/>
          </p:nvPr>
        </p:nvSpPr>
        <p:spPr>
          <a:xfrm>
            <a:off x="6405375" y="1229875"/>
            <a:ext cx="2496300" cy="229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Bivariate description for Categorical Variables (Target vs Categorical Variables)</a:t>
            </a:r>
            <a:endParaRPr/>
          </a:p>
        </p:txBody>
      </p:sp>
      <p:pic>
        <p:nvPicPr>
          <p:cNvPr id="213" name="Google Shape;213;p32"/>
          <p:cNvPicPr preferRelativeResize="0"/>
          <p:nvPr/>
        </p:nvPicPr>
        <p:blipFill>
          <a:blip r:embed="rId3">
            <a:alphaModFix/>
          </a:blip>
          <a:stretch>
            <a:fillRect/>
          </a:stretch>
        </p:blipFill>
        <p:spPr>
          <a:xfrm>
            <a:off x="311700" y="1229875"/>
            <a:ext cx="5791925" cy="3520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Visualization by Correlation Table</a:t>
            </a:r>
            <a:endParaRPr/>
          </a:p>
        </p:txBody>
      </p:sp>
      <p:sp>
        <p:nvSpPr>
          <p:cNvPr id="219" name="Google Shape;219;p33"/>
          <p:cNvSpPr txBox="1"/>
          <p:nvPr>
            <p:ph idx="1" type="body"/>
          </p:nvPr>
        </p:nvSpPr>
        <p:spPr>
          <a:xfrm>
            <a:off x="4475975" y="2160600"/>
            <a:ext cx="4260300" cy="82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Correlations between continuous variable.</a:t>
            </a:r>
            <a:endParaRPr/>
          </a:p>
        </p:txBody>
      </p:sp>
      <p:pic>
        <p:nvPicPr>
          <p:cNvPr id="220" name="Google Shape;220;p33"/>
          <p:cNvPicPr preferRelativeResize="0"/>
          <p:nvPr/>
        </p:nvPicPr>
        <p:blipFill>
          <a:blip r:embed="rId3">
            <a:alphaModFix/>
          </a:blip>
          <a:stretch>
            <a:fillRect/>
          </a:stretch>
        </p:blipFill>
        <p:spPr>
          <a:xfrm>
            <a:off x="311700" y="1138988"/>
            <a:ext cx="3868674" cy="3520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Visualization</a:t>
            </a:r>
            <a:endParaRPr/>
          </a:p>
        </p:txBody>
      </p:sp>
      <p:sp>
        <p:nvSpPr>
          <p:cNvPr id="226" name="Google Shape;226;p34"/>
          <p:cNvSpPr txBox="1"/>
          <p:nvPr>
            <p:ph idx="1" type="body"/>
          </p:nvPr>
        </p:nvSpPr>
        <p:spPr>
          <a:xfrm>
            <a:off x="6542525" y="1229875"/>
            <a:ext cx="2386500" cy="197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Bivariate description for Continuous Variables (Target vs Continuous Variables)</a:t>
            </a:r>
            <a:endParaRPr/>
          </a:p>
        </p:txBody>
      </p:sp>
      <p:pic>
        <p:nvPicPr>
          <p:cNvPr id="227" name="Google Shape;227;p34"/>
          <p:cNvPicPr preferRelativeResize="0"/>
          <p:nvPr/>
        </p:nvPicPr>
        <p:blipFill>
          <a:blip r:embed="rId3">
            <a:alphaModFix/>
          </a:blip>
          <a:stretch>
            <a:fillRect/>
          </a:stretch>
        </p:blipFill>
        <p:spPr>
          <a:xfrm>
            <a:off x="311700" y="1229875"/>
            <a:ext cx="5882999" cy="3584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Principal Component Analysis</a:t>
            </a:r>
            <a:endParaRPr/>
          </a:p>
        </p:txBody>
      </p:sp>
      <p:pic>
        <p:nvPicPr>
          <p:cNvPr id="233" name="Google Shape;233;p35"/>
          <p:cNvPicPr preferRelativeResize="0"/>
          <p:nvPr/>
        </p:nvPicPr>
        <p:blipFill>
          <a:blip r:embed="rId3">
            <a:alphaModFix/>
          </a:blip>
          <a:stretch>
            <a:fillRect/>
          </a:stretch>
        </p:blipFill>
        <p:spPr>
          <a:xfrm>
            <a:off x="5514225" y="372925"/>
            <a:ext cx="3530001" cy="4397649"/>
          </a:xfrm>
          <a:prstGeom prst="rect">
            <a:avLst/>
          </a:prstGeom>
          <a:noFill/>
          <a:ln>
            <a:noFill/>
          </a:ln>
        </p:spPr>
      </p:pic>
      <p:pic>
        <p:nvPicPr>
          <p:cNvPr id="234" name="Google Shape;234;p35"/>
          <p:cNvPicPr preferRelativeResize="0"/>
          <p:nvPr/>
        </p:nvPicPr>
        <p:blipFill>
          <a:blip r:embed="rId4">
            <a:alphaModFix/>
          </a:blip>
          <a:stretch>
            <a:fillRect/>
          </a:stretch>
        </p:blipFill>
        <p:spPr>
          <a:xfrm>
            <a:off x="654025" y="1229875"/>
            <a:ext cx="4046384" cy="33390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Clustering</a:t>
            </a:r>
            <a:endParaRPr/>
          </a:p>
        </p:txBody>
      </p:sp>
      <p:sp>
        <p:nvSpPr>
          <p:cNvPr id="240" name="Google Shape;240;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identify optimal number</a:t>
            </a:r>
            <a:br>
              <a:rPr lang="en-GB"/>
            </a:br>
            <a:r>
              <a:rPr lang="en-GB"/>
              <a:t> of cluster</a:t>
            </a:r>
            <a:endParaRPr/>
          </a:p>
          <a:p>
            <a:pPr indent="-342900" lvl="0" marL="457200" rtl="0" algn="l">
              <a:spcBef>
                <a:spcPts val="1600"/>
              </a:spcBef>
              <a:spcAft>
                <a:spcPts val="0"/>
              </a:spcAft>
              <a:buSzPts val="1800"/>
              <a:buChar char="-"/>
            </a:pPr>
            <a:r>
              <a:rPr lang="en-GB"/>
              <a:t>Elbow Method</a:t>
            </a:r>
            <a:endParaRPr/>
          </a:p>
          <a:p>
            <a:pPr indent="-342900" lvl="0" marL="457200" rtl="0" algn="l">
              <a:spcBef>
                <a:spcPts val="0"/>
              </a:spcBef>
              <a:spcAft>
                <a:spcPts val="0"/>
              </a:spcAft>
              <a:buSzPts val="1800"/>
              <a:buChar char="-"/>
            </a:pPr>
            <a:r>
              <a:rPr lang="en-GB"/>
              <a:t>Average Silhouette</a:t>
            </a:r>
            <a:endParaRPr/>
          </a:p>
          <a:p>
            <a:pPr indent="-342900" lvl="0" marL="457200" rtl="0" algn="l">
              <a:spcBef>
                <a:spcPts val="0"/>
              </a:spcBef>
              <a:spcAft>
                <a:spcPts val="0"/>
              </a:spcAft>
              <a:buSzPts val="1800"/>
              <a:buChar char="-"/>
            </a:pPr>
            <a:r>
              <a:rPr lang="en-GB"/>
              <a:t>Gap Statistic</a:t>
            </a:r>
            <a:endParaRPr/>
          </a:p>
        </p:txBody>
      </p:sp>
      <p:pic>
        <p:nvPicPr>
          <p:cNvPr id="241" name="Google Shape;241;p36"/>
          <p:cNvPicPr preferRelativeResize="0"/>
          <p:nvPr/>
        </p:nvPicPr>
        <p:blipFill>
          <a:blip r:embed="rId3">
            <a:alphaModFix/>
          </a:blip>
          <a:stretch>
            <a:fillRect/>
          </a:stretch>
        </p:blipFill>
        <p:spPr>
          <a:xfrm>
            <a:off x="3938213" y="947288"/>
            <a:ext cx="4714875" cy="2867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Clustering</a:t>
            </a:r>
            <a:endParaRPr/>
          </a:p>
        </p:txBody>
      </p:sp>
      <p:sp>
        <p:nvSpPr>
          <p:cNvPr id="247" name="Google Shape;247;p3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Method: K-means</a:t>
            </a:r>
            <a:endParaRPr/>
          </a:p>
        </p:txBody>
      </p:sp>
      <p:pic>
        <p:nvPicPr>
          <p:cNvPr id="248" name="Google Shape;248;p37"/>
          <p:cNvPicPr preferRelativeResize="0"/>
          <p:nvPr/>
        </p:nvPicPr>
        <p:blipFill>
          <a:blip r:embed="rId3">
            <a:alphaModFix/>
          </a:blip>
          <a:stretch>
            <a:fillRect/>
          </a:stretch>
        </p:blipFill>
        <p:spPr>
          <a:xfrm>
            <a:off x="2921500" y="308875"/>
            <a:ext cx="5335525" cy="45257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Clustering</a:t>
            </a:r>
            <a:endParaRPr/>
          </a:p>
        </p:txBody>
      </p:sp>
      <p:pic>
        <p:nvPicPr>
          <p:cNvPr id="254" name="Google Shape;254;p38"/>
          <p:cNvPicPr preferRelativeResize="0"/>
          <p:nvPr/>
        </p:nvPicPr>
        <p:blipFill>
          <a:blip r:embed="rId3">
            <a:alphaModFix/>
          </a:blip>
          <a:stretch>
            <a:fillRect/>
          </a:stretch>
        </p:blipFill>
        <p:spPr>
          <a:xfrm>
            <a:off x="496150" y="1017800"/>
            <a:ext cx="8151701" cy="3627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Prediction model</a:t>
            </a:r>
            <a:endParaRPr/>
          </a:p>
        </p:txBody>
      </p:sp>
      <p:sp>
        <p:nvSpPr>
          <p:cNvPr id="260" name="Google Shape;260;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2000">
                <a:solidFill>
                  <a:srgbClr val="000000"/>
                </a:solidFill>
              </a:rPr>
              <a:t>Aim</a:t>
            </a:r>
            <a:endParaRPr b="1" sz="2000">
              <a:solidFill>
                <a:srgbClr val="000000"/>
              </a:solidFill>
            </a:endParaRPr>
          </a:p>
          <a:p>
            <a:pPr indent="0" lvl="0" marL="0" rtl="0" algn="l">
              <a:lnSpc>
                <a:spcPct val="100000"/>
              </a:lnSpc>
              <a:spcBef>
                <a:spcPts val="0"/>
              </a:spcBef>
              <a:spcAft>
                <a:spcPts val="0"/>
              </a:spcAft>
              <a:buNone/>
            </a:pPr>
            <a:r>
              <a:t/>
            </a:r>
            <a:endParaRPr b="1" sz="2000">
              <a:solidFill>
                <a:srgbClr val="000000"/>
              </a:solidFill>
            </a:endParaRPr>
          </a:p>
          <a:p>
            <a:pPr indent="457200" lvl="0" marL="0" rtl="0" algn="l">
              <a:lnSpc>
                <a:spcPct val="100000"/>
              </a:lnSpc>
              <a:spcBef>
                <a:spcPts val="0"/>
              </a:spcBef>
              <a:spcAft>
                <a:spcPts val="0"/>
              </a:spcAft>
              <a:buNone/>
            </a:pPr>
            <a:r>
              <a:rPr lang="en-GB" sz="2000">
                <a:solidFill>
                  <a:srgbClr val="000000"/>
                </a:solidFill>
              </a:rPr>
              <a:t>Predict prices of the cars based on the available features</a:t>
            </a:r>
            <a:endParaRPr sz="2000">
              <a:solidFill>
                <a:srgbClr val="000000"/>
              </a:solidFill>
            </a:endParaRPr>
          </a:p>
          <a:p>
            <a:pPr indent="0" lvl="0" marL="0" rtl="0" algn="l">
              <a:lnSpc>
                <a:spcPct val="100000"/>
              </a:lnSpc>
              <a:spcBef>
                <a:spcPts val="0"/>
              </a:spcBef>
              <a:spcAft>
                <a:spcPts val="0"/>
              </a:spcAft>
              <a:buNone/>
            </a:pPr>
            <a:r>
              <a:t/>
            </a:r>
            <a:endParaRPr b="1" sz="2000">
              <a:solidFill>
                <a:srgbClr val="000000"/>
              </a:solidFill>
            </a:endParaRPr>
          </a:p>
          <a:p>
            <a:pPr indent="0" lvl="0" marL="0" rtl="0" algn="l">
              <a:lnSpc>
                <a:spcPct val="100000"/>
              </a:lnSpc>
              <a:spcBef>
                <a:spcPts val="0"/>
              </a:spcBef>
              <a:spcAft>
                <a:spcPts val="0"/>
              </a:spcAft>
              <a:buNone/>
            </a:pPr>
            <a:r>
              <a:rPr b="1" lang="en-GB" sz="2000">
                <a:solidFill>
                  <a:srgbClr val="000000"/>
                </a:solidFill>
              </a:rPr>
              <a:t>Data Partitioning</a:t>
            </a:r>
            <a:endParaRPr b="1" sz="2000">
              <a:solidFill>
                <a:srgbClr val="000000"/>
              </a:solidFill>
            </a:endParaRPr>
          </a:p>
          <a:p>
            <a:pPr indent="0" lvl="0" marL="0" rtl="0" algn="l">
              <a:lnSpc>
                <a:spcPct val="100000"/>
              </a:lnSpc>
              <a:spcBef>
                <a:spcPts val="0"/>
              </a:spcBef>
              <a:spcAft>
                <a:spcPts val="0"/>
              </a:spcAft>
              <a:buNone/>
            </a:pPr>
            <a:r>
              <a:t/>
            </a:r>
            <a:endParaRPr sz="2000">
              <a:solidFill>
                <a:schemeClr val="dk1"/>
              </a:solidFill>
            </a:endParaRPr>
          </a:p>
          <a:p>
            <a:pPr indent="-342900" lvl="0" marL="457200" rtl="0" algn="l">
              <a:spcBef>
                <a:spcPts val="0"/>
              </a:spcBef>
              <a:spcAft>
                <a:spcPts val="0"/>
              </a:spcAft>
              <a:buSzPts val="1800"/>
              <a:buChar char="-"/>
            </a:pPr>
            <a:r>
              <a:rPr lang="en-GB"/>
              <a:t>80% Training data</a:t>
            </a:r>
            <a:br>
              <a:rPr lang="en-GB"/>
            </a:br>
            <a:endParaRPr/>
          </a:p>
          <a:p>
            <a:pPr indent="-342900" lvl="0" marL="457200" rtl="0" algn="l">
              <a:spcBef>
                <a:spcPts val="0"/>
              </a:spcBef>
              <a:spcAft>
                <a:spcPts val="0"/>
              </a:spcAft>
              <a:buSzPts val="1800"/>
              <a:buChar char="-"/>
            </a:pPr>
            <a:r>
              <a:rPr lang="en-GB"/>
              <a:t>20% Testing data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Decision Tree</a:t>
            </a:r>
            <a:endParaRPr/>
          </a:p>
        </p:txBody>
      </p:sp>
      <p:pic>
        <p:nvPicPr>
          <p:cNvPr id="266" name="Google Shape;266;p40"/>
          <p:cNvPicPr preferRelativeResize="0"/>
          <p:nvPr/>
        </p:nvPicPr>
        <p:blipFill>
          <a:blip r:embed="rId3">
            <a:alphaModFix/>
          </a:blip>
          <a:stretch>
            <a:fillRect/>
          </a:stretch>
        </p:blipFill>
        <p:spPr>
          <a:xfrm>
            <a:off x="4717050" y="410000"/>
            <a:ext cx="3774279" cy="4114250"/>
          </a:xfrm>
          <a:prstGeom prst="rect">
            <a:avLst/>
          </a:prstGeom>
          <a:noFill/>
          <a:ln>
            <a:noFill/>
          </a:ln>
        </p:spPr>
      </p:pic>
      <p:pic>
        <p:nvPicPr>
          <p:cNvPr id="267" name="Google Shape;267;p40"/>
          <p:cNvPicPr preferRelativeResize="0"/>
          <p:nvPr/>
        </p:nvPicPr>
        <p:blipFill>
          <a:blip r:embed="rId4">
            <a:alphaModFix/>
          </a:blip>
          <a:stretch>
            <a:fillRect/>
          </a:stretch>
        </p:blipFill>
        <p:spPr>
          <a:xfrm>
            <a:off x="704884" y="1095688"/>
            <a:ext cx="3309291" cy="3607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273" name="Google Shape;273;p4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2 significant dimensions in PCA</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GB"/>
              <a:t>2 different clusters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GB"/>
              <a:t>Brand &gt; Power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Understanding</a:t>
            </a:r>
            <a:endParaRPr/>
          </a:p>
        </p:txBody>
      </p:sp>
      <p:sp>
        <p:nvSpPr>
          <p:cNvPr id="99" name="Google Shape;99;p15"/>
          <p:cNvSpPr txBox="1"/>
          <p:nvPr>
            <p:ph idx="1" type="body"/>
          </p:nvPr>
        </p:nvSpPr>
        <p:spPr>
          <a:xfrm>
            <a:off x="6101275" y="1017800"/>
            <a:ext cx="2730900" cy="355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205 Observations</a:t>
            </a:r>
            <a:endParaRPr/>
          </a:p>
          <a:p>
            <a:pPr indent="-342900" lvl="0" marL="457200" rtl="0" algn="l">
              <a:spcBef>
                <a:spcPts val="0"/>
              </a:spcBef>
              <a:spcAft>
                <a:spcPts val="0"/>
              </a:spcAft>
              <a:buSzPts val="1800"/>
              <a:buChar char="●"/>
            </a:pPr>
            <a:r>
              <a:rPr lang="en-GB"/>
              <a:t>26 Variables</a:t>
            </a:r>
            <a:endParaRPr/>
          </a:p>
        </p:txBody>
      </p:sp>
      <p:pic>
        <p:nvPicPr>
          <p:cNvPr id="100" name="Google Shape;100;p15"/>
          <p:cNvPicPr preferRelativeResize="0"/>
          <p:nvPr/>
        </p:nvPicPr>
        <p:blipFill>
          <a:blip r:embed="rId3">
            <a:alphaModFix/>
          </a:blip>
          <a:stretch>
            <a:fillRect/>
          </a:stretch>
        </p:blipFill>
        <p:spPr>
          <a:xfrm>
            <a:off x="311700" y="1017800"/>
            <a:ext cx="5726849" cy="3831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a:t>
            </a:r>
            <a:endParaRPr/>
          </a:p>
        </p:txBody>
      </p:sp>
      <p:sp>
        <p:nvSpPr>
          <p:cNvPr id="279" name="Google Shape;279;p4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0" name="Google Shape;280;p42"/>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Understanding</a:t>
            </a:r>
            <a:endParaRPr/>
          </a:p>
        </p:txBody>
      </p:sp>
      <p:sp>
        <p:nvSpPr>
          <p:cNvPr id="106" name="Google Shape;106;p16"/>
          <p:cNvSpPr txBox="1"/>
          <p:nvPr>
            <p:ph idx="1" type="body"/>
          </p:nvPr>
        </p:nvSpPr>
        <p:spPr>
          <a:xfrm>
            <a:off x="5722388" y="1200150"/>
            <a:ext cx="3523500" cy="415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Summary of Data set</a:t>
            </a:r>
            <a:endParaRPr/>
          </a:p>
        </p:txBody>
      </p:sp>
      <p:pic>
        <p:nvPicPr>
          <p:cNvPr id="107" name="Google Shape;107;p16"/>
          <p:cNvPicPr preferRelativeResize="0"/>
          <p:nvPr/>
        </p:nvPicPr>
        <p:blipFill>
          <a:blip r:embed="rId3">
            <a:alphaModFix/>
          </a:blip>
          <a:stretch>
            <a:fillRect/>
          </a:stretch>
        </p:blipFill>
        <p:spPr>
          <a:xfrm>
            <a:off x="311698" y="1200150"/>
            <a:ext cx="5248415" cy="3368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Pre-processing</a:t>
            </a:r>
            <a:endParaRPr/>
          </a:p>
        </p:txBody>
      </p:sp>
      <p:sp>
        <p:nvSpPr>
          <p:cNvPr id="113" name="Google Shape;113;p17"/>
          <p:cNvSpPr txBox="1"/>
          <p:nvPr>
            <p:ph idx="1" type="body"/>
          </p:nvPr>
        </p:nvSpPr>
        <p:spPr>
          <a:xfrm>
            <a:off x="1303800" y="1990050"/>
            <a:ext cx="6905100" cy="1480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arenR"/>
            </a:pPr>
            <a:r>
              <a:rPr lang="en-GB" sz="2400"/>
              <a:t>Feature Selection</a:t>
            </a:r>
            <a:endParaRPr sz="2400"/>
          </a:p>
          <a:p>
            <a:pPr indent="-381000" lvl="0" marL="457200" rtl="0" algn="l">
              <a:spcBef>
                <a:spcPts val="0"/>
              </a:spcBef>
              <a:spcAft>
                <a:spcPts val="0"/>
              </a:spcAft>
              <a:buSzPts val="2400"/>
              <a:buAutoNum type="arabicParenR"/>
            </a:pPr>
            <a:r>
              <a:rPr lang="en-GB" sz="2400"/>
              <a:t>Recoding Variable</a:t>
            </a:r>
            <a:endParaRPr sz="2400"/>
          </a:p>
          <a:p>
            <a:pPr indent="-381000" lvl="0" marL="457200" rtl="0" algn="l">
              <a:spcBef>
                <a:spcPts val="0"/>
              </a:spcBef>
              <a:spcAft>
                <a:spcPts val="0"/>
              </a:spcAft>
              <a:buSzPts val="2400"/>
              <a:buAutoNum type="arabicParenR"/>
            </a:pPr>
            <a:r>
              <a:rPr lang="en-GB" sz="2400"/>
              <a:t>Data Cleaning</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Feature Selection</a:t>
            </a:r>
            <a:endParaRPr/>
          </a:p>
        </p:txBody>
      </p:sp>
      <p:sp>
        <p:nvSpPr>
          <p:cNvPr id="119" name="Google Shape;119;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 'Symboling' and 'Normalized Losses' columns were removed as these were introduced for insurance risk assessment purposes and are not meaningful to this study.</a:t>
            </a:r>
            <a:endParaRPr/>
          </a:p>
          <a:p>
            <a:pPr indent="-342900" lvl="0" marL="457200" rtl="0" algn="l">
              <a:lnSpc>
                <a:spcPct val="100000"/>
              </a:lnSpc>
              <a:spcBef>
                <a:spcPts val="0"/>
              </a:spcBef>
              <a:spcAft>
                <a:spcPts val="0"/>
              </a:spcAft>
              <a:buSzPts val="1800"/>
              <a:buChar char="●"/>
            </a:pPr>
            <a:r>
              <a:rPr lang="en-GB"/>
              <a:t>"EngineLocation" variable was excluded and will be explained why in visualization section.</a:t>
            </a:r>
            <a:endParaRPr/>
          </a:p>
          <a:p>
            <a:pPr indent="-342900" lvl="0" marL="457200" rtl="0" algn="l">
              <a:lnSpc>
                <a:spcPct val="100000"/>
              </a:lnSpc>
              <a:spcBef>
                <a:spcPts val="0"/>
              </a:spcBef>
              <a:spcAft>
                <a:spcPts val="0"/>
              </a:spcAft>
              <a:buSzPts val="1800"/>
              <a:buChar char="●"/>
            </a:pPr>
            <a:r>
              <a:rPr lang="en-GB"/>
              <a:t>"Stroke" variable was excluded and will be explained why in visualization section.</a:t>
            </a:r>
            <a:endParaRPr/>
          </a:p>
          <a:p>
            <a:pPr indent="0" lvl="0" marL="0" rtl="0" algn="l">
              <a:lnSpc>
                <a:spcPct val="100000"/>
              </a:lnSpc>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Recoding Variables</a:t>
            </a:r>
            <a:endParaRPr/>
          </a:p>
        </p:txBody>
      </p:sp>
      <p:sp>
        <p:nvSpPr>
          <p:cNvPr id="125" name="Google Shape;125;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Some of variables which are called as "Bore", "Stroke", "HorsePower", "PeakRPM" and "Price" were converted to character, then numeric or integer type.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Cleaning</a:t>
            </a:r>
            <a:endParaRPr/>
          </a:p>
        </p:txBody>
      </p:sp>
      <p:sp>
        <p:nvSpPr>
          <p:cNvPr id="131" name="Google Shape;131;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GB"/>
              <a:t>Missing Value Detection</a:t>
            </a:r>
            <a:endParaRPr/>
          </a:p>
          <a:p>
            <a:pPr indent="-342900" lvl="0" marL="457200" rtl="0" algn="l">
              <a:spcBef>
                <a:spcPts val="0"/>
              </a:spcBef>
              <a:spcAft>
                <a:spcPts val="0"/>
              </a:spcAft>
              <a:buSzPts val="1800"/>
              <a:buAutoNum type="arabicParenR"/>
            </a:pPr>
            <a:r>
              <a:rPr lang="en-GB"/>
              <a:t>Missing Value Imputation</a:t>
            </a:r>
            <a:endParaRPr/>
          </a:p>
          <a:p>
            <a:pPr indent="-342900" lvl="0" marL="457200" rtl="0" algn="l">
              <a:spcBef>
                <a:spcPts val="0"/>
              </a:spcBef>
              <a:spcAft>
                <a:spcPts val="0"/>
              </a:spcAft>
              <a:buSzPts val="1800"/>
              <a:buAutoNum type="arabicParenR"/>
            </a:pPr>
            <a:r>
              <a:rPr lang="en-GB"/>
              <a:t>Outlier Detection (Univariate and Multivariate)</a:t>
            </a:r>
            <a:endParaRPr/>
          </a:p>
          <a:p>
            <a:pPr indent="-342900" lvl="0" marL="457200" rtl="0" algn="l">
              <a:spcBef>
                <a:spcPts val="0"/>
              </a:spcBef>
              <a:spcAft>
                <a:spcPts val="0"/>
              </a:spcAft>
              <a:buSzPts val="1800"/>
              <a:buAutoNum type="arabicParenR"/>
            </a:pPr>
            <a:r>
              <a:rPr lang="en-GB"/>
              <a:t>Outlier Treatment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Missing Value Detection</a:t>
            </a:r>
            <a:endParaRPr/>
          </a:p>
        </p:txBody>
      </p:sp>
      <p:pic>
        <p:nvPicPr>
          <p:cNvPr id="137" name="Google Shape;137;p21"/>
          <p:cNvPicPr preferRelativeResize="0"/>
          <p:nvPr/>
        </p:nvPicPr>
        <p:blipFill>
          <a:blip r:embed="rId3">
            <a:alphaModFix/>
          </a:blip>
          <a:stretch>
            <a:fillRect/>
          </a:stretch>
        </p:blipFill>
        <p:spPr>
          <a:xfrm>
            <a:off x="311700" y="1280850"/>
            <a:ext cx="5710350" cy="3472350"/>
          </a:xfrm>
          <a:prstGeom prst="rect">
            <a:avLst/>
          </a:prstGeom>
          <a:noFill/>
          <a:ln>
            <a:noFill/>
          </a:ln>
        </p:spPr>
      </p:pic>
      <p:sp>
        <p:nvSpPr>
          <p:cNvPr id="138" name="Google Shape;138;p21"/>
          <p:cNvSpPr txBox="1"/>
          <p:nvPr>
            <p:ph idx="1" type="body"/>
          </p:nvPr>
        </p:nvSpPr>
        <p:spPr>
          <a:xfrm>
            <a:off x="5863575" y="1616450"/>
            <a:ext cx="2968800" cy="210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Missing Values are visualized by Histogram</a:t>
            </a:r>
            <a:endParaRPr/>
          </a:p>
          <a:p>
            <a:pPr indent="-342900" lvl="0" marL="457200" rtl="0" algn="l">
              <a:spcBef>
                <a:spcPts val="0"/>
              </a:spcBef>
              <a:spcAft>
                <a:spcPts val="0"/>
              </a:spcAft>
              <a:buSzPts val="1800"/>
              <a:buChar char="●"/>
            </a:pPr>
            <a:r>
              <a:rPr lang="en-GB"/>
              <a:t>Variables sorted by number of missings</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