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6" r:id="rId3"/>
    <p:sldId id="260" r:id="rId4"/>
    <p:sldId id="270" r:id="rId5"/>
    <p:sldId id="265" r:id="rId6"/>
    <p:sldId id="273" r:id="rId7"/>
    <p:sldId id="274" r:id="rId8"/>
    <p:sldId id="263" r:id="rId9"/>
    <p:sldId id="257" r:id="rId10"/>
    <p:sldId id="275" r:id="rId11"/>
    <p:sldId id="258" r:id="rId12"/>
    <p:sldId id="271" r:id="rId13"/>
    <p:sldId id="266" r:id="rId14"/>
    <p:sldId id="267" r:id="rId15"/>
    <p:sldId id="269" r:id="rId16"/>
    <p:sldId id="259" r:id="rId17"/>
    <p:sldId id="272"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E6F2D4-A28F-4A4E-8BD9-719E99FFAE11}" type="datetimeFigureOut">
              <a:rPr lang="tr-TR" smtClean="0"/>
              <a:t>17.12.2021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D151A-7585-44CC-8465-17F31D70690B}" type="slidenum">
              <a:rPr lang="tr-TR" smtClean="0"/>
              <a:t>‹#›</a:t>
            </a:fld>
            <a:endParaRPr lang="tr-TR"/>
          </a:p>
        </p:txBody>
      </p:sp>
    </p:spTree>
    <p:extLst>
      <p:ext uri="{BB962C8B-B14F-4D97-AF65-F5344CB8AC3E}">
        <p14:creationId xmlns:p14="http://schemas.microsoft.com/office/powerpoint/2010/main" val="1755968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B79B8F-D8AC-4CAA-9812-49046814921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6357512-10F6-4FAE-A2F0-AAD15CDF0A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4F0D129E-2252-425D-8DC8-65E1FB372762}"/>
              </a:ext>
            </a:extLst>
          </p:cNvPr>
          <p:cNvSpPr>
            <a:spLocks noGrp="1"/>
          </p:cNvSpPr>
          <p:nvPr>
            <p:ph type="dt" sz="half" idx="10"/>
          </p:nvPr>
        </p:nvSpPr>
        <p:spPr/>
        <p:txBody>
          <a:bodyPr/>
          <a:lstStyle/>
          <a:p>
            <a:fld id="{5A096C53-0FD7-4974-89F1-644CA38F1FF7}" type="datetime1">
              <a:rPr lang="tr-TR" smtClean="0"/>
              <a:t>17.12.2021</a:t>
            </a:fld>
            <a:endParaRPr lang="tr-TR"/>
          </a:p>
        </p:txBody>
      </p:sp>
      <p:sp>
        <p:nvSpPr>
          <p:cNvPr id="5" name="Alt Bilgi Yer Tutucusu 4">
            <a:extLst>
              <a:ext uri="{FF2B5EF4-FFF2-40B4-BE49-F238E27FC236}">
                <a16:creationId xmlns:a16="http://schemas.microsoft.com/office/drawing/2014/main" id="{AAE8AC98-BD81-4DCF-97DE-2CECF73E807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322484C-2B2E-4FFC-B971-266BB57FBDF1}"/>
              </a:ext>
            </a:extLst>
          </p:cNvPr>
          <p:cNvSpPr>
            <a:spLocks noGrp="1"/>
          </p:cNvSpPr>
          <p:nvPr>
            <p:ph type="sldNum" sz="quarter" idx="12"/>
          </p:nvPr>
        </p:nvSpPr>
        <p:spPr/>
        <p:txBody>
          <a:bodyPr/>
          <a:lstStyle/>
          <a:p>
            <a:fld id="{C9A78EA2-FBDE-48A6-B65C-6CD105C93878}" type="slidenum">
              <a:rPr lang="tr-TR" smtClean="0"/>
              <a:t>‹#›</a:t>
            </a:fld>
            <a:endParaRPr lang="tr-TR"/>
          </a:p>
        </p:txBody>
      </p:sp>
    </p:spTree>
    <p:extLst>
      <p:ext uri="{BB962C8B-B14F-4D97-AF65-F5344CB8AC3E}">
        <p14:creationId xmlns:p14="http://schemas.microsoft.com/office/powerpoint/2010/main" val="180906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46C78C-2CD9-4C1B-BAA2-562BD3AF8773}"/>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198E4864-DB83-445F-8377-5C871BB3D19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2D05308-42BF-4023-A086-8D0EED9D6271}"/>
              </a:ext>
            </a:extLst>
          </p:cNvPr>
          <p:cNvSpPr>
            <a:spLocks noGrp="1"/>
          </p:cNvSpPr>
          <p:nvPr>
            <p:ph type="dt" sz="half" idx="10"/>
          </p:nvPr>
        </p:nvSpPr>
        <p:spPr/>
        <p:txBody>
          <a:bodyPr/>
          <a:lstStyle/>
          <a:p>
            <a:fld id="{A9C2FA68-40F0-48CA-9191-68E4FB1AFEBA}" type="datetime1">
              <a:rPr lang="tr-TR" smtClean="0"/>
              <a:t>17.12.2021</a:t>
            </a:fld>
            <a:endParaRPr lang="tr-TR"/>
          </a:p>
        </p:txBody>
      </p:sp>
      <p:sp>
        <p:nvSpPr>
          <p:cNvPr id="5" name="Alt Bilgi Yer Tutucusu 4">
            <a:extLst>
              <a:ext uri="{FF2B5EF4-FFF2-40B4-BE49-F238E27FC236}">
                <a16:creationId xmlns:a16="http://schemas.microsoft.com/office/drawing/2014/main" id="{54B14B25-3885-4A56-B13D-842AAFD8B33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0E66357-CAEB-472C-99D2-4E2756F2323A}"/>
              </a:ext>
            </a:extLst>
          </p:cNvPr>
          <p:cNvSpPr>
            <a:spLocks noGrp="1"/>
          </p:cNvSpPr>
          <p:nvPr>
            <p:ph type="sldNum" sz="quarter" idx="12"/>
          </p:nvPr>
        </p:nvSpPr>
        <p:spPr/>
        <p:txBody>
          <a:bodyPr/>
          <a:lstStyle/>
          <a:p>
            <a:fld id="{C9A78EA2-FBDE-48A6-B65C-6CD105C93878}" type="slidenum">
              <a:rPr lang="tr-TR" smtClean="0"/>
              <a:t>‹#›</a:t>
            </a:fld>
            <a:endParaRPr lang="tr-TR"/>
          </a:p>
        </p:txBody>
      </p:sp>
    </p:spTree>
    <p:extLst>
      <p:ext uri="{BB962C8B-B14F-4D97-AF65-F5344CB8AC3E}">
        <p14:creationId xmlns:p14="http://schemas.microsoft.com/office/powerpoint/2010/main" val="1807808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99FC83DB-3823-47EF-9067-E6883894A83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D324EEA4-C8E1-42CC-83F5-C07C85E3AC65}"/>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3273E0C-E1E1-4DE7-B95B-E1800FDDFAB7}"/>
              </a:ext>
            </a:extLst>
          </p:cNvPr>
          <p:cNvSpPr>
            <a:spLocks noGrp="1"/>
          </p:cNvSpPr>
          <p:nvPr>
            <p:ph type="dt" sz="half" idx="10"/>
          </p:nvPr>
        </p:nvSpPr>
        <p:spPr/>
        <p:txBody>
          <a:bodyPr/>
          <a:lstStyle/>
          <a:p>
            <a:fld id="{855DAE4E-3CFB-431E-8378-5A1E16D23F24}" type="datetime1">
              <a:rPr lang="tr-TR" smtClean="0"/>
              <a:t>17.12.2021</a:t>
            </a:fld>
            <a:endParaRPr lang="tr-TR"/>
          </a:p>
        </p:txBody>
      </p:sp>
      <p:sp>
        <p:nvSpPr>
          <p:cNvPr id="5" name="Alt Bilgi Yer Tutucusu 4">
            <a:extLst>
              <a:ext uri="{FF2B5EF4-FFF2-40B4-BE49-F238E27FC236}">
                <a16:creationId xmlns:a16="http://schemas.microsoft.com/office/drawing/2014/main" id="{7921D637-3453-4BD4-8E46-74E44BA5EEB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C85A0B1-B910-49C3-8B8C-0CE68FE4E5EA}"/>
              </a:ext>
            </a:extLst>
          </p:cNvPr>
          <p:cNvSpPr>
            <a:spLocks noGrp="1"/>
          </p:cNvSpPr>
          <p:nvPr>
            <p:ph type="sldNum" sz="quarter" idx="12"/>
          </p:nvPr>
        </p:nvSpPr>
        <p:spPr/>
        <p:txBody>
          <a:bodyPr/>
          <a:lstStyle/>
          <a:p>
            <a:fld id="{C9A78EA2-FBDE-48A6-B65C-6CD105C93878}" type="slidenum">
              <a:rPr lang="tr-TR" smtClean="0"/>
              <a:t>‹#›</a:t>
            </a:fld>
            <a:endParaRPr lang="tr-TR"/>
          </a:p>
        </p:txBody>
      </p:sp>
    </p:spTree>
    <p:extLst>
      <p:ext uri="{BB962C8B-B14F-4D97-AF65-F5344CB8AC3E}">
        <p14:creationId xmlns:p14="http://schemas.microsoft.com/office/powerpoint/2010/main" val="225684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CF33D9-4F24-4F8C-8591-178D32EF899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3E37CA0-6761-41A4-BF45-AFB93699F84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D1ED15-1743-45A2-9455-0CEEC5D79064}"/>
              </a:ext>
            </a:extLst>
          </p:cNvPr>
          <p:cNvSpPr>
            <a:spLocks noGrp="1"/>
          </p:cNvSpPr>
          <p:nvPr>
            <p:ph type="dt" sz="half" idx="10"/>
          </p:nvPr>
        </p:nvSpPr>
        <p:spPr/>
        <p:txBody>
          <a:bodyPr/>
          <a:lstStyle/>
          <a:p>
            <a:fld id="{9F01594D-ED58-43D7-B4EB-90390D5DEB8F}" type="datetime1">
              <a:rPr lang="tr-TR" smtClean="0"/>
              <a:t>17.12.2021</a:t>
            </a:fld>
            <a:endParaRPr lang="tr-TR"/>
          </a:p>
        </p:txBody>
      </p:sp>
      <p:sp>
        <p:nvSpPr>
          <p:cNvPr id="5" name="Alt Bilgi Yer Tutucusu 4">
            <a:extLst>
              <a:ext uri="{FF2B5EF4-FFF2-40B4-BE49-F238E27FC236}">
                <a16:creationId xmlns:a16="http://schemas.microsoft.com/office/drawing/2014/main" id="{27B4E539-5002-4079-AD4E-67204F3ACAB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9558C5C-3E82-4292-A09A-D3B61CFA1145}"/>
              </a:ext>
            </a:extLst>
          </p:cNvPr>
          <p:cNvSpPr>
            <a:spLocks noGrp="1"/>
          </p:cNvSpPr>
          <p:nvPr>
            <p:ph type="sldNum" sz="quarter" idx="12"/>
          </p:nvPr>
        </p:nvSpPr>
        <p:spPr/>
        <p:txBody>
          <a:bodyPr/>
          <a:lstStyle/>
          <a:p>
            <a:fld id="{C9A78EA2-FBDE-48A6-B65C-6CD105C93878}" type="slidenum">
              <a:rPr lang="tr-TR" smtClean="0"/>
              <a:t>‹#›</a:t>
            </a:fld>
            <a:endParaRPr lang="tr-TR"/>
          </a:p>
        </p:txBody>
      </p:sp>
    </p:spTree>
    <p:extLst>
      <p:ext uri="{BB962C8B-B14F-4D97-AF65-F5344CB8AC3E}">
        <p14:creationId xmlns:p14="http://schemas.microsoft.com/office/powerpoint/2010/main" val="275794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571160-8B52-484F-AE71-D77807C9463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CD30FA4A-8742-4619-B2CE-2CB9B3A6BB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428CF99-C9CE-4578-A9FE-6388A864E2F6}"/>
              </a:ext>
            </a:extLst>
          </p:cNvPr>
          <p:cNvSpPr>
            <a:spLocks noGrp="1"/>
          </p:cNvSpPr>
          <p:nvPr>
            <p:ph type="dt" sz="half" idx="10"/>
          </p:nvPr>
        </p:nvSpPr>
        <p:spPr/>
        <p:txBody>
          <a:bodyPr/>
          <a:lstStyle/>
          <a:p>
            <a:fld id="{6D5A66B3-C468-4266-8730-AD475AF50C0D}" type="datetime1">
              <a:rPr lang="tr-TR" smtClean="0"/>
              <a:t>17.12.2021</a:t>
            </a:fld>
            <a:endParaRPr lang="tr-TR"/>
          </a:p>
        </p:txBody>
      </p:sp>
      <p:sp>
        <p:nvSpPr>
          <p:cNvPr id="5" name="Alt Bilgi Yer Tutucusu 4">
            <a:extLst>
              <a:ext uri="{FF2B5EF4-FFF2-40B4-BE49-F238E27FC236}">
                <a16:creationId xmlns:a16="http://schemas.microsoft.com/office/drawing/2014/main" id="{3E90E6F2-B6AF-41D8-BE94-18FDCE5D5AC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3412017-660E-4BCE-9E73-BDEE69C63627}"/>
              </a:ext>
            </a:extLst>
          </p:cNvPr>
          <p:cNvSpPr>
            <a:spLocks noGrp="1"/>
          </p:cNvSpPr>
          <p:nvPr>
            <p:ph type="sldNum" sz="quarter" idx="12"/>
          </p:nvPr>
        </p:nvSpPr>
        <p:spPr/>
        <p:txBody>
          <a:bodyPr/>
          <a:lstStyle/>
          <a:p>
            <a:fld id="{C9A78EA2-FBDE-48A6-B65C-6CD105C93878}" type="slidenum">
              <a:rPr lang="tr-TR" smtClean="0"/>
              <a:t>‹#›</a:t>
            </a:fld>
            <a:endParaRPr lang="tr-TR"/>
          </a:p>
        </p:txBody>
      </p:sp>
    </p:spTree>
    <p:extLst>
      <p:ext uri="{BB962C8B-B14F-4D97-AF65-F5344CB8AC3E}">
        <p14:creationId xmlns:p14="http://schemas.microsoft.com/office/powerpoint/2010/main" val="281597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2E64E2-4CBE-4A17-AA63-4A537AA819F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383B3B6-B0A5-4F4E-8C92-BA93A1161083}"/>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D06A2026-25C3-467C-B8CD-AD5235CCDD8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6945BFE3-10CA-44A3-A6F8-25F2DD5553F9}"/>
              </a:ext>
            </a:extLst>
          </p:cNvPr>
          <p:cNvSpPr>
            <a:spLocks noGrp="1"/>
          </p:cNvSpPr>
          <p:nvPr>
            <p:ph type="dt" sz="half" idx="10"/>
          </p:nvPr>
        </p:nvSpPr>
        <p:spPr/>
        <p:txBody>
          <a:bodyPr/>
          <a:lstStyle/>
          <a:p>
            <a:fld id="{84109B5A-80B5-434D-89EF-710E8A48BF11}" type="datetime1">
              <a:rPr lang="tr-TR" smtClean="0"/>
              <a:t>17.12.2021</a:t>
            </a:fld>
            <a:endParaRPr lang="tr-TR"/>
          </a:p>
        </p:txBody>
      </p:sp>
      <p:sp>
        <p:nvSpPr>
          <p:cNvPr id="6" name="Alt Bilgi Yer Tutucusu 5">
            <a:extLst>
              <a:ext uri="{FF2B5EF4-FFF2-40B4-BE49-F238E27FC236}">
                <a16:creationId xmlns:a16="http://schemas.microsoft.com/office/drawing/2014/main" id="{52E1969D-C1C5-4E74-9ECB-28DBFFDADF3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08F313F-F0AA-4B4C-B71A-D5B704140237}"/>
              </a:ext>
            </a:extLst>
          </p:cNvPr>
          <p:cNvSpPr>
            <a:spLocks noGrp="1"/>
          </p:cNvSpPr>
          <p:nvPr>
            <p:ph type="sldNum" sz="quarter" idx="12"/>
          </p:nvPr>
        </p:nvSpPr>
        <p:spPr/>
        <p:txBody>
          <a:bodyPr/>
          <a:lstStyle/>
          <a:p>
            <a:fld id="{C9A78EA2-FBDE-48A6-B65C-6CD105C93878}" type="slidenum">
              <a:rPr lang="tr-TR" smtClean="0"/>
              <a:t>‹#›</a:t>
            </a:fld>
            <a:endParaRPr lang="tr-TR"/>
          </a:p>
        </p:txBody>
      </p:sp>
    </p:spTree>
    <p:extLst>
      <p:ext uri="{BB962C8B-B14F-4D97-AF65-F5344CB8AC3E}">
        <p14:creationId xmlns:p14="http://schemas.microsoft.com/office/powerpoint/2010/main" val="2020454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D8391-5848-4066-B5D9-0B700C3261AF}"/>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142824A-AC26-4612-9E9E-32AEB53CF3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D362D1E-B43A-4774-944A-7054A25C6E9C}"/>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4289BE02-37B6-4719-970B-FBC96F467B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9D53D4F-4917-41FB-84A3-C8A3E26466A1}"/>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C94D446-519A-4BAC-81DB-7F70C9ED4134}"/>
              </a:ext>
            </a:extLst>
          </p:cNvPr>
          <p:cNvSpPr>
            <a:spLocks noGrp="1"/>
          </p:cNvSpPr>
          <p:nvPr>
            <p:ph type="dt" sz="half" idx="10"/>
          </p:nvPr>
        </p:nvSpPr>
        <p:spPr/>
        <p:txBody>
          <a:bodyPr/>
          <a:lstStyle/>
          <a:p>
            <a:fld id="{7B3DE15C-B4B7-468D-86FC-054775155181}" type="datetime1">
              <a:rPr lang="tr-TR" smtClean="0"/>
              <a:t>17.12.2021</a:t>
            </a:fld>
            <a:endParaRPr lang="tr-TR"/>
          </a:p>
        </p:txBody>
      </p:sp>
      <p:sp>
        <p:nvSpPr>
          <p:cNvPr id="8" name="Alt Bilgi Yer Tutucusu 7">
            <a:extLst>
              <a:ext uri="{FF2B5EF4-FFF2-40B4-BE49-F238E27FC236}">
                <a16:creationId xmlns:a16="http://schemas.microsoft.com/office/drawing/2014/main" id="{97B86BD9-FBC6-44D3-ABD1-B7402AC44A7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B6DA9E1-20DA-492E-9669-149A84ABFDE3}"/>
              </a:ext>
            </a:extLst>
          </p:cNvPr>
          <p:cNvSpPr>
            <a:spLocks noGrp="1"/>
          </p:cNvSpPr>
          <p:nvPr>
            <p:ph type="sldNum" sz="quarter" idx="12"/>
          </p:nvPr>
        </p:nvSpPr>
        <p:spPr/>
        <p:txBody>
          <a:bodyPr/>
          <a:lstStyle/>
          <a:p>
            <a:fld id="{C9A78EA2-FBDE-48A6-B65C-6CD105C93878}" type="slidenum">
              <a:rPr lang="tr-TR" smtClean="0"/>
              <a:t>‹#›</a:t>
            </a:fld>
            <a:endParaRPr lang="tr-TR"/>
          </a:p>
        </p:txBody>
      </p:sp>
    </p:spTree>
    <p:extLst>
      <p:ext uri="{BB962C8B-B14F-4D97-AF65-F5344CB8AC3E}">
        <p14:creationId xmlns:p14="http://schemas.microsoft.com/office/powerpoint/2010/main" val="3460598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391883-89F1-47FE-996A-97CB105B016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5D40452-0C2B-494F-AC79-D0C046A4912F}"/>
              </a:ext>
            </a:extLst>
          </p:cNvPr>
          <p:cNvSpPr>
            <a:spLocks noGrp="1"/>
          </p:cNvSpPr>
          <p:nvPr>
            <p:ph type="dt" sz="half" idx="10"/>
          </p:nvPr>
        </p:nvSpPr>
        <p:spPr/>
        <p:txBody>
          <a:bodyPr/>
          <a:lstStyle/>
          <a:p>
            <a:fld id="{7A1C12A7-DCEC-454B-A98C-40AA6DF2EAFD}" type="datetime1">
              <a:rPr lang="tr-TR" smtClean="0"/>
              <a:t>17.12.2021</a:t>
            </a:fld>
            <a:endParaRPr lang="tr-TR"/>
          </a:p>
        </p:txBody>
      </p:sp>
      <p:sp>
        <p:nvSpPr>
          <p:cNvPr id="4" name="Alt Bilgi Yer Tutucusu 3">
            <a:extLst>
              <a:ext uri="{FF2B5EF4-FFF2-40B4-BE49-F238E27FC236}">
                <a16:creationId xmlns:a16="http://schemas.microsoft.com/office/drawing/2014/main" id="{BCC12DC5-CD57-4E5F-827A-650375BE3C53}"/>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CA4C901-2F92-4216-86DE-175824BD956A}"/>
              </a:ext>
            </a:extLst>
          </p:cNvPr>
          <p:cNvSpPr>
            <a:spLocks noGrp="1"/>
          </p:cNvSpPr>
          <p:nvPr>
            <p:ph type="sldNum" sz="quarter" idx="12"/>
          </p:nvPr>
        </p:nvSpPr>
        <p:spPr/>
        <p:txBody>
          <a:bodyPr/>
          <a:lstStyle/>
          <a:p>
            <a:fld id="{C9A78EA2-FBDE-48A6-B65C-6CD105C93878}" type="slidenum">
              <a:rPr lang="tr-TR" smtClean="0"/>
              <a:t>‹#›</a:t>
            </a:fld>
            <a:endParaRPr lang="tr-TR"/>
          </a:p>
        </p:txBody>
      </p:sp>
    </p:spTree>
    <p:extLst>
      <p:ext uri="{BB962C8B-B14F-4D97-AF65-F5344CB8AC3E}">
        <p14:creationId xmlns:p14="http://schemas.microsoft.com/office/powerpoint/2010/main" val="342217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BB2BDB0-08E5-4B09-8AB2-C91120E071AC}"/>
              </a:ext>
            </a:extLst>
          </p:cNvPr>
          <p:cNvSpPr>
            <a:spLocks noGrp="1"/>
          </p:cNvSpPr>
          <p:nvPr>
            <p:ph type="dt" sz="half" idx="10"/>
          </p:nvPr>
        </p:nvSpPr>
        <p:spPr/>
        <p:txBody>
          <a:bodyPr/>
          <a:lstStyle/>
          <a:p>
            <a:fld id="{118281D5-EE94-4610-8AF1-2792B5B49567}" type="datetime1">
              <a:rPr lang="tr-TR" smtClean="0"/>
              <a:t>17.12.2021</a:t>
            </a:fld>
            <a:endParaRPr lang="tr-TR"/>
          </a:p>
        </p:txBody>
      </p:sp>
      <p:sp>
        <p:nvSpPr>
          <p:cNvPr id="3" name="Alt Bilgi Yer Tutucusu 2">
            <a:extLst>
              <a:ext uri="{FF2B5EF4-FFF2-40B4-BE49-F238E27FC236}">
                <a16:creationId xmlns:a16="http://schemas.microsoft.com/office/drawing/2014/main" id="{9AAFDF24-9CC5-42C2-8420-F178F3CD8DC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087039AF-E1F8-4819-A949-4AC60BD44B3B}"/>
              </a:ext>
            </a:extLst>
          </p:cNvPr>
          <p:cNvSpPr>
            <a:spLocks noGrp="1"/>
          </p:cNvSpPr>
          <p:nvPr>
            <p:ph type="sldNum" sz="quarter" idx="12"/>
          </p:nvPr>
        </p:nvSpPr>
        <p:spPr/>
        <p:txBody>
          <a:bodyPr/>
          <a:lstStyle/>
          <a:p>
            <a:fld id="{C9A78EA2-FBDE-48A6-B65C-6CD105C93878}" type="slidenum">
              <a:rPr lang="tr-TR" smtClean="0"/>
              <a:t>‹#›</a:t>
            </a:fld>
            <a:endParaRPr lang="tr-TR"/>
          </a:p>
        </p:txBody>
      </p:sp>
    </p:spTree>
    <p:extLst>
      <p:ext uri="{BB962C8B-B14F-4D97-AF65-F5344CB8AC3E}">
        <p14:creationId xmlns:p14="http://schemas.microsoft.com/office/powerpoint/2010/main" val="1631405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63A174-CF9C-4F68-944C-831EFAB86D1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D1B27F2D-9DA2-4188-82C4-62E529AA03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5C31A786-42B4-4690-AF8E-36E47E7E5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7DA612A-8BE8-4281-8E41-E8628DDF8AB0}"/>
              </a:ext>
            </a:extLst>
          </p:cNvPr>
          <p:cNvSpPr>
            <a:spLocks noGrp="1"/>
          </p:cNvSpPr>
          <p:nvPr>
            <p:ph type="dt" sz="half" idx="10"/>
          </p:nvPr>
        </p:nvSpPr>
        <p:spPr/>
        <p:txBody>
          <a:bodyPr/>
          <a:lstStyle/>
          <a:p>
            <a:fld id="{7A28F523-6761-4DE3-B996-0EB7BFF7DBF5}" type="datetime1">
              <a:rPr lang="tr-TR" smtClean="0"/>
              <a:t>17.12.2021</a:t>
            </a:fld>
            <a:endParaRPr lang="tr-TR"/>
          </a:p>
        </p:txBody>
      </p:sp>
      <p:sp>
        <p:nvSpPr>
          <p:cNvPr id="6" name="Alt Bilgi Yer Tutucusu 5">
            <a:extLst>
              <a:ext uri="{FF2B5EF4-FFF2-40B4-BE49-F238E27FC236}">
                <a16:creationId xmlns:a16="http://schemas.microsoft.com/office/drawing/2014/main" id="{E5D5F8A6-C843-4FA9-80F5-A8FD6FCA012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45B50A5-02DD-4D6C-9899-D4BF5C98590D}"/>
              </a:ext>
            </a:extLst>
          </p:cNvPr>
          <p:cNvSpPr>
            <a:spLocks noGrp="1"/>
          </p:cNvSpPr>
          <p:nvPr>
            <p:ph type="sldNum" sz="quarter" idx="12"/>
          </p:nvPr>
        </p:nvSpPr>
        <p:spPr/>
        <p:txBody>
          <a:bodyPr/>
          <a:lstStyle/>
          <a:p>
            <a:fld id="{C9A78EA2-FBDE-48A6-B65C-6CD105C93878}" type="slidenum">
              <a:rPr lang="tr-TR" smtClean="0"/>
              <a:t>‹#›</a:t>
            </a:fld>
            <a:endParaRPr lang="tr-TR"/>
          </a:p>
        </p:txBody>
      </p:sp>
    </p:spTree>
    <p:extLst>
      <p:ext uri="{BB962C8B-B14F-4D97-AF65-F5344CB8AC3E}">
        <p14:creationId xmlns:p14="http://schemas.microsoft.com/office/powerpoint/2010/main" val="9526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596257-BE5B-4AB5-A875-1D194F4978D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9CEB599-D492-4F3C-BF4F-100A559AC9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16D32DF-DD49-47A5-8ACE-C8A0F64E9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9DDADD2-5A5F-470E-ABE2-AD738F5A0937}"/>
              </a:ext>
            </a:extLst>
          </p:cNvPr>
          <p:cNvSpPr>
            <a:spLocks noGrp="1"/>
          </p:cNvSpPr>
          <p:nvPr>
            <p:ph type="dt" sz="half" idx="10"/>
          </p:nvPr>
        </p:nvSpPr>
        <p:spPr/>
        <p:txBody>
          <a:bodyPr/>
          <a:lstStyle/>
          <a:p>
            <a:fld id="{96CC4450-3BBE-453F-9BE1-D1C9FE4D69A1}" type="datetime1">
              <a:rPr lang="tr-TR" smtClean="0"/>
              <a:t>17.12.2021</a:t>
            </a:fld>
            <a:endParaRPr lang="tr-TR"/>
          </a:p>
        </p:txBody>
      </p:sp>
      <p:sp>
        <p:nvSpPr>
          <p:cNvPr id="6" name="Alt Bilgi Yer Tutucusu 5">
            <a:extLst>
              <a:ext uri="{FF2B5EF4-FFF2-40B4-BE49-F238E27FC236}">
                <a16:creationId xmlns:a16="http://schemas.microsoft.com/office/drawing/2014/main" id="{BD3A333F-7DB8-49D7-85B6-2ED30F48668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E5680DA-4F2C-40B9-AC5F-ABF3A6A7800C}"/>
              </a:ext>
            </a:extLst>
          </p:cNvPr>
          <p:cNvSpPr>
            <a:spLocks noGrp="1"/>
          </p:cNvSpPr>
          <p:nvPr>
            <p:ph type="sldNum" sz="quarter" idx="12"/>
          </p:nvPr>
        </p:nvSpPr>
        <p:spPr/>
        <p:txBody>
          <a:bodyPr/>
          <a:lstStyle/>
          <a:p>
            <a:fld id="{C9A78EA2-FBDE-48A6-B65C-6CD105C93878}" type="slidenum">
              <a:rPr lang="tr-TR" smtClean="0"/>
              <a:t>‹#›</a:t>
            </a:fld>
            <a:endParaRPr lang="tr-TR"/>
          </a:p>
        </p:txBody>
      </p:sp>
    </p:spTree>
    <p:extLst>
      <p:ext uri="{BB962C8B-B14F-4D97-AF65-F5344CB8AC3E}">
        <p14:creationId xmlns:p14="http://schemas.microsoft.com/office/powerpoint/2010/main" val="113006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6FB2A656-B421-4979-87E1-0E001BEEC5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D61E946-52F6-4374-9182-3F6C2CBB7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12E2EFD-0D75-4BC0-8267-6A7FC5E0B7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1C05CE-D677-4584-8A92-AEBB4B880957}" type="datetime1">
              <a:rPr lang="tr-TR" smtClean="0"/>
              <a:t>17.12.2021</a:t>
            </a:fld>
            <a:endParaRPr lang="tr-TR"/>
          </a:p>
        </p:txBody>
      </p:sp>
      <p:sp>
        <p:nvSpPr>
          <p:cNvPr id="5" name="Alt Bilgi Yer Tutucusu 4">
            <a:extLst>
              <a:ext uri="{FF2B5EF4-FFF2-40B4-BE49-F238E27FC236}">
                <a16:creationId xmlns:a16="http://schemas.microsoft.com/office/drawing/2014/main" id="{BE95D8C9-4D62-4C6E-89C4-F7AA616C10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107E737D-B87D-4494-9E48-E06BE29F1F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78EA2-FBDE-48A6-B65C-6CD105C93878}" type="slidenum">
              <a:rPr lang="tr-TR" smtClean="0"/>
              <a:t>‹#›</a:t>
            </a:fld>
            <a:endParaRPr lang="tr-TR"/>
          </a:p>
        </p:txBody>
      </p:sp>
    </p:spTree>
    <p:extLst>
      <p:ext uri="{BB962C8B-B14F-4D97-AF65-F5344CB8AC3E}">
        <p14:creationId xmlns:p14="http://schemas.microsoft.com/office/powerpoint/2010/main" val="3632972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eeexplore.ieee.org/stamp/stamp.jsp?tp=&amp;arnumber=8404075"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github.com/yzhq97/cnn-registration" TargetMode="External"/><Relationship Id="rId5" Type="http://schemas.openxmlformats.org/officeDocument/2006/relationships/hyperlink" Target="https://bigjpg.com/" TargetMode="External"/><Relationship Id="rId4" Type="http://schemas.openxmlformats.org/officeDocument/2006/relationships/hyperlink" Target="https://icons8.com/upscal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036" name="Rectangle 72">
            <a:extLst>
              <a:ext uri="{FF2B5EF4-FFF2-40B4-BE49-F238E27FC236}">
                <a16:creationId xmlns:a16="http://schemas.microsoft.com/office/drawing/2014/main" id="{455C8229-458B-483E-A9DE-AAAD8EEFEF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74">
            <a:extLst>
              <a:ext uri="{FF2B5EF4-FFF2-40B4-BE49-F238E27FC236}">
                <a16:creationId xmlns:a16="http://schemas.microsoft.com/office/drawing/2014/main" id="{DD0AED3C-9941-44F2-8730-4D6DAD4E0F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76">
            <a:extLst>
              <a:ext uri="{FF2B5EF4-FFF2-40B4-BE49-F238E27FC236}">
                <a16:creationId xmlns:a16="http://schemas.microsoft.com/office/drawing/2014/main" id="{5B7D379B-0842-4203-A23B-FABED51E1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6FFBD95-835D-4363-9868-8B9E1CAEC1E5}"/>
              </a:ext>
            </a:extLst>
          </p:cNvPr>
          <p:cNvSpPr>
            <a:spLocks noGrp="1"/>
          </p:cNvSpPr>
          <p:nvPr>
            <p:ph type="title"/>
          </p:nvPr>
        </p:nvSpPr>
        <p:spPr>
          <a:xfrm>
            <a:off x="422898" y="576263"/>
            <a:ext cx="7131340" cy="296760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b">
            <a:noAutofit/>
          </a:bodyPr>
          <a:lstStyle/>
          <a:p>
            <a:r>
              <a:rPr lang="en-US" sz="3000" b="1" dirty="0">
                <a:latin typeface="Arial" panose="020B0604020202020204" pitchFamily="34" charset="0"/>
                <a:cs typeface="Arial" panose="020B0604020202020204" pitchFamily="34" charset="0"/>
              </a:rPr>
              <a:t>İZMİR DEMOKRASİ ÜNİVERSİTESİ </a:t>
            </a:r>
            <a:br>
              <a:rPr lang="en-US" sz="3000" b="1" dirty="0">
                <a:latin typeface="Arial" panose="020B0604020202020204" pitchFamily="34" charset="0"/>
                <a:cs typeface="Arial" panose="020B0604020202020204" pitchFamily="34" charset="0"/>
              </a:rPr>
            </a:br>
            <a:r>
              <a:rPr lang="en-US" sz="3000" b="1" dirty="0">
                <a:latin typeface="Arial" panose="020B0604020202020204" pitchFamily="34" charset="0"/>
                <a:cs typeface="Arial" panose="020B0604020202020204" pitchFamily="34" charset="0"/>
              </a:rPr>
              <a:t>MÜHENDİSLİK FAKÜLTESİ </a:t>
            </a:r>
            <a:br>
              <a:rPr lang="en-US" sz="3000" b="1" dirty="0">
                <a:latin typeface="Arial" panose="020B0604020202020204" pitchFamily="34" charset="0"/>
                <a:cs typeface="Arial" panose="020B0604020202020204" pitchFamily="34" charset="0"/>
              </a:rPr>
            </a:br>
            <a:r>
              <a:rPr lang="en-US" sz="3000" b="1" dirty="0">
                <a:latin typeface="Arial" panose="020B0604020202020204" pitchFamily="34" charset="0"/>
                <a:cs typeface="Arial" panose="020B0604020202020204" pitchFamily="34" charset="0"/>
              </a:rPr>
              <a:t>ELEKTRİK ELEKTRONİK MÜHENDİSLİĞİ</a:t>
            </a:r>
            <a:br>
              <a:rPr lang="en-US" sz="3000" b="1" dirty="0">
                <a:latin typeface="Arial" panose="020B0604020202020204" pitchFamily="34" charset="0"/>
                <a:cs typeface="Arial" panose="020B0604020202020204" pitchFamily="34" charset="0"/>
              </a:rPr>
            </a:br>
            <a:r>
              <a:rPr lang="en-US" sz="3000" b="1" dirty="0">
                <a:latin typeface="Arial" panose="020B0604020202020204" pitchFamily="34" charset="0"/>
                <a:cs typeface="Arial" panose="020B0604020202020204" pitchFamily="34" charset="0"/>
              </a:rPr>
              <a:t>EEM 407 </a:t>
            </a:r>
            <a:r>
              <a:rPr lang="en-US" sz="3000" b="1" dirty="0" err="1">
                <a:latin typeface="Arial" panose="020B0604020202020204" pitchFamily="34" charset="0"/>
                <a:cs typeface="Arial" panose="020B0604020202020204" pitchFamily="34" charset="0"/>
              </a:rPr>
              <a:t>Görüntü</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İşleme</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Temelleri</a:t>
            </a:r>
            <a:r>
              <a:rPr lang="en-US" sz="3000" b="1" dirty="0">
                <a:latin typeface="Arial" panose="020B0604020202020204" pitchFamily="34" charset="0"/>
                <a:cs typeface="Arial" panose="020B0604020202020204" pitchFamily="34" charset="0"/>
              </a:rPr>
              <a:t> </a:t>
            </a:r>
            <a:br>
              <a:rPr lang="en-US" sz="3000" b="1" dirty="0">
                <a:latin typeface="Arial" panose="020B0604020202020204" pitchFamily="34" charset="0"/>
                <a:cs typeface="Arial" panose="020B0604020202020204" pitchFamily="34" charset="0"/>
              </a:rPr>
            </a:br>
            <a:r>
              <a:rPr lang="en-US" sz="3000" b="1" dirty="0" err="1">
                <a:latin typeface="Arial" panose="020B0604020202020204" pitchFamily="34" charset="0"/>
                <a:cs typeface="Arial" panose="020B0604020202020204" pitchFamily="34" charset="0"/>
              </a:rPr>
              <a:t>Proje</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Önerisi</a:t>
            </a:r>
            <a:endParaRPr lang="en-US" sz="3000" b="1" dirty="0">
              <a:latin typeface="Arial" panose="020B0604020202020204" pitchFamily="34" charset="0"/>
              <a:cs typeface="Arial" panose="020B0604020202020204" pitchFamily="34" charset="0"/>
            </a:endParaRPr>
          </a:p>
        </p:txBody>
      </p:sp>
      <p:sp>
        <p:nvSpPr>
          <p:cNvPr id="8" name="İçerik Yer Tutucusu 7">
            <a:extLst>
              <a:ext uri="{FF2B5EF4-FFF2-40B4-BE49-F238E27FC236}">
                <a16:creationId xmlns:a16="http://schemas.microsoft.com/office/drawing/2014/main" id="{BCCC3A8E-4E62-47E1-9450-5C3C46E246BC}"/>
              </a:ext>
            </a:extLst>
          </p:cNvPr>
          <p:cNvSpPr>
            <a:spLocks noGrp="1"/>
          </p:cNvSpPr>
          <p:nvPr>
            <p:ph idx="1"/>
          </p:nvPr>
        </p:nvSpPr>
        <p:spPr>
          <a:xfrm>
            <a:off x="422898" y="3764975"/>
            <a:ext cx="4609177" cy="219268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t">
            <a:normAutofit/>
          </a:bodyPr>
          <a:lstStyle/>
          <a:p>
            <a:pPr marL="0" indent="0">
              <a:spcAft>
                <a:spcPts val="600"/>
              </a:spcAft>
              <a:buNone/>
            </a:pPr>
            <a:r>
              <a:rPr lang="en-US" sz="2000" b="1" i="1" dirty="0" err="1"/>
              <a:t>Hazırlayanlar</a:t>
            </a:r>
            <a:r>
              <a:rPr lang="en-US" sz="2000" b="1" i="1" dirty="0"/>
              <a:t> :</a:t>
            </a:r>
          </a:p>
          <a:p>
            <a:pPr marL="0" indent="0">
              <a:spcAft>
                <a:spcPts val="600"/>
              </a:spcAft>
              <a:buNone/>
            </a:pPr>
            <a:r>
              <a:rPr lang="en-US" sz="2000" b="1" dirty="0"/>
              <a:t>Göktuğ Gökmen – 1806102007</a:t>
            </a:r>
            <a:endParaRPr lang="en-US" sz="2000" b="1" dirty="0">
              <a:cs typeface="Calibri"/>
            </a:endParaRPr>
          </a:p>
          <a:p>
            <a:pPr marL="0" indent="0">
              <a:spcAft>
                <a:spcPts val="600"/>
              </a:spcAft>
              <a:buNone/>
            </a:pPr>
            <a:r>
              <a:rPr lang="en-US" sz="2000" b="1" dirty="0"/>
              <a:t>Ahmet Enes </a:t>
            </a:r>
            <a:r>
              <a:rPr lang="en-US" sz="2000" b="1" dirty="0" err="1"/>
              <a:t>Karahaner</a:t>
            </a:r>
            <a:r>
              <a:rPr lang="en-US" sz="2000" b="1" dirty="0"/>
              <a:t> –</a:t>
            </a:r>
            <a:r>
              <a:rPr lang="tr-TR" sz="2000" b="1" dirty="0"/>
              <a:t> 1906102500</a:t>
            </a:r>
          </a:p>
          <a:p>
            <a:pPr marL="0" indent="0">
              <a:spcAft>
                <a:spcPts val="600"/>
              </a:spcAft>
              <a:buNone/>
            </a:pPr>
            <a:r>
              <a:rPr lang="en-US" sz="2000" b="1" dirty="0"/>
              <a:t>İbrahim </a:t>
            </a:r>
            <a:r>
              <a:rPr lang="en-US" sz="2000" b="1" dirty="0" err="1"/>
              <a:t>Erekmen</a:t>
            </a:r>
            <a:r>
              <a:rPr lang="en-US" sz="2000" b="1" dirty="0"/>
              <a:t> - 1806102040</a:t>
            </a:r>
            <a:endParaRPr lang="en-US" sz="2000" b="1" dirty="0">
              <a:cs typeface="Calibri"/>
            </a:endParaRPr>
          </a:p>
        </p:txBody>
      </p:sp>
      <p:sp>
        <p:nvSpPr>
          <p:cNvPr id="1039" name="Rectangle 78">
            <a:extLst>
              <a:ext uri="{FF2B5EF4-FFF2-40B4-BE49-F238E27FC236}">
                <a16:creationId xmlns:a16="http://schemas.microsoft.com/office/drawing/2014/main" id="{EBD1E24A-BF09-4A6C-AAD2-AE3FCA215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169964" y="-1550"/>
            <a:ext cx="3051858" cy="71918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028" name="Picture 4" descr="İzmir Demokrasi Üniversitesi - Vikipedi">
            <a:extLst>
              <a:ext uri="{FF2B5EF4-FFF2-40B4-BE49-F238E27FC236}">
                <a16:creationId xmlns:a16="http://schemas.microsoft.com/office/drawing/2014/main" id="{C4568863-6470-417A-A82C-952E3B46B2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35414" y="1825738"/>
            <a:ext cx="3043970" cy="3148934"/>
          </a:xfrm>
          <a:prstGeom prst="rect">
            <a:avLst/>
          </a:prstGeom>
          <a:noFill/>
          <a:extLst>
            <a:ext uri="{909E8E84-426E-40DD-AFC4-6F175D3DCCD1}">
              <a14:hiddenFill xmlns:a14="http://schemas.microsoft.com/office/drawing/2010/main">
                <a:solidFill>
                  <a:srgbClr val="FFFFFF"/>
                </a:solidFill>
              </a14:hiddenFill>
            </a:ext>
          </a:extLst>
        </p:spPr>
      </p:pic>
      <p:cxnSp>
        <p:nvCxnSpPr>
          <p:cNvPr id="1040" name="Straight Connector 80">
            <a:extLst>
              <a:ext uri="{FF2B5EF4-FFF2-40B4-BE49-F238E27FC236}">
                <a16:creationId xmlns:a16="http://schemas.microsoft.com/office/drawing/2014/main" id="{5D28AB17-F6FA-4C53-B3E3-D0A39D4A33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041" name="Straight Connector 82">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 name="Metin kutusu 4">
            <a:extLst>
              <a:ext uri="{FF2B5EF4-FFF2-40B4-BE49-F238E27FC236}">
                <a16:creationId xmlns:a16="http://schemas.microsoft.com/office/drawing/2014/main" id="{BC612E26-6EC5-41EE-AE53-F505E5CFE7B4}"/>
              </a:ext>
            </a:extLst>
          </p:cNvPr>
          <p:cNvSpPr txBox="1"/>
          <p:nvPr/>
        </p:nvSpPr>
        <p:spPr>
          <a:xfrm>
            <a:off x="1198182" y="556724"/>
            <a:ext cx="3795840" cy="1680383"/>
          </a:xfrm>
          <a:prstGeom prst="rect">
            <a:avLst/>
          </a:prstGeom>
        </p:spPr>
        <p:txBody>
          <a:bodyPr vert="horz" lIns="91440" tIns="45720" rIns="91440" bIns="45720" rtlCol="0" anchor="b">
            <a:normAutofit/>
          </a:bodyPr>
          <a:lstStyle/>
          <a:p>
            <a:pPr>
              <a:lnSpc>
                <a:spcPct val="90000"/>
              </a:lnSpc>
              <a:spcBef>
                <a:spcPts val="1000"/>
              </a:spcBef>
            </a:pPr>
            <a:endParaRPr lang="en-US" sz="2000" b="1">
              <a:solidFill>
                <a:schemeClr val="tx1">
                  <a:alpha val="70000"/>
                </a:schemeClr>
              </a:solidFill>
            </a:endParaRPr>
          </a:p>
        </p:txBody>
      </p:sp>
      <p:sp>
        <p:nvSpPr>
          <p:cNvPr id="7" name="Metin kutusu 6">
            <a:extLst>
              <a:ext uri="{FF2B5EF4-FFF2-40B4-BE49-F238E27FC236}">
                <a16:creationId xmlns:a16="http://schemas.microsoft.com/office/drawing/2014/main" id="{93C58E68-919C-453E-858C-31FCEDC54877}"/>
              </a:ext>
            </a:extLst>
          </p:cNvPr>
          <p:cNvSpPr txBox="1"/>
          <p:nvPr/>
        </p:nvSpPr>
        <p:spPr>
          <a:xfrm>
            <a:off x="7454041" y="5310756"/>
            <a:ext cx="3925343" cy="7848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lIns="91440" tIns="45720" rIns="91440" bIns="45720" rtlCol="0" anchor="t">
            <a:spAutoFit/>
          </a:bodyPr>
          <a:lstStyle/>
          <a:p>
            <a:pPr>
              <a:spcAft>
                <a:spcPts val="600"/>
              </a:spcAft>
            </a:pPr>
            <a:r>
              <a:rPr lang="en-US" sz="2000" b="1" dirty="0" err="1">
                <a:latin typeface="Arial" panose="020B0604020202020204" pitchFamily="34" charset="0"/>
                <a:cs typeface="Arial" panose="020B0604020202020204" pitchFamily="34" charset="0"/>
              </a:rPr>
              <a:t>Teslim</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Tarihi</a:t>
            </a:r>
            <a:r>
              <a:rPr lang="en-US" sz="2000" b="1" dirty="0">
                <a:latin typeface="Arial" panose="020B0604020202020204" pitchFamily="34" charset="0"/>
                <a:cs typeface="Arial" panose="020B0604020202020204" pitchFamily="34" charset="0"/>
              </a:rPr>
              <a:t> : 1</a:t>
            </a:r>
            <a:r>
              <a:rPr lang="tr-TR" sz="2000" b="1" dirty="0">
                <a:latin typeface="Arial" panose="020B0604020202020204" pitchFamily="34" charset="0"/>
                <a:cs typeface="Arial" panose="020B0604020202020204" pitchFamily="34" charset="0"/>
              </a:rPr>
              <a:t>4</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Kasım</a:t>
            </a:r>
            <a:r>
              <a:rPr lang="en-US" sz="2000" b="1" dirty="0">
                <a:latin typeface="Arial" panose="020B0604020202020204" pitchFamily="34" charset="0"/>
                <a:cs typeface="Arial" panose="020B0604020202020204" pitchFamily="34" charset="0"/>
              </a:rPr>
              <a:t> 2021</a:t>
            </a:r>
          </a:p>
          <a:p>
            <a:pPr>
              <a:spcAft>
                <a:spcPts val="600"/>
              </a:spcAft>
            </a:pPr>
            <a:endParaRPr lang="tr-TR" sz="2000" b="1" dirty="0">
              <a:latin typeface="Arial" panose="020B0604020202020204" pitchFamily="34" charset="0"/>
              <a:cs typeface="Arial" panose="020B0604020202020204" pitchFamily="34" charset="0"/>
            </a:endParaRPr>
          </a:p>
        </p:txBody>
      </p:sp>
      <p:sp>
        <p:nvSpPr>
          <p:cNvPr id="3" name="Slayt Numarası Yer Tutucusu 2">
            <a:extLst>
              <a:ext uri="{FF2B5EF4-FFF2-40B4-BE49-F238E27FC236}">
                <a16:creationId xmlns:a16="http://schemas.microsoft.com/office/drawing/2014/main" id="{2E6F7154-8EB2-49C7-AC90-84FBD16C96DB}"/>
              </a:ext>
            </a:extLst>
          </p:cNvPr>
          <p:cNvSpPr>
            <a:spLocks noGrp="1"/>
          </p:cNvSpPr>
          <p:nvPr>
            <p:ph type="sldNum" sz="quarter" idx="12"/>
          </p:nvPr>
        </p:nvSpPr>
        <p:spPr/>
        <p:txBody>
          <a:bodyPr/>
          <a:lstStyle/>
          <a:p>
            <a:fld id="{C9A78EA2-FBDE-48A6-B65C-6CD105C93878}" type="slidenum">
              <a:rPr lang="tr-TR" smtClean="0"/>
              <a:t>1</a:t>
            </a:fld>
            <a:endParaRPr lang="tr-TR" dirty="0"/>
          </a:p>
        </p:txBody>
      </p:sp>
    </p:spTree>
    <p:extLst>
      <p:ext uri="{BB962C8B-B14F-4D97-AF65-F5344CB8AC3E}">
        <p14:creationId xmlns:p14="http://schemas.microsoft.com/office/powerpoint/2010/main" val="9211018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FE67-1250-4F67-98D0-3CB7012015EE}"/>
              </a:ext>
            </a:extLst>
          </p:cNvPr>
          <p:cNvSpPr>
            <a:spLocks noGrp="1"/>
          </p:cNvSpPr>
          <p:nvPr>
            <p:ph type="title"/>
          </p:nvPr>
        </p:nvSpPr>
        <p:spPr/>
        <p:txBody>
          <a:bodyPr>
            <a:normAutofit/>
          </a:bodyPr>
          <a:lstStyle/>
          <a:p>
            <a:pPr algn="ctr"/>
            <a:r>
              <a:rPr lang="en-US" sz="4800" b="1" dirty="0" err="1">
                <a:latin typeface="Arial" panose="020B0604020202020204" pitchFamily="34" charset="0"/>
                <a:cs typeface="Arial" panose="020B0604020202020204" pitchFamily="34" charset="0"/>
              </a:rPr>
              <a:t>Sonuç</a:t>
            </a:r>
            <a:endParaRPr lang="en-US" sz="4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0BB16B3-65B5-4452-B253-F5EEDC8B4D53}"/>
              </a:ext>
            </a:extLst>
          </p:cNvPr>
          <p:cNvSpPr>
            <a:spLocks noGrp="1"/>
          </p:cNvSpPr>
          <p:nvPr>
            <p:ph idx="1"/>
          </p:nvPr>
        </p:nvSpPr>
        <p:spPr>
          <a:ln w="25400">
            <a:solidFill>
              <a:schemeClr val="accent1"/>
            </a:solidFill>
          </a:ln>
        </p:spPr>
        <p:txBody>
          <a:bodyPr vert="horz" lIns="91440" tIns="45720" rIns="91440" bIns="45720" rtlCol="0" anchor="t">
            <a:normAutofit/>
          </a:bodyPr>
          <a:lstStyle/>
          <a:p>
            <a:r>
              <a:rPr lang="en-US" sz="2000" dirty="0" err="1">
                <a:latin typeface="Arial" panose="020B0604020202020204" pitchFamily="34" charset="0"/>
                <a:ea typeface="+mn-lt"/>
                <a:cs typeface="Arial" panose="020B0604020202020204" pitchFamily="34" charset="0"/>
              </a:rPr>
              <a:t>Makalede</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olan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öznitelik</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tabanlı</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bir</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görüntü</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çakıştırma</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yöntemi</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önerildi</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i</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Önceden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eğitilmiş</a:t>
            </a:r>
            <a:r>
              <a:rPr lang="en-US" sz="2000" dirty="0">
                <a:latin typeface="Arial" panose="020B0604020202020204" pitchFamily="34" charset="0"/>
                <a:ea typeface="+mn-lt"/>
                <a:cs typeface="Arial" panose="020B0604020202020204" pitchFamily="34" charset="0"/>
              </a:rPr>
              <a:t> VGG </a:t>
            </a:r>
            <a:r>
              <a:rPr lang="en-US" sz="2000" dirty="0" err="1">
                <a:latin typeface="Arial" panose="020B0604020202020204" pitchFamily="34" charset="0"/>
                <a:ea typeface="+mn-lt"/>
                <a:cs typeface="Arial" panose="020B0604020202020204" pitchFamily="34" charset="0"/>
              </a:rPr>
              <a:t>ağı</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kullanarak</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evrişimli</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sinir</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ağı</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tabanlı</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bir</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öznitelik</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çıkarma</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yöntemi</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oluşturuldu</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Görüntü</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çakıştırmada</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evrişimli</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sinir</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ağlarının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etkin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kullanımını</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hedefleyen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özellik</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tanımlayıcımız</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bazı</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yerelleştirme</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yeteneklerini</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korurken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yüksek</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düzeyde</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evrişimsel</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bilgiler</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kullanır</a:t>
            </a:r>
            <a:r>
              <a:rPr lang="en-US" sz="2000" dirty="0">
                <a:latin typeface="Arial" panose="020B0604020202020204" pitchFamily="34" charset="0"/>
                <a:ea typeface="+mn-lt"/>
                <a:cs typeface="Arial" panose="020B0604020202020204" pitchFamily="34" charset="0"/>
              </a:rPr>
              <a:t>. (ii) </a:t>
            </a:r>
            <a:r>
              <a:rPr lang="en-US" sz="2000" dirty="0" err="1">
                <a:latin typeface="Arial" panose="020B0604020202020204" pitchFamily="34" charset="0"/>
                <a:ea typeface="+mn-lt"/>
                <a:cs typeface="Arial" panose="020B0604020202020204" pitchFamily="34" charset="0"/>
              </a:rPr>
              <a:t>Kaba</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dönüşümün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kaydın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erken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aşamasında</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en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güvenilir</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özellik</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noktaları</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tarafından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hızla</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belirlenmesi</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için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kademeli</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olarak</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genişleyen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bir</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iç</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değer</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seçimi</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kullanan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bir</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özellik</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noktası</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kayıt</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prosedürü</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öneriyoruz</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Daha</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sonra</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aynı</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anda</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uyumsuzlukları</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kısıtlarken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özellik</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noktalarının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sayısı</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artırılarak</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kayıt</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detayları</a:t>
            </a:r>
            <a:r>
              <a:rPr lang="en-US" sz="2000" dirty="0">
                <a:latin typeface="Arial" panose="020B0604020202020204" pitchFamily="34" charset="0"/>
                <a:ea typeface="+mn-lt"/>
                <a:cs typeface="Arial" panose="020B0604020202020204" pitchFamily="34" charset="0"/>
              </a:rPr>
              <a:t> optimize </a:t>
            </a:r>
            <a:r>
              <a:rPr lang="en-US" sz="2000" dirty="0" err="1">
                <a:latin typeface="Arial" panose="020B0604020202020204" pitchFamily="34" charset="0"/>
                <a:ea typeface="+mn-lt"/>
                <a:cs typeface="Arial" panose="020B0604020202020204" pitchFamily="34" charset="0"/>
              </a:rPr>
              <a:t>edilir</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İki</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çok</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zamanlı</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veri</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kümesi</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üzerinde</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gerçekleştirilen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özellik</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ön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eşleştirme</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testi</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SIFT'e</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kıyasla</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önemli</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ölçüde</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doğruluk</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artışı</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gösterir</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görüntü</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çakıştırma</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testi</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yöntemimizin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çoğu</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durumda</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dört</a:t>
            </a:r>
            <a:r>
              <a:rPr lang="en-US" sz="2000" dirty="0">
                <a:latin typeface="Arial" panose="020B0604020202020204" pitchFamily="34" charset="0"/>
                <a:ea typeface="+mn-lt"/>
                <a:cs typeface="Arial" panose="020B0604020202020204" pitchFamily="34" charset="0"/>
              </a:rPr>
              <a:t> son </a:t>
            </a:r>
            <a:r>
              <a:rPr lang="en-US" sz="2000" dirty="0" err="1">
                <a:latin typeface="Arial" panose="020B0604020202020204" pitchFamily="34" charset="0"/>
                <a:ea typeface="+mn-lt"/>
                <a:cs typeface="Arial" panose="020B0604020202020204" pitchFamily="34" charset="0"/>
              </a:rPr>
              <a:t>teknoloji</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ürünü</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yöntemden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daha</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iyi</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performans</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gösterir</a:t>
            </a:r>
            <a:r>
              <a:rPr lang="en-US" sz="2000" dirty="0">
                <a:latin typeface="Arial" panose="020B0604020202020204" pitchFamily="34" charset="0"/>
                <a:ea typeface="+mn-lt"/>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4" name="Slayt Numarası Yer Tutucusu 3">
            <a:extLst>
              <a:ext uri="{FF2B5EF4-FFF2-40B4-BE49-F238E27FC236}">
                <a16:creationId xmlns:a16="http://schemas.microsoft.com/office/drawing/2014/main" id="{A2DC0A0E-3A59-446C-904E-CBA89C63E4B2}"/>
              </a:ext>
            </a:extLst>
          </p:cNvPr>
          <p:cNvSpPr>
            <a:spLocks noGrp="1"/>
          </p:cNvSpPr>
          <p:nvPr>
            <p:ph type="sldNum" sz="quarter" idx="12"/>
          </p:nvPr>
        </p:nvSpPr>
        <p:spPr/>
        <p:txBody>
          <a:bodyPr/>
          <a:lstStyle/>
          <a:p>
            <a:fld id="{C9A78EA2-FBDE-48A6-B65C-6CD105C93878}" type="slidenum">
              <a:rPr lang="tr-TR" smtClean="0"/>
              <a:t>10</a:t>
            </a:fld>
            <a:endParaRPr lang="tr-TR"/>
          </a:p>
        </p:txBody>
      </p:sp>
    </p:spTree>
    <p:extLst>
      <p:ext uri="{BB962C8B-B14F-4D97-AF65-F5344CB8AC3E}">
        <p14:creationId xmlns:p14="http://schemas.microsoft.com/office/powerpoint/2010/main" val="867507064"/>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7465CB2-E160-4D8E-B8B3-B7AFCAFC5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BF79C704-FD27-4BBA-A751-4A80EDB173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3" name="Rectangle 22">
            <a:extLst>
              <a:ext uri="{FF2B5EF4-FFF2-40B4-BE49-F238E27FC236}">
                <a16:creationId xmlns:a16="http://schemas.microsoft.com/office/drawing/2014/main" id="{1A8FFABF-F1A6-4C80-A0A6-29F3162FE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4C1E4B-EA97-41D4-855C-680107905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Başlık 1">
            <a:extLst>
              <a:ext uri="{FF2B5EF4-FFF2-40B4-BE49-F238E27FC236}">
                <a16:creationId xmlns:a16="http://schemas.microsoft.com/office/drawing/2014/main" id="{C64D4297-EC84-4C77-A46A-00E919DC29BE}"/>
              </a:ext>
            </a:extLst>
          </p:cNvPr>
          <p:cNvSpPr>
            <a:spLocks noGrp="1"/>
          </p:cNvSpPr>
          <p:nvPr>
            <p:ph type="title"/>
          </p:nvPr>
        </p:nvSpPr>
        <p:spPr>
          <a:xfrm>
            <a:off x="1357793" y="1468583"/>
            <a:ext cx="4074820" cy="3900512"/>
          </a:xfrm>
        </p:spPr>
        <p:txBody>
          <a:bodyPr anchor="t">
            <a:normAutofit/>
          </a:bodyPr>
          <a:lstStyle/>
          <a:p>
            <a:pPr algn="ctr"/>
            <a:br>
              <a:rPr lang="tr-TR" sz="4800" b="1" dirty="0">
                <a:latin typeface="Arial" panose="020B0604020202020204" pitchFamily="34" charset="0"/>
                <a:cs typeface="Arial" panose="020B0604020202020204" pitchFamily="34" charset="0"/>
              </a:rPr>
            </a:br>
            <a:br>
              <a:rPr lang="tr-TR" sz="4800" b="1" dirty="0">
                <a:latin typeface="Arial" panose="020B0604020202020204" pitchFamily="34" charset="0"/>
                <a:cs typeface="Arial" panose="020B0604020202020204" pitchFamily="34" charset="0"/>
              </a:rPr>
            </a:br>
            <a:r>
              <a:rPr lang="tr-TR" sz="4800" b="1" dirty="0">
                <a:latin typeface="Arial" panose="020B0604020202020204" pitchFamily="34" charset="0"/>
                <a:cs typeface="Arial" panose="020B0604020202020204" pitchFamily="34" charset="0"/>
              </a:rPr>
              <a:t>Öneri</a:t>
            </a:r>
          </a:p>
        </p:txBody>
      </p:sp>
      <p:sp>
        <p:nvSpPr>
          <p:cNvPr id="3" name="İçerik Yer Tutucusu 2">
            <a:extLst>
              <a:ext uri="{FF2B5EF4-FFF2-40B4-BE49-F238E27FC236}">
                <a16:creationId xmlns:a16="http://schemas.microsoft.com/office/drawing/2014/main" id="{FDB45C25-73C4-4C5D-A1FE-B1EE8ADD3EC3}"/>
              </a:ext>
            </a:extLst>
          </p:cNvPr>
          <p:cNvSpPr>
            <a:spLocks noGrp="1"/>
          </p:cNvSpPr>
          <p:nvPr>
            <p:ph idx="1"/>
          </p:nvPr>
        </p:nvSpPr>
        <p:spPr>
          <a:xfrm>
            <a:off x="6093714" y="1210208"/>
            <a:ext cx="4843897" cy="4437582"/>
          </a:xfrm>
          <a:ln w="25400">
            <a:solidFill>
              <a:schemeClr val="accent1"/>
            </a:solidFill>
          </a:ln>
        </p:spPr>
        <p:txBody>
          <a:bodyPr vert="horz" lIns="91440" tIns="45720" rIns="91440" bIns="45720" rtlCol="0" anchor="b">
            <a:noAutofit/>
          </a:bodyPr>
          <a:lstStyle/>
          <a:p>
            <a:r>
              <a:rPr lang="tr-TR" sz="2000" dirty="0">
                <a:latin typeface="Arial"/>
                <a:cs typeface="Arial"/>
              </a:rPr>
              <a:t>Son yıllarda derin öğrenmeye dayalı metotların gelişmesiyle AI </a:t>
            </a:r>
            <a:r>
              <a:rPr lang="tr-TR" sz="2000" dirty="0" err="1">
                <a:latin typeface="Arial"/>
                <a:cs typeface="Arial"/>
              </a:rPr>
              <a:t>Upscaling</a:t>
            </a:r>
            <a:r>
              <a:rPr lang="tr-TR" sz="2000" dirty="0">
                <a:latin typeface="Arial"/>
                <a:cs typeface="Arial"/>
              </a:rPr>
              <a:t> (YZ Çözünürlük Yükseltme) Algoritmalarının ve modellerinin başarılı sonuçlar elde etmektedir.</a:t>
            </a:r>
            <a:r>
              <a:rPr lang="tr-TR" sz="2000" dirty="0">
                <a:latin typeface="Arial"/>
                <a:ea typeface="+mn-lt"/>
                <a:cs typeface="Arial"/>
              </a:rPr>
              <a:t> Bu çalışmayı geliştirebilmek adına önerimiz şu: Google </a:t>
            </a:r>
            <a:r>
              <a:rPr lang="tr-TR" sz="2000" dirty="0" err="1">
                <a:latin typeface="Arial"/>
                <a:ea typeface="+mn-lt"/>
                <a:cs typeface="Arial"/>
              </a:rPr>
              <a:t>Earth'den</a:t>
            </a:r>
            <a:r>
              <a:rPr lang="tr-TR" sz="2000" dirty="0">
                <a:latin typeface="Arial"/>
                <a:ea typeface="+mn-lt"/>
                <a:cs typeface="Arial"/>
              </a:rPr>
              <a:t> alınan görüntüleri AI </a:t>
            </a:r>
            <a:r>
              <a:rPr lang="tr-TR" sz="2000" dirty="0" err="1">
                <a:latin typeface="Arial"/>
                <a:ea typeface="+mn-lt"/>
                <a:cs typeface="Arial"/>
              </a:rPr>
              <a:t>Upscaling</a:t>
            </a:r>
            <a:r>
              <a:rPr lang="tr-TR" sz="2000" dirty="0">
                <a:latin typeface="Arial"/>
                <a:ea typeface="+mn-lt"/>
                <a:cs typeface="Arial"/>
              </a:rPr>
              <a:t> algoritmalarında kullanarak daha kaliteli ve çözünürlüğü yüksek veriler elde etmek. Çözünürlüğü arttırılmış veriyle beraber makalede önerilen algoritmanın başarısını tekrar ölçmek ve AI </a:t>
            </a:r>
            <a:r>
              <a:rPr lang="tr-TR" sz="2000" dirty="0" err="1">
                <a:latin typeface="Arial"/>
                <a:ea typeface="+mn-lt"/>
                <a:cs typeface="Arial"/>
              </a:rPr>
              <a:t>Upscaling</a:t>
            </a:r>
            <a:r>
              <a:rPr lang="tr-TR" sz="2000" dirty="0">
                <a:latin typeface="Arial"/>
                <a:ea typeface="+mn-lt"/>
                <a:cs typeface="Arial"/>
              </a:rPr>
              <a:t> algoritmalarının Image </a:t>
            </a:r>
            <a:r>
              <a:rPr lang="tr-TR" sz="2000" dirty="0" err="1">
                <a:latin typeface="Arial"/>
                <a:ea typeface="+mn-lt"/>
                <a:cs typeface="Arial"/>
              </a:rPr>
              <a:t>Registiration</a:t>
            </a:r>
            <a:r>
              <a:rPr lang="tr-TR" sz="2000" dirty="0">
                <a:latin typeface="Arial"/>
                <a:ea typeface="+mn-lt"/>
                <a:cs typeface="Arial"/>
              </a:rPr>
              <a:t> alanındaki kullanım alanını araştırmak olacaktır.  </a:t>
            </a:r>
            <a:endParaRPr lang="en-US" sz="2000" dirty="0"/>
          </a:p>
        </p:txBody>
      </p:sp>
      <p:sp>
        <p:nvSpPr>
          <p:cNvPr id="4" name="Slayt Numarası Yer Tutucusu 3">
            <a:extLst>
              <a:ext uri="{FF2B5EF4-FFF2-40B4-BE49-F238E27FC236}">
                <a16:creationId xmlns:a16="http://schemas.microsoft.com/office/drawing/2014/main" id="{F5D0F551-54F8-42A7-B1A2-6542F61BD9C8}"/>
              </a:ext>
            </a:extLst>
          </p:cNvPr>
          <p:cNvSpPr>
            <a:spLocks noGrp="1"/>
          </p:cNvSpPr>
          <p:nvPr>
            <p:ph type="sldNum" sz="quarter" idx="12"/>
          </p:nvPr>
        </p:nvSpPr>
        <p:spPr/>
        <p:txBody>
          <a:bodyPr/>
          <a:lstStyle/>
          <a:p>
            <a:fld id="{C9A78EA2-FBDE-48A6-B65C-6CD105C93878}" type="slidenum">
              <a:rPr lang="tr-TR" smtClean="0"/>
              <a:t>11</a:t>
            </a:fld>
            <a:endParaRPr lang="tr-TR"/>
          </a:p>
        </p:txBody>
      </p:sp>
    </p:spTree>
    <p:extLst>
      <p:ext uri="{BB962C8B-B14F-4D97-AF65-F5344CB8AC3E}">
        <p14:creationId xmlns:p14="http://schemas.microsoft.com/office/powerpoint/2010/main" val="2753135710"/>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3FCCA929-7A61-4313-8A90-619CDF425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24250F98-AE57-452A-8B22-1B78911F0B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1" name="Rectangle 13">
            <a:extLst>
              <a:ext uri="{FF2B5EF4-FFF2-40B4-BE49-F238E27FC236}">
                <a16:creationId xmlns:a16="http://schemas.microsoft.com/office/drawing/2014/main" id="{0464315C-FCA9-40FE-892E-D4A5B3A5B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4BF9520B-E0CD-4FA7-91B5-7DC36B606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5195"/>
            <a:ext cx="12192000" cy="5389511"/>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5C2FD-A867-4469-B3BA-5CA1A0CD5570}"/>
              </a:ext>
            </a:extLst>
          </p:cNvPr>
          <p:cNvSpPr>
            <a:spLocks noGrp="1"/>
          </p:cNvSpPr>
          <p:nvPr>
            <p:ph type="title"/>
          </p:nvPr>
        </p:nvSpPr>
        <p:spPr>
          <a:xfrm>
            <a:off x="1191965" y="1084729"/>
            <a:ext cx="9994378" cy="2254026"/>
          </a:xfrm>
        </p:spPr>
        <p:txBody>
          <a:bodyPr anchor="b">
            <a:normAutofit/>
          </a:bodyPr>
          <a:lstStyle/>
          <a:p>
            <a:pPr algn="ctr"/>
            <a:r>
              <a:rPr lang="tr-TR" sz="4800" b="1" dirty="0">
                <a:latin typeface="Arial"/>
                <a:cs typeface="Arial"/>
              </a:rPr>
              <a:t>AI </a:t>
            </a:r>
            <a:r>
              <a:rPr lang="tr-TR" sz="4800" b="1" dirty="0" err="1">
                <a:latin typeface="Arial"/>
                <a:cs typeface="Arial"/>
              </a:rPr>
              <a:t>Upscaling</a:t>
            </a:r>
            <a:r>
              <a:rPr lang="tr-TR" sz="4800" b="1" dirty="0">
                <a:latin typeface="Arial"/>
                <a:cs typeface="Arial"/>
              </a:rPr>
              <a:t> ve AI </a:t>
            </a:r>
            <a:r>
              <a:rPr lang="tr-TR" sz="4800" b="1" dirty="0" err="1">
                <a:latin typeface="Arial"/>
                <a:cs typeface="Arial"/>
              </a:rPr>
              <a:t>Enhanced</a:t>
            </a:r>
            <a:endParaRPr lang="en-US" sz="4800" b="1" dirty="0"/>
          </a:p>
        </p:txBody>
      </p:sp>
      <p:sp>
        <p:nvSpPr>
          <p:cNvPr id="3" name="Content Placeholder 2">
            <a:extLst>
              <a:ext uri="{FF2B5EF4-FFF2-40B4-BE49-F238E27FC236}">
                <a16:creationId xmlns:a16="http://schemas.microsoft.com/office/drawing/2014/main" id="{CCAE7BE8-9C40-4EB7-BB00-36EF00988FC3}"/>
              </a:ext>
            </a:extLst>
          </p:cNvPr>
          <p:cNvSpPr>
            <a:spLocks noGrp="1"/>
          </p:cNvSpPr>
          <p:nvPr>
            <p:ph idx="1"/>
          </p:nvPr>
        </p:nvSpPr>
        <p:spPr>
          <a:xfrm>
            <a:off x="1097287" y="3476948"/>
            <a:ext cx="9994378" cy="2258415"/>
          </a:xfrm>
          <a:ln w="25400">
            <a:solidFill>
              <a:schemeClr val="accent1"/>
            </a:solidFill>
          </a:ln>
        </p:spPr>
        <p:txBody>
          <a:bodyPr vert="horz" lIns="91440" tIns="45720" rIns="91440" bIns="45720" rtlCol="0" anchor="t">
            <a:normAutofit/>
          </a:bodyPr>
          <a:lstStyle/>
          <a:p>
            <a:r>
              <a:rPr lang="en-US" sz="2000" dirty="0" err="1">
                <a:latin typeface="Arial"/>
                <a:cs typeface="Arial"/>
              </a:rPr>
              <a:t>Geleneksel</a:t>
            </a:r>
            <a:r>
              <a:rPr lang="en-US" sz="2000" dirty="0">
                <a:latin typeface="Arial"/>
                <a:cs typeface="Arial"/>
              </a:rPr>
              <a:t> </a:t>
            </a:r>
            <a:r>
              <a:rPr lang="en-US" sz="2000" dirty="0" err="1">
                <a:latin typeface="Arial"/>
                <a:cs typeface="Arial"/>
              </a:rPr>
              <a:t>Yeniden</a:t>
            </a:r>
            <a:r>
              <a:rPr lang="en-US" sz="2000" dirty="0">
                <a:latin typeface="Arial"/>
                <a:cs typeface="Arial"/>
              </a:rPr>
              <a:t> </a:t>
            </a:r>
            <a:r>
              <a:rPr lang="en-US" sz="2000" dirty="0" err="1">
                <a:latin typeface="Arial"/>
                <a:cs typeface="Arial"/>
              </a:rPr>
              <a:t>Ölçeklendirme</a:t>
            </a:r>
            <a:r>
              <a:rPr lang="en-US" sz="2000" dirty="0">
                <a:latin typeface="Arial"/>
                <a:cs typeface="Arial"/>
              </a:rPr>
              <a:t>, </a:t>
            </a:r>
            <a:r>
              <a:rPr lang="en-US" sz="2000" dirty="0" err="1">
                <a:latin typeface="Arial"/>
                <a:cs typeface="Arial"/>
              </a:rPr>
              <a:t>düşük</a:t>
            </a:r>
            <a:r>
              <a:rPr lang="en-US" sz="2000" dirty="0">
                <a:latin typeface="Arial"/>
                <a:cs typeface="Arial"/>
              </a:rPr>
              <a:t> </a:t>
            </a:r>
            <a:r>
              <a:rPr lang="en-US" sz="2000" dirty="0" err="1">
                <a:latin typeface="Arial"/>
                <a:cs typeface="Arial"/>
              </a:rPr>
              <a:t>çözünürlüklü</a:t>
            </a:r>
            <a:r>
              <a:rPr lang="en-US" sz="2000" dirty="0">
                <a:latin typeface="Arial"/>
                <a:cs typeface="Arial"/>
              </a:rPr>
              <a:t> </a:t>
            </a:r>
            <a:r>
              <a:rPr lang="en-US" sz="2000" dirty="0" err="1">
                <a:latin typeface="Arial"/>
                <a:cs typeface="Arial"/>
              </a:rPr>
              <a:t>bir</a:t>
            </a:r>
            <a:r>
              <a:rPr lang="en-US" sz="2000" dirty="0">
                <a:latin typeface="Arial"/>
                <a:cs typeface="Arial"/>
              </a:rPr>
              <a:t> </a:t>
            </a:r>
            <a:r>
              <a:rPr lang="en-US" sz="2000" dirty="0" err="1">
                <a:latin typeface="Arial"/>
                <a:cs typeface="Arial"/>
              </a:rPr>
              <a:t>görüntüyü</a:t>
            </a:r>
            <a:r>
              <a:rPr lang="en-US" sz="2000" dirty="0">
                <a:latin typeface="Arial"/>
                <a:cs typeface="Arial"/>
              </a:rPr>
              <a:t> </a:t>
            </a:r>
            <a:r>
              <a:rPr lang="en-US" sz="2000" dirty="0" err="1">
                <a:latin typeface="Arial"/>
                <a:cs typeface="Arial"/>
              </a:rPr>
              <a:t>daha</a:t>
            </a:r>
            <a:r>
              <a:rPr lang="en-US" sz="2000" dirty="0">
                <a:latin typeface="Arial"/>
                <a:cs typeface="Arial"/>
              </a:rPr>
              <a:t> </a:t>
            </a:r>
            <a:r>
              <a:rPr lang="en-US" sz="2000" dirty="0" err="1">
                <a:latin typeface="Arial"/>
                <a:cs typeface="Arial"/>
              </a:rPr>
              <a:t>yüksek</a:t>
            </a:r>
            <a:r>
              <a:rPr lang="en-US" sz="2000" dirty="0">
                <a:latin typeface="Arial"/>
                <a:cs typeface="Arial"/>
              </a:rPr>
              <a:t> </a:t>
            </a:r>
            <a:r>
              <a:rPr lang="en-US" sz="2000" dirty="0" err="1">
                <a:latin typeface="Arial"/>
                <a:cs typeface="Arial"/>
              </a:rPr>
              <a:t>çözünürlüğe</a:t>
            </a:r>
            <a:r>
              <a:rPr lang="en-US" sz="2000" dirty="0">
                <a:latin typeface="Arial"/>
                <a:cs typeface="Arial"/>
              </a:rPr>
              <a:t> </a:t>
            </a:r>
            <a:r>
              <a:rPr lang="en-US" sz="2000" dirty="0" err="1">
                <a:latin typeface="Arial"/>
                <a:cs typeface="Arial"/>
              </a:rPr>
              <a:t>zorlayarak</a:t>
            </a:r>
            <a:r>
              <a:rPr lang="en-US" sz="2000" dirty="0">
                <a:latin typeface="Arial"/>
                <a:cs typeface="Arial"/>
              </a:rPr>
              <a:t> </a:t>
            </a:r>
            <a:r>
              <a:rPr lang="en-US" sz="2000" dirty="0" err="1">
                <a:latin typeface="Arial"/>
                <a:cs typeface="Arial"/>
              </a:rPr>
              <a:t>kaliteden</a:t>
            </a:r>
            <a:r>
              <a:rPr lang="en-US" sz="2000" dirty="0">
                <a:latin typeface="Arial"/>
                <a:cs typeface="Arial"/>
              </a:rPr>
              <a:t> </a:t>
            </a:r>
            <a:r>
              <a:rPr lang="en-US" sz="2000" dirty="0" err="1">
                <a:latin typeface="Arial"/>
                <a:cs typeface="Arial"/>
              </a:rPr>
              <a:t>ödün</a:t>
            </a:r>
            <a:r>
              <a:rPr lang="en-US" sz="2000" dirty="0">
                <a:latin typeface="Arial"/>
                <a:cs typeface="Arial"/>
              </a:rPr>
              <a:t> </a:t>
            </a:r>
            <a:r>
              <a:rPr lang="en-US" sz="2000" dirty="0" err="1">
                <a:latin typeface="Arial"/>
                <a:cs typeface="Arial"/>
              </a:rPr>
              <a:t>vererek</a:t>
            </a:r>
            <a:r>
              <a:rPr lang="en-US" sz="2000" dirty="0">
                <a:latin typeface="Arial"/>
                <a:cs typeface="Arial"/>
              </a:rPr>
              <a:t> </a:t>
            </a:r>
            <a:r>
              <a:rPr lang="en-US" sz="2000" dirty="0" err="1">
                <a:latin typeface="Arial"/>
                <a:cs typeface="Arial"/>
              </a:rPr>
              <a:t>çözünürlüğü</a:t>
            </a:r>
            <a:r>
              <a:rPr lang="en-US" sz="2000" dirty="0">
                <a:latin typeface="Arial"/>
                <a:cs typeface="Arial"/>
              </a:rPr>
              <a:t> </a:t>
            </a:r>
            <a:r>
              <a:rPr lang="en-US" sz="2000" dirty="0" err="1">
                <a:latin typeface="Arial"/>
                <a:cs typeface="Arial"/>
              </a:rPr>
              <a:t>arttırır</a:t>
            </a:r>
            <a:r>
              <a:rPr lang="en-US" sz="2000" dirty="0">
                <a:latin typeface="Arial"/>
                <a:cs typeface="Arial"/>
              </a:rPr>
              <a:t>. </a:t>
            </a:r>
            <a:endParaRPr lang="en-US" dirty="0">
              <a:latin typeface="Arial"/>
              <a:cs typeface="Arial"/>
            </a:endParaRPr>
          </a:p>
          <a:p>
            <a:r>
              <a:rPr lang="en-US" sz="2000" dirty="0">
                <a:latin typeface="Arial"/>
                <a:cs typeface="Arial"/>
              </a:rPr>
              <a:t>AI </a:t>
            </a:r>
            <a:r>
              <a:rPr lang="en-US" sz="2000" dirty="0" err="1">
                <a:latin typeface="Arial"/>
                <a:cs typeface="Arial"/>
              </a:rPr>
              <a:t>Upscaling'de</a:t>
            </a:r>
            <a:r>
              <a:rPr lang="en-US" sz="2000" dirty="0">
                <a:latin typeface="Arial"/>
                <a:cs typeface="Arial"/>
              </a:rPr>
              <a:t>  </a:t>
            </a:r>
            <a:r>
              <a:rPr lang="en-US" sz="2000" dirty="0" err="1">
                <a:latin typeface="Arial"/>
                <a:cs typeface="Arial"/>
              </a:rPr>
              <a:t>ise</a:t>
            </a:r>
            <a:r>
              <a:rPr lang="en-US" sz="2000" dirty="0">
                <a:latin typeface="Arial"/>
                <a:cs typeface="Arial"/>
              </a:rPr>
              <a:t> </a:t>
            </a:r>
            <a:r>
              <a:rPr lang="en-US" sz="2000" dirty="0" err="1">
                <a:latin typeface="Arial"/>
                <a:cs typeface="Arial"/>
              </a:rPr>
              <a:t>farklı</a:t>
            </a:r>
            <a:r>
              <a:rPr lang="en-US" sz="2000" dirty="0">
                <a:latin typeface="Arial"/>
                <a:cs typeface="Arial"/>
              </a:rPr>
              <a:t> </a:t>
            </a:r>
            <a:r>
              <a:rPr lang="en-US" sz="2000" dirty="0" err="1">
                <a:latin typeface="Arial"/>
                <a:cs typeface="Arial"/>
              </a:rPr>
              <a:t>bir</a:t>
            </a:r>
            <a:r>
              <a:rPr lang="en-US" sz="2000" dirty="0">
                <a:latin typeface="Arial"/>
                <a:cs typeface="Arial"/>
              </a:rPr>
              <a:t> </a:t>
            </a:r>
            <a:r>
              <a:rPr lang="en-US" sz="2000" dirty="0" err="1">
                <a:latin typeface="Arial"/>
                <a:cs typeface="Arial"/>
              </a:rPr>
              <a:t>yaklaşım</a:t>
            </a:r>
            <a:r>
              <a:rPr lang="en-US" sz="2000" dirty="0">
                <a:latin typeface="Arial"/>
                <a:cs typeface="Arial"/>
              </a:rPr>
              <a:t> </a:t>
            </a:r>
            <a:r>
              <a:rPr lang="en-US" sz="2000" dirty="0" err="1">
                <a:latin typeface="Arial"/>
                <a:cs typeface="Arial"/>
              </a:rPr>
              <a:t>benimsenmekte</a:t>
            </a:r>
            <a:r>
              <a:rPr lang="en-US" sz="2000" dirty="0">
                <a:latin typeface="Arial"/>
                <a:cs typeface="Arial"/>
              </a:rPr>
              <a:t>. </a:t>
            </a:r>
            <a:r>
              <a:rPr lang="en-US" sz="2000" dirty="0" err="1">
                <a:latin typeface="Arial"/>
                <a:cs typeface="Arial"/>
              </a:rPr>
              <a:t>Düşük</a:t>
            </a:r>
            <a:r>
              <a:rPr lang="en-US" sz="2000" dirty="0">
                <a:latin typeface="Arial"/>
                <a:cs typeface="Arial"/>
              </a:rPr>
              <a:t> </a:t>
            </a:r>
            <a:r>
              <a:rPr lang="en-US" sz="2000" dirty="0" err="1">
                <a:latin typeface="Arial"/>
                <a:cs typeface="Arial"/>
              </a:rPr>
              <a:t>çözünürlüklü</a:t>
            </a:r>
            <a:r>
              <a:rPr lang="en-US" sz="2000" dirty="0">
                <a:latin typeface="Arial"/>
                <a:cs typeface="Arial"/>
              </a:rPr>
              <a:t> </a:t>
            </a:r>
            <a:r>
              <a:rPr lang="en-US" sz="2000" dirty="0" err="1">
                <a:latin typeface="Arial"/>
                <a:cs typeface="Arial"/>
              </a:rPr>
              <a:t>bir</a:t>
            </a:r>
            <a:r>
              <a:rPr lang="en-US" sz="2000" dirty="0">
                <a:latin typeface="Arial"/>
                <a:cs typeface="Arial"/>
              </a:rPr>
              <a:t> </a:t>
            </a:r>
            <a:r>
              <a:rPr lang="en-US" sz="2000" dirty="0" err="1">
                <a:latin typeface="Arial"/>
                <a:cs typeface="Arial"/>
              </a:rPr>
              <a:t>görüntü</a:t>
            </a:r>
            <a:r>
              <a:rPr lang="en-US" sz="2000" dirty="0">
                <a:latin typeface="Arial"/>
                <a:cs typeface="Arial"/>
              </a:rPr>
              <a:t> </a:t>
            </a:r>
            <a:r>
              <a:rPr lang="en-US" sz="2000" dirty="0" err="1">
                <a:latin typeface="Arial"/>
                <a:cs typeface="Arial"/>
              </a:rPr>
              <a:t>modele</a:t>
            </a:r>
            <a:r>
              <a:rPr lang="en-US" sz="2000" dirty="0">
                <a:latin typeface="Arial"/>
                <a:cs typeface="Arial"/>
              </a:rPr>
              <a:t> </a:t>
            </a:r>
            <a:r>
              <a:rPr lang="en-US" sz="2000" dirty="0" err="1">
                <a:latin typeface="Arial"/>
                <a:cs typeface="Arial"/>
              </a:rPr>
              <a:t>verildiğinde</a:t>
            </a:r>
            <a:r>
              <a:rPr lang="en-US" sz="2000" dirty="0">
                <a:latin typeface="Arial"/>
                <a:cs typeface="Arial"/>
              </a:rPr>
              <a:t>, </a:t>
            </a:r>
            <a:r>
              <a:rPr lang="en-US" sz="2000" dirty="0" err="1">
                <a:latin typeface="Arial"/>
                <a:cs typeface="Arial"/>
              </a:rPr>
              <a:t>derin</a:t>
            </a:r>
            <a:r>
              <a:rPr lang="en-US" sz="2000" dirty="0">
                <a:latin typeface="Arial"/>
                <a:cs typeface="Arial"/>
              </a:rPr>
              <a:t> </a:t>
            </a:r>
            <a:r>
              <a:rPr lang="en-US" sz="2000" dirty="0" err="1">
                <a:latin typeface="Arial"/>
                <a:cs typeface="Arial"/>
              </a:rPr>
              <a:t>öğrenme</a:t>
            </a:r>
            <a:r>
              <a:rPr lang="en-US" sz="2000" dirty="0">
                <a:latin typeface="Arial"/>
                <a:cs typeface="Arial"/>
              </a:rPr>
              <a:t> </a:t>
            </a:r>
            <a:r>
              <a:rPr lang="en-US" sz="2000" dirty="0" err="1">
                <a:latin typeface="Arial"/>
                <a:cs typeface="Arial"/>
              </a:rPr>
              <a:t>modeli</a:t>
            </a:r>
            <a:r>
              <a:rPr lang="en-US" sz="2000" dirty="0">
                <a:latin typeface="Arial"/>
                <a:cs typeface="Arial"/>
              </a:rPr>
              <a:t> </a:t>
            </a:r>
            <a:r>
              <a:rPr lang="en-US" sz="2000" dirty="0" err="1">
                <a:latin typeface="Arial"/>
                <a:cs typeface="Arial"/>
              </a:rPr>
              <a:t>orijinal</a:t>
            </a:r>
            <a:r>
              <a:rPr lang="en-US" sz="2000" dirty="0">
                <a:latin typeface="Arial"/>
                <a:cs typeface="Arial"/>
              </a:rPr>
              <a:t> </a:t>
            </a:r>
            <a:r>
              <a:rPr lang="en-US" sz="2000" dirty="0" err="1">
                <a:latin typeface="Arial"/>
                <a:cs typeface="Arial"/>
              </a:rPr>
              <a:t>ve</a:t>
            </a:r>
            <a:r>
              <a:rPr lang="en-US" sz="2000" dirty="0">
                <a:latin typeface="Arial"/>
                <a:cs typeface="Arial"/>
              </a:rPr>
              <a:t> </a:t>
            </a:r>
            <a:r>
              <a:rPr lang="en-US" sz="2000" dirty="0" err="1">
                <a:latin typeface="Arial"/>
                <a:cs typeface="Arial"/>
              </a:rPr>
              <a:t>düşük</a:t>
            </a:r>
            <a:r>
              <a:rPr lang="en-US" sz="2000" dirty="0">
                <a:latin typeface="Arial"/>
                <a:cs typeface="Arial"/>
              </a:rPr>
              <a:t> </a:t>
            </a:r>
            <a:r>
              <a:rPr lang="en-US" sz="2000" dirty="0" err="1">
                <a:latin typeface="Arial"/>
                <a:cs typeface="Arial"/>
              </a:rPr>
              <a:t>çözünürlüklü</a:t>
            </a:r>
            <a:r>
              <a:rPr lang="en-US" sz="2000" dirty="0">
                <a:latin typeface="Arial"/>
                <a:cs typeface="Arial"/>
              </a:rPr>
              <a:t> </a:t>
            </a:r>
            <a:r>
              <a:rPr lang="en-US" sz="2000" dirty="0" err="1">
                <a:latin typeface="Arial"/>
                <a:cs typeface="Arial"/>
              </a:rPr>
              <a:t>görüntüye</a:t>
            </a:r>
            <a:r>
              <a:rPr lang="en-US" sz="2000" dirty="0">
                <a:latin typeface="Arial"/>
                <a:cs typeface="Arial"/>
              </a:rPr>
              <a:t> </a:t>
            </a:r>
            <a:r>
              <a:rPr lang="en-US" sz="2000" dirty="0" err="1">
                <a:latin typeface="Arial"/>
                <a:cs typeface="Arial"/>
              </a:rPr>
              <a:t>benzeyecek</a:t>
            </a:r>
            <a:r>
              <a:rPr lang="en-US" sz="2000" dirty="0">
                <a:latin typeface="Arial"/>
                <a:cs typeface="Arial"/>
              </a:rPr>
              <a:t> </a:t>
            </a:r>
            <a:r>
              <a:rPr lang="en-US" sz="2000" dirty="0" err="1">
                <a:latin typeface="Arial"/>
                <a:cs typeface="Arial"/>
              </a:rPr>
              <a:t>şekilde</a:t>
            </a:r>
            <a:r>
              <a:rPr lang="en-US" sz="2000" dirty="0">
                <a:latin typeface="Arial"/>
                <a:cs typeface="Arial"/>
              </a:rPr>
              <a:t> </a:t>
            </a:r>
            <a:r>
              <a:rPr lang="en-US" sz="2000" dirty="0" err="1">
                <a:latin typeface="Arial"/>
                <a:cs typeface="Arial"/>
              </a:rPr>
              <a:t>görüntü</a:t>
            </a:r>
            <a:r>
              <a:rPr lang="en-US" sz="2000" dirty="0">
                <a:latin typeface="Arial"/>
                <a:cs typeface="Arial"/>
              </a:rPr>
              <a:t> </a:t>
            </a:r>
            <a:r>
              <a:rPr lang="en-US" sz="2000" dirty="0" err="1">
                <a:latin typeface="Arial"/>
                <a:cs typeface="Arial"/>
              </a:rPr>
              <a:t>tahmin</a:t>
            </a:r>
            <a:r>
              <a:rPr lang="en-US" sz="2000" dirty="0">
                <a:latin typeface="Arial"/>
                <a:cs typeface="Arial"/>
              </a:rPr>
              <a:t> </a:t>
            </a:r>
            <a:r>
              <a:rPr lang="en-US" sz="2000" dirty="0" err="1">
                <a:latin typeface="Arial"/>
                <a:cs typeface="Arial"/>
              </a:rPr>
              <a:t>ederek</a:t>
            </a:r>
            <a:r>
              <a:rPr lang="en-US" sz="2000" dirty="0">
                <a:latin typeface="Arial"/>
                <a:cs typeface="Arial"/>
              </a:rPr>
              <a:t> </a:t>
            </a:r>
            <a:r>
              <a:rPr lang="en-US" sz="2000" dirty="0" err="1">
                <a:latin typeface="Arial"/>
                <a:cs typeface="Arial"/>
              </a:rPr>
              <a:t>çözünürlüğü</a:t>
            </a:r>
            <a:r>
              <a:rPr lang="en-US" sz="2000" dirty="0">
                <a:latin typeface="Arial"/>
                <a:cs typeface="Arial"/>
              </a:rPr>
              <a:t> </a:t>
            </a:r>
            <a:r>
              <a:rPr lang="en-US" sz="2000" dirty="0" err="1">
                <a:latin typeface="Arial"/>
                <a:cs typeface="Arial"/>
              </a:rPr>
              <a:t>arttırır</a:t>
            </a:r>
            <a:r>
              <a:rPr lang="en-US" sz="2000" dirty="0">
                <a:latin typeface="Arial"/>
                <a:cs typeface="Arial"/>
              </a:rPr>
              <a:t>. </a:t>
            </a:r>
            <a:r>
              <a:rPr lang="en-US" sz="2000" dirty="0" err="1">
                <a:latin typeface="Arial"/>
                <a:cs typeface="Arial"/>
              </a:rPr>
              <a:t>Böylelikle</a:t>
            </a:r>
            <a:r>
              <a:rPr lang="en-US" sz="2000" dirty="0">
                <a:latin typeface="Arial"/>
                <a:cs typeface="Arial"/>
              </a:rPr>
              <a:t> </a:t>
            </a:r>
            <a:r>
              <a:rPr lang="en-US" sz="2000" dirty="0" err="1">
                <a:latin typeface="Arial"/>
                <a:cs typeface="Arial"/>
              </a:rPr>
              <a:t>kalite</a:t>
            </a:r>
            <a:r>
              <a:rPr lang="en-US" sz="2000" dirty="0">
                <a:latin typeface="Arial"/>
                <a:cs typeface="Arial"/>
              </a:rPr>
              <a:t> </a:t>
            </a:r>
            <a:r>
              <a:rPr lang="en-US" sz="2000" dirty="0" err="1">
                <a:latin typeface="Arial"/>
                <a:cs typeface="Arial"/>
              </a:rPr>
              <a:t>bozulmadan</a:t>
            </a:r>
            <a:r>
              <a:rPr lang="en-US" sz="2000" dirty="0">
                <a:latin typeface="Arial"/>
                <a:cs typeface="Arial"/>
              </a:rPr>
              <a:t> </a:t>
            </a:r>
            <a:r>
              <a:rPr lang="en-US" sz="2000" dirty="0" err="1">
                <a:latin typeface="Arial"/>
                <a:cs typeface="Arial"/>
              </a:rPr>
              <a:t>çözünürlüğü</a:t>
            </a:r>
            <a:r>
              <a:rPr lang="en-US" sz="2000" dirty="0">
                <a:latin typeface="Arial"/>
                <a:cs typeface="Arial"/>
              </a:rPr>
              <a:t> </a:t>
            </a:r>
            <a:r>
              <a:rPr lang="en-US" sz="2000" dirty="0" err="1">
                <a:latin typeface="Arial"/>
                <a:cs typeface="Arial"/>
              </a:rPr>
              <a:t>arttırmak</a:t>
            </a:r>
            <a:r>
              <a:rPr lang="en-US" sz="2000" dirty="0">
                <a:latin typeface="Arial"/>
                <a:cs typeface="Arial"/>
              </a:rPr>
              <a:t> </a:t>
            </a:r>
            <a:r>
              <a:rPr lang="en-US" sz="2000" dirty="0" err="1">
                <a:latin typeface="Arial"/>
                <a:cs typeface="Arial"/>
              </a:rPr>
              <a:t>mümkündür</a:t>
            </a:r>
            <a:r>
              <a:rPr lang="en-US" sz="2000" dirty="0">
                <a:latin typeface="Arial"/>
                <a:cs typeface="Arial"/>
              </a:rPr>
              <a:t>.</a:t>
            </a:r>
          </a:p>
        </p:txBody>
      </p:sp>
      <p:sp>
        <p:nvSpPr>
          <p:cNvPr id="4" name="Slayt Numarası Yer Tutucusu 3">
            <a:extLst>
              <a:ext uri="{FF2B5EF4-FFF2-40B4-BE49-F238E27FC236}">
                <a16:creationId xmlns:a16="http://schemas.microsoft.com/office/drawing/2014/main" id="{1D7FECB0-C640-49FB-848D-3AE937466A9C}"/>
              </a:ext>
            </a:extLst>
          </p:cNvPr>
          <p:cNvSpPr>
            <a:spLocks noGrp="1"/>
          </p:cNvSpPr>
          <p:nvPr>
            <p:ph type="sldNum" sz="quarter" idx="12"/>
          </p:nvPr>
        </p:nvSpPr>
        <p:spPr/>
        <p:txBody>
          <a:bodyPr/>
          <a:lstStyle/>
          <a:p>
            <a:fld id="{C9A78EA2-FBDE-48A6-B65C-6CD105C93878}" type="slidenum">
              <a:rPr lang="tr-TR" smtClean="0"/>
              <a:t>12</a:t>
            </a:fld>
            <a:endParaRPr lang="tr-TR"/>
          </a:p>
        </p:txBody>
      </p:sp>
    </p:spTree>
    <p:extLst>
      <p:ext uri="{BB962C8B-B14F-4D97-AF65-F5344CB8AC3E}">
        <p14:creationId xmlns:p14="http://schemas.microsoft.com/office/powerpoint/2010/main" val="3320972042"/>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8654E6D0-A14C-40BE-8E45-081517266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3">
            <a:extLst>
              <a:ext uri="{FF2B5EF4-FFF2-40B4-BE49-F238E27FC236}">
                <a16:creationId xmlns:a16="http://schemas.microsoft.com/office/drawing/2014/main" id="{5516C1EB-8D62-4BF0-92B5-02E6AE43B1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3" name="Rectangle 15">
            <a:extLst>
              <a:ext uri="{FF2B5EF4-FFF2-40B4-BE49-F238E27FC236}">
                <a16:creationId xmlns:a16="http://schemas.microsoft.com/office/drawing/2014/main" id="{A737E5B8-8F31-4942-B159-B213C4D6D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19">
            <a:extLst>
              <a:ext uri="{FF2B5EF4-FFF2-40B4-BE49-F238E27FC236}">
                <a16:creationId xmlns:a16="http://schemas.microsoft.com/office/drawing/2014/main" id="{78F530DA-C7D1-4968-8F8A-8700C2BB2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552813"/>
            <a:ext cx="11099352" cy="5905972"/>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5" name="Resim 5" descr="metin, tuğla, döşenmiş içeren bir resim&#10;&#10;Açıklama otomatik olarak oluşturuldu">
            <a:extLst>
              <a:ext uri="{FF2B5EF4-FFF2-40B4-BE49-F238E27FC236}">
                <a16:creationId xmlns:a16="http://schemas.microsoft.com/office/drawing/2014/main" id="{0A10C341-8D36-4AD5-B4B4-50595B2A11E5}"/>
              </a:ext>
            </a:extLst>
          </p:cNvPr>
          <p:cNvPicPr>
            <a:picLocks noChangeAspect="1"/>
          </p:cNvPicPr>
          <p:nvPr/>
        </p:nvPicPr>
        <p:blipFill rotWithShape="1">
          <a:blip r:embed="rId3"/>
          <a:srcRect l="1348" r="-2" b="-2"/>
          <a:stretch/>
        </p:blipFill>
        <p:spPr>
          <a:xfrm>
            <a:off x="711805" y="728906"/>
            <a:ext cx="10770209" cy="5567860"/>
          </a:xfrm>
          <a:prstGeom prst="rect">
            <a:avLst/>
          </a:prstGeom>
        </p:spPr>
      </p:pic>
      <p:sp>
        <p:nvSpPr>
          <p:cNvPr id="2" name="Slayt Numarası Yer Tutucusu 1">
            <a:extLst>
              <a:ext uri="{FF2B5EF4-FFF2-40B4-BE49-F238E27FC236}">
                <a16:creationId xmlns:a16="http://schemas.microsoft.com/office/drawing/2014/main" id="{764044B7-D53D-4FAC-B450-9A4FA9D11624}"/>
              </a:ext>
            </a:extLst>
          </p:cNvPr>
          <p:cNvSpPr>
            <a:spLocks noGrp="1"/>
          </p:cNvSpPr>
          <p:nvPr>
            <p:ph type="sldNum" sz="quarter" idx="12"/>
          </p:nvPr>
        </p:nvSpPr>
        <p:spPr/>
        <p:txBody>
          <a:bodyPr/>
          <a:lstStyle/>
          <a:p>
            <a:fld id="{C9A78EA2-FBDE-48A6-B65C-6CD105C93878}" type="slidenum">
              <a:rPr lang="tr-TR" smtClean="0"/>
              <a:t>13</a:t>
            </a:fld>
            <a:endParaRPr lang="tr-TR"/>
          </a:p>
        </p:txBody>
      </p:sp>
    </p:spTree>
    <p:extLst>
      <p:ext uri="{BB962C8B-B14F-4D97-AF65-F5344CB8AC3E}">
        <p14:creationId xmlns:p14="http://schemas.microsoft.com/office/powerpoint/2010/main" val="151473911"/>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harita içeren bir resim&#10;&#10;Açıklama otomatik olarak oluşturuldu">
            <a:extLst>
              <a:ext uri="{FF2B5EF4-FFF2-40B4-BE49-F238E27FC236}">
                <a16:creationId xmlns:a16="http://schemas.microsoft.com/office/drawing/2014/main" id="{F5DFA58E-26E2-4BA7-BD84-AD6876C9F0AC}"/>
              </a:ext>
            </a:extLst>
          </p:cNvPr>
          <p:cNvPicPr>
            <a:picLocks noGrp="1" noChangeAspect="1"/>
          </p:cNvPicPr>
          <p:nvPr>
            <p:ph idx="1"/>
          </p:nvPr>
        </p:nvPicPr>
        <p:blipFill>
          <a:blip r:embed="rId2"/>
          <a:stretch>
            <a:fillRect/>
          </a:stretch>
        </p:blipFill>
        <p:spPr>
          <a:xfrm>
            <a:off x="1317117" y="4260"/>
            <a:ext cx="3289237" cy="4351338"/>
          </a:xfrm>
        </p:spPr>
      </p:pic>
      <p:sp>
        <p:nvSpPr>
          <p:cNvPr id="5" name="Metin kutusu 4">
            <a:extLst>
              <a:ext uri="{FF2B5EF4-FFF2-40B4-BE49-F238E27FC236}">
                <a16:creationId xmlns:a16="http://schemas.microsoft.com/office/drawing/2014/main" id="{0C1DEE43-C7EA-4C72-8A55-16C65CAE8990}"/>
              </a:ext>
            </a:extLst>
          </p:cNvPr>
          <p:cNvSpPr txBox="1"/>
          <p:nvPr/>
        </p:nvSpPr>
        <p:spPr>
          <a:xfrm>
            <a:off x="1317117" y="4355598"/>
            <a:ext cx="456834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a:latin typeface="Arial" panose="020B0604020202020204" pitchFamily="34" charset="0"/>
                <a:cs typeface="Arial" panose="020B0604020202020204" pitchFamily="34" charset="0"/>
              </a:rPr>
              <a:t>Google Earth Görüntüsü (703x930 </a:t>
            </a:r>
            <a:r>
              <a:rPr lang="tr-TR" sz="2000" dirty="0" err="1">
                <a:latin typeface="Arial" panose="020B0604020202020204" pitchFamily="34" charset="0"/>
                <a:cs typeface="Arial" panose="020B0604020202020204" pitchFamily="34" charset="0"/>
              </a:rPr>
              <a:t>px</a:t>
            </a:r>
            <a:r>
              <a:rPr lang="tr-TR" sz="2000" dirty="0">
                <a:latin typeface="Arial" panose="020B0604020202020204" pitchFamily="34" charset="0"/>
                <a:cs typeface="Arial" panose="020B0604020202020204" pitchFamily="34" charset="0"/>
              </a:rPr>
              <a:t>)</a:t>
            </a:r>
          </a:p>
        </p:txBody>
      </p:sp>
      <p:pic>
        <p:nvPicPr>
          <p:cNvPr id="6" name="Resim 6" descr="harita içeren bir resim&#10;&#10;Açıklama otomatik olarak oluşturuldu">
            <a:extLst>
              <a:ext uri="{FF2B5EF4-FFF2-40B4-BE49-F238E27FC236}">
                <a16:creationId xmlns:a16="http://schemas.microsoft.com/office/drawing/2014/main" id="{7C30087C-936A-439D-A26C-B8CACE6E996B}"/>
              </a:ext>
            </a:extLst>
          </p:cNvPr>
          <p:cNvPicPr>
            <a:picLocks noChangeAspect="1"/>
          </p:cNvPicPr>
          <p:nvPr/>
        </p:nvPicPr>
        <p:blipFill>
          <a:blip r:embed="rId3"/>
          <a:stretch>
            <a:fillRect/>
          </a:stretch>
        </p:blipFill>
        <p:spPr>
          <a:xfrm>
            <a:off x="6386913" y="-45345"/>
            <a:ext cx="4703956" cy="6202644"/>
          </a:xfrm>
          <a:prstGeom prst="rect">
            <a:avLst/>
          </a:prstGeom>
        </p:spPr>
      </p:pic>
      <p:sp>
        <p:nvSpPr>
          <p:cNvPr id="7" name="Metin kutusu 6">
            <a:extLst>
              <a:ext uri="{FF2B5EF4-FFF2-40B4-BE49-F238E27FC236}">
                <a16:creationId xmlns:a16="http://schemas.microsoft.com/office/drawing/2014/main" id="{4A4F9F76-6EA6-43D0-B828-FA09035F8010}"/>
              </a:ext>
            </a:extLst>
          </p:cNvPr>
          <p:cNvSpPr txBox="1"/>
          <p:nvPr/>
        </p:nvSpPr>
        <p:spPr>
          <a:xfrm>
            <a:off x="6381982" y="6196129"/>
            <a:ext cx="451810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2000" dirty="0" err="1">
                <a:latin typeface="Arial" panose="020B0604020202020204" pitchFamily="34" charset="0"/>
                <a:cs typeface="Arial" panose="020B0604020202020204" pitchFamily="34" charset="0"/>
              </a:rPr>
              <a:t>Upscale</a:t>
            </a:r>
            <a:r>
              <a:rPr lang="tr-TR" sz="2000" dirty="0">
                <a:latin typeface="Arial" panose="020B0604020202020204" pitchFamily="34" charset="0"/>
                <a:cs typeface="Arial" panose="020B0604020202020204" pitchFamily="34" charset="0"/>
              </a:rPr>
              <a:t> edilmiş Google Earth Görüntüsü (2268x3000 </a:t>
            </a:r>
            <a:r>
              <a:rPr lang="tr-TR" sz="2000" dirty="0" err="1">
                <a:latin typeface="Arial" panose="020B0604020202020204" pitchFamily="34" charset="0"/>
                <a:cs typeface="Arial" panose="020B0604020202020204" pitchFamily="34" charset="0"/>
              </a:rPr>
              <a:t>px</a:t>
            </a:r>
            <a:r>
              <a:rPr lang="tr-TR" sz="2000" dirty="0">
                <a:latin typeface="Arial" panose="020B0604020202020204" pitchFamily="34" charset="0"/>
                <a:cs typeface="Arial" panose="020B0604020202020204" pitchFamily="34" charset="0"/>
              </a:rPr>
              <a:t>)</a:t>
            </a:r>
          </a:p>
        </p:txBody>
      </p:sp>
      <p:sp>
        <p:nvSpPr>
          <p:cNvPr id="2" name="Slayt Numarası Yer Tutucusu 1">
            <a:extLst>
              <a:ext uri="{FF2B5EF4-FFF2-40B4-BE49-F238E27FC236}">
                <a16:creationId xmlns:a16="http://schemas.microsoft.com/office/drawing/2014/main" id="{1F0CD0FC-0FB7-447C-8249-9C64C0A1563D}"/>
              </a:ext>
            </a:extLst>
          </p:cNvPr>
          <p:cNvSpPr>
            <a:spLocks noGrp="1"/>
          </p:cNvSpPr>
          <p:nvPr>
            <p:ph type="sldNum" sz="quarter" idx="12"/>
          </p:nvPr>
        </p:nvSpPr>
        <p:spPr/>
        <p:txBody>
          <a:bodyPr/>
          <a:lstStyle/>
          <a:p>
            <a:fld id="{C9A78EA2-FBDE-48A6-B65C-6CD105C93878}" type="slidenum">
              <a:rPr lang="tr-TR" smtClean="0"/>
              <a:t>14</a:t>
            </a:fld>
            <a:endParaRPr lang="tr-TR"/>
          </a:p>
        </p:txBody>
      </p:sp>
    </p:spTree>
    <p:extLst>
      <p:ext uri="{BB962C8B-B14F-4D97-AF65-F5344CB8AC3E}">
        <p14:creationId xmlns:p14="http://schemas.microsoft.com/office/powerpoint/2010/main" val="557366630"/>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23" name="Group 13">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24" name="Freeform: Shape 14">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5">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6" name="Freeform: Shape 16">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7" name="Freeform: Shape 17">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8" name="Freeform: Shape 18">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pic>
        <p:nvPicPr>
          <p:cNvPr id="4" name="Resim 4" descr="harita içeren bir resim&#10;&#10;Açıklama otomatik olarak oluşturuldu">
            <a:extLst>
              <a:ext uri="{FF2B5EF4-FFF2-40B4-BE49-F238E27FC236}">
                <a16:creationId xmlns:a16="http://schemas.microsoft.com/office/drawing/2014/main" id="{234ECD1B-AA43-46CF-B5BD-8D29AD1C8F75}"/>
              </a:ext>
            </a:extLst>
          </p:cNvPr>
          <p:cNvPicPr>
            <a:picLocks noChangeAspect="1"/>
          </p:cNvPicPr>
          <p:nvPr/>
        </p:nvPicPr>
        <p:blipFill>
          <a:blip r:embed="rId2"/>
          <a:stretch>
            <a:fillRect/>
          </a:stretch>
        </p:blipFill>
        <p:spPr>
          <a:xfrm>
            <a:off x="2353228" y="1179513"/>
            <a:ext cx="3805238" cy="4394199"/>
          </a:xfrm>
          <a:prstGeom prst="rect">
            <a:avLst/>
          </a:prstGeom>
        </p:spPr>
      </p:pic>
      <p:sp>
        <p:nvSpPr>
          <p:cNvPr id="5" name="Metin kutusu 4">
            <a:extLst>
              <a:ext uri="{FF2B5EF4-FFF2-40B4-BE49-F238E27FC236}">
                <a16:creationId xmlns:a16="http://schemas.microsoft.com/office/drawing/2014/main" id="{F2BB28D3-CEDD-43B2-AD1D-FB18CF643D4C}"/>
              </a:ext>
            </a:extLst>
          </p:cNvPr>
          <p:cNvSpPr txBox="1"/>
          <p:nvPr/>
        </p:nvSpPr>
        <p:spPr>
          <a:xfrm>
            <a:off x="2353228" y="5573713"/>
            <a:ext cx="3364396" cy="862157"/>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tr-TR" sz="2000" dirty="0">
                <a:solidFill>
                  <a:srgbClr val="FFFFFF"/>
                </a:solidFill>
                <a:latin typeface="Arial" panose="020B0604020202020204" pitchFamily="34" charset="0"/>
                <a:cs typeface="Arial" panose="020B0604020202020204" pitchFamily="34" charset="0"/>
              </a:rPr>
              <a:t>Orijinal Görüntü</a:t>
            </a:r>
          </a:p>
        </p:txBody>
      </p:sp>
      <p:pic>
        <p:nvPicPr>
          <p:cNvPr id="6" name="Resim 6" descr="harita içeren bir resim&#10;&#10;Açıklama otomatik olarak oluşturuldu">
            <a:extLst>
              <a:ext uri="{FF2B5EF4-FFF2-40B4-BE49-F238E27FC236}">
                <a16:creationId xmlns:a16="http://schemas.microsoft.com/office/drawing/2014/main" id="{81AD2172-AE5B-4279-804E-72CEF5CFBEFD}"/>
              </a:ext>
            </a:extLst>
          </p:cNvPr>
          <p:cNvPicPr>
            <a:picLocks noChangeAspect="1"/>
          </p:cNvPicPr>
          <p:nvPr/>
        </p:nvPicPr>
        <p:blipFill>
          <a:blip r:embed="rId3"/>
          <a:stretch>
            <a:fillRect/>
          </a:stretch>
        </p:blipFill>
        <p:spPr>
          <a:xfrm>
            <a:off x="6223000" y="1179513"/>
            <a:ext cx="3394075" cy="4394200"/>
          </a:xfrm>
          <a:prstGeom prst="rect">
            <a:avLst/>
          </a:prstGeom>
        </p:spPr>
      </p:pic>
      <p:sp>
        <p:nvSpPr>
          <p:cNvPr id="7" name="Metin kutusu 6">
            <a:extLst>
              <a:ext uri="{FF2B5EF4-FFF2-40B4-BE49-F238E27FC236}">
                <a16:creationId xmlns:a16="http://schemas.microsoft.com/office/drawing/2014/main" id="{838C352F-876B-4A9C-982E-D177B512EC59}"/>
              </a:ext>
            </a:extLst>
          </p:cNvPr>
          <p:cNvSpPr txBox="1"/>
          <p:nvPr/>
        </p:nvSpPr>
        <p:spPr>
          <a:xfrm>
            <a:off x="6264094" y="5573713"/>
            <a:ext cx="3352981" cy="870816"/>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tr-TR" sz="2000" dirty="0">
                <a:solidFill>
                  <a:schemeClr val="bg1"/>
                </a:solidFill>
                <a:latin typeface="Arial" panose="020B0604020202020204" pitchFamily="34" charset="0"/>
                <a:cs typeface="Arial" panose="020B0604020202020204" pitchFamily="34" charset="0"/>
              </a:rPr>
              <a:t>AI </a:t>
            </a:r>
            <a:r>
              <a:rPr lang="tr-TR" sz="2000" dirty="0" err="1">
                <a:solidFill>
                  <a:schemeClr val="bg1"/>
                </a:solidFill>
                <a:latin typeface="Arial" panose="020B0604020202020204" pitchFamily="34" charset="0"/>
                <a:cs typeface="Arial" panose="020B0604020202020204" pitchFamily="34" charset="0"/>
              </a:rPr>
              <a:t>Enhanced</a:t>
            </a:r>
            <a:r>
              <a:rPr lang="tr-TR" sz="2000" dirty="0">
                <a:solidFill>
                  <a:schemeClr val="bg1"/>
                </a:solidFill>
                <a:latin typeface="Arial" panose="020B0604020202020204" pitchFamily="34" charset="0"/>
                <a:cs typeface="Arial" panose="020B0604020202020204" pitchFamily="34" charset="0"/>
              </a:rPr>
              <a:t> ve </a:t>
            </a:r>
            <a:r>
              <a:rPr lang="tr-TR" sz="2000" dirty="0" err="1">
                <a:solidFill>
                  <a:schemeClr val="bg1"/>
                </a:solidFill>
                <a:latin typeface="Arial" panose="020B0604020202020204" pitchFamily="34" charset="0"/>
                <a:cs typeface="Arial" panose="020B0604020202020204" pitchFamily="34" charset="0"/>
              </a:rPr>
              <a:t>Upscale</a:t>
            </a:r>
            <a:r>
              <a:rPr lang="tr-TR" sz="2000" dirty="0">
                <a:solidFill>
                  <a:schemeClr val="bg1"/>
                </a:solidFill>
                <a:latin typeface="Arial" panose="020B0604020202020204" pitchFamily="34" charset="0"/>
                <a:cs typeface="Arial" panose="020B0604020202020204" pitchFamily="34" charset="0"/>
              </a:rPr>
              <a:t> Edilmiş Görüntü</a:t>
            </a:r>
          </a:p>
        </p:txBody>
      </p:sp>
      <p:sp>
        <p:nvSpPr>
          <p:cNvPr id="2" name="Slayt Numarası Yer Tutucusu 1">
            <a:extLst>
              <a:ext uri="{FF2B5EF4-FFF2-40B4-BE49-F238E27FC236}">
                <a16:creationId xmlns:a16="http://schemas.microsoft.com/office/drawing/2014/main" id="{1A7DA175-C7E5-428A-8064-5B0692F78B61}"/>
              </a:ext>
            </a:extLst>
          </p:cNvPr>
          <p:cNvSpPr>
            <a:spLocks noGrp="1"/>
          </p:cNvSpPr>
          <p:nvPr>
            <p:ph type="sldNum" sz="quarter" idx="12"/>
          </p:nvPr>
        </p:nvSpPr>
        <p:spPr/>
        <p:txBody>
          <a:bodyPr/>
          <a:lstStyle/>
          <a:p>
            <a:fld id="{C9A78EA2-FBDE-48A6-B65C-6CD105C93878}" type="slidenum">
              <a:rPr lang="tr-TR" smtClean="0"/>
              <a:t>15</a:t>
            </a:fld>
            <a:endParaRPr lang="tr-TR"/>
          </a:p>
        </p:txBody>
      </p:sp>
    </p:spTree>
    <p:extLst>
      <p:ext uri="{BB962C8B-B14F-4D97-AF65-F5344CB8AC3E}">
        <p14:creationId xmlns:p14="http://schemas.microsoft.com/office/powerpoint/2010/main" val="1777023933"/>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0">
            <a:extLst>
              <a:ext uri="{FF2B5EF4-FFF2-40B4-BE49-F238E27FC236}">
                <a16:creationId xmlns:a16="http://schemas.microsoft.com/office/drawing/2014/main" id="{3FCCA929-7A61-4313-8A90-619CDF425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2">
            <a:extLst>
              <a:ext uri="{FF2B5EF4-FFF2-40B4-BE49-F238E27FC236}">
                <a16:creationId xmlns:a16="http://schemas.microsoft.com/office/drawing/2014/main" id="{24250F98-AE57-452A-8B22-1B78911F0B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0" name="Rectangle 24">
            <a:extLst>
              <a:ext uri="{FF2B5EF4-FFF2-40B4-BE49-F238E27FC236}">
                <a16:creationId xmlns:a16="http://schemas.microsoft.com/office/drawing/2014/main" id="{0464315C-FCA9-40FE-892E-D4A5B3A5B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6">
            <a:extLst>
              <a:ext uri="{FF2B5EF4-FFF2-40B4-BE49-F238E27FC236}">
                <a16:creationId xmlns:a16="http://schemas.microsoft.com/office/drawing/2014/main" id="{4BF9520B-E0CD-4FA7-91B5-7DC36B606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5195"/>
            <a:ext cx="12192000" cy="5389511"/>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EBE21B3-A7AF-43B6-8DDE-5C25701DB1AA}"/>
              </a:ext>
            </a:extLst>
          </p:cNvPr>
          <p:cNvSpPr>
            <a:spLocks noGrp="1"/>
          </p:cNvSpPr>
          <p:nvPr>
            <p:ph type="title"/>
          </p:nvPr>
        </p:nvSpPr>
        <p:spPr>
          <a:xfrm>
            <a:off x="1191965" y="1343521"/>
            <a:ext cx="9994378" cy="1995234"/>
          </a:xfrm>
        </p:spPr>
        <p:txBody>
          <a:bodyPr anchor="b">
            <a:normAutofit/>
          </a:bodyPr>
          <a:lstStyle/>
          <a:p>
            <a:pPr algn="ctr"/>
            <a:r>
              <a:rPr lang="tr-TR" sz="4800" b="1" dirty="0">
                <a:latin typeface="Arial" panose="020B0604020202020204" pitchFamily="34" charset="0"/>
                <a:cs typeface="Arial" panose="020B0604020202020204" pitchFamily="34" charset="0"/>
              </a:rPr>
              <a:t>Hedef</a:t>
            </a:r>
          </a:p>
        </p:txBody>
      </p:sp>
      <p:sp>
        <p:nvSpPr>
          <p:cNvPr id="3" name="İçerik Yer Tutucusu 2">
            <a:extLst>
              <a:ext uri="{FF2B5EF4-FFF2-40B4-BE49-F238E27FC236}">
                <a16:creationId xmlns:a16="http://schemas.microsoft.com/office/drawing/2014/main" id="{8B8F0570-6CF4-4083-B3EB-8410D0F35092}"/>
              </a:ext>
            </a:extLst>
          </p:cNvPr>
          <p:cNvSpPr>
            <a:spLocks noGrp="1"/>
          </p:cNvSpPr>
          <p:nvPr>
            <p:ph idx="1"/>
          </p:nvPr>
        </p:nvSpPr>
        <p:spPr>
          <a:xfrm>
            <a:off x="2485928" y="3428590"/>
            <a:ext cx="7219548" cy="2258415"/>
          </a:xfrm>
          <a:ln w="25400">
            <a:solidFill>
              <a:schemeClr val="accent1"/>
            </a:solidFill>
          </a:ln>
        </p:spPr>
        <p:txBody>
          <a:bodyPr vert="horz" lIns="91440" tIns="45720" rIns="91440" bIns="45720" rtlCol="0" anchor="t">
            <a:normAutofit/>
          </a:bodyPr>
          <a:lstStyle/>
          <a:p>
            <a:pPr marL="0" indent="0">
              <a:buNone/>
            </a:pPr>
            <a:r>
              <a:rPr lang="tr-TR" sz="2000" dirty="0">
                <a:latin typeface="Arial"/>
                <a:cs typeface="Arial"/>
              </a:rPr>
              <a:t>Hedefimiz, kalitesini ve çözünürlüğünü arttırdığımız veri setiyle makalede kullanılan yöntemle tekrardan test etmek ve sonuçlarını makaledeki sonuçlarla karşılaştırmaktır.</a:t>
            </a:r>
            <a:endParaRPr lang="en-US" dirty="0"/>
          </a:p>
        </p:txBody>
      </p:sp>
      <p:sp>
        <p:nvSpPr>
          <p:cNvPr id="4" name="Slayt Numarası Yer Tutucusu 3">
            <a:extLst>
              <a:ext uri="{FF2B5EF4-FFF2-40B4-BE49-F238E27FC236}">
                <a16:creationId xmlns:a16="http://schemas.microsoft.com/office/drawing/2014/main" id="{D4178AD7-0C6C-4A2A-A409-BAB5D50C5080}"/>
              </a:ext>
            </a:extLst>
          </p:cNvPr>
          <p:cNvSpPr>
            <a:spLocks noGrp="1"/>
          </p:cNvSpPr>
          <p:nvPr>
            <p:ph type="sldNum" sz="quarter" idx="12"/>
          </p:nvPr>
        </p:nvSpPr>
        <p:spPr/>
        <p:txBody>
          <a:bodyPr/>
          <a:lstStyle/>
          <a:p>
            <a:fld id="{C9A78EA2-FBDE-48A6-B65C-6CD105C93878}" type="slidenum">
              <a:rPr lang="tr-TR" smtClean="0"/>
              <a:t>16</a:t>
            </a:fld>
            <a:endParaRPr lang="tr-TR"/>
          </a:p>
        </p:txBody>
      </p:sp>
    </p:spTree>
    <p:extLst>
      <p:ext uri="{BB962C8B-B14F-4D97-AF65-F5344CB8AC3E}">
        <p14:creationId xmlns:p14="http://schemas.microsoft.com/office/powerpoint/2010/main" val="2308793771"/>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015D7F-63A8-4ABB-8A20-7806C770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51A8D27-202B-4B8A-9DC2-1379034547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4" name="Rectangle 13">
            <a:extLst>
              <a:ext uri="{FF2B5EF4-FFF2-40B4-BE49-F238E27FC236}">
                <a16:creationId xmlns:a16="http://schemas.microsoft.com/office/drawing/2014/main" id="{4332A719-8055-492B-9B72-3D654C09F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5F81162-7738-4BC8-BA5D-ADEFD7F2D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3042" y="-1044"/>
            <a:ext cx="6175647" cy="6859043"/>
          </a:xfrm>
          <a:prstGeom prst="rect">
            <a:avLst/>
          </a:prstGeom>
          <a:solidFill>
            <a:schemeClr val="bg1"/>
          </a:solidFill>
          <a:ln w="1206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39B0774F-BA46-4031-B998-36053B0F4246}"/>
              </a:ext>
            </a:extLst>
          </p:cNvPr>
          <p:cNvSpPr>
            <a:spLocks noGrp="1"/>
          </p:cNvSpPr>
          <p:nvPr>
            <p:ph type="title"/>
          </p:nvPr>
        </p:nvSpPr>
        <p:spPr>
          <a:xfrm>
            <a:off x="5355848" y="555128"/>
            <a:ext cx="5465463" cy="2226440"/>
          </a:xfrm>
        </p:spPr>
        <p:txBody>
          <a:bodyPr anchor="b">
            <a:normAutofit/>
          </a:bodyPr>
          <a:lstStyle/>
          <a:p>
            <a:pPr algn="ctr"/>
            <a:r>
              <a:rPr lang="en-US" sz="4800" b="1" dirty="0" err="1">
                <a:latin typeface="Arial" panose="020B0604020202020204" pitchFamily="34" charset="0"/>
                <a:cs typeface="Arial" panose="020B0604020202020204" pitchFamily="34" charset="0"/>
              </a:rPr>
              <a:t>Referanslar</a:t>
            </a:r>
            <a:endParaRPr lang="en-US" sz="4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ADF505E-BBA1-483A-9E9E-9C4C3C47FBB6}"/>
              </a:ext>
            </a:extLst>
          </p:cNvPr>
          <p:cNvSpPr>
            <a:spLocks noGrp="1"/>
          </p:cNvSpPr>
          <p:nvPr>
            <p:ph idx="1"/>
          </p:nvPr>
        </p:nvSpPr>
        <p:spPr>
          <a:xfrm>
            <a:off x="5355848" y="2959729"/>
            <a:ext cx="5465463" cy="3341075"/>
          </a:xfrm>
          <a:ln w="25400">
            <a:solidFill>
              <a:schemeClr val="accent1"/>
            </a:solidFill>
          </a:ln>
        </p:spPr>
        <p:txBody>
          <a:bodyPr vert="horz" lIns="91440" tIns="45720" rIns="91440" bIns="45720" rtlCol="0" anchor="t">
            <a:normAutofit/>
          </a:bodyPr>
          <a:lstStyle/>
          <a:p>
            <a:r>
              <a:rPr lang="en-US" sz="2000" dirty="0">
                <a:latin typeface="Arial"/>
                <a:ea typeface="+mn-lt"/>
                <a:cs typeface="Arial"/>
              </a:rPr>
              <a:t>Yang, Z., Dan, T., &amp; Yang, Y. (2018). Multi-temporal remote sensing image registration using deep convolutional features. </a:t>
            </a:r>
            <a:r>
              <a:rPr lang="en-US" sz="2000" i="1" dirty="0">
                <a:latin typeface="Arial"/>
                <a:ea typeface="+mn-lt"/>
                <a:cs typeface="Arial"/>
              </a:rPr>
              <a:t>IEEE Access</a:t>
            </a:r>
            <a:r>
              <a:rPr lang="en-US" sz="2000" dirty="0">
                <a:latin typeface="Arial"/>
                <a:ea typeface="+mn-lt"/>
                <a:cs typeface="Arial"/>
              </a:rPr>
              <a:t>, </a:t>
            </a:r>
            <a:r>
              <a:rPr lang="en-US" sz="2000" i="1" dirty="0">
                <a:latin typeface="Arial"/>
                <a:ea typeface="+mn-lt"/>
                <a:cs typeface="Arial"/>
              </a:rPr>
              <a:t>6</a:t>
            </a:r>
            <a:r>
              <a:rPr lang="en-US" sz="2000" dirty="0">
                <a:latin typeface="Arial"/>
                <a:ea typeface="+mn-lt"/>
                <a:cs typeface="Arial"/>
              </a:rPr>
              <a:t>, 38544-38555. </a:t>
            </a:r>
            <a:endParaRPr lang="tr-TR" sz="2000" dirty="0">
              <a:latin typeface="Arial"/>
              <a:ea typeface="+mn-lt"/>
              <a:cs typeface="Arial"/>
            </a:endParaRPr>
          </a:p>
          <a:p>
            <a:r>
              <a:rPr lang="en-US" sz="2000" dirty="0">
                <a:latin typeface="Arial"/>
                <a:ea typeface="+mn-lt"/>
                <a:cs typeface="Arial"/>
                <a:hlinkClick r:id="rId3"/>
              </a:rPr>
              <a:t>https://ieeexplore.ieee.org/stamp/stamp.jsp?tp=&amp;arnumber=8404075</a:t>
            </a:r>
            <a:endParaRPr lang="en-US" sz="2000" dirty="0">
              <a:latin typeface="Arial"/>
              <a:ea typeface="+mn-lt"/>
              <a:cs typeface="Arial"/>
            </a:endParaRPr>
          </a:p>
          <a:p>
            <a:r>
              <a:rPr lang="en-US" sz="2000" dirty="0">
                <a:latin typeface="Arial"/>
                <a:ea typeface="+mn-lt"/>
                <a:cs typeface="Arial"/>
                <a:hlinkClick r:id="rId4"/>
              </a:rPr>
              <a:t>https://icons8.com/upscaler</a:t>
            </a:r>
            <a:r>
              <a:rPr lang="en-US" sz="2000" dirty="0">
                <a:latin typeface="Arial"/>
                <a:ea typeface="+mn-lt"/>
                <a:cs typeface="Arial"/>
              </a:rPr>
              <a:t> </a:t>
            </a:r>
          </a:p>
          <a:p>
            <a:r>
              <a:rPr lang="en-US" sz="2000" dirty="0">
                <a:latin typeface="Arial"/>
                <a:ea typeface="+mn-lt"/>
                <a:cs typeface="Arial"/>
                <a:hlinkClick r:id="rId5"/>
              </a:rPr>
              <a:t>https://bigjpg.com/</a:t>
            </a:r>
            <a:endParaRPr lang="tr-TR" sz="2000" dirty="0">
              <a:latin typeface="Arial"/>
              <a:ea typeface="+mn-lt"/>
              <a:cs typeface="Arial"/>
            </a:endParaRPr>
          </a:p>
          <a:p>
            <a:r>
              <a:rPr lang="en-US" sz="2000" dirty="0">
                <a:latin typeface="Arial"/>
                <a:ea typeface="+mn-lt"/>
                <a:cs typeface="Arial"/>
                <a:hlinkClick r:id="rId6"/>
              </a:rPr>
              <a:t>https://github.com/yzhq97/cnn-registration</a:t>
            </a:r>
            <a:endParaRPr lang="en-US" sz="2000" dirty="0">
              <a:latin typeface="Arial"/>
              <a:ea typeface="+mn-lt"/>
              <a:cs typeface="Arial"/>
            </a:endParaRPr>
          </a:p>
        </p:txBody>
      </p:sp>
      <p:sp>
        <p:nvSpPr>
          <p:cNvPr id="4" name="Slayt Numarası Yer Tutucusu 3">
            <a:extLst>
              <a:ext uri="{FF2B5EF4-FFF2-40B4-BE49-F238E27FC236}">
                <a16:creationId xmlns:a16="http://schemas.microsoft.com/office/drawing/2014/main" id="{0D5C29F4-0739-4445-8F54-6236CFE75C1E}"/>
              </a:ext>
            </a:extLst>
          </p:cNvPr>
          <p:cNvSpPr>
            <a:spLocks noGrp="1"/>
          </p:cNvSpPr>
          <p:nvPr>
            <p:ph type="sldNum" sz="quarter" idx="12"/>
          </p:nvPr>
        </p:nvSpPr>
        <p:spPr/>
        <p:txBody>
          <a:bodyPr/>
          <a:lstStyle/>
          <a:p>
            <a:fld id="{C9A78EA2-FBDE-48A6-B65C-6CD105C93878}" type="slidenum">
              <a:rPr lang="tr-TR" smtClean="0"/>
              <a:t>17</a:t>
            </a:fld>
            <a:endParaRPr lang="tr-TR"/>
          </a:p>
        </p:txBody>
      </p:sp>
    </p:spTree>
    <p:extLst>
      <p:ext uri="{BB962C8B-B14F-4D97-AF65-F5344CB8AC3E}">
        <p14:creationId xmlns:p14="http://schemas.microsoft.com/office/powerpoint/2010/main" val="818512178"/>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Başlık 1">
            <a:extLst>
              <a:ext uri="{FF2B5EF4-FFF2-40B4-BE49-F238E27FC236}">
                <a16:creationId xmlns:a16="http://schemas.microsoft.com/office/drawing/2014/main" id="{D243A18B-1E31-4CB9-A59A-9EC0CBA9F622}"/>
              </a:ext>
            </a:extLst>
          </p:cNvPr>
          <p:cNvSpPr>
            <a:spLocks noGrp="1"/>
          </p:cNvSpPr>
          <p:nvPr>
            <p:ph type="title"/>
          </p:nvPr>
        </p:nvSpPr>
        <p:spPr>
          <a:xfrm>
            <a:off x="838200" y="713312"/>
            <a:ext cx="4038600" cy="5431376"/>
          </a:xfrm>
        </p:spPr>
        <p:txBody>
          <a:bodyPr>
            <a:normAutofit/>
          </a:bodyPr>
          <a:lstStyle/>
          <a:p>
            <a:r>
              <a:rPr lang="tr-TR" dirty="0"/>
              <a:t>Makalenin Konusu</a:t>
            </a:r>
          </a:p>
        </p:txBody>
      </p:sp>
      <p:sp>
        <p:nvSpPr>
          <p:cNvPr id="3" name="İçerik Yer Tutucusu 2">
            <a:extLst>
              <a:ext uri="{FF2B5EF4-FFF2-40B4-BE49-F238E27FC236}">
                <a16:creationId xmlns:a16="http://schemas.microsoft.com/office/drawing/2014/main" id="{E0FD78DC-7D56-4819-8234-C35B7675837B}"/>
              </a:ext>
            </a:extLst>
          </p:cNvPr>
          <p:cNvSpPr>
            <a:spLocks noGrp="1"/>
          </p:cNvSpPr>
          <p:nvPr>
            <p:ph idx="1"/>
          </p:nvPr>
        </p:nvSpPr>
        <p:spPr>
          <a:xfrm>
            <a:off x="6095999" y="713313"/>
            <a:ext cx="5257801" cy="5431376"/>
          </a:xfrm>
        </p:spPr>
        <p:txBody>
          <a:bodyPr anchor="ctr">
            <a:normAutofit/>
          </a:bodyPr>
          <a:lstStyle/>
          <a:p>
            <a:pPr marL="0" indent="0">
              <a:buNone/>
            </a:pPr>
            <a:r>
              <a:rPr lang="tr-TR" sz="2000" b="1" i="0" u="none" strike="noStrike" baseline="0" dirty="0">
                <a:latin typeface="NimbusSanL-Bold"/>
              </a:rPr>
              <a:t>Multi-</a:t>
            </a:r>
            <a:r>
              <a:rPr lang="tr-TR" sz="2000" b="1" i="0" u="none" strike="noStrike" baseline="0" dirty="0" err="1">
                <a:latin typeface="NimbusSanL-Bold"/>
              </a:rPr>
              <a:t>temporal</a:t>
            </a:r>
            <a:r>
              <a:rPr lang="tr-TR" sz="2000" b="1" i="0" u="none" strike="noStrike" baseline="0" dirty="0">
                <a:latin typeface="NimbusSanL-Bold"/>
              </a:rPr>
              <a:t> Remote </a:t>
            </a:r>
            <a:r>
              <a:rPr lang="tr-TR" sz="2000" b="1" i="0" u="none" strike="noStrike" baseline="0" dirty="0" err="1">
                <a:latin typeface="NimbusSanL-Bold"/>
              </a:rPr>
              <a:t>Sensing</a:t>
            </a:r>
            <a:r>
              <a:rPr lang="tr-TR" sz="2000" b="1" i="0" u="none" strike="noStrike" baseline="0" dirty="0">
                <a:latin typeface="NimbusSanL-Bold"/>
              </a:rPr>
              <a:t> Image </a:t>
            </a:r>
            <a:r>
              <a:rPr lang="tr-TR" sz="2000" b="1" i="0" u="none" strike="noStrike" baseline="0" dirty="0" err="1">
                <a:latin typeface="NimbusSanL-Bold"/>
              </a:rPr>
              <a:t>Registration</a:t>
            </a:r>
            <a:r>
              <a:rPr lang="tr-TR" sz="2000" b="1" i="0" u="none" strike="noStrike" baseline="0" dirty="0">
                <a:latin typeface="NimbusSanL-Bold"/>
              </a:rPr>
              <a:t> Using </a:t>
            </a:r>
            <a:r>
              <a:rPr lang="tr-TR" sz="2000" b="1" i="0" u="none" strike="noStrike" baseline="0" dirty="0" err="1">
                <a:latin typeface="NimbusSanL-Bold"/>
              </a:rPr>
              <a:t>Deep</a:t>
            </a:r>
            <a:r>
              <a:rPr lang="tr-TR" sz="2000" b="1" i="0" u="none" strike="noStrike" baseline="0" dirty="0">
                <a:latin typeface="NimbusSanL-Bold"/>
              </a:rPr>
              <a:t> </a:t>
            </a:r>
            <a:r>
              <a:rPr lang="tr-TR" sz="2000" b="1" i="0" u="none" strike="noStrike" baseline="0" dirty="0" err="1">
                <a:latin typeface="NimbusSanL-Bold"/>
              </a:rPr>
              <a:t>Convolutional</a:t>
            </a:r>
            <a:r>
              <a:rPr lang="tr-TR" sz="2000" b="1" dirty="0">
                <a:latin typeface="NimbusSanL-Bold"/>
              </a:rPr>
              <a:t> </a:t>
            </a:r>
            <a:r>
              <a:rPr lang="tr-TR" sz="2000" b="1" i="0" u="none" strike="noStrike" baseline="0" dirty="0" err="1">
                <a:latin typeface="NimbusSanL-Bold"/>
              </a:rPr>
              <a:t>Features</a:t>
            </a:r>
            <a:r>
              <a:rPr lang="tr-TR" sz="2000" b="1" i="0" u="none" strike="noStrike" baseline="0" dirty="0">
                <a:latin typeface="NimbusSanL-Bold"/>
              </a:rPr>
              <a:t> (Derin </a:t>
            </a:r>
            <a:r>
              <a:rPr lang="tr-TR" sz="2000" b="1" i="0" u="none" strike="noStrike" baseline="0" dirty="0" err="1">
                <a:latin typeface="NimbusSanL-Bold"/>
              </a:rPr>
              <a:t>Evrişim</a:t>
            </a:r>
            <a:r>
              <a:rPr lang="tr-TR" sz="2000" b="1" i="0" u="none" strike="noStrike" baseline="0" dirty="0">
                <a:latin typeface="NimbusSanL-Bold"/>
              </a:rPr>
              <a:t> Özelliklerini Kullanarak Çok Zamanlı Uzaktan Algılama Görüntü Çakıştırma)</a:t>
            </a:r>
            <a:endParaRPr lang="tr-TR" sz="2000" dirty="0"/>
          </a:p>
        </p:txBody>
      </p:sp>
      <p:sp>
        <p:nvSpPr>
          <p:cNvPr id="4" name="Slayt Numarası Yer Tutucusu 3">
            <a:extLst>
              <a:ext uri="{FF2B5EF4-FFF2-40B4-BE49-F238E27FC236}">
                <a16:creationId xmlns:a16="http://schemas.microsoft.com/office/drawing/2014/main" id="{E4287EA3-93CD-4A72-96B1-930283236706}"/>
              </a:ext>
            </a:extLst>
          </p:cNvPr>
          <p:cNvSpPr>
            <a:spLocks noGrp="1"/>
          </p:cNvSpPr>
          <p:nvPr>
            <p:ph type="sldNum" sz="quarter" idx="12"/>
          </p:nvPr>
        </p:nvSpPr>
        <p:spPr>
          <a:xfrm>
            <a:off x="8610600" y="6356350"/>
            <a:ext cx="2743200" cy="365125"/>
          </a:xfrm>
        </p:spPr>
        <p:txBody>
          <a:bodyPr>
            <a:normAutofit/>
          </a:bodyPr>
          <a:lstStyle/>
          <a:p>
            <a:pPr>
              <a:spcAft>
                <a:spcPts val="600"/>
              </a:spcAft>
            </a:pPr>
            <a:fld id="{C9A78EA2-FBDE-48A6-B65C-6CD105C93878}" type="slidenum">
              <a:rPr lang="tr-TR" smtClean="0"/>
              <a:pPr>
                <a:spcAft>
                  <a:spcPts val="600"/>
                </a:spcAft>
              </a:pPr>
              <a:t>2</a:t>
            </a:fld>
            <a:endParaRPr lang="tr-TR"/>
          </a:p>
        </p:txBody>
      </p:sp>
    </p:spTree>
    <p:extLst>
      <p:ext uri="{BB962C8B-B14F-4D97-AF65-F5344CB8AC3E}">
        <p14:creationId xmlns:p14="http://schemas.microsoft.com/office/powerpoint/2010/main" val="3370658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3E4CBDBB-4FBD-4B9E-BD01-054A81D43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116">
            <a:extLst>
              <a:ext uri="{FF2B5EF4-FFF2-40B4-BE49-F238E27FC236}">
                <a16:creationId xmlns:a16="http://schemas.microsoft.com/office/drawing/2014/main" id="{B01A6F03-171F-40B2-8B2C-A061B89241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19" name="Rectangle 118">
            <a:extLst>
              <a:ext uri="{FF2B5EF4-FFF2-40B4-BE49-F238E27FC236}">
                <a16:creationId xmlns:a16="http://schemas.microsoft.com/office/drawing/2014/main" id="{72C4834C-B602-4125-8264-BD0D55A58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53172EE5-132F-4DD4-8855-4DBBD9C3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Başlık 1">
            <a:extLst>
              <a:ext uri="{FF2B5EF4-FFF2-40B4-BE49-F238E27FC236}">
                <a16:creationId xmlns:a16="http://schemas.microsoft.com/office/drawing/2014/main" id="{946AD404-F765-43F4-8807-BD50497E5692}"/>
              </a:ext>
            </a:extLst>
          </p:cNvPr>
          <p:cNvSpPr>
            <a:spLocks noGrp="1"/>
          </p:cNvSpPr>
          <p:nvPr>
            <p:ph type="title"/>
          </p:nvPr>
        </p:nvSpPr>
        <p:spPr>
          <a:xfrm>
            <a:off x="1998875" y="1302871"/>
            <a:ext cx="8188026" cy="2044650"/>
          </a:xfrm>
        </p:spPr>
        <p:txBody>
          <a:bodyPr anchor="b">
            <a:normAutofit/>
          </a:bodyPr>
          <a:lstStyle/>
          <a:p>
            <a:pPr algn="ctr"/>
            <a:r>
              <a:rPr lang="tr-TR" sz="4800" b="1" dirty="0">
                <a:latin typeface="Arial" panose="020B0604020202020204" pitchFamily="34" charset="0"/>
                <a:cs typeface="Arial" panose="020B0604020202020204" pitchFamily="34" charset="0"/>
              </a:rPr>
              <a:t>Makalenin Özeti</a:t>
            </a:r>
          </a:p>
        </p:txBody>
      </p:sp>
      <p:sp>
        <p:nvSpPr>
          <p:cNvPr id="3" name="İçerik Yer Tutucusu 2">
            <a:extLst>
              <a:ext uri="{FF2B5EF4-FFF2-40B4-BE49-F238E27FC236}">
                <a16:creationId xmlns:a16="http://schemas.microsoft.com/office/drawing/2014/main" id="{4B7CD7FC-8DC7-4D79-86BC-32BE53DD21B7}"/>
              </a:ext>
            </a:extLst>
          </p:cNvPr>
          <p:cNvSpPr>
            <a:spLocks noGrp="1"/>
          </p:cNvSpPr>
          <p:nvPr>
            <p:ph idx="1"/>
          </p:nvPr>
        </p:nvSpPr>
        <p:spPr>
          <a:xfrm>
            <a:off x="1023823" y="3347521"/>
            <a:ext cx="10149797" cy="2391714"/>
          </a:xfrm>
          <a:ln w="25400">
            <a:solidFill>
              <a:schemeClr val="accent1"/>
            </a:solidFill>
          </a:ln>
        </p:spPr>
        <p:txBody>
          <a:bodyPr vert="horz" lIns="91440" tIns="45720" rIns="91440" bIns="45720" rtlCol="0" anchor="t">
            <a:normAutofit/>
          </a:bodyPr>
          <a:lstStyle/>
          <a:p>
            <a:pPr marL="285750" indent="-285750">
              <a:buFont typeface="Arial,Sans-Serif" panose="020B0604020202020204" pitchFamily="34" charset="0"/>
            </a:pPr>
            <a:r>
              <a:rPr lang="en-US" sz="1800" dirty="0" err="1">
                <a:latin typeface="Calibri"/>
                <a:cs typeface="Calibri"/>
              </a:rPr>
              <a:t>Uydu</a:t>
            </a:r>
            <a:r>
              <a:rPr lang="en-US" sz="1800" dirty="0">
                <a:latin typeface="Calibri"/>
                <a:cs typeface="Calibri"/>
              </a:rPr>
              <a:t> </a:t>
            </a:r>
            <a:r>
              <a:rPr lang="en-US" sz="1800" dirty="0" err="1">
                <a:latin typeface="Calibri"/>
                <a:cs typeface="Calibri"/>
              </a:rPr>
              <a:t>görüntülerinin</a:t>
            </a:r>
            <a:r>
              <a:rPr lang="en-US" sz="1800" dirty="0">
                <a:latin typeface="Calibri"/>
                <a:cs typeface="Calibri"/>
              </a:rPr>
              <a:t> </a:t>
            </a:r>
            <a:r>
              <a:rPr lang="en-US" sz="1800" dirty="0" err="1">
                <a:latin typeface="Calibri"/>
                <a:cs typeface="Calibri"/>
              </a:rPr>
              <a:t>çakıştırılması</a:t>
            </a:r>
            <a:r>
              <a:rPr lang="en-US" sz="1800" dirty="0">
                <a:latin typeface="Calibri"/>
                <a:cs typeface="Calibri"/>
              </a:rPr>
              <a:t> ;</a:t>
            </a:r>
            <a:r>
              <a:rPr lang="en-US" sz="1800" dirty="0" err="1">
                <a:latin typeface="Calibri"/>
                <a:cs typeface="Calibri"/>
              </a:rPr>
              <a:t>yer</a:t>
            </a:r>
            <a:r>
              <a:rPr lang="en-US" sz="1800" dirty="0">
                <a:latin typeface="Calibri"/>
                <a:cs typeface="Calibri"/>
              </a:rPr>
              <a:t> </a:t>
            </a:r>
            <a:r>
              <a:rPr lang="en-US" sz="1800" dirty="0" err="1">
                <a:latin typeface="Calibri"/>
                <a:cs typeface="Calibri"/>
              </a:rPr>
              <a:t>hedefi</a:t>
            </a:r>
            <a:r>
              <a:rPr lang="en-US" sz="1800" dirty="0">
                <a:latin typeface="Calibri"/>
                <a:cs typeface="Calibri"/>
              </a:rPr>
              <a:t> </a:t>
            </a:r>
            <a:r>
              <a:rPr lang="en-US" sz="1800" dirty="0" err="1">
                <a:latin typeface="Calibri"/>
                <a:cs typeface="Calibri"/>
              </a:rPr>
              <a:t>belirleme,kentsel</a:t>
            </a:r>
            <a:r>
              <a:rPr lang="en-US" sz="1800" dirty="0">
                <a:latin typeface="Calibri"/>
                <a:cs typeface="Calibri"/>
              </a:rPr>
              <a:t> </a:t>
            </a:r>
            <a:r>
              <a:rPr lang="en-US" sz="1800" dirty="0" err="1">
                <a:latin typeface="Calibri"/>
                <a:cs typeface="Calibri"/>
              </a:rPr>
              <a:t>gelişim</a:t>
            </a:r>
            <a:r>
              <a:rPr lang="en-US" sz="1800" dirty="0">
                <a:latin typeface="Calibri"/>
                <a:cs typeface="Calibri"/>
              </a:rPr>
              <a:t> </a:t>
            </a:r>
            <a:r>
              <a:rPr lang="en-US" sz="1800" dirty="0" err="1">
                <a:latin typeface="Calibri"/>
                <a:cs typeface="Calibri"/>
              </a:rPr>
              <a:t>değerlendirmesi</a:t>
            </a:r>
            <a:r>
              <a:rPr lang="en-US" sz="1800" dirty="0">
                <a:latin typeface="Calibri"/>
                <a:cs typeface="Calibri"/>
              </a:rPr>
              <a:t> </a:t>
            </a:r>
            <a:r>
              <a:rPr lang="en-US" sz="1800" dirty="0" err="1">
                <a:latin typeface="Calibri"/>
                <a:cs typeface="Calibri"/>
              </a:rPr>
              <a:t>ve</a:t>
            </a:r>
            <a:r>
              <a:rPr lang="en-US" sz="1800" dirty="0">
                <a:latin typeface="Calibri"/>
                <a:cs typeface="Calibri"/>
              </a:rPr>
              <a:t> </a:t>
            </a:r>
            <a:r>
              <a:rPr lang="en-US" sz="1800" dirty="0" err="1">
                <a:latin typeface="Calibri"/>
                <a:cs typeface="Calibri"/>
              </a:rPr>
              <a:t>tektonik</a:t>
            </a:r>
            <a:r>
              <a:rPr lang="en-US" sz="1800" dirty="0">
                <a:latin typeface="Calibri"/>
                <a:cs typeface="Calibri"/>
              </a:rPr>
              <a:t> </a:t>
            </a:r>
            <a:r>
              <a:rPr lang="en-US" sz="1800" dirty="0" err="1">
                <a:latin typeface="Calibri"/>
                <a:cs typeface="Calibri"/>
              </a:rPr>
              <a:t>değişimleri</a:t>
            </a:r>
            <a:r>
              <a:rPr lang="en-US" sz="1800" dirty="0">
                <a:latin typeface="Calibri"/>
                <a:cs typeface="Calibri"/>
              </a:rPr>
              <a:t> </a:t>
            </a:r>
            <a:r>
              <a:rPr lang="en-US" sz="1800" dirty="0" err="1">
                <a:latin typeface="Calibri"/>
                <a:cs typeface="Calibri"/>
              </a:rPr>
              <a:t>tespit</a:t>
            </a:r>
            <a:r>
              <a:rPr lang="en-US" sz="1800" dirty="0">
                <a:latin typeface="Calibri"/>
                <a:cs typeface="Calibri"/>
              </a:rPr>
              <a:t> </a:t>
            </a:r>
            <a:r>
              <a:rPr lang="en-US" sz="1800" dirty="0" err="1">
                <a:latin typeface="Calibri"/>
                <a:cs typeface="Calibri"/>
              </a:rPr>
              <a:t>etmek</a:t>
            </a:r>
            <a:r>
              <a:rPr lang="en-US" sz="1800" dirty="0">
                <a:latin typeface="Calibri"/>
                <a:cs typeface="Calibri"/>
              </a:rPr>
              <a:t> </a:t>
            </a:r>
            <a:r>
              <a:rPr lang="en-US" sz="1800" dirty="0" err="1">
                <a:latin typeface="Calibri"/>
                <a:cs typeface="Calibri"/>
              </a:rPr>
              <a:t>amacıyla</a:t>
            </a:r>
            <a:r>
              <a:rPr lang="en-US" sz="1800" dirty="0">
                <a:latin typeface="Calibri"/>
                <a:cs typeface="Calibri"/>
              </a:rPr>
              <a:t> </a:t>
            </a:r>
            <a:r>
              <a:rPr lang="en-US" sz="1800" dirty="0" err="1">
                <a:latin typeface="Calibri"/>
                <a:cs typeface="Calibri"/>
              </a:rPr>
              <a:t>askeri</a:t>
            </a:r>
            <a:r>
              <a:rPr lang="en-US" sz="1800" dirty="0">
                <a:latin typeface="Calibri"/>
                <a:cs typeface="Calibri"/>
              </a:rPr>
              <a:t> </a:t>
            </a:r>
            <a:r>
              <a:rPr lang="en-US" sz="1800" dirty="0" err="1">
                <a:latin typeface="Calibri"/>
                <a:cs typeface="Calibri"/>
              </a:rPr>
              <a:t>ve</a:t>
            </a:r>
            <a:r>
              <a:rPr lang="en-US" sz="1800" dirty="0">
                <a:latin typeface="Calibri"/>
                <a:cs typeface="Calibri"/>
              </a:rPr>
              <a:t> </a:t>
            </a:r>
            <a:r>
              <a:rPr lang="en-US" sz="1800" dirty="0" err="1">
                <a:latin typeface="Calibri"/>
                <a:cs typeface="Calibri"/>
              </a:rPr>
              <a:t>sivil</a:t>
            </a:r>
            <a:r>
              <a:rPr lang="en-US" sz="1800" dirty="0">
                <a:latin typeface="Calibri"/>
                <a:cs typeface="Calibri"/>
              </a:rPr>
              <a:t> </a:t>
            </a:r>
            <a:r>
              <a:rPr lang="en-US" sz="1800" dirty="0" err="1">
                <a:latin typeface="Calibri"/>
                <a:cs typeface="Calibri"/>
              </a:rPr>
              <a:t>alanlarda</a:t>
            </a:r>
            <a:r>
              <a:rPr lang="en-US" sz="1800" dirty="0">
                <a:latin typeface="Calibri"/>
                <a:cs typeface="Calibri"/>
              </a:rPr>
              <a:t> </a:t>
            </a:r>
            <a:r>
              <a:rPr lang="en-US" sz="1800" dirty="0" err="1">
                <a:latin typeface="Calibri"/>
                <a:cs typeface="Calibri"/>
              </a:rPr>
              <a:t>yaygın</a:t>
            </a:r>
            <a:r>
              <a:rPr lang="en-US" sz="1800" dirty="0">
                <a:latin typeface="Calibri"/>
                <a:cs typeface="Calibri"/>
              </a:rPr>
              <a:t> </a:t>
            </a:r>
            <a:r>
              <a:rPr lang="en-US" sz="1800" dirty="0" err="1">
                <a:latin typeface="Calibri"/>
                <a:cs typeface="Calibri"/>
              </a:rPr>
              <a:t>olarak</a:t>
            </a:r>
            <a:r>
              <a:rPr lang="en-US" sz="1800" dirty="0">
                <a:latin typeface="Calibri"/>
                <a:cs typeface="Calibri"/>
              </a:rPr>
              <a:t> </a:t>
            </a:r>
            <a:r>
              <a:rPr lang="en-US" sz="1800" dirty="0" err="1">
                <a:latin typeface="Calibri"/>
                <a:cs typeface="Calibri"/>
              </a:rPr>
              <a:t>uygulanmaktadır</a:t>
            </a:r>
            <a:r>
              <a:rPr lang="en-US" sz="1800" dirty="0">
                <a:latin typeface="Calibri"/>
                <a:cs typeface="Calibri"/>
              </a:rPr>
              <a:t>. Zemin </a:t>
            </a:r>
            <a:r>
              <a:rPr lang="en-US" sz="1800" dirty="0" err="1">
                <a:latin typeface="Calibri"/>
                <a:cs typeface="Calibri"/>
              </a:rPr>
              <a:t>yüzeylerinin</a:t>
            </a:r>
            <a:r>
              <a:rPr lang="en-US" sz="1800" dirty="0">
                <a:latin typeface="Calibri"/>
                <a:cs typeface="Calibri"/>
              </a:rPr>
              <a:t> </a:t>
            </a:r>
            <a:r>
              <a:rPr lang="en-US" sz="1800" dirty="0" err="1">
                <a:latin typeface="Calibri"/>
                <a:cs typeface="Calibri"/>
              </a:rPr>
              <a:t>zorlukları</a:t>
            </a:r>
            <a:r>
              <a:rPr lang="en-US" sz="1800" dirty="0">
                <a:latin typeface="Calibri"/>
                <a:cs typeface="Calibri"/>
              </a:rPr>
              <a:t>, </a:t>
            </a:r>
            <a:r>
              <a:rPr lang="en-US" sz="1800" dirty="0" err="1">
                <a:latin typeface="Calibri"/>
                <a:cs typeface="Calibri"/>
              </a:rPr>
              <a:t>öznitelik</a:t>
            </a:r>
            <a:r>
              <a:rPr lang="en-US" sz="1800" dirty="0">
                <a:latin typeface="Calibri"/>
                <a:cs typeface="Calibri"/>
              </a:rPr>
              <a:t> </a:t>
            </a:r>
            <a:r>
              <a:rPr lang="en-US" sz="1800" dirty="0" err="1">
                <a:latin typeface="Calibri"/>
                <a:cs typeface="Calibri"/>
              </a:rPr>
              <a:t>tabanlı</a:t>
            </a:r>
            <a:r>
              <a:rPr lang="en-US" sz="1800" dirty="0">
                <a:latin typeface="Calibri"/>
                <a:cs typeface="Calibri"/>
              </a:rPr>
              <a:t> </a:t>
            </a:r>
            <a:r>
              <a:rPr lang="en-US" sz="1800" dirty="0" err="1">
                <a:latin typeface="Calibri"/>
                <a:cs typeface="Calibri"/>
              </a:rPr>
              <a:t>algoritmaların</a:t>
            </a:r>
            <a:r>
              <a:rPr lang="en-US" sz="1800" dirty="0">
                <a:latin typeface="Calibri"/>
                <a:cs typeface="Calibri"/>
              </a:rPr>
              <a:t> </a:t>
            </a:r>
            <a:r>
              <a:rPr lang="en-US" sz="1800" dirty="0" err="1">
                <a:latin typeface="Calibri"/>
                <a:cs typeface="Calibri"/>
              </a:rPr>
              <a:t>karşılaştığı</a:t>
            </a:r>
            <a:r>
              <a:rPr lang="en-US" sz="1800" dirty="0">
                <a:latin typeface="Calibri"/>
                <a:cs typeface="Calibri"/>
              </a:rPr>
              <a:t> </a:t>
            </a:r>
            <a:r>
              <a:rPr lang="en-US" sz="1800" dirty="0" err="1">
                <a:latin typeface="Calibri"/>
                <a:cs typeface="Calibri"/>
              </a:rPr>
              <a:t>yaygın</a:t>
            </a:r>
            <a:r>
              <a:rPr lang="en-US" sz="1800" dirty="0">
                <a:latin typeface="Calibri"/>
                <a:cs typeface="Calibri"/>
              </a:rPr>
              <a:t> </a:t>
            </a:r>
            <a:r>
              <a:rPr lang="en-US" sz="1800" dirty="0" err="1">
                <a:latin typeface="Calibri"/>
                <a:cs typeface="Calibri"/>
              </a:rPr>
              <a:t>bir</a:t>
            </a:r>
            <a:r>
              <a:rPr lang="en-US" sz="1800" dirty="0">
                <a:latin typeface="Calibri"/>
                <a:cs typeface="Calibri"/>
              </a:rPr>
              <a:t>  </a:t>
            </a:r>
            <a:r>
              <a:rPr lang="en-US" sz="1800" dirty="0" err="1">
                <a:latin typeface="Calibri"/>
                <a:cs typeface="Calibri"/>
              </a:rPr>
              <a:t>problemdir</a:t>
            </a:r>
            <a:r>
              <a:rPr lang="en-US" sz="1800" dirty="0">
                <a:latin typeface="Calibri"/>
                <a:cs typeface="Calibri"/>
              </a:rPr>
              <a:t>.</a:t>
            </a:r>
            <a:r>
              <a:rPr lang="tr-TR" sz="1800" dirty="0">
                <a:latin typeface="Calibri"/>
                <a:cs typeface="Calibri"/>
              </a:rPr>
              <a:t> </a:t>
            </a:r>
            <a:r>
              <a:rPr lang="en-US" sz="1800" dirty="0">
                <a:latin typeface="Calibri"/>
                <a:cs typeface="Calibri"/>
              </a:rPr>
              <a:t>Bu </a:t>
            </a:r>
            <a:r>
              <a:rPr lang="en-US" sz="1800" dirty="0" err="1">
                <a:latin typeface="Calibri"/>
                <a:cs typeface="Calibri"/>
              </a:rPr>
              <a:t>çalışmada</a:t>
            </a:r>
            <a:r>
              <a:rPr lang="en-US" sz="1800" dirty="0">
                <a:latin typeface="Calibri"/>
                <a:cs typeface="Calibri"/>
              </a:rPr>
              <a:t> </a:t>
            </a:r>
            <a:r>
              <a:rPr lang="en-US" sz="1800" dirty="0" err="1">
                <a:latin typeface="Calibri"/>
                <a:cs typeface="Calibri"/>
              </a:rPr>
              <a:t>bu</a:t>
            </a:r>
            <a:r>
              <a:rPr lang="en-US" sz="1800" dirty="0">
                <a:latin typeface="Calibri"/>
                <a:cs typeface="Calibri"/>
              </a:rPr>
              <a:t> </a:t>
            </a:r>
            <a:r>
              <a:rPr lang="en-US" sz="1800" dirty="0" err="1">
                <a:latin typeface="Calibri"/>
                <a:cs typeface="Calibri"/>
              </a:rPr>
              <a:t>problemi</a:t>
            </a:r>
            <a:r>
              <a:rPr lang="en-US" sz="1800" dirty="0">
                <a:latin typeface="Calibri"/>
                <a:cs typeface="Calibri"/>
              </a:rPr>
              <a:t> </a:t>
            </a:r>
            <a:r>
              <a:rPr lang="en-US" sz="1800" dirty="0" err="1">
                <a:latin typeface="Calibri"/>
                <a:cs typeface="Calibri"/>
              </a:rPr>
              <a:t>aşmak</a:t>
            </a:r>
            <a:r>
              <a:rPr lang="en-US" sz="1800" dirty="0">
                <a:latin typeface="Calibri"/>
                <a:cs typeface="Calibri"/>
              </a:rPr>
              <a:t> </a:t>
            </a:r>
            <a:r>
              <a:rPr lang="en-US" sz="1800" dirty="0" err="1">
                <a:latin typeface="Calibri"/>
                <a:cs typeface="Calibri"/>
              </a:rPr>
              <a:t>adına</a:t>
            </a:r>
            <a:r>
              <a:rPr lang="en-US" sz="1800" dirty="0">
                <a:latin typeface="Calibri"/>
                <a:cs typeface="Calibri"/>
              </a:rPr>
              <a:t>, </a:t>
            </a:r>
            <a:r>
              <a:rPr lang="en-US" sz="1800" dirty="0" err="1">
                <a:latin typeface="Calibri"/>
                <a:cs typeface="Calibri"/>
              </a:rPr>
              <a:t>Evrişimli</a:t>
            </a:r>
            <a:r>
              <a:rPr lang="en-US" sz="1800" dirty="0">
                <a:latin typeface="Calibri"/>
                <a:cs typeface="Calibri"/>
              </a:rPr>
              <a:t> </a:t>
            </a:r>
            <a:r>
              <a:rPr lang="en-US" sz="1800" dirty="0" err="1">
                <a:latin typeface="Calibri"/>
                <a:cs typeface="Calibri"/>
              </a:rPr>
              <a:t>Sinir</a:t>
            </a:r>
            <a:r>
              <a:rPr lang="en-US" sz="1800" dirty="0">
                <a:latin typeface="Calibri"/>
                <a:cs typeface="Calibri"/>
              </a:rPr>
              <a:t> </a:t>
            </a:r>
            <a:r>
              <a:rPr lang="en-US" sz="1800" dirty="0" err="1">
                <a:latin typeface="Calibri"/>
                <a:cs typeface="Calibri"/>
              </a:rPr>
              <a:t>Ağı</a:t>
            </a:r>
            <a:r>
              <a:rPr lang="en-US" sz="1800" dirty="0">
                <a:latin typeface="Calibri"/>
                <a:cs typeface="Calibri"/>
              </a:rPr>
              <a:t> (CNN) </a:t>
            </a:r>
            <a:r>
              <a:rPr lang="en-US" sz="1800" dirty="0" err="1">
                <a:latin typeface="Calibri"/>
                <a:cs typeface="Calibri"/>
              </a:rPr>
              <a:t>tabanlı</a:t>
            </a:r>
            <a:r>
              <a:rPr lang="en-US" sz="1800" dirty="0">
                <a:latin typeface="Calibri"/>
                <a:cs typeface="Calibri"/>
              </a:rPr>
              <a:t> </a:t>
            </a:r>
            <a:r>
              <a:rPr lang="en-US" sz="1800" dirty="0" err="1">
                <a:latin typeface="Calibri"/>
                <a:cs typeface="Calibri"/>
              </a:rPr>
              <a:t>görüntü</a:t>
            </a:r>
            <a:r>
              <a:rPr lang="en-US" sz="1800" dirty="0">
                <a:latin typeface="Calibri"/>
                <a:cs typeface="Calibri"/>
              </a:rPr>
              <a:t> </a:t>
            </a:r>
            <a:r>
              <a:rPr lang="en-US" sz="1800" dirty="0" err="1">
                <a:latin typeface="Calibri"/>
                <a:cs typeface="Calibri"/>
              </a:rPr>
              <a:t>çakıştırma</a:t>
            </a:r>
            <a:r>
              <a:rPr lang="en-US" sz="1800" dirty="0">
                <a:latin typeface="Calibri"/>
                <a:cs typeface="Calibri"/>
              </a:rPr>
              <a:t> </a:t>
            </a:r>
            <a:r>
              <a:rPr lang="en-US" sz="1800" dirty="0" err="1">
                <a:latin typeface="Calibri"/>
                <a:cs typeface="Calibri"/>
              </a:rPr>
              <a:t>metodu</a:t>
            </a:r>
            <a:r>
              <a:rPr lang="en-US" sz="1800" dirty="0">
                <a:latin typeface="Calibri"/>
                <a:cs typeface="Calibri"/>
              </a:rPr>
              <a:t> </a:t>
            </a:r>
            <a:r>
              <a:rPr lang="en-US" sz="1800" dirty="0" err="1">
                <a:latin typeface="Calibri"/>
                <a:cs typeface="Calibri"/>
              </a:rPr>
              <a:t>önerilmiştir</a:t>
            </a:r>
            <a:r>
              <a:rPr lang="en-US" sz="1800" dirty="0">
                <a:latin typeface="Calibri"/>
                <a:cs typeface="Calibri"/>
              </a:rPr>
              <a:t>.</a:t>
            </a:r>
          </a:p>
          <a:p>
            <a:pPr marL="285750" indent="-285750" algn="ctr">
              <a:buFont typeface="Arial,Sans-Serif" panose="020B0604020202020204" pitchFamily="34" charset="0"/>
            </a:pPr>
            <a:endParaRPr lang="en-US" sz="1800" dirty="0">
              <a:latin typeface="Calibri"/>
              <a:cs typeface="Calibri"/>
            </a:endParaRPr>
          </a:p>
        </p:txBody>
      </p:sp>
      <p:sp>
        <p:nvSpPr>
          <p:cNvPr id="4" name="Slayt Numarası Yer Tutucusu 3">
            <a:extLst>
              <a:ext uri="{FF2B5EF4-FFF2-40B4-BE49-F238E27FC236}">
                <a16:creationId xmlns:a16="http://schemas.microsoft.com/office/drawing/2014/main" id="{102E8D4C-8181-4496-83E8-6A460C07D2DE}"/>
              </a:ext>
            </a:extLst>
          </p:cNvPr>
          <p:cNvSpPr>
            <a:spLocks noGrp="1"/>
          </p:cNvSpPr>
          <p:nvPr>
            <p:ph type="sldNum" sz="quarter" idx="12"/>
          </p:nvPr>
        </p:nvSpPr>
        <p:spPr/>
        <p:txBody>
          <a:bodyPr/>
          <a:lstStyle/>
          <a:p>
            <a:fld id="{C9A78EA2-FBDE-48A6-B65C-6CD105C93878}" type="slidenum">
              <a:rPr lang="tr-TR" smtClean="0"/>
              <a:t>3</a:t>
            </a:fld>
            <a:endParaRPr lang="tr-TR"/>
          </a:p>
        </p:txBody>
      </p:sp>
    </p:spTree>
    <p:extLst>
      <p:ext uri="{BB962C8B-B14F-4D97-AF65-F5344CB8AC3E}">
        <p14:creationId xmlns:p14="http://schemas.microsoft.com/office/powerpoint/2010/main" val="3393067595"/>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9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92">
            <a:extLst>
              <a:ext uri="{FF2B5EF4-FFF2-40B4-BE49-F238E27FC236}">
                <a16:creationId xmlns:a16="http://schemas.microsoft.com/office/drawing/2014/main" id="{3D4464D8-FD41-4EA2-9094-791BB1112F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94">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10" name="Rectangle 9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98">
            <a:extLst>
              <a:ext uri="{FF2B5EF4-FFF2-40B4-BE49-F238E27FC236}">
                <a16:creationId xmlns:a16="http://schemas.microsoft.com/office/drawing/2014/main" id="{59DF772F-A79B-48F9-8B22-3B11AB306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745696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9EE6E8E0-3724-4D42-A95C-3680F34ABA9B}"/>
              </a:ext>
            </a:extLst>
          </p:cNvPr>
          <p:cNvSpPr>
            <a:spLocks noGrp="1"/>
          </p:cNvSpPr>
          <p:nvPr>
            <p:ph idx="1"/>
          </p:nvPr>
        </p:nvSpPr>
        <p:spPr>
          <a:xfrm>
            <a:off x="961517" y="1431234"/>
            <a:ext cx="6611012" cy="4353339"/>
          </a:xfrm>
          <a:ln w="25400">
            <a:solidFill>
              <a:schemeClr val="accent1"/>
            </a:solidFill>
          </a:ln>
        </p:spPr>
        <p:txBody>
          <a:bodyPr vert="horz" lIns="91440" tIns="45720" rIns="91440" bIns="45720" rtlCol="0" anchor="t">
            <a:normAutofit fontScale="85000" lnSpcReduction="10000"/>
          </a:bodyPr>
          <a:lstStyle/>
          <a:p>
            <a:r>
              <a:rPr lang="tr-TR" sz="2400" dirty="0">
                <a:latin typeface="Arial"/>
                <a:cs typeface="Arial"/>
              </a:rPr>
              <a:t>Görüntü çakıştırma yaklaşımları iki ana kategoride sınıflandırılabilir: (i) alan tabanlı yöntemler ve (ii) özellik tabanlı yöntemler. Doğrudan görüntü yoğunluğu değerleriyle çalışmak (alan tabanlı yöntemler) yerine, öznitelik tabanlı yöntemler, üst düzey bilgileri temsil eden öznitelik tanımlayıcılarını kullanır, bu nedenle görünüm değişiminin beklendiği çok zamanlı analizde daha çok tercih edilir. Bu çalışmada esas olarak öznitelik tabanlı bir yöntem geliştirmeye odaklanıldığı için mevcut yöntemleri (ii) arasında tanıtıyor ve tartışıyoruz. Makalenin geri kalanı aşağıdaki gibi organize edilmiştir. Bölüm 2, öznitelik tabanlı kayıt problemiyle ilgili klasik ve en son araştırmaları gözden geçirmektedir. Bölüm 3, çalışmanın ayrıntılı metodolojisini sunar. Bölüm 4 deneyleri göstermektedir. Bölüm 5'te de Sonuç verilmiştir.</a:t>
            </a:r>
            <a:endParaRPr lang="en-US" sz="2400" dirty="0">
              <a:latin typeface="Arial"/>
              <a:ea typeface="+mn-lt"/>
              <a:cs typeface="Arial"/>
            </a:endParaRPr>
          </a:p>
        </p:txBody>
      </p:sp>
      <p:sp>
        <p:nvSpPr>
          <p:cNvPr id="2" name="Slayt Numarası Yer Tutucusu 1">
            <a:extLst>
              <a:ext uri="{FF2B5EF4-FFF2-40B4-BE49-F238E27FC236}">
                <a16:creationId xmlns:a16="http://schemas.microsoft.com/office/drawing/2014/main" id="{61D91D24-0358-438F-B95C-E81FFE48EDF5}"/>
              </a:ext>
            </a:extLst>
          </p:cNvPr>
          <p:cNvSpPr>
            <a:spLocks noGrp="1"/>
          </p:cNvSpPr>
          <p:nvPr>
            <p:ph type="sldNum" sz="quarter" idx="12"/>
          </p:nvPr>
        </p:nvSpPr>
        <p:spPr/>
        <p:txBody>
          <a:bodyPr/>
          <a:lstStyle/>
          <a:p>
            <a:fld id="{C9A78EA2-FBDE-48A6-B65C-6CD105C93878}" type="slidenum">
              <a:rPr lang="tr-TR" smtClean="0"/>
              <a:t>4</a:t>
            </a:fld>
            <a:endParaRPr lang="tr-TR"/>
          </a:p>
        </p:txBody>
      </p:sp>
    </p:spTree>
    <p:extLst>
      <p:ext uri="{BB962C8B-B14F-4D97-AF65-F5344CB8AC3E}">
        <p14:creationId xmlns:p14="http://schemas.microsoft.com/office/powerpoint/2010/main" val="4147216272"/>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015D7F-63A8-4ABB-8A20-7806C770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51A8D27-202B-4B8A-9DC2-1379034547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4" name="Rectangle 13">
            <a:extLst>
              <a:ext uri="{FF2B5EF4-FFF2-40B4-BE49-F238E27FC236}">
                <a16:creationId xmlns:a16="http://schemas.microsoft.com/office/drawing/2014/main" id="{4332A719-8055-492B-9B72-3D654C09F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5F81162-7738-4BC8-BA5D-ADEFD7F2D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3042" y="-1044"/>
            <a:ext cx="6175647" cy="6859043"/>
          </a:xfrm>
          <a:prstGeom prst="rect">
            <a:avLst/>
          </a:prstGeom>
          <a:solidFill>
            <a:schemeClr val="bg1"/>
          </a:solidFill>
          <a:ln w="1206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7BC4D9D9-7C7B-4414-BF7F-A8D2F441C0F9}"/>
              </a:ext>
            </a:extLst>
          </p:cNvPr>
          <p:cNvSpPr>
            <a:spLocks noGrp="1"/>
          </p:cNvSpPr>
          <p:nvPr>
            <p:ph idx="1"/>
          </p:nvPr>
        </p:nvSpPr>
        <p:spPr>
          <a:xfrm>
            <a:off x="5358133" y="712640"/>
            <a:ext cx="5543547" cy="5515440"/>
          </a:xfrm>
          <a:noFill/>
          <a:ln w="25400">
            <a:solidFill>
              <a:schemeClr val="accent1"/>
            </a:solidFill>
          </a:ln>
        </p:spPr>
        <p:txBody>
          <a:bodyPr vert="horz" lIns="91440" tIns="45720" rIns="91440" bIns="45720" rtlCol="0" anchor="t">
            <a:noAutofit/>
          </a:bodyPr>
          <a:lstStyle/>
          <a:p>
            <a:r>
              <a:rPr lang="tr-TR" sz="2000" dirty="0">
                <a:ea typeface="+mn-lt"/>
                <a:cs typeface="+mn-lt"/>
              </a:rPr>
              <a:t>Zemin yüzeyi değişikliği zorlukları, özellik tabanlı çakıştırma algoritmalarının karşılaştığı yaygın bir ikilem olan miktar ve kalitede nokta tespiti özelliğine sahiptir.  Şiddetli görünüm varyasyonu altında, tespit edilen özellik noktaları büyük oranda aykırı değerler içerebilirken, dahili değerler yetersiz ve eşit olmayan şekilde dağılmış olabilir. Bu çalışma, iki temel katkı ile bir </a:t>
            </a:r>
            <a:r>
              <a:rPr lang="tr-TR" sz="2000" dirty="0" err="1">
                <a:ea typeface="+mn-lt"/>
                <a:cs typeface="+mn-lt"/>
              </a:rPr>
              <a:t>Konvolüsyonel</a:t>
            </a:r>
            <a:r>
              <a:rPr lang="tr-TR" sz="2000" dirty="0">
                <a:ea typeface="+mn-lt"/>
                <a:cs typeface="+mn-lt"/>
              </a:rPr>
              <a:t> Sinir Ağı (CNN) özelliğine dayalı çok-zamanlı uzaktan algılama görüntü kayıt yöntemi sunmaktadır: (i) sağlam çok-ölçekli özellik tanımlayıcıları oluşturmak için bir CNN kullanılmıştır;  (ii) özellik noktaları çakıştırma sağlamlığını geliştirmek için kademeli olarak artan bir </a:t>
            </a:r>
            <a:r>
              <a:rPr lang="tr-TR" sz="2000" dirty="0" err="1">
                <a:ea typeface="+mn-lt"/>
                <a:cs typeface="+mn-lt"/>
              </a:rPr>
              <a:t>inliers</a:t>
            </a:r>
            <a:r>
              <a:rPr lang="tr-TR" sz="2000" dirty="0">
                <a:ea typeface="+mn-lt"/>
                <a:cs typeface="+mn-lt"/>
              </a:rPr>
              <a:t> seçimi tasarlanmıştır.  Çok zamanlı bir uydu görüntü veri seti ve çok zamanlı bir insansız hava aracı (İHA) görüntü veri seti üzerinde özellik eşleştirme ve görüntü çakıştırma üzerinde kapsamlı deneyler gerçekleştirilir.</a:t>
            </a:r>
            <a:endParaRPr lang="en-US" dirty="0"/>
          </a:p>
        </p:txBody>
      </p:sp>
      <p:sp>
        <p:nvSpPr>
          <p:cNvPr id="2" name="Metin kutusu 1">
            <a:extLst>
              <a:ext uri="{FF2B5EF4-FFF2-40B4-BE49-F238E27FC236}">
                <a16:creationId xmlns:a16="http://schemas.microsoft.com/office/drawing/2014/main" id="{40A63130-47EA-4B99-B78F-50DF8688E171}"/>
              </a:ext>
            </a:extLst>
          </p:cNvPr>
          <p:cNvSpPr txBox="1"/>
          <p:nvPr/>
        </p:nvSpPr>
        <p:spPr>
          <a:xfrm>
            <a:off x="5042082" y="-5424"/>
            <a:ext cx="6175647"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tr-TR" sz="4800" b="1" dirty="0">
                <a:latin typeface="Arial" panose="020B0604020202020204" pitchFamily="34" charset="0"/>
                <a:cs typeface="Arial" panose="020B0604020202020204" pitchFamily="34" charset="0"/>
              </a:rPr>
              <a:t>Problem Tanımı</a:t>
            </a:r>
          </a:p>
          <a:p>
            <a:endParaRPr lang="tr-TR" dirty="0">
              <a:cs typeface="Calibri"/>
            </a:endParaRPr>
          </a:p>
        </p:txBody>
      </p:sp>
      <p:sp>
        <p:nvSpPr>
          <p:cNvPr id="4" name="Slayt Numarası Yer Tutucusu 3">
            <a:extLst>
              <a:ext uri="{FF2B5EF4-FFF2-40B4-BE49-F238E27FC236}">
                <a16:creationId xmlns:a16="http://schemas.microsoft.com/office/drawing/2014/main" id="{F0E855A3-B389-4C9E-BF3D-AF4658CD0365}"/>
              </a:ext>
            </a:extLst>
          </p:cNvPr>
          <p:cNvSpPr>
            <a:spLocks noGrp="1"/>
          </p:cNvSpPr>
          <p:nvPr>
            <p:ph type="sldNum" sz="quarter" idx="12"/>
          </p:nvPr>
        </p:nvSpPr>
        <p:spPr/>
        <p:txBody>
          <a:bodyPr/>
          <a:lstStyle/>
          <a:p>
            <a:fld id="{C9A78EA2-FBDE-48A6-B65C-6CD105C93878}" type="slidenum">
              <a:rPr lang="tr-TR" smtClean="0"/>
              <a:t>5</a:t>
            </a:fld>
            <a:endParaRPr lang="tr-TR"/>
          </a:p>
        </p:txBody>
      </p:sp>
    </p:spTree>
    <p:extLst>
      <p:ext uri="{BB962C8B-B14F-4D97-AF65-F5344CB8AC3E}">
        <p14:creationId xmlns:p14="http://schemas.microsoft.com/office/powerpoint/2010/main" val="807115429"/>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3E4CBDBB-4FBD-4B9E-BD01-054A81D43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B01A6F03-171F-40B2-8B2C-A061B89241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1" name="Rectangle 13">
            <a:extLst>
              <a:ext uri="{FF2B5EF4-FFF2-40B4-BE49-F238E27FC236}">
                <a16:creationId xmlns:a16="http://schemas.microsoft.com/office/drawing/2014/main" id="{72C4834C-B602-4125-8264-BD0D55A58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53172EE5-132F-4DD4-8855-4DBBD9C3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26EBCC54-0685-4A06-88C7-687283429515}"/>
              </a:ext>
            </a:extLst>
          </p:cNvPr>
          <p:cNvSpPr>
            <a:spLocks noGrp="1"/>
          </p:cNvSpPr>
          <p:nvPr>
            <p:ph type="title"/>
          </p:nvPr>
        </p:nvSpPr>
        <p:spPr>
          <a:xfrm>
            <a:off x="2024782" y="1070754"/>
            <a:ext cx="8188026" cy="2044650"/>
          </a:xfrm>
        </p:spPr>
        <p:txBody>
          <a:bodyPr anchor="b">
            <a:normAutofit/>
          </a:bodyPr>
          <a:lstStyle/>
          <a:p>
            <a:pPr algn="ctr"/>
            <a:r>
              <a:rPr lang="en-US" sz="4800" b="1" dirty="0" err="1">
                <a:latin typeface="Arial" panose="020B0604020202020204" pitchFamily="34" charset="0"/>
                <a:cs typeface="Arial" panose="020B0604020202020204" pitchFamily="34" charset="0"/>
              </a:rPr>
              <a:t>Makalede</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Kullanılan</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Yöntem</a:t>
            </a:r>
            <a:endParaRPr lang="en-US" sz="4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B5B5CBE-BADA-47B4-BA60-60A1AB664355}"/>
              </a:ext>
            </a:extLst>
          </p:cNvPr>
          <p:cNvSpPr>
            <a:spLocks noGrp="1"/>
          </p:cNvSpPr>
          <p:nvPr>
            <p:ph idx="1"/>
          </p:nvPr>
        </p:nvSpPr>
        <p:spPr>
          <a:xfrm>
            <a:off x="1997292" y="3023307"/>
            <a:ext cx="8192843" cy="2566788"/>
          </a:xfrm>
          <a:ln w="25400">
            <a:solidFill>
              <a:schemeClr val="accent1"/>
            </a:solidFill>
          </a:ln>
        </p:spPr>
        <p:txBody>
          <a:bodyPr vert="horz" lIns="91440" tIns="45720" rIns="91440" bIns="45720" rtlCol="0" anchor="t">
            <a:noAutofit/>
          </a:bodyPr>
          <a:lstStyle/>
          <a:p>
            <a:r>
              <a:rPr lang="en-US" sz="2000" dirty="0" err="1">
                <a:latin typeface="Arial" panose="020B0604020202020204" pitchFamily="34" charset="0"/>
                <a:ea typeface="+mn-lt"/>
                <a:cs typeface="Arial" panose="020B0604020202020204" pitchFamily="34" charset="0"/>
              </a:rPr>
              <a:t>Algoritmanın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amacı</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algılanan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bir</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görüntüyü</a:t>
            </a:r>
            <a:r>
              <a:rPr lang="en-US" sz="2000" dirty="0">
                <a:latin typeface="Arial" panose="020B0604020202020204" pitchFamily="34" charset="0"/>
                <a:ea typeface="+mn-lt"/>
                <a:cs typeface="Arial" panose="020B0604020202020204" pitchFamily="34" charset="0"/>
              </a:rPr>
              <a:t> (IY), </a:t>
            </a:r>
            <a:r>
              <a:rPr lang="en-US" sz="2000" dirty="0" err="1">
                <a:latin typeface="Arial" panose="020B0604020202020204" pitchFamily="34" charset="0"/>
                <a:ea typeface="+mn-lt"/>
                <a:cs typeface="Arial" panose="020B0604020202020204" pitchFamily="34" charset="0"/>
              </a:rPr>
              <a:t>bir</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referans</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görüntüye</a:t>
            </a:r>
            <a:r>
              <a:rPr lang="en-US" sz="2000" dirty="0">
                <a:latin typeface="Arial" panose="020B0604020202020204" pitchFamily="34" charset="0"/>
                <a:ea typeface="+mn-lt"/>
                <a:cs typeface="Arial" panose="020B0604020202020204" pitchFamily="34" charset="0"/>
              </a:rPr>
              <a:t> (IX) </a:t>
            </a:r>
            <a:r>
              <a:rPr lang="en-US" sz="2000" dirty="0" err="1">
                <a:latin typeface="Arial" panose="020B0604020202020204" pitchFamily="34" charset="0"/>
                <a:ea typeface="+mn-lt"/>
                <a:cs typeface="Arial" panose="020B0604020202020204" pitchFamily="34" charset="0"/>
              </a:rPr>
              <a:t>hizalanacak</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şekilde</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dönüştürmektir</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Referans</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görüntüden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bir</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özellik</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noktası</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seti</a:t>
            </a:r>
            <a:r>
              <a:rPr lang="en-US" sz="2000" dirty="0">
                <a:latin typeface="Arial" panose="020B0604020202020204" pitchFamily="34" charset="0"/>
                <a:ea typeface="+mn-lt"/>
                <a:cs typeface="Arial" panose="020B0604020202020204" pitchFamily="34" charset="0"/>
              </a:rPr>
              <a:t> X </a:t>
            </a:r>
            <a:r>
              <a:rPr lang="en-US" sz="2000" dirty="0" err="1">
                <a:latin typeface="Arial" panose="020B0604020202020204" pitchFamily="34" charset="0"/>
                <a:ea typeface="+mn-lt"/>
                <a:cs typeface="Arial" panose="020B0604020202020204" pitchFamily="34" charset="0"/>
              </a:rPr>
              <a:t>ve</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algılanan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görüntüden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bir</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özellik</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noktası</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seti</a:t>
            </a:r>
            <a:r>
              <a:rPr lang="en-US" sz="2000" dirty="0">
                <a:latin typeface="Arial" panose="020B0604020202020204" pitchFamily="34" charset="0"/>
                <a:ea typeface="+mn-lt"/>
                <a:cs typeface="Arial" panose="020B0604020202020204" pitchFamily="34" charset="0"/>
              </a:rPr>
              <a:t> Y </a:t>
            </a:r>
            <a:r>
              <a:rPr lang="en-US" sz="2000" dirty="0" err="1">
                <a:latin typeface="Arial" panose="020B0604020202020204" pitchFamily="34" charset="0"/>
                <a:ea typeface="+mn-lt"/>
                <a:cs typeface="Arial" panose="020B0604020202020204" pitchFamily="34" charset="0"/>
              </a:rPr>
              <a:t>tespit</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ediyoruz</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Daha</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sonra</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Y'nin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dönüştürülmüş</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konumlarını</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elde</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etmek</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için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beklenti</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maksimizasyonuna</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dayalı</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bir</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prosedür</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kullanırız</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bu</a:t>
            </a:r>
            <a:r>
              <a:rPr lang="en-US" sz="2000" dirty="0">
                <a:latin typeface="Arial" panose="020B0604020202020204" pitchFamily="34" charset="0"/>
                <a:ea typeface="+mn-lt"/>
                <a:cs typeface="Arial" panose="020B0604020202020204" pitchFamily="34" charset="0"/>
              </a:rPr>
              <a:t> Z </a:t>
            </a:r>
            <a:r>
              <a:rPr lang="en-US" sz="2000" dirty="0" err="1">
                <a:latin typeface="Arial" panose="020B0604020202020204" pitchFamily="34" charset="0"/>
                <a:ea typeface="+mn-lt"/>
                <a:cs typeface="Arial" panose="020B0604020202020204" pitchFamily="34" charset="0"/>
              </a:rPr>
              <a:t>ile</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tanımlanır</a:t>
            </a:r>
            <a:r>
              <a:rPr lang="en-US" sz="2000" dirty="0">
                <a:latin typeface="Arial" panose="020B0604020202020204" pitchFamily="34" charset="0"/>
                <a:ea typeface="+mn-lt"/>
                <a:cs typeface="Arial" panose="020B0604020202020204" pitchFamily="34" charset="0"/>
              </a:rPr>
              <a:t>. Y </a:t>
            </a:r>
            <a:r>
              <a:rPr lang="en-US" sz="2000" dirty="0" err="1">
                <a:latin typeface="Arial" panose="020B0604020202020204" pitchFamily="34" charset="0"/>
                <a:ea typeface="+mn-lt"/>
                <a:cs typeface="Arial" panose="020B0604020202020204" pitchFamily="34" charset="0"/>
              </a:rPr>
              <a:t>ve</a:t>
            </a:r>
            <a:r>
              <a:rPr lang="en-US" sz="2000" dirty="0">
                <a:latin typeface="Arial" panose="020B0604020202020204" pitchFamily="34" charset="0"/>
                <a:ea typeface="+mn-lt"/>
                <a:cs typeface="Arial" panose="020B0604020202020204" pitchFamily="34" charset="0"/>
              </a:rPr>
              <a:t> Z </a:t>
            </a:r>
            <a:r>
              <a:rPr lang="en-US" sz="2000" dirty="0" err="1">
                <a:latin typeface="Arial" panose="020B0604020202020204" pitchFamily="34" charset="0"/>
                <a:ea typeface="+mn-lt"/>
                <a:cs typeface="Arial" panose="020B0604020202020204" pitchFamily="34" charset="0"/>
              </a:rPr>
              <a:t>daha</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sonra</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görüntü</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dönüşümü</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için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bir</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ince</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plaka</a:t>
            </a:r>
            <a:r>
              <a:rPr lang="en-US" sz="2000" dirty="0">
                <a:latin typeface="Arial" panose="020B0604020202020204" pitchFamily="34" charset="0"/>
                <a:ea typeface="+mn-lt"/>
                <a:cs typeface="Arial" panose="020B0604020202020204" pitchFamily="34" charset="0"/>
              </a:rPr>
              <a:t> spline (TPS) </a:t>
            </a:r>
            <a:r>
              <a:rPr lang="en-US" sz="2000" dirty="0" err="1">
                <a:latin typeface="Arial" panose="020B0604020202020204" pitchFamily="34" charset="0"/>
                <a:ea typeface="+mn-lt"/>
                <a:cs typeface="Arial" panose="020B0604020202020204" pitchFamily="34" charset="0"/>
              </a:rPr>
              <a:t>enterpolasyonunu</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çözmek</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için</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kullanılır</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Yöntemimizin</a:t>
            </a:r>
            <a:r>
              <a:rPr lang="en-US" sz="2000" dirty="0">
                <a:latin typeface="Arial" panose="020B0604020202020204" pitchFamily="34" charset="0"/>
                <a:ea typeface="+mn-lt"/>
                <a:cs typeface="Arial" panose="020B0604020202020204" pitchFamily="34" charset="0"/>
              </a:rPr>
              <a:t> ana </a:t>
            </a:r>
            <a:r>
              <a:rPr lang="en-US" sz="2000" dirty="0" err="1">
                <a:latin typeface="Arial" panose="020B0604020202020204" pitchFamily="34" charset="0"/>
                <a:ea typeface="+mn-lt"/>
                <a:cs typeface="Arial" panose="020B0604020202020204" pitchFamily="34" charset="0"/>
              </a:rPr>
              <a:t>süreci</a:t>
            </a:r>
            <a:r>
              <a:rPr lang="en-US" sz="2000" dirty="0">
                <a:latin typeface="Arial" panose="020B0604020202020204" pitchFamily="34" charset="0"/>
                <a:ea typeface="+mn-lt"/>
                <a:cs typeface="Arial" panose="020B0604020202020204" pitchFamily="34" charset="0"/>
              </a:rPr>
              <a:t> </a:t>
            </a:r>
            <a:r>
              <a:rPr lang="en-US" sz="2000" dirty="0" err="1">
                <a:latin typeface="Arial" panose="020B0604020202020204" pitchFamily="34" charset="0"/>
                <a:ea typeface="+mn-lt"/>
                <a:cs typeface="Arial" panose="020B0604020202020204" pitchFamily="34" charset="0"/>
              </a:rPr>
              <a:t>Şekil</a:t>
            </a:r>
            <a:r>
              <a:rPr lang="en-US" sz="2000" dirty="0">
                <a:latin typeface="Arial" panose="020B0604020202020204" pitchFamily="34" charset="0"/>
                <a:ea typeface="+mn-lt"/>
                <a:cs typeface="Arial" panose="020B0604020202020204" pitchFamily="34" charset="0"/>
              </a:rPr>
              <a:t> 1'de </a:t>
            </a:r>
            <a:r>
              <a:rPr lang="en-US" sz="2000" dirty="0" err="1">
                <a:latin typeface="Arial" panose="020B0604020202020204" pitchFamily="34" charset="0"/>
                <a:ea typeface="+mn-lt"/>
                <a:cs typeface="Arial" panose="020B0604020202020204" pitchFamily="34" charset="0"/>
              </a:rPr>
              <a:t>gösterilmektedir</a:t>
            </a:r>
            <a:r>
              <a:rPr lang="en-US" sz="2000" dirty="0">
                <a:latin typeface="Arial" panose="020B0604020202020204" pitchFamily="34" charset="0"/>
                <a:ea typeface="+mn-lt"/>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sp>
        <p:nvSpPr>
          <p:cNvPr id="4" name="Slayt Numarası Yer Tutucusu 3">
            <a:extLst>
              <a:ext uri="{FF2B5EF4-FFF2-40B4-BE49-F238E27FC236}">
                <a16:creationId xmlns:a16="http://schemas.microsoft.com/office/drawing/2014/main" id="{C4C575AA-5467-4E62-9C79-C9D8B5FAFAF4}"/>
              </a:ext>
            </a:extLst>
          </p:cNvPr>
          <p:cNvSpPr>
            <a:spLocks noGrp="1"/>
          </p:cNvSpPr>
          <p:nvPr>
            <p:ph type="sldNum" sz="quarter" idx="12"/>
          </p:nvPr>
        </p:nvSpPr>
        <p:spPr/>
        <p:txBody>
          <a:bodyPr/>
          <a:lstStyle/>
          <a:p>
            <a:fld id="{C9A78EA2-FBDE-48A6-B65C-6CD105C93878}" type="slidenum">
              <a:rPr lang="tr-TR" smtClean="0"/>
              <a:t>6</a:t>
            </a:fld>
            <a:endParaRPr lang="tr-TR"/>
          </a:p>
        </p:txBody>
      </p:sp>
    </p:spTree>
    <p:extLst>
      <p:ext uri="{BB962C8B-B14F-4D97-AF65-F5344CB8AC3E}">
        <p14:creationId xmlns:p14="http://schemas.microsoft.com/office/powerpoint/2010/main" val="26835672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2">
            <a:extLst>
              <a:ext uri="{FF2B5EF4-FFF2-40B4-BE49-F238E27FC236}">
                <a16:creationId xmlns:a16="http://schemas.microsoft.com/office/drawing/2014/main" id="{BE2E18B7-282A-4D37-96EB-3F1EB6DB0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14">
            <a:extLst>
              <a:ext uri="{FF2B5EF4-FFF2-40B4-BE49-F238E27FC236}">
                <a16:creationId xmlns:a16="http://schemas.microsoft.com/office/drawing/2014/main" id="{355717D4-33C9-419C-8D9C-17C7079673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0" name="Rectangle 16">
            <a:extLst>
              <a:ext uri="{FF2B5EF4-FFF2-40B4-BE49-F238E27FC236}">
                <a16:creationId xmlns:a16="http://schemas.microsoft.com/office/drawing/2014/main" id="{DE152F22-1707-453C-8C48-6B5CDD242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8">
            <a:extLst>
              <a:ext uri="{FF2B5EF4-FFF2-40B4-BE49-F238E27FC236}">
                <a16:creationId xmlns:a16="http://schemas.microsoft.com/office/drawing/2014/main" id="{90F3EC41-E060-4D79-8F5B-1DD6A3A9D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6" name="TextBox 5">
            <a:extLst>
              <a:ext uri="{FF2B5EF4-FFF2-40B4-BE49-F238E27FC236}">
                <a16:creationId xmlns:a16="http://schemas.microsoft.com/office/drawing/2014/main" id="{308F9B5F-8286-49CD-A26C-0145DE48FEA0}"/>
              </a:ext>
            </a:extLst>
          </p:cNvPr>
          <p:cNvSpPr txBox="1"/>
          <p:nvPr/>
        </p:nvSpPr>
        <p:spPr>
          <a:xfrm>
            <a:off x="2212752" y="4021017"/>
            <a:ext cx="7793832" cy="2322736"/>
          </a:xfrm>
          <a:prstGeom prst="rect">
            <a:avLst/>
          </a:prstGeom>
          <a:ln w="25400">
            <a:solidFill>
              <a:schemeClr val="accent1"/>
            </a:solidFill>
          </a:ln>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2000" dirty="0" err="1">
                <a:latin typeface="Arial"/>
                <a:cs typeface="Arial"/>
              </a:rPr>
              <a:t>Yöntemimizin</a:t>
            </a:r>
            <a:r>
              <a:rPr lang="en-US" sz="2000" dirty="0">
                <a:latin typeface="Arial"/>
                <a:cs typeface="Arial"/>
              </a:rPr>
              <a:t> CPD </a:t>
            </a:r>
            <a:r>
              <a:rPr lang="en-US" sz="2000" dirty="0">
                <a:latin typeface="Arial" panose="020B0604020202020204" pitchFamily="34" charset="0"/>
                <a:cs typeface="Arial" panose="020B0604020202020204" pitchFamily="34" charset="0"/>
              </a:rPr>
              <a:t>(</a:t>
            </a:r>
            <a:r>
              <a:rPr lang="en-US" sz="2000" dirty="0">
                <a:latin typeface="Arial" panose="020B0604020202020204" pitchFamily="34" charset="0"/>
                <a:ea typeface="+mn-lt"/>
                <a:cs typeface="Arial" panose="020B0604020202020204" pitchFamily="34" charset="0"/>
              </a:rPr>
              <a:t>Coherent Point Drift</a:t>
            </a:r>
            <a:r>
              <a:rPr lang="en-US" sz="2000" dirty="0">
                <a:latin typeface="Arial" panose="020B0604020202020204" pitchFamily="34" charset="0"/>
                <a:cs typeface="Arial" panose="020B0604020202020204" pitchFamily="34" charset="0"/>
              </a:rPr>
              <a:t>) </a:t>
            </a:r>
            <a:r>
              <a:rPr lang="en-US" sz="2000" dirty="0" err="1">
                <a:latin typeface="Arial"/>
                <a:cs typeface="Arial"/>
              </a:rPr>
              <a:t>ile</a:t>
            </a:r>
            <a:r>
              <a:rPr lang="en-US" sz="2000" dirty="0">
                <a:latin typeface="Arial"/>
                <a:cs typeface="Arial"/>
              </a:rPr>
              <a:t> </a:t>
            </a:r>
            <a:r>
              <a:rPr lang="en-US" sz="2000" dirty="0" err="1">
                <a:latin typeface="Arial"/>
                <a:cs typeface="Arial"/>
              </a:rPr>
              <a:t>karşılaştırmalı</a:t>
            </a:r>
            <a:r>
              <a:rPr lang="en-US" sz="2000" dirty="0">
                <a:latin typeface="Arial"/>
                <a:cs typeface="Arial"/>
              </a:rPr>
              <a:t> </a:t>
            </a:r>
            <a:r>
              <a:rPr lang="en-US" sz="2000" dirty="0" err="1">
                <a:latin typeface="Arial"/>
                <a:cs typeface="Arial"/>
              </a:rPr>
              <a:t>süreç</a:t>
            </a:r>
            <a:r>
              <a:rPr lang="en-US" sz="2000" dirty="0">
                <a:latin typeface="Arial"/>
                <a:cs typeface="Arial"/>
              </a:rPr>
              <a:t> </a:t>
            </a:r>
            <a:r>
              <a:rPr lang="en-US" sz="2000" dirty="0" err="1">
                <a:latin typeface="Arial"/>
                <a:cs typeface="Arial"/>
              </a:rPr>
              <a:t>diyagramı</a:t>
            </a:r>
            <a:r>
              <a:rPr lang="en-US" sz="2000" dirty="0">
                <a:latin typeface="Arial"/>
                <a:cs typeface="Arial"/>
              </a:rPr>
              <a:t>. </a:t>
            </a:r>
            <a:r>
              <a:rPr lang="en-US" sz="2000" dirty="0" err="1">
                <a:latin typeface="Arial"/>
                <a:cs typeface="Arial"/>
              </a:rPr>
              <a:t>Özellik</a:t>
            </a:r>
            <a:r>
              <a:rPr lang="en-US" sz="2000" dirty="0">
                <a:latin typeface="Arial"/>
                <a:cs typeface="Arial"/>
              </a:rPr>
              <a:t> </a:t>
            </a:r>
            <a:r>
              <a:rPr lang="en-US" sz="2000" dirty="0" err="1">
                <a:latin typeface="Arial"/>
                <a:cs typeface="Arial"/>
              </a:rPr>
              <a:t>çıkarma</a:t>
            </a:r>
            <a:r>
              <a:rPr lang="en-US" sz="2000" dirty="0">
                <a:latin typeface="Arial"/>
                <a:cs typeface="Arial"/>
              </a:rPr>
              <a:t> </a:t>
            </a:r>
            <a:r>
              <a:rPr lang="en-US" sz="2000" dirty="0" err="1">
                <a:latin typeface="Arial"/>
                <a:cs typeface="Arial"/>
              </a:rPr>
              <a:t>ve</a:t>
            </a:r>
            <a:r>
              <a:rPr lang="en-US" sz="2000" dirty="0">
                <a:latin typeface="Arial"/>
                <a:cs typeface="Arial"/>
              </a:rPr>
              <a:t> </a:t>
            </a:r>
            <a:r>
              <a:rPr lang="en-US" sz="2000" dirty="0" err="1">
                <a:latin typeface="Arial"/>
                <a:cs typeface="Arial"/>
              </a:rPr>
              <a:t>ön</a:t>
            </a:r>
            <a:r>
              <a:rPr lang="en-US" sz="2000" dirty="0">
                <a:latin typeface="Arial"/>
                <a:cs typeface="Arial"/>
              </a:rPr>
              <a:t> </a:t>
            </a:r>
            <a:r>
              <a:rPr lang="en-US" sz="2000" dirty="0" err="1">
                <a:latin typeface="Arial"/>
                <a:cs typeface="Arial"/>
              </a:rPr>
              <a:t>eşleştirmede</a:t>
            </a:r>
            <a:r>
              <a:rPr lang="en-US" sz="2000" dirty="0">
                <a:latin typeface="Arial"/>
                <a:cs typeface="Arial"/>
              </a:rPr>
              <a:t>, SIFT </a:t>
            </a:r>
            <a:r>
              <a:rPr lang="en-US" sz="2000" dirty="0" err="1">
                <a:latin typeface="Arial"/>
                <a:cs typeface="Arial"/>
              </a:rPr>
              <a:t>ve</a:t>
            </a:r>
            <a:r>
              <a:rPr lang="en-US" sz="2000" dirty="0">
                <a:latin typeface="Arial"/>
                <a:cs typeface="Arial"/>
              </a:rPr>
              <a:t> CNN </a:t>
            </a:r>
            <a:r>
              <a:rPr lang="en-US" sz="2000" dirty="0" err="1">
                <a:latin typeface="Arial"/>
                <a:cs typeface="Arial"/>
              </a:rPr>
              <a:t>özelliğimiz</a:t>
            </a:r>
            <a:r>
              <a:rPr lang="en-US" sz="2000" dirty="0">
                <a:latin typeface="Arial"/>
                <a:cs typeface="Arial"/>
              </a:rPr>
              <a:t> </a:t>
            </a:r>
            <a:r>
              <a:rPr lang="en-US" sz="2000" dirty="0" err="1">
                <a:latin typeface="Arial"/>
                <a:cs typeface="Arial"/>
              </a:rPr>
              <a:t>kullanılarak</a:t>
            </a:r>
            <a:r>
              <a:rPr lang="en-US" sz="2000" dirty="0">
                <a:latin typeface="Arial"/>
                <a:cs typeface="Arial"/>
              </a:rPr>
              <a:t> </a:t>
            </a:r>
            <a:r>
              <a:rPr lang="en-US" sz="2000" dirty="0" err="1">
                <a:latin typeface="Arial"/>
                <a:cs typeface="Arial"/>
              </a:rPr>
              <a:t>eşit</a:t>
            </a:r>
            <a:r>
              <a:rPr lang="en-US" sz="2000" dirty="0">
                <a:latin typeface="Arial"/>
                <a:cs typeface="Arial"/>
              </a:rPr>
              <a:t> </a:t>
            </a:r>
            <a:r>
              <a:rPr lang="en-US" sz="2000" dirty="0" err="1">
                <a:latin typeface="Arial"/>
                <a:cs typeface="Arial"/>
              </a:rPr>
              <a:t>sayıda</a:t>
            </a:r>
            <a:r>
              <a:rPr lang="en-US" sz="2000" dirty="0">
                <a:latin typeface="Arial"/>
                <a:cs typeface="Arial"/>
              </a:rPr>
              <a:t> </a:t>
            </a:r>
            <a:r>
              <a:rPr lang="en-US" sz="2000" dirty="0" err="1">
                <a:latin typeface="Arial"/>
                <a:cs typeface="Arial"/>
              </a:rPr>
              <a:t>özellik</a:t>
            </a:r>
            <a:r>
              <a:rPr lang="en-US" sz="2000" dirty="0">
                <a:latin typeface="Arial"/>
                <a:cs typeface="Arial"/>
              </a:rPr>
              <a:t> </a:t>
            </a:r>
            <a:r>
              <a:rPr lang="en-US" sz="2000" dirty="0" err="1">
                <a:latin typeface="Arial"/>
                <a:cs typeface="Arial"/>
              </a:rPr>
              <a:t>noktası</a:t>
            </a:r>
            <a:r>
              <a:rPr lang="en-US" sz="2000" dirty="0">
                <a:latin typeface="Arial"/>
                <a:cs typeface="Arial"/>
              </a:rPr>
              <a:t> </a:t>
            </a:r>
            <a:r>
              <a:rPr lang="en-US" sz="2000" dirty="0" err="1">
                <a:latin typeface="Arial"/>
                <a:cs typeface="Arial"/>
              </a:rPr>
              <a:t>oluşturulur</a:t>
            </a:r>
            <a:r>
              <a:rPr lang="en-US" sz="2000" dirty="0">
                <a:latin typeface="Arial"/>
                <a:cs typeface="Arial"/>
              </a:rPr>
              <a:t>. </a:t>
            </a:r>
            <a:r>
              <a:rPr lang="en-US" sz="2000" dirty="0" err="1">
                <a:latin typeface="Arial"/>
                <a:cs typeface="Arial"/>
              </a:rPr>
              <a:t>Doğru</a:t>
            </a:r>
            <a:r>
              <a:rPr lang="en-US" sz="2000" dirty="0">
                <a:latin typeface="Arial"/>
                <a:cs typeface="Arial"/>
              </a:rPr>
              <a:t> </a:t>
            </a:r>
            <a:r>
              <a:rPr lang="en-US" sz="2000" dirty="0" err="1">
                <a:latin typeface="Arial"/>
                <a:cs typeface="Arial"/>
              </a:rPr>
              <a:t>özellik</a:t>
            </a:r>
            <a:r>
              <a:rPr lang="en-US" sz="2000" dirty="0">
                <a:latin typeface="Arial"/>
                <a:cs typeface="Arial"/>
              </a:rPr>
              <a:t> </a:t>
            </a:r>
            <a:r>
              <a:rPr lang="en-US" sz="2000" dirty="0" err="1">
                <a:latin typeface="Arial"/>
                <a:cs typeface="Arial"/>
              </a:rPr>
              <a:t>noktası</a:t>
            </a:r>
            <a:r>
              <a:rPr lang="en-US" sz="2000" dirty="0">
                <a:latin typeface="Arial"/>
                <a:cs typeface="Arial"/>
              </a:rPr>
              <a:t> </a:t>
            </a:r>
            <a:r>
              <a:rPr lang="en-US" sz="2000" dirty="0" err="1">
                <a:latin typeface="Arial"/>
                <a:cs typeface="Arial"/>
              </a:rPr>
              <a:t>eşleşmeleri</a:t>
            </a:r>
            <a:r>
              <a:rPr lang="en-US" sz="2000" dirty="0">
                <a:latin typeface="Arial"/>
                <a:cs typeface="Arial"/>
              </a:rPr>
              <a:t> </a:t>
            </a:r>
            <a:r>
              <a:rPr lang="en-US" sz="2000" dirty="0" err="1">
                <a:latin typeface="Arial"/>
                <a:cs typeface="Arial"/>
              </a:rPr>
              <a:t>sarı</a:t>
            </a:r>
            <a:r>
              <a:rPr lang="en-US" sz="2000" dirty="0">
                <a:latin typeface="Arial"/>
                <a:cs typeface="Arial"/>
              </a:rPr>
              <a:t> </a:t>
            </a:r>
            <a:r>
              <a:rPr lang="en-US" sz="2000" dirty="0" err="1">
                <a:latin typeface="Arial"/>
                <a:cs typeface="Arial"/>
              </a:rPr>
              <a:t>çizgilerle</a:t>
            </a:r>
            <a:r>
              <a:rPr lang="en-US" sz="2000" dirty="0">
                <a:latin typeface="Arial"/>
                <a:cs typeface="Arial"/>
              </a:rPr>
              <a:t>, </a:t>
            </a:r>
            <a:r>
              <a:rPr lang="en-US" sz="2000" dirty="0" err="1">
                <a:latin typeface="Arial"/>
                <a:cs typeface="Arial"/>
              </a:rPr>
              <a:t>yanlış</a:t>
            </a:r>
            <a:r>
              <a:rPr lang="en-US" sz="2000" dirty="0">
                <a:latin typeface="Arial"/>
                <a:cs typeface="Arial"/>
              </a:rPr>
              <a:t> </a:t>
            </a:r>
            <a:r>
              <a:rPr lang="en-US" sz="2000" dirty="0" err="1">
                <a:latin typeface="Arial"/>
                <a:cs typeface="Arial"/>
              </a:rPr>
              <a:t>olanlar</a:t>
            </a:r>
            <a:r>
              <a:rPr lang="en-US" sz="2000" dirty="0">
                <a:latin typeface="Arial"/>
                <a:cs typeface="Arial"/>
              </a:rPr>
              <a:t> </a:t>
            </a:r>
            <a:r>
              <a:rPr lang="en-US" sz="2000" dirty="0" err="1">
                <a:latin typeface="Arial"/>
                <a:cs typeface="Arial"/>
              </a:rPr>
              <a:t>mavi</a:t>
            </a:r>
            <a:r>
              <a:rPr lang="en-US" sz="2000" dirty="0">
                <a:latin typeface="Arial"/>
                <a:cs typeface="Arial"/>
              </a:rPr>
              <a:t> </a:t>
            </a:r>
            <a:r>
              <a:rPr lang="en-US" sz="2000" dirty="0" err="1">
                <a:latin typeface="Arial"/>
                <a:cs typeface="Arial"/>
              </a:rPr>
              <a:t>çizgilerle</a:t>
            </a:r>
            <a:r>
              <a:rPr lang="en-US" sz="2000" dirty="0">
                <a:latin typeface="Arial"/>
                <a:cs typeface="Arial"/>
              </a:rPr>
              <a:t> </a:t>
            </a:r>
            <a:r>
              <a:rPr lang="en-US" sz="2000" dirty="0" err="1">
                <a:latin typeface="Arial"/>
                <a:cs typeface="Arial"/>
              </a:rPr>
              <a:t>gösterilir</a:t>
            </a:r>
            <a:r>
              <a:rPr lang="en-US" sz="2000" dirty="0">
                <a:latin typeface="Arial"/>
                <a:cs typeface="Arial"/>
              </a:rPr>
              <a:t>. </a:t>
            </a:r>
            <a:r>
              <a:rPr lang="en-US" sz="2000" dirty="0" err="1">
                <a:latin typeface="Arial"/>
                <a:cs typeface="Arial"/>
              </a:rPr>
              <a:t>Nokta</a:t>
            </a:r>
            <a:r>
              <a:rPr lang="en-US" sz="2000" dirty="0">
                <a:latin typeface="Arial"/>
                <a:cs typeface="Arial"/>
              </a:rPr>
              <a:t> </a:t>
            </a:r>
            <a:r>
              <a:rPr lang="en-US" sz="2000" dirty="0" err="1">
                <a:latin typeface="Arial"/>
                <a:cs typeface="Arial"/>
              </a:rPr>
              <a:t>seti</a:t>
            </a:r>
            <a:r>
              <a:rPr lang="en-US" sz="2000" dirty="0">
                <a:latin typeface="Arial"/>
                <a:cs typeface="Arial"/>
              </a:rPr>
              <a:t> </a:t>
            </a:r>
            <a:r>
              <a:rPr lang="en-US" sz="2000" dirty="0" err="1">
                <a:latin typeface="Arial"/>
                <a:cs typeface="Arial"/>
              </a:rPr>
              <a:t>kayıt</a:t>
            </a:r>
            <a:r>
              <a:rPr lang="en-US" sz="2000" dirty="0">
                <a:latin typeface="Arial"/>
                <a:cs typeface="Arial"/>
              </a:rPr>
              <a:t> </a:t>
            </a:r>
            <a:r>
              <a:rPr lang="en-US" sz="2000" dirty="0" err="1">
                <a:latin typeface="Arial"/>
                <a:cs typeface="Arial"/>
              </a:rPr>
              <a:t>aşamasında</a:t>
            </a:r>
            <a:r>
              <a:rPr lang="en-US" sz="2000" dirty="0">
                <a:latin typeface="Arial"/>
                <a:cs typeface="Arial"/>
              </a:rPr>
              <a:t>, </a:t>
            </a:r>
            <a:r>
              <a:rPr lang="en-US" sz="2000" dirty="0" err="1">
                <a:latin typeface="Arial"/>
                <a:cs typeface="Arial"/>
              </a:rPr>
              <a:t>artan</a:t>
            </a:r>
            <a:r>
              <a:rPr lang="en-US" sz="2000" dirty="0">
                <a:latin typeface="Arial"/>
                <a:cs typeface="Arial"/>
              </a:rPr>
              <a:t> </a:t>
            </a:r>
            <a:r>
              <a:rPr lang="en-US" sz="2000" dirty="0" err="1">
                <a:latin typeface="Arial"/>
                <a:cs typeface="Arial"/>
              </a:rPr>
              <a:t>bir</a:t>
            </a:r>
            <a:r>
              <a:rPr lang="en-US" sz="2000" dirty="0">
                <a:latin typeface="Arial"/>
                <a:cs typeface="Arial"/>
              </a:rPr>
              <a:t> inliers </a:t>
            </a:r>
            <a:r>
              <a:rPr lang="en-US" sz="2000" dirty="0" err="1">
                <a:latin typeface="Arial"/>
                <a:cs typeface="Arial"/>
              </a:rPr>
              <a:t>seçimi</a:t>
            </a:r>
            <a:r>
              <a:rPr lang="en-US" sz="2000" dirty="0">
                <a:latin typeface="Arial"/>
                <a:cs typeface="Arial"/>
              </a:rPr>
              <a:t> </a:t>
            </a:r>
            <a:r>
              <a:rPr lang="en-US" sz="2000" dirty="0" err="1">
                <a:latin typeface="Arial"/>
                <a:cs typeface="Arial"/>
              </a:rPr>
              <a:t>kullanıyoruz</a:t>
            </a:r>
            <a:r>
              <a:rPr lang="en-US" sz="2000" dirty="0">
                <a:latin typeface="Arial"/>
                <a:cs typeface="Arial"/>
              </a:rPr>
              <a:t>. </a:t>
            </a:r>
            <a:r>
              <a:rPr lang="en-US" sz="2000" dirty="0" err="1">
                <a:latin typeface="Arial"/>
                <a:cs typeface="Arial"/>
              </a:rPr>
              <a:t>Dönüşümü</a:t>
            </a:r>
            <a:r>
              <a:rPr lang="en-US" sz="2000" dirty="0">
                <a:latin typeface="Arial"/>
                <a:cs typeface="Arial"/>
              </a:rPr>
              <a:t> </a:t>
            </a:r>
            <a:r>
              <a:rPr lang="en-US" sz="2000" dirty="0" err="1">
                <a:latin typeface="Arial"/>
                <a:cs typeface="Arial"/>
              </a:rPr>
              <a:t>erken</a:t>
            </a:r>
            <a:r>
              <a:rPr lang="en-US" sz="2000" dirty="0">
                <a:latin typeface="Arial"/>
                <a:cs typeface="Arial"/>
              </a:rPr>
              <a:t> </a:t>
            </a:r>
            <a:r>
              <a:rPr lang="en-US" sz="2000" dirty="0" err="1">
                <a:latin typeface="Arial"/>
                <a:cs typeface="Arial"/>
              </a:rPr>
              <a:t>yinelemelerde</a:t>
            </a:r>
            <a:r>
              <a:rPr lang="en-US" sz="2000" dirty="0">
                <a:latin typeface="Arial"/>
                <a:cs typeface="Arial"/>
              </a:rPr>
              <a:t> </a:t>
            </a:r>
            <a:r>
              <a:rPr lang="en-US" sz="2000" dirty="0" err="1">
                <a:latin typeface="Arial"/>
                <a:cs typeface="Arial"/>
              </a:rPr>
              <a:t>tahmin</a:t>
            </a:r>
            <a:r>
              <a:rPr lang="en-US" sz="2000" dirty="0">
                <a:latin typeface="Arial"/>
                <a:cs typeface="Arial"/>
              </a:rPr>
              <a:t> </a:t>
            </a:r>
            <a:r>
              <a:rPr lang="en-US" sz="2000" dirty="0" err="1">
                <a:latin typeface="Arial"/>
                <a:cs typeface="Arial"/>
              </a:rPr>
              <a:t>etmek</a:t>
            </a:r>
            <a:r>
              <a:rPr lang="en-US" sz="2000" dirty="0">
                <a:latin typeface="Arial"/>
                <a:cs typeface="Arial"/>
              </a:rPr>
              <a:t> </a:t>
            </a:r>
            <a:r>
              <a:rPr lang="en-US" sz="2000" dirty="0" err="1">
                <a:latin typeface="Arial"/>
                <a:cs typeface="Arial"/>
              </a:rPr>
              <a:t>için</a:t>
            </a:r>
            <a:r>
              <a:rPr lang="en-US" sz="2000" dirty="0">
                <a:latin typeface="Arial"/>
                <a:cs typeface="Arial"/>
              </a:rPr>
              <a:t> </a:t>
            </a:r>
            <a:r>
              <a:rPr lang="en-US" sz="2000" dirty="0" err="1">
                <a:latin typeface="Arial"/>
                <a:cs typeface="Arial"/>
              </a:rPr>
              <a:t>yalnızca</a:t>
            </a:r>
            <a:r>
              <a:rPr lang="en-US" sz="2000" dirty="0">
                <a:latin typeface="Arial"/>
                <a:cs typeface="Arial"/>
              </a:rPr>
              <a:t> </a:t>
            </a:r>
            <a:r>
              <a:rPr lang="en-US" sz="2000" dirty="0" err="1">
                <a:latin typeface="Arial"/>
                <a:cs typeface="Arial"/>
              </a:rPr>
              <a:t>belirgin</a:t>
            </a:r>
            <a:r>
              <a:rPr lang="en-US" sz="2000" dirty="0">
                <a:latin typeface="Arial"/>
                <a:cs typeface="Arial"/>
              </a:rPr>
              <a:t> </a:t>
            </a:r>
            <a:r>
              <a:rPr lang="en-US" sz="2000" dirty="0" err="1">
                <a:latin typeface="Arial"/>
                <a:cs typeface="Arial"/>
              </a:rPr>
              <a:t>özellik</a:t>
            </a:r>
            <a:r>
              <a:rPr lang="en-US" sz="2000" dirty="0">
                <a:latin typeface="Arial"/>
                <a:cs typeface="Arial"/>
              </a:rPr>
              <a:t> </a:t>
            </a:r>
            <a:r>
              <a:rPr lang="en-US" sz="2000" dirty="0" err="1">
                <a:latin typeface="Arial"/>
                <a:cs typeface="Arial"/>
              </a:rPr>
              <a:t>noktası</a:t>
            </a:r>
            <a:r>
              <a:rPr lang="en-US" sz="2000" dirty="0">
                <a:latin typeface="Arial"/>
                <a:cs typeface="Arial"/>
              </a:rPr>
              <a:t> </a:t>
            </a:r>
            <a:r>
              <a:rPr lang="en-US" sz="2000" dirty="0" err="1">
                <a:latin typeface="Arial"/>
                <a:cs typeface="Arial"/>
              </a:rPr>
              <a:t>çiftleri</a:t>
            </a:r>
            <a:r>
              <a:rPr lang="en-US" sz="2000" dirty="0">
                <a:latin typeface="Arial"/>
                <a:cs typeface="Arial"/>
              </a:rPr>
              <a:t> </a:t>
            </a:r>
            <a:r>
              <a:rPr lang="en-US" sz="2000" dirty="0" err="1">
                <a:latin typeface="Arial"/>
                <a:cs typeface="Arial"/>
              </a:rPr>
              <a:t>kullanılır</a:t>
            </a:r>
            <a:r>
              <a:rPr lang="en-US" sz="2000" dirty="0">
                <a:latin typeface="Arial"/>
                <a:cs typeface="Arial"/>
              </a:rPr>
              <a:t>, </a:t>
            </a:r>
            <a:r>
              <a:rPr lang="en-US" sz="2000" dirty="0" err="1">
                <a:latin typeface="Arial"/>
                <a:cs typeface="Arial"/>
              </a:rPr>
              <a:t>diğer</a:t>
            </a:r>
            <a:r>
              <a:rPr lang="en-US" sz="2000" dirty="0">
                <a:latin typeface="Arial"/>
                <a:cs typeface="Arial"/>
              </a:rPr>
              <a:t> </a:t>
            </a:r>
            <a:r>
              <a:rPr lang="en-US" sz="2000" dirty="0" err="1">
                <a:latin typeface="Arial"/>
                <a:cs typeface="Arial"/>
              </a:rPr>
              <a:t>özellik</a:t>
            </a:r>
            <a:r>
              <a:rPr lang="en-US" sz="2000" dirty="0">
                <a:latin typeface="Arial"/>
                <a:cs typeface="Arial"/>
              </a:rPr>
              <a:t> </a:t>
            </a:r>
            <a:r>
              <a:rPr lang="en-US" sz="2000" dirty="0" err="1">
                <a:latin typeface="Arial"/>
                <a:cs typeface="Arial"/>
              </a:rPr>
              <a:t>noktaları</a:t>
            </a:r>
            <a:r>
              <a:rPr lang="en-US" sz="2000" dirty="0">
                <a:latin typeface="Arial"/>
                <a:cs typeface="Arial"/>
              </a:rPr>
              <a:t> </a:t>
            </a:r>
            <a:r>
              <a:rPr lang="en-US" sz="2000" dirty="0" err="1">
                <a:latin typeface="Arial"/>
                <a:cs typeface="Arial"/>
              </a:rPr>
              <a:t>tutarlı</a:t>
            </a:r>
            <a:r>
              <a:rPr lang="en-US" sz="2000" dirty="0">
                <a:latin typeface="Arial"/>
                <a:cs typeface="Arial"/>
              </a:rPr>
              <a:t> </a:t>
            </a:r>
            <a:r>
              <a:rPr lang="en-US" sz="2000" dirty="0" err="1">
                <a:latin typeface="Arial"/>
                <a:cs typeface="Arial"/>
              </a:rPr>
              <a:t>bir</a:t>
            </a:r>
            <a:r>
              <a:rPr lang="en-US" sz="2000" dirty="0">
                <a:latin typeface="Arial"/>
                <a:cs typeface="Arial"/>
              </a:rPr>
              <a:t> </a:t>
            </a:r>
            <a:r>
              <a:rPr lang="en-US" sz="2000" dirty="0" err="1">
                <a:latin typeface="Arial"/>
                <a:cs typeface="Arial"/>
              </a:rPr>
              <a:t>şekilde</a:t>
            </a:r>
            <a:r>
              <a:rPr lang="en-US" sz="2000" dirty="0">
                <a:latin typeface="Arial"/>
                <a:cs typeface="Arial"/>
              </a:rPr>
              <a:t> </a:t>
            </a:r>
            <a:r>
              <a:rPr lang="en-US" sz="2000" dirty="0" err="1">
                <a:latin typeface="Arial"/>
                <a:cs typeface="Arial"/>
              </a:rPr>
              <a:t>taşınır</a:t>
            </a:r>
            <a:r>
              <a:rPr lang="en-US" sz="2000" dirty="0">
                <a:latin typeface="Arial"/>
                <a:cs typeface="Arial"/>
              </a:rPr>
              <a:t>.</a:t>
            </a:r>
          </a:p>
        </p:txBody>
      </p:sp>
      <p:pic>
        <p:nvPicPr>
          <p:cNvPr id="9" name="İçerik Yer Tutucusu 8">
            <a:extLst>
              <a:ext uri="{FF2B5EF4-FFF2-40B4-BE49-F238E27FC236}">
                <a16:creationId xmlns:a16="http://schemas.microsoft.com/office/drawing/2014/main" id="{7521A09A-67F3-470D-985D-C00B1899E6C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7854" y="118322"/>
            <a:ext cx="9609213" cy="2992523"/>
          </a:xfrm>
        </p:spPr>
      </p:pic>
      <p:sp>
        <p:nvSpPr>
          <p:cNvPr id="2" name="Metin kutusu 1">
            <a:extLst>
              <a:ext uri="{FF2B5EF4-FFF2-40B4-BE49-F238E27FC236}">
                <a16:creationId xmlns:a16="http://schemas.microsoft.com/office/drawing/2014/main" id="{5BD0204A-399D-4ECB-BA8F-16E0F15C93D3}"/>
              </a:ext>
            </a:extLst>
          </p:cNvPr>
          <p:cNvSpPr txBox="1"/>
          <p:nvPr/>
        </p:nvSpPr>
        <p:spPr>
          <a:xfrm>
            <a:off x="4801305" y="3246825"/>
            <a:ext cx="2922310" cy="400110"/>
          </a:xfrm>
          <a:prstGeom prst="rect">
            <a:avLst/>
          </a:prstGeom>
          <a:noFill/>
        </p:spPr>
        <p:txBody>
          <a:bodyPr wrap="square" rtlCol="0">
            <a:spAutoFit/>
          </a:bodyPr>
          <a:lstStyle/>
          <a:p>
            <a:pPr algn="ctr"/>
            <a:r>
              <a:rPr lang="tr-TR" sz="2000" dirty="0"/>
              <a:t>Şekil 1</a:t>
            </a:r>
          </a:p>
        </p:txBody>
      </p:sp>
      <p:sp>
        <p:nvSpPr>
          <p:cNvPr id="3" name="Slayt Numarası Yer Tutucusu 2">
            <a:extLst>
              <a:ext uri="{FF2B5EF4-FFF2-40B4-BE49-F238E27FC236}">
                <a16:creationId xmlns:a16="http://schemas.microsoft.com/office/drawing/2014/main" id="{39E6693B-C08C-422F-9DCD-DCBCE8E9657A}"/>
              </a:ext>
            </a:extLst>
          </p:cNvPr>
          <p:cNvSpPr>
            <a:spLocks noGrp="1"/>
          </p:cNvSpPr>
          <p:nvPr>
            <p:ph type="sldNum" sz="quarter" idx="12"/>
          </p:nvPr>
        </p:nvSpPr>
        <p:spPr/>
        <p:txBody>
          <a:bodyPr/>
          <a:lstStyle/>
          <a:p>
            <a:fld id="{C9A78EA2-FBDE-48A6-B65C-6CD105C93878}" type="slidenum">
              <a:rPr lang="tr-TR" smtClean="0"/>
              <a:t>7</a:t>
            </a:fld>
            <a:endParaRPr lang="tr-TR"/>
          </a:p>
        </p:txBody>
      </p:sp>
    </p:spTree>
    <p:extLst>
      <p:ext uri="{BB962C8B-B14F-4D97-AF65-F5344CB8AC3E}">
        <p14:creationId xmlns:p14="http://schemas.microsoft.com/office/powerpoint/2010/main" val="2269077099"/>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2EBFA83-D4DB-4CA0-B229-9E44634D7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6" name="Rectangle 25">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Başlık 1">
            <a:extLst>
              <a:ext uri="{FF2B5EF4-FFF2-40B4-BE49-F238E27FC236}">
                <a16:creationId xmlns:a16="http://schemas.microsoft.com/office/drawing/2014/main" id="{3C490751-22DA-4B63-9769-E97B25F7B0A8}"/>
              </a:ext>
            </a:extLst>
          </p:cNvPr>
          <p:cNvSpPr>
            <a:spLocks noGrp="1"/>
          </p:cNvSpPr>
          <p:nvPr>
            <p:ph type="title"/>
          </p:nvPr>
        </p:nvSpPr>
        <p:spPr>
          <a:xfrm>
            <a:off x="6597016" y="905011"/>
            <a:ext cx="4589328" cy="1889135"/>
          </a:xfrm>
        </p:spPr>
        <p:txBody>
          <a:bodyPr anchor="b">
            <a:normAutofit/>
          </a:bodyPr>
          <a:lstStyle/>
          <a:p>
            <a:pPr algn="ctr"/>
            <a:r>
              <a:rPr lang="tr-TR" sz="3600" b="1" dirty="0">
                <a:latin typeface="Arial" panose="020B0604020202020204" pitchFamily="34" charset="0"/>
                <a:cs typeface="Arial" panose="020B0604020202020204" pitchFamily="34" charset="0"/>
              </a:rPr>
              <a:t>Kullanılan Yöntemin Avantajları</a:t>
            </a:r>
          </a:p>
        </p:txBody>
      </p:sp>
      <p:sp>
        <p:nvSpPr>
          <p:cNvPr id="3" name="İçerik Yer Tutucusu 2">
            <a:extLst>
              <a:ext uri="{FF2B5EF4-FFF2-40B4-BE49-F238E27FC236}">
                <a16:creationId xmlns:a16="http://schemas.microsoft.com/office/drawing/2014/main" id="{220065C0-75F1-4481-8E84-BDE42B681AD6}"/>
              </a:ext>
            </a:extLst>
          </p:cNvPr>
          <p:cNvSpPr>
            <a:spLocks noGrp="1"/>
          </p:cNvSpPr>
          <p:nvPr>
            <p:ph idx="1"/>
          </p:nvPr>
        </p:nvSpPr>
        <p:spPr>
          <a:xfrm>
            <a:off x="6597016" y="2965592"/>
            <a:ext cx="4589328" cy="2987397"/>
          </a:xfrm>
          <a:ln w="25400">
            <a:solidFill>
              <a:schemeClr val="accent1"/>
            </a:solidFill>
          </a:ln>
        </p:spPr>
        <p:txBody>
          <a:bodyPr vert="horz" lIns="91440" tIns="45720" rIns="91440" bIns="45720" rtlCol="0" anchor="t">
            <a:normAutofit/>
          </a:bodyPr>
          <a:lstStyle/>
          <a:p>
            <a:r>
              <a:rPr lang="tr-TR" sz="2000" dirty="0">
                <a:latin typeface="Arial"/>
                <a:cs typeface="Arial"/>
              </a:rPr>
              <a:t>Bu çalışmada önerilen algoritma, literatürde sıkça bu problem üzerinde kullanılan algoritmalara göre daha yüksek başarı oranına sahip. Görüntü çakıştırma sonuçları, performans, başarı ve hız bakımından CPD, GLMDTPS, GL-CATE gibi modelleri geride bırakmıştır.</a:t>
            </a:r>
            <a:endParaRPr lang="en-US" dirty="0">
              <a:latin typeface="Arial"/>
              <a:cs typeface="Arial"/>
            </a:endParaRPr>
          </a:p>
        </p:txBody>
      </p:sp>
      <p:graphicFrame>
        <p:nvGraphicFramePr>
          <p:cNvPr id="4" name="Tablo 4">
            <a:extLst>
              <a:ext uri="{FF2B5EF4-FFF2-40B4-BE49-F238E27FC236}">
                <a16:creationId xmlns:a16="http://schemas.microsoft.com/office/drawing/2014/main" id="{588A9EC1-F885-4630-9C1A-F8999E912AB1}"/>
              </a:ext>
            </a:extLst>
          </p:cNvPr>
          <p:cNvGraphicFramePr>
            <a:graphicFrameLocks noGrp="1"/>
          </p:cNvGraphicFramePr>
          <p:nvPr>
            <p:extLst>
              <p:ext uri="{D42A27DB-BD31-4B8C-83A1-F6EECF244321}">
                <p14:modId xmlns:p14="http://schemas.microsoft.com/office/powerpoint/2010/main" val="1671592522"/>
              </p:ext>
            </p:extLst>
          </p:nvPr>
        </p:nvGraphicFramePr>
        <p:xfrm>
          <a:off x="720807" y="1614242"/>
          <a:ext cx="5468351" cy="3620759"/>
        </p:xfrm>
        <a:graphic>
          <a:graphicData uri="http://schemas.openxmlformats.org/drawingml/2006/table">
            <a:tbl>
              <a:tblPr firstRow="1" bandRow="1">
                <a:noFill/>
                <a:tableStyleId>{5C22544A-7EE6-4342-B048-85BDC9FD1C3A}</a:tableStyleId>
              </a:tblPr>
              <a:tblGrid>
                <a:gridCol w="1469169">
                  <a:extLst>
                    <a:ext uri="{9D8B030D-6E8A-4147-A177-3AD203B41FA5}">
                      <a16:colId xmlns:a16="http://schemas.microsoft.com/office/drawing/2014/main" val="3443739711"/>
                    </a:ext>
                  </a:extLst>
                </a:gridCol>
                <a:gridCol w="1152601">
                  <a:extLst>
                    <a:ext uri="{9D8B030D-6E8A-4147-A177-3AD203B41FA5}">
                      <a16:colId xmlns:a16="http://schemas.microsoft.com/office/drawing/2014/main" val="379145604"/>
                    </a:ext>
                  </a:extLst>
                </a:gridCol>
                <a:gridCol w="969965">
                  <a:extLst>
                    <a:ext uri="{9D8B030D-6E8A-4147-A177-3AD203B41FA5}">
                      <a16:colId xmlns:a16="http://schemas.microsoft.com/office/drawing/2014/main" val="3515226204"/>
                    </a:ext>
                  </a:extLst>
                </a:gridCol>
                <a:gridCol w="955354">
                  <a:extLst>
                    <a:ext uri="{9D8B030D-6E8A-4147-A177-3AD203B41FA5}">
                      <a16:colId xmlns:a16="http://schemas.microsoft.com/office/drawing/2014/main" val="3532501219"/>
                    </a:ext>
                  </a:extLst>
                </a:gridCol>
                <a:gridCol w="921262">
                  <a:extLst>
                    <a:ext uri="{9D8B030D-6E8A-4147-A177-3AD203B41FA5}">
                      <a16:colId xmlns:a16="http://schemas.microsoft.com/office/drawing/2014/main" val="2428298505"/>
                    </a:ext>
                  </a:extLst>
                </a:gridCol>
              </a:tblGrid>
              <a:tr h="663916">
                <a:tc>
                  <a:txBody>
                    <a:bodyPr/>
                    <a:lstStyle/>
                    <a:p>
                      <a:r>
                        <a:rPr lang="tr-TR" sz="2100" b="1" cap="none" spc="0">
                          <a:solidFill>
                            <a:schemeClr val="bg1"/>
                          </a:solidFill>
                        </a:rPr>
                        <a:t>Metot</a:t>
                      </a:r>
                    </a:p>
                  </a:txBody>
                  <a:tcPr marL="98185" marR="70132" marT="140264" marB="140264" anchor="ctr">
                    <a:lnL w="12700" cmpd="sng">
                      <a:noFill/>
                    </a:lnL>
                    <a:lnR w="12700" cmpd="sng">
                      <a:noFill/>
                    </a:lnR>
                    <a:lnT w="19050" cap="flat" cmpd="sng" algn="ctr">
                      <a:noFill/>
                      <a:prstDash val="solid"/>
                    </a:lnT>
                    <a:lnB w="38100" cmpd="sng">
                      <a:noFill/>
                    </a:lnB>
                    <a:solidFill>
                      <a:schemeClr val="tx1"/>
                    </a:solidFill>
                  </a:tcPr>
                </a:tc>
                <a:tc>
                  <a:txBody>
                    <a:bodyPr/>
                    <a:lstStyle/>
                    <a:p>
                      <a:r>
                        <a:rPr lang="tr-TR" sz="2100" b="1" cap="none" spc="0">
                          <a:solidFill>
                            <a:schemeClr val="bg1"/>
                          </a:solidFill>
                        </a:rPr>
                        <a:t>RMSD</a:t>
                      </a:r>
                    </a:p>
                  </a:txBody>
                  <a:tcPr marL="98185" marR="70132" marT="140264" marB="140264" anchor="ctr">
                    <a:lnL w="12700" cmpd="sng">
                      <a:noFill/>
                    </a:lnL>
                    <a:lnR w="12700" cmpd="sng">
                      <a:noFill/>
                    </a:lnR>
                    <a:lnT w="19050" cap="flat" cmpd="sng" algn="ctr">
                      <a:noFill/>
                      <a:prstDash val="solid"/>
                    </a:lnT>
                    <a:lnB w="38100" cmpd="sng">
                      <a:noFill/>
                    </a:lnB>
                    <a:solidFill>
                      <a:schemeClr val="tx1"/>
                    </a:solidFill>
                  </a:tcPr>
                </a:tc>
                <a:tc>
                  <a:txBody>
                    <a:bodyPr/>
                    <a:lstStyle/>
                    <a:p>
                      <a:r>
                        <a:rPr lang="tr-TR" sz="2100" b="1" cap="none" spc="0">
                          <a:solidFill>
                            <a:schemeClr val="bg1"/>
                          </a:solidFill>
                        </a:rPr>
                        <a:t>MAD</a:t>
                      </a:r>
                    </a:p>
                  </a:txBody>
                  <a:tcPr marL="98185" marR="70132" marT="140264" marB="140264" anchor="ctr">
                    <a:lnL w="12700" cmpd="sng">
                      <a:noFill/>
                    </a:lnL>
                    <a:lnR w="12700" cmpd="sng">
                      <a:noFill/>
                    </a:lnR>
                    <a:lnT w="19050" cap="flat" cmpd="sng" algn="ctr">
                      <a:noFill/>
                      <a:prstDash val="solid"/>
                    </a:lnT>
                    <a:lnB w="38100" cmpd="sng">
                      <a:noFill/>
                    </a:lnB>
                    <a:solidFill>
                      <a:schemeClr val="tx1"/>
                    </a:solidFill>
                  </a:tcPr>
                </a:tc>
                <a:tc>
                  <a:txBody>
                    <a:bodyPr/>
                    <a:lstStyle/>
                    <a:p>
                      <a:r>
                        <a:rPr lang="tr-TR" sz="2100" b="1" cap="none" spc="0">
                          <a:solidFill>
                            <a:schemeClr val="bg1"/>
                          </a:solidFill>
                        </a:rPr>
                        <a:t>MED</a:t>
                      </a:r>
                    </a:p>
                  </a:txBody>
                  <a:tcPr marL="98185" marR="70132" marT="140264" marB="140264" anchor="ctr">
                    <a:lnL w="12700" cmpd="sng">
                      <a:noFill/>
                    </a:lnL>
                    <a:lnR w="12700" cmpd="sng">
                      <a:noFill/>
                    </a:lnR>
                    <a:lnT w="19050" cap="flat" cmpd="sng" algn="ctr">
                      <a:noFill/>
                      <a:prstDash val="solid"/>
                    </a:lnT>
                    <a:lnB w="38100" cmpd="sng">
                      <a:noFill/>
                    </a:lnB>
                    <a:solidFill>
                      <a:schemeClr val="tx1"/>
                    </a:solidFill>
                  </a:tcPr>
                </a:tc>
                <a:tc>
                  <a:txBody>
                    <a:bodyPr/>
                    <a:lstStyle/>
                    <a:p>
                      <a:r>
                        <a:rPr lang="tr-TR" sz="2100" b="1" cap="none" spc="0">
                          <a:solidFill>
                            <a:schemeClr val="bg1"/>
                          </a:solidFill>
                        </a:rPr>
                        <a:t>STD</a:t>
                      </a:r>
                    </a:p>
                  </a:txBody>
                  <a:tcPr marL="98185" marR="70132" marT="140264" marB="140264"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2140237025"/>
                  </a:ext>
                </a:extLst>
              </a:tr>
              <a:tr h="815791">
                <a:tc>
                  <a:txBody>
                    <a:bodyPr/>
                    <a:lstStyle/>
                    <a:p>
                      <a:r>
                        <a:rPr lang="tr-TR" sz="1800" cap="none" spc="0">
                          <a:solidFill>
                            <a:schemeClr val="tx1"/>
                          </a:solidFill>
                        </a:rPr>
                        <a:t>Önerilen </a:t>
                      </a:r>
                    </a:p>
                    <a:p>
                      <a:pPr lvl="0">
                        <a:buNone/>
                      </a:pPr>
                      <a:r>
                        <a:rPr lang="tr-TR" sz="1800" cap="none" spc="0">
                          <a:solidFill>
                            <a:schemeClr val="tx1"/>
                          </a:solidFill>
                        </a:rPr>
                        <a:t>Metot</a:t>
                      </a:r>
                    </a:p>
                  </a:txBody>
                  <a:tcPr marL="98185" marR="70132" marT="58365" marB="140264">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r>
                        <a:rPr lang="tr-TR" sz="1800" cap="none" spc="0">
                          <a:solidFill>
                            <a:schemeClr val="tx1"/>
                          </a:solidFill>
                        </a:rPr>
                        <a:t>12.63</a:t>
                      </a:r>
                    </a:p>
                  </a:txBody>
                  <a:tcPr marL="98185" marR="70132" marT="58365" marB="140264">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r>
                        <a:rPr lang="tr-TR" sz="1800" cap="none" spc="0">
                          <a:solidFill>
                            <a:schemeClr val="tx1"/>
                          </a:solidFill>
                        </a:rPr>
                        <a:t>13.20</a:t>
                      </a:r>
                    </a:p>
                  </a:txBody>
                  <a:tcPr marL="98185" marR="70132" marT="58365" marB="140264">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r>
                        <a:rPr lang="tr-TR" sz="1800" cap="none" spc="0">
                          <a:solidFill>
                            <a:schemeClr val="tx1"/>
                          </a:solidFill>
                        </a:rPr>
                        <a:t>6.78</a:t>
                      </a:r>
                    </a:p>
                  </a:txBody>
                  <a:tcPr marL="98185" marR="70132" marT="58365" marB="140264">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r>
                        <a:rPr lang="tr-TR" sz="1800" cap="none" spc="0">
                          <a:solidFill>
                            <a:schemeClr val="tx1"/>
                          </a:solidFill>
                        </a:rPr>
                        <a:t>5.73</a:t>
                      </a:r>
                    </a:p>
                  </a:txBody>
                  <a:tcPr marL="98185" marR="70132" marT="58365" marB="140264">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2993992932"/>
                  </a:ext>
                </a:extLst>
              </a:tr>
              <a:tr h="535263">
                <a:tc>
                  <a:txBody>
                    <a:bodyPr/>
                    <a:lstStyle/>
                    <a:p>
                      <a:r>
                        <a:rPr lang="tr-TR" sz="1800" cap="none" spc="0">
                          <a:solidFill>
                            <a:schemeClr val="tx1"/>
                          </a:solidFill>
                        </a:rPr>
                        <a:t>CPD</a:t>
                      </a:r>
                    </a:p>
                  </a:txBody>
                  <a:tcPr marL="98185" marR="70132" marT="58365" marB="140264">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r>
                        <a:rPr lang="tr-TR" sz="1800" cap="none" spc="0">
                          <a:solidFill>
                            <a:schemeClr val="tx1"/>
                          </a:solidFill>
                        </a:rPr>
                        <a:t>24.01</a:t>
                      </a:r>
                    </a:p>
                  </a:txBody>
                  <a:tcPr marL="98185" marR="70132" marT="58365" marB="140264">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r>
                        <a:rPr lang="tr-TR" sz="1800" cap="none" spc="0">
                          <a:solidFill>
                            <a:schemeClr val="tx1"/>
                          </a:solidFill>
                        </a:rPr>
                        <a:t>30.12</a:t>
                      </a:r>
                    </a:p>
                  </a:txBody>
                  <a:tcPr marL="98185" marR="70132" marT="58365" marB="140264">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r>
                        <a:rPr lang="tr-TR" sz="1800" cap="none" spc="0">
                          <a:solidFill>
                            <a:schemeClr val="tx1"/>
                          </a:solidFill>
                        </a:rPr>
                        <a:t>7.51</a:t>
                      </a:r>
                    </a:p>
                  </a:txBody>
                  <a:tcPr marL="98185" marR="70132" marT="58365" marB="140264">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r>
                        <a:rPr lang="tr-TR" sz="1800" cap="none" spc="0">
                          <a:solidFill>
                            <a:schemeClr val="tx1"/>
                          </a:solidFill>
                        </a:rPr>
                        <a:t>14.56</a:t>
                      </a:r>
                    </a:p>
                  </a:txBody>
                  <a:tcPr marL="98185" marR="70132" marT="58365" marB="140264">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427457384"/>
                  </a:ext>
                </a:extLst>
              </a:tr>
              <a:tr h="535263">
                <a:tc>
                  <a:txBody>
                    <a:bodyPr/>
                    <a:lstStyle/>
                    <a:p>
                      <a:r>
                        <a:rPr lang="tr-TR" sz="1800" cap="none" spc="0">
                          <a:solidFill>
                            <a:schemeClr val="tx1"/>
                          </a:solidFill>
                        </a:rPr>
                        <a:t>GLMDTPS</a:t>
                      </a:r>
                    </a:p>
                  </a:txBody>
                  <a:tcPr marL="98185" marR="70132" marT="58365" marB="140264">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r>
                        <a:rPr lang="tr-TR" sz="1800" cap="none" spc="0">
                          <a:solidFill>
                            <a:schemeClr val="tx1"/>
                          </a:solidFill>
                        </a:rPr>
                        <a:t>27.4</a:t>
                      </a:r>
                    </a:p>
                  </a:txBody>
                  <a:tcPr marL="98185" marR="70132" marT="58365" marB="140264">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r>
                        <a:rPr lang="tr-TR" sz="1800" cap="none" spc="0">
                          <a:solidFill>
                            <a:schemeClr val="tx1"/>
                          </a:solidFill>
                        </a:rPr>
                        <a:t>35.28</a:t>
                      </a:r>
                    </a:p>
                  </a:txBody>
                  <a:tcPr marL="98185" marR="70132" marT="58365" marB="140264">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r>
                        <a:rPr lang="tr-TR" sz="1800" cap="none" spc="0">
                          <a:solidFill>
                            <a:schemeClr val="tx1"/>
                          </a:solidFill>
                        </a:rPr>
                        <a:t>8.26</a:t>
                      </a:r>
                    </a:p>
                  </a:txBody>
                  <a:tcPr marL="98185" marR="70132" marT="58365" marB="140264">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r>
                        <a:rPr lang="tr-TR" sz="1800" cap="none" spc="0">
                          <a:solidFill>
                            <a:schemeClr val="tx1"/>
                          </a:solidFill>
                        </a:rPr>
                        <a:t>15.26</a:t>
                      </a:r>
                    </a:p>
                  </a:txBody>
                  <a:tcPr marL="98185" marR="70132" marT="58365" marB="140264">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2921771456"/>
                  </a:ext>
                </a:extLst>
              </a:tr>
              <a:tr h="535263">
                <a:tc>
                  <a:txBody>
                    <a:bodyPr/>
                    <a:lstStyle/>
                    <a:p>
                      <a:r>
                        <a:rPr lang="tr-TR" sz="1800" cap="none" spc="0">
                          <a:solidFill>
                            <a:schemeClr val="tx1"/>
                          </a:solidFill>
                        </a:rPr>
                        <a:t>GL-CATE</a:t>
                      </a:r>
                    </a:p>
                  </a:txBody>
                  <a:tcPr marL="98185" marR="70132" marT="58365" marB="140264">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r>
                        <a:rPr lang="tr-TR" sz="1800" cap="none" spc="0">
                          <a:solidFill>
                            <a:schemeClr val="tx1"/>
                          </a:solidFill>
                        </a:rPr>
                        <a:t>15.22</a:t>
                      </a:r>
                    </a:p>
                  </a:txBody>
                  <a:tcPr marL="98185" marR="70132" marT="58365" marB="140264">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r>
                        <a:rPr lang="tr-TR" sz="1800" cap="none" spc="0">
                          <a:solidFill>
                            <a:schemeClr val="tx1"/>
                          </a:solidFill>
                        </a:rPr>
                        <a:t>19.23</a:t>
                      </a:r>
                    </a:p>
                  </a:txBody>
                  <a:tcPr marL="98185" marR="70132" marT="58365" marB="140264">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r>
                        <a:rPr lang="tr-TR" sz="1800" cap="none" spc="0">
                          <a:solidFill>
                            <a:schemeClr val="tx1"/>
                          </a:solidFill>
                        </a:rPr>
                        <a:t>6.69</a:t>
                      </a:r>
                    </a:p>
                  </a:txBody>
                  <a:tcPr marL="98185" marR="70132" marT="58365" marB="140264">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r>
                        <a:rPr lang="tr-TR" sz="1800" cap="none" spc="0">
                          <a:solidFill>
                            <a:schemeClr val="tx1"/>
                          </a:solidFill>
                        </a:rPr>
                        <a:t>13.77</a:t>
                      </a:r>
                    </a:p>
                  </a:txBody>
                  <a:tcPr marL="98185" marR="70132" marT="58365" marB="140264">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469746959"/>
                  </a:ext>
                </a:extLst>
              </a:tr>
              <a:tr h="535263">
                <a:tc>
                  <a:txBody>
                    <a:bodyPr/>
                    <a:lstStyle/>
                    <a:p>
                      <a:r>
                        <a:rPr lang="tr-TR" sz="1800" cap="none" spc="0">
                          <a:solidFill>
                            <a:schemeClr val="tx1"/>
                          </a:solidFill>
                        </a:rPr>
                        <a:t>PR-GLS</a:t>
                      </a:r>
                    </a:p>
                  </a:txBody>
                  <a:tcPr marL="98185" marR="70132" marT="58365" marB="140264">
                    <a:lnL w="12700" cmpd="sng">
                      <a:noFill/>
                      <a:prstDash val="solid"/>
                    </a:lnL>
                    <a:lnR w="12700" cmpd="sng">
                      <a:noFill/>
                      <a:prstDash val="solid"/>
                    </a:lnR>
                    <a:lnT w="12700" cmpd="sng">
                      <a:noFill/>
                      <a:prstDash val="solid"/>
                    </a:lnT>
                    <a:lnB w="12700" cmpd="sng">
                      <a:noFill/>
                      <a:prstDash val="solid"/>
                    </a:lnB>
                    <a:noFill/>
                  </a:tcPr>
                </a:tc>
                <a:tc>
                  <a:txBody>
                    <a:bodyPr/>
                    <a:lstStyle/>
                    <a:p>
                      <a:r>
                        <a:rPr lang="tr-TR" sz="1800" cap="none" spc="0">
                          <a:solidFill>
                            <a:schemeClr val="tx1"/>
                          </a:solidFill>
                        </a:rPr>
                        <a:t>23.52</a:t>
                      </a:r>
                    </a:p>
                  </a:txBody>
                  <a:tcPr marL="98185" marR="70132" marT="58365" marB="140264">
                    <a:lnL w="12700" cmpd="sng">
                      <a:noFill/>
                      <a:prstDash val="solid"/>
                    </a:lnL>
                    <a:lnR w="12700" cmpd="sng">
                      <a:noFill/>
                      <a:prstDash val="solid"/>
                    </a:lnR>
                    <a:lnT w="12700" cmpd="sng">
                      <a:noFill/>
                      <a:prstDash val="solid"/>
                    </a:lnT>
                    <a:lnB w="12700" cmpd="sng">
                      <a:noFill/>
                      <a:prstDash val="solid"/>
                    </a:lnB>
                    <a:noFill/>
                  </a:tcPr>
                </a:tc>
                <a:tc>
                  <a:txBody>
                    <a:bodyPr/>
                    <a:lstStyle/>
                    <a:p>
                      <a:r>
                        <a:rPr lang="tr-TR" sz="1800" cap="none" spc="0">
                          <a:solidFill>
                            <a:schemeClr val="tx1"/>
                          </a:solidFill>
                        </a:rPr>
                        <a:t>29.61</a:t>
                      </a:r>
                    </a:p>
                  </a:txBody>
                  <a:tcPr marL="98185" marR="70132" marT="58365" marB="140264">
                    <a:lnL w="12700" cmpd="sng">
                      <a:noFill/>
                      <a:prstDash val="solid"/>
                    </a:lnL>
                    <a:lnR w="12700" cmpd="sng">
                      <a:noFill/>
                      <a:prstDash val="solid"/>
                    </a:lnR>
                    <a:lnT w="12700" cmpd="sng">
                      <a:noFill/>
                      <a:prstDash val="solid"/>
                    </a:lnT>
                    <a:lnB w="12700" cmpd="sng">
                      <a:noFill/>
                      <a:prstDash val="solid"/>
                    </a:lnB>
                    <a:noFill/>
                  </a:tcPr>
                </a:tc>
                <a:tc>
                  <a:txBody>
                    <a:bodyPr/>
                    <a:lstStyle/>
                    <a:p>
                      <a:r>
                        <a:rPr lang="tr-TR" sz="1800" cap="none" spc="0">
                          <a:solidFill>
                            <a:schemeClr val="tx1"/>
                          </a:solidFill>
                        </a:rPr>
                        <a:t>7.75</a:t>
                      </a:r>
                    </a:p>
                  </a:txBody>
                  <a:tcPr marL="98185" marR="70132" marT="58365" marB="140264">
                    <a:lnL w="12700" cmpd="sng">
                      <a:noFill/>
                      <a:prstDash val="solid"/>
                    </a:lnL>
                    <a:lnR w="12700" cmpd="sng">
                      <a:noFill/>
                      <a:prstDash val="solid"/>
                    </a:lnR>
                    <a:lnT w="12700" cmpd="sng">
                      <a:noFill/>
                      <a:prstDash val="solid"/>
                    </a:lnT>
                    <a:lnB w="12700" cmpd="sng">
                      <a:noFill/>
                      <a:prstDash val="solid"/>
                    </a:lnB>
                    <a:noFill/>
                  </a:tcPr>
                </a:tc>
                <a:tc>
                  <a:txBody>
                    <a:bodyPr/>
                    <a:lstStyle/>
                    <a:p>
                      <a:r>
                        <a:rPr lang="tr-TR" sz="1800" cap="none" spc="0">
                          <a:solidFill>
                            <a:schemeClr val="tx1"/>
                          </a:solidFill>
                        </a:rPr>
                        <a:t>11.67</a:t>
                      </a:r>
                    </a:p>
                  </a:txBody>
                  <a:tcPr marL="98185" marR="70132" marT="58365" marB="14026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647512909"/>
                  </a:ext>
                </a:extLst>
              </a:tr>
            </a:tbl>
          </a:graphicData>
        </a:graphic>
      </p:graphicFrame>
      <p:sp>
        <p:nvSpPr>
          <p:cNvPr id="5" name="Slayt Numarası Yer Tutucusu 4">
            <a:extLst>
              <a:ext uri="{FF2B5EF4-FFF2-40B4-BE49-F238E27FC236}">
                <a16:creationId xmlns:a16="http://schemas.microsoft.com/office/drawing/2014/main" id="{8B334A06-E096-47A0-97E3-BEDC2993C305}"/>
              </a:ext>
            </a:extLst>
          </p:cNvPr>
          <p:cNvSpPr>
            <a:spLocks noGrp="1"/>
          </p:cNvSpPr>
          <p:nvPr>
            <p:ph type="sldNum" sz="quarter" idx="12"/>
          </p:nvPr>
        </p:nvSpPr>
        <p:spPr/>
        <p:txBody>
          <a:bodyPr/>
          <a:lstStyle/>
          <a:p>
            <a:fld id="{C9A78EA2-FBDE-48A6-B65C-6CD105C93878}" type="slidenum">
              <a:rPr lang="tr-TR" smtClean="0"/>
              <a:t>8</a:t>
            </a:fld>
            <a:endParaRPr lang="tr-TR"/>
          </a:p>
        </p:txBody>
      </p:sp>
    </p:spTree>
    <p:extLst>
      <p:ext uri="{BB962C8B-B14F-4D97-AF65-F5344CB8AC3E}">
        <p14:creationId xmlns:p14="http://schemas.microsoft.com/office/powerpoint/2010/main" val="219298787"/>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FCCA929-7A61-4313-8A90-619CDF425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4250F98-AE57-452A-8B22-1B78911F0B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3" name="Rectangle 22">
            <a:extLst>
              <a:ext uri="{FF2B5EF4-FFF2-40B4-BE49-F238E27FC236}">
                <a16:creationId xmlns:a16="http://schemas.microsoft.com/office/drawing/2014/main" id="{0464315C-FCA9-40FE-892E-D4A5B3A5B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BF9520B-E0CD-4FA7-91B5-7DC36B606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5195"/>
            <a:ext cx="12192000" cy="5389511"/>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362AFD5-12FA-4E08-8846-6B1A97B96947}"/>
              </a:ext>
            </a:extLst>
          </p:cNvPr>
          <p:cNvSpPr>
            <a:spLocks noGrp="1"/>
          </p:cNvSpPr>
          <p:nvPr>
            <p:ph type="title"/>
          </p:nvPr>
        </p:nvSpPr>
        <p:spPr>
          <a:xfrm>
            <a:off x="1191965" y="1084729"/>
            <a:ext cx="9994378" cy="2254026"/>
          </a:xfrm>
        </p:spPr>
        <p:txBody>
          <a:bodyPr anchor="b">
            <a:normAutofit/>
          </a:bodyPr>
          <a:lstStyle/>
          <a:p>
            <a:r>
              <a:rPr lang="tr-TR" sz="4700" b="1" dirty="0">
                <a:latin typeface="Arial" panose="020B0604020202020204" pitchFamily="34" charset="0"/>
                <a:cs typeface="Arial" panose="020B0604020202020204" pitchFamily="34" charset="0"/>
              </a:rPr>
              <a:t>Kullanılan Metodun Dezavantajları</a:t>
            </a:r>
          </a:p>
        </p:txBody>
      </p:sp>
      <p:sp>
        <p:nvSpPr>
          <p:cNvPr id="3" name="İçerik Yer Tutucusu 2">
            <a:extLst>
              <a:ext uri="{FF2B5EF4-FFF2-40B4-BE49-F238E27FC236}">
                <a16:creationId xmlns:a16="http://schemas.microsoft.com/office/drawing/2014/main" id="{C7064EDD-21E4-459E-8E97-3CC50EBD78EA}"/>
              </a:ext>
            </a:extLst>
          </p:cNvPr>
          <p:cNvSpPr>
            <a:spLocks noGrp="1"/>
          </p:cNvSpPr>
          <p:nvPr>
            <p:ph idx="1"/>
          </p:nvPr>
        </p:nvSpPr>
        <p:spPr>
          <a:xfrm>
            <a:off x="1191965" y="3519246"/>
            <a:ext cx="9994378" cy="2258415"/>
          </a:xfrm>
          <a:ln w="25400">
            <a:solidFill>
              <a:schemeClr val="accent1"/>
            </a:solidFill>
          </a:ln>
        </p:spPr>
        <p:txBody>
          <a:bodyPr vert="horz" lIns="91440" tIns="45720" rIns="91440" bIns="45720" rtlCol="0" anchor="t">
            <a:normAutofit/>
          </a:bodyPr>
          <a:lstStyle/>
          <a:p>
            <a:pPr marL="285750" indent="-285750">
              <a:buFont typeface="Arial,Sans-Serif" panose="020B0604020202020204" pitchFamily="34" charset="0"/>
            </a:pPr>
            <a:r>
              <a:rPr lang="tr-TR" sz="2000" dirty="0">
                <a:latin typeface="Arial"/>
                <a:ea typeface="+mn-lt"/>
                <a:cs typeface="Arial"/>
              </a:rPr>
              <a:t>Bu çalışmada kullanılan veri setleri çoğunlukla Google </a:t>
            </a:r>
            <a:r>
              <a:rPr lang="tr-TR" sz="2000" dirty="0" err="1">
                <a:latin typeface="Arial"/>
                <a:ea typeface="+mn-lt"/>
                <a:cs typeface="Arial"/>
              </a:rPr>
              <a:t>Earth'den</a:t>
            </a:r>
            <a:r>
              <a:rPr lang="tr-TR" sz="2000" dirty="0">
                <a:latin typeface="Arial"/>
                <a:ea typeface="+mn-lt"/>
                <a:cs typeface="Arial"/>
              </a:rPr>
              <a:t> alınmış uydu görüntüleri. Görüntülerin çözünürlükleri 600x400 ile 1566x874 arası değişmekte. Halka açık olan Google Earth verileri çalışmada kullanılan problem için boyutu küçük kalmakta.</a:t>
            </a:r>
            <a:endParaRPr lang="en-US" dirty="0">
              <a:latin typeface="Arial"/>
              <a:cs typeface="Arial"/>
            </a:endParaRPr>
          </a:p>
          <a:p>
            <a:pPr algn="just"/>
            <a:endParaRPr lang="tr-TR" sz="1800" dirty="0">
              <a:cs typeface="Calibri"/>
            </a:endParaRPr>
          </a:p>
        </p:txBody>
      </p:sp>
      <p:sp>
        <p:nvSpPr>
          <p:cNvPr id="4" name="Slayt Numarası Yer Tutucusu 3">
            <a:extLst>
              <a:ext uri="{FF2B5EF4-FFF2-40B4-BE49-F238E27FC236}">
                <a16:creationId xmlns:a16="http://schemas.microsoft.com/office/drawing/2014/main" id="{82DF9880-74B4-49A0-A926-2D0391ABCFF9}"/>
              </a:ext>
            </a:extLst>
          </p:cNvPr>
          <p:cNvSpPr>
            <a:spLocks noGrp="1"/>
          </p:cNvSpPr>
          <p:nvPr>
            <p:ph type="sldNum" sz="quarter" idx="12"/>
          </p:nvPr>
        </p:nvSpPr>
        <p:spPr/>
        <p:txBody>
          <a:bodyPr/>
          <a:lstStyle/>
          <a:p>
            <a:fld id="{C9A78EA2-FBDE-48A6-B65C-6CD105C93878}" type="slidenum">
              <a:rPr lang="tr-TR" smtClean="0"/>
              <a:t>9</a:t>
            </a:fld>
            <a:endParaRPr lang="tr-TR"/>
          </a:p>
        </p:txBody>
      </p:sp>
    </p:spTree>
    <p:extLst>
      <p:ext uri="{BB962C8B-B14F-4D97-AF65-F5344CB8AC3E}">
        <p14:creationId xmlns:p14="http://schemas.microsoft.com/office/powerpoint/2010/main" val="3570724163"/>
      </p:ext>
    </p:extLst>
  </p:cSld>
  <p:clrMapOvr>
    <a:masterClrMapping/>
  </p:clrMapOvr>
  <p:transition spd="slow">
    <p:randomBar dir="vert"/>
  </p:transition>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TotalTime>
  <Words>1057</Words>
  <Application>Microsoft Office PowerPoint</Application>
  <PresentationFormat>Geniş ekran</PresentationFormat>
  <Paragraphs>88</Paragraphs>
  <Slides>17</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17</vt:i4>
      </vt:variant>
    </vt:vector>
  </HeadingPairs>
  <TitlesOfParts>
    <vt:vector size="25" baseType="lpstr">
      <vt:lpstr>Meiryo</vt:lpstr>
      <vt:lpstr>Arial</vt:lpstr>
      <vt:lpstr>Arial,Sans-Serif</vt:lpstr>
      <vt:lpstr>Calibri</vt:lpstr>
      <vt:lpstr>Calibri Light</vt:lpstr>
      <vt:lpstr>Helvetica Neue Medium</vt:lpstr>
      <vt:lpstr>NimbusSanL-Bold</vt:lpstr>
      <vt:lpstr>Office Teması</vt:lpstr>
      <vt:lpstr>İZMİR DEMOKRASİ ÜNİVERSİTESİ  MÜHENDİSLİK FAKÜLTESİ  ELEKTRİK ELEKTRONİK MÜHENDİSLİĞİ EEM 407 Görüntü İşleme Temelleri  Proje Önerisi</vt:lpstr>
      <vt:lpstr>Makalenin Konusu</vt:lpstr>
      <vt:lpstr>Makalenin Özeti</vt:lpstr>
      <vt:lpstr>PowerPoint Sunusu</vt:lpstr>
      <vt:lpstr>PowerPoint Sunusu</vt:lpstr>
      <vt:lpstr>Makalede Kullanılan Yöntem</vt:lpstr>
      <vt:lpstr>PowerPoint Sunusu</vt:lpstr>
      <vt:lpstr>Kullanılan Yöntemin Avantajları</vt:lpstr>
      <vt:lpstr>Kullanılan Metodun Dezavantajları</vt:lpstr>
      <vt:lpstr>Sonuç</vt:lpstr>
      <vt:lpstr>  Öneri</vt:lpstr>
      <vt:lpstr>AI Upscaling ve AI Enhanced</vt:lpstr>
      <vt:lpstr>PowerPoint Sunusu</vt:lpstr>
      <vt:lpstr>PowerPoint Sunusu</vt:lpstr>
      <vt:lpstr>PowerPoint Sunusu</vt:lpstr>
      <vt:lpstr>Hedef</vt:lpstr>
      <vt:lpstr>Referanslar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İbrahim Erekmen</dc:creator>
  <cp:lastModifiedBy>Göktuğ Gökmen</cp:lastModifiedBy>
  <cp:revision>8</cp:revision>
  <dcterms:created xsi:type="dcterms:W3CDTF">2021-11-14T09:41:08Z</dcterms:created>
  <dcterms:modified xsi:type="dcterms:W3CDTF">2021-12-17T01:09:19Z</dcterms:modified>
</cp:coreProperties>
</file>