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74"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Orta Stil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Orta Stil 4 - Vurgu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Orta Stil 4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FD4443E-F989-4FC4-A0C8-D5A2AF1F390B}" styleName="Koyu Stil 1 - Vurgu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Koyu Stil 1 - Vurgu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Koyu Stil 1 - Vurgu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Orta Stil 3 - Vurgu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06799F8-075E-4A3A-A7F6-7FBC6576F1A4}" styleName="Tema Uygulanmış Stil 2 - Vurgu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öktuğ Gökmen" userId="ceb6940e-6709-4119-8d99-422403b9cb43" providerId="ADAL" clId="{A64F4F97-DC4B-4CFB-995F-3707CE19F216}"/>
    <pc:docChg chg="custSel modSld">
      <pc:chgData name="Göktuğ Gökmen" userId="ceb6940e-6709-4119-8d99-422403b9cb43" providerId="ADAL" clId="{A64F4F97-DC4B-4CFB-995F-3707CE19F216}" dt="2022-03-16T18:30:03.078" v="1" actId="27636"/>
      <pc:docMkLst>
        <pc:docMk/>
      </pc:docMkLst>
      <pc:sldChg chg="modSp mod">
        <pc:chgData name="Göktuğ Gökmen" userId="ceb6940e-6709-4119-8d99-422403b9cb43" providerId="ADAL" clId="{A64F4F97-DC4B-4CFB-995F-3707CE19F216}" dt="2022-03-16T18:30:03.078" v="1" actId="27636"/>
        <pc:sldMkLst>
          <pc:docMk/>
          <pc:sldMk cId="2569397864" sldId="256"/>
        </pc:sldMkLst>
        <pc:spChg chg="mod">
          <ac:chgData name="Göktuğ Gökmen" userId="ceb6940e-6709-4119-8d99-422403b9cb43" providerId="ADAL" clId="{A64F4F97-DC4B-4CFB-995F-3707CE19F216}" dt="2022-03-16T18:30:03.078" v="1" actId="27636"/>
          <ac:spMkLst>
            <pc:docMk/>
            <pc:sldMk cId="2569397864" sldId="256"/>
            <ac:spMk id="3" creationId="{5B598BA9-67B0-4CE6-838A-14D77191CF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5047C-E61C-41A6-9074-D899D44AE7CB}" type="datetimeFigureOut">
              <a:rPr lang="tr-TR" smtClean="0"/>
              <a:t>16.03.2022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4FE54-4DC5-44AA-94E3-D1A4AF419B10}" type="slidenum">
              <a:rPr lang="tr-TR" smtClean="0"/>
              <a:t>‹#›</a:t>
            </a:fld>
            <a:endParaRPr lang="tr-TR"/>
          </a:p>
        </p:txBody>
      </p:sp>
    </p:spTree>
    <p:extLst>
      <p:ext uri="{BB962C8B-B14F-4D97-AF65-F5344CB8AC3E}">
        <p14:creationId xmlns:p14="http://schemas.microsoft.com/office/powerpoint/2010/main" val="10076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5E4FE54-4DC5-44AA-94E3-D1A4AF419B10}" type="slidenum">
              <a:rPr lang="tr-TR" smtClean="0"/>
              <a:t>23</a:t>
            </a:fld>
            <a:endParaRPr lang="tr-TR"/>
          </a:p>
        </p:txBody>
      </p:sp>
    </p:spTree>
    <p:extLst>
      <p:ext uri="{BB962C8B-B14F-4D97-AF65-F5344CB8AC3E}">
        <p14:creationId xmlns:p14="http://schemas.microsoft.com/office/powerpoint/2010/main" val="2656526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E01FC8F3-5B65-45AF-9534-31FC8621FBDF}" type="datetime1">
              <a:rPr lang="en-US" smtClean="0"/>
              <a:t>3/16/2022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65455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7BF8EE09-C2BC-4AB7-8F80-B180F825F126}" type="datetime1">
              <a:rPr lang="en-US" smtClean="0"/>
              <a:t>3/16/2022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85398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AB9FDEB1-BB49-4191-A117-6F949FCABE79}" type="datetime1">
              <a:rPr lang="en-US" smtClean="0"/>
              <a:t>3/16/2022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6974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43C2B75-866B-4047-A1A5-9EE74C32E478}" type="datetime1">
              <a:rPr lang="en-US" smtClean="0"/>
              <a:t>3/16/2022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6440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BF90FFC3-D9FB-4BF3-B89C-3B41FC62333A}" type="datetime1">
              <a:rPr lang="en-US" smtClean="0"/>
              <a:t>3/16/2022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26417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4AB7970C-B02C-42E0-A7AE-CBABF2C8E560}" type="datetime1">
              <a:rPr lang="en-US" smtClean="0"/>
              <a:t>3/16/2022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5810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5FB42A5E-D557-40EF-A1D4-63C91519EE10}" type="datetime1">
              <a:rPr lang="en-US" smtClean="0"/>
              <a:t>3/16/2022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3515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E0A951E0-5F42-4532-9B3F-4A3FC76A4006}" type="datetime1">
              <a:rPr lang="en-US" smtClean="0"/>
              <a:t>3/16/2022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669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4169312-2309-4D19-8AE5-8676C30F01F0}" type="datetime1">
              <a:rPr lang="en-US" smtClean="0"/>
              <a:t>3/16/2022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5552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81AE6570-E291-4F9B-ABC4-D16F610B69C8}" type="datetime1">
              <a:rPr lang="en-US" smtClean="0"/>
              <a:t>3/16/2022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2298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7DF6BEE-6594-4F7F-A5A5-1E41CBC82BDA}" type="datetime1">
              <a:rPr lang="en-US" smtClean="0"/>
              <a:t>3/16/2022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57257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C02DE02-ED59-4746-9DC4-2B60D48D34AB}" type="datetime1">
              <a:rPr lang="en-US" smtClean="0"/>
              <a:t>3/16/2022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98767148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6.xml"/><Relationship Id="rId18" Type="http://schemas.openxmlformats.org/officeDocument/2006/relationships/slide" Target="slide25.xml"/><Relationship Id="rId26" Type="http://schemas.openxmlformats.org/officeDocument/2006/relationships/slide" Target="slide33.xml"/><Relationship Id="rId3" Type="http://schemas.openxmlformats.org/officeDocument/2006/relationships/slide" Target="slide4.xml"/><Relationship Id="rId21"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15.xml"/><Relationship Id="rId17" Type="http://schemas.openxmlformats.org/officeDocument/2006/relationships/slide" Target="slide24.xml"/><Relationship Id="rId25" Type="http://schemas.openxmlformats.org/officeDocument/2006/relationships/slide" Target="slide32.xml"/><Relationship Id="rId2" Type="http://schemas.openxmlformats.org/officeDocument/2006/relationships/slide" Target="slide3.xml"/><Relationship Id="rId16" Type="http://schemas.openxmlformats.org/officeDocument/2006/relationships/slide" Target="slide19.xml"/><Relationship Id="rId20"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14.xml"/><Relationship Id="rId24" Type="http://schemas.openxmlformats.org/officeDocument/2006/relationships/slide" Target="slide31.xml"/><Relationship Id="rId5" Type="http://schemas.openxmlformats.org/officeDocument/2006/relationships/slide" Target="slide8.xml"/><Relationship Id="rId15" Type="http://schemas.openxmlformats.org/officeDocument/2006/relationships/slide" Target="slide18.xml"/><Relationship Id="rId23" Type="http://schemas.openxmlformats.org/officeDocument/2006/relationships/slide" Target="slide30.xml"/><Relationship Id="rId10" Type="http://schemas.openxmlformats.org/officeDocument/2006/relationships/slide" Target="slide13.xml"/><Relationship Id="rId19" Type="http://schemas.openxmlformats.org/officeDocument/2006/relationships/slide" Target="slide26.xml"/><Relationship Id="rId4" Type="http://schemas.openxmlformats.org/officeDocument/2006/relationships/slide" Target="slide6.xml"/><Relationship Id="rId9" Type="http://schemas.openxmlformats.org/officeDocument/2006/relationships/slide" Target="slide12.xml"/><Relationship Id="rId14" Type="http://schemas.openxmlformats.org/officeDocument/2006/relationships/slide" Target="slide17.xml"/><Relationship Id="rId22" Type="http://schemas.openxmlformats.org/officeDocument/2006/relationships/slide" Target="slide29.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medium.com/algorithms-data-structures/bag-of-words-nedir-32b1f0017a95" TargetMode="External"/><Relationship Id="rId3" Type="http://schemas.openxmlformats.org/officeDocument/2006/relationships/hyperlink" Target="https://medium.com/deep-learning-turkiye/nedir-bu-destek-vekt%C3%B6r-makineleri-makine-%C3%B6%C4%9Frenmesi-serisi-2-94e576e4223e" TargetMode="External"/><Relationship Id="rId7" Type="http://schemas.openxmlformats.org/officeDocument/2006/relationships/hyperlink" Target="https://veribilimcisi.com/2017/07/18/lojistik-regresyon/" TargetMode="External"/><Relationship Id="rId2" Type="http://schemas.openxmlformats.org/officeDocument/2006/relationships/hyperlink" Target="https://veribilimcisi.com/2017/07/19/destek-vektor-makineleri-support-vector-machine/" TargetMode="External"/><Relationship Id="rId1" Type="http://schemas.openxmlformats.org/officeDocument/2006/relationships/slideLayout" Target="../slideLayouts/slideLayout2.xml"/><Relationship Id="rId6" Type="http://schemas.openxmlformats.org/officeDocument/2006/relationships/hyperlink" Target="https://devreyakan.com/performans-metrikleri/" TargetMode="External"/><Relationship Id="rId5" Type="http://schemas.openxmlformats.org/officeDocument/2006/relationships/hyperlink" Target="https://www.veribilimiokulu.com/hata-matrisini-confusion-matrix-yorumlama/" TargetMode="External"/><Relationship Id="rId10" Type="http://schemas.openxmlformats.org/officeDocument/2006/relationships/hyperlink" Target="https://www.veribilimiokulu.com/natural-language-toolkitnltk/" TargetMode="External"/><Relationship Id="rId4" Type="http://schemas.openxmlformats.org/officeDocument/2006/relationships/hyperlink" Target="https://medium.com/@k.ulgen90/makine-%C3%B6%C4%9Frenimi-b%C3%B6l%C3%BCm-4-destek-vekt%C3%B6r-makineleri-2f8010824054" TargetMode="External"/><Relationship Id="rId9" Type="http://schemas.openxmlformats.org/officeDocument/2006/relationships/hyperlink" Target="https://teknofesor.com/bag-of-words-modeli-nedir-nasil-calisir-2-orne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39">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34" name="Rectangle 14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35" name="Right Triangle 1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lowchart: Document 145">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48" name="Group 147">
            <a:extLst>
              <a:ext uri="{FF2B5EF4-FFF2-40B4-BE49-F238E27FC236}">
                <a16:creationId xmlns:a16="http://schemas.microsoft.com/office/drawing/2014/main" id="{6A6D524A-6732-4B70-AC86-459F2F895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9" name="Straight Connector 148">
              <a:extLst>
                <a:ext uri="{FF2B5EF4-FFF2-40B4-BE49-F238E27FC236}">
                  <a16:creationId xmlns:a16="http://schemas.microsoft.com/office/drawing/2014/main" id="{0AE71854-2EC3-48B0-86C2-5A56374F1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0E21600-BA07-401E-AB6F-BDFA3CCC91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E5FE7DD-5592-41D4-A08C-52D3B74505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2DC30A3-BEEE-4EFC-B941-23770DC969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022868-DA72-4369-8A32-965E184058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82F43AF-943E-47B4-9AA8-2F4427B1DE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C3B454D-BBC8-4C85-B53D-06FED5A6C7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55B17B2-8134-44F9-996D-AC22EBC9F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5C7275F9-9E71-479A-89BD-4524CD4CE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DA8A6F8-F926-4E22-9701-3D296469A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44EF91D-CF7E-4612-A390-E456D8354F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BAB70FF-0FFA-4B58-9ADD-11DDA504B0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7F46716-BC12-481C-A335-F5E9604963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AE99F57-C0B0-4AB8-8FC9-6C66BE1C9E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C78FA44-E331-4365-8905-F15F6888DD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ABBAFF4-00AB-4DB6-A494-B7490369B0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FD0D23A1-3CC3-41C8-8616-CA60026BC0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3843DD9-C067-432D-9522-6F5725D50A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06728C99-72AD-4D56-8D93-89E5B2484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09646A8D-B482-44AE-905E-5A9127C45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D4CF747-BBD8-46C9-AB53-240E0AE81F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354134A-529C-4039-8EA7-0AC3FEF86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85E0F47-E979-40F3-A829-E7D5459D3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CCC2EA96-1106-4814-A975-DE54FA05F5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DAE39CF-FBFA-4161-8ED5-7748778EA5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2986C1EE-8093-4D9D-9D09-DB55C97C6A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806EFF-4DDC-441A-A8BF-291C0A441F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4FD2FD5-BAA2-4CD3-AFF4-599EEC59CC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3C7FF2F-40B6-406B-AE3E-95E8E28B58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FE39BF72-9922-428D-8190-2B8F4B2B69DD}"/>
              </a:ext>
            </a:extLst>
          </p:cNvPr>
          <p:cNvSpPr>
            <a:spLocks noGrp="1"/>
          </p:cNvSpPr>
          <p:nvPr>
            <p:ph type="ctrTitle"/>
          </p:nvPr>
        </p:nvSpPr>
        <p:spPr>
          <a:xfrm>
            <a:off x="473966" y="420668"/>
            <a:ext cx="5736014" cy="2232199"/>
          </a:xfrm>
          <a:ln>
            <a:noFill/>
          </a:ln>
          <a:effectLst>
            <a:glow rad="635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t">
            <a:normAutofit fontScale="90000"/>
          </a:bodyPr>
          <a:lstStyle/>
          <a:p>
            <a:pPr algn="l"/>
            <a:r>
              <a:rPr lang="en-US" sz="2700" b="1" cap="all" dirty="0">
                <a:solidFill>
                  <a:schemeClr val="tx1"/>
                </a:solidFill>
                <a:effectLst/>
                <a:latin typeface="Arial" panose="020B0604020202020204" pitchFamily="34" charset="0"/>
                <a:cs typeface="Arial" panose="020B0604020202020204" pitchFamily="34" charset="0"/>
              </a:rPr>
              <a:t>İZMİR DEMOKRASİ ÜNİVERSİTESİ</a:t>
            </a:r>
            <a:br>
              <a:rPr lang="tr-TR" sz="2700" b="1" cap="all" dirty="0">
                <a:solidFill>
                  <a:schemeClr val="tx1"/>
                </a:solidFill>
                <a:effectLst/>
                <a:latin typeface="Arial" panose="020B0604020202020204" pitchFamily="34" charset="0"/>
                <a:cs typeface="Arial" panose="020B0604020202020204" pitchFamily="34" charset="0"/>
              </a:rPr>
            </a:br>
            <a:r>
              <a:rPr lang="en-US" sz="27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MÜHENDİSLİK FAKÜLTESİ</a:t>
            </a:r>
            <a:br>
              <a:rPr lang="tr-TR" sz="2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en-US" sz="2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ELEKTRİK ELEKTRONİK MÜHENDİSLİĞİ</a:t>
            </a:r>
            <a:br>
              <a:rPr lang="tr-TR" sz="2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br>
              <a:rPr lang="tr-TR" sz="2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en-US" sz="2200" b="1" cap="all" dirty="0">
                <a:solidFill>
                  <a:schemeClr val="tx1"/>
                </a:solidFill>
                <a:effectLst/>
                <a:latin typeface="Arial" panose="020B0604020202020204" pitchFamily="34" charset="0"/>
                <a:cs typeface="Arial" panose="020B0604020202020204" pitchFamily="34" charset="0"/>
              </a:rPr>
              <a:t>EEM 409 MAKİNE ÖĞRENMESİNE GİRİŞ </a:t>
            </a:r>
            <a:r>
              <a:rPr lang="en-US" sz="2700" b="1" cap="all" dirty="0">
                <a:solidFill>
                  <a:schemeClr val="tx1"/>
                </a:solidFill>
                <a:effectLst/>
                <a:latin typeface="Arial" panose="020B0604020202020204" pitchFamily="34" charset="0"/>
                <a:cs typeface="Arial" panose="020B0604020202020204" pitchFamily="34" charset="0"/>
              </a:rPr>
              <a:t>DERS PROJESİ</a:t>
            </a:r>
            <a:br>
              <a:rPr lang="tr-TR" sz="2700" b="1" cap="all" dirty="0">
                <a:solidFill>
                  <a:schemeClr val="tx1"/>
                </a:solidFill>
                <a:effectLst/>
                <a:latin typeface="Arial" panose="020B0604020202020204" pitchFamily="34" charset="0"/>
                <a:cs typeface="Arial" panose="020B0604020202020204" pitchFamily="34" charset="0"/>
              </a:rPr>
            </a:br>
            <a:br>
              <a:rPr lang="tr-TR" sz="2700" b="1" cap="all" dirty="0">
                <a:solidFill>
                  <a:schemeClr val="tx1"/>
                </a:solidFill>
                <a:effectLst/>
                <a:latin typeface="Arial" panose="020B0604020202020204" pitchFamily="34" charset="0"/>
                <a:cs typeface="Arial" panose="020B0604020202020204" pitchFamily="34" charset="0"/>
              </a:rPr>
            </a:br>
            <a:br>
              <a:rPr lang="tr-TR" sz="2700" b="1" cap="all" dirty="0">
                <a:solidFill>
                  <a:schemeClr val="tx1"/>
                </a:solidFill>
                <a:effectLst/>
                <a:latin typeface="Arial" panose="020B0604020202020204" pitchFamily="34" charset="0"/>
                <a:cs typeface="Arial" panose="020B0604020202020204" pitchFamily="34" charset="0"/>
              </a:rPr>
            </a:br>
            <a:br>
              <a:rPr lang="tr-TR" sz="2200" b="1" dirty="0">
                <a:solidFill>
                  <a:schemeClr val="tx1"/>
                </a:solidFill>
                <a:effectLst/>
                <a:latin typeface="Arial" panose="020B0604020202020204" pitchFamily="34" charset="0"/>
                <a:cs typeface="Arial" panose="020B0604020202020204" pitchFamily="34" charset="0"/>
              </a:rPr>
            </a:br>
            <a:r>
              <a:rPr lang="en-US" sz="2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IMDb Film </a:t>
            </a:r>
            <a:r>
              <a:rPr lang="en-US" sz="22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İncelemelerinin</a:t>
            </a:r>
            <a:r>
              <a:rPr lang="en-US" sz="2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2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Duygu</a:t>
            </a:r>
            <a:r>
              <a:rPr lang="en-US" sz="22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200" b="1"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Analizi</a:t>
            </a:r>
            <a:br>
              <a:rPr lang="tr-TR" sz="2200" b="1" dirty="0">
                <a:solidFill>
                  <a:schemeClr val="tx1"/>
                </a:solidFill>
                <a:effectLst/>
                <a:latin typeface="Times New Roman" panose="02020603050405020304" pitchFamily="18" charset="0"/>
                <a:ea typeface="Times New Roman" panose="02020603050405020304" pitchFamily="18" charset="0"/>
              </a:rPr>
            </a:br>
            <a:endParaRPr lang="tr-TR" sz="2200" b="1" dirty="0">
              <a:solidFill>
                <a:schemeClr val="tx1"/>
              </a:solidFill>
            </a:endParaRPr>
          </a:p>
        </p:txBody>
      </p:sp>
      <p:sp>
        <p:nvSpPr>
          <p:cNvPr id="3" name="Alt Başlık 2">
            <a:extLst>
              <a:ext uri="{FF2B5EF4-FFF2-40B4-BE49-F238E27FC236}">
                <a16:creationId xmlns:a16="http://schemas.microsoft.com/office/drawing/2014/main" id="{5B598BA9-67B0-4CE6-838A-14D77191CF27}"/>
              </a:ext>
            </a:extLst>
          </p:cNvPr>
          <p:cNvSpPr>
            <a:spLocks noGrp="1"/>
          </p:cNvSpPr>
          <p:nvPr>
            <p:ph type="subTitle" idx="1"/>
          </p:nvPr>
        </p:nvSpPr>
        <p:spPr>
          <a:xfrm>
            <a:off x="473966" y="4008789"/>
            <a:ext cx="5736014" cy="2063925"/>
          </a:xfrm>
        </p:spPr>
        <p:txBody>
          <a:bodyPr anchor="b">
            <a:normAutofit/>
          </a:bodyPr>
          <a:lstStyle/>
          <a:p>
            <a:pPr algn="l"/>
            <a:r>
              <a:rPr lang="tr-TR" b="1" i="1" dirty="0">
                <a:solidFill>
                  <a:schemeClr val="tx1"/>
                </a:solidFill>
                <a:latin typeface="Arial" panose="020B0604020202020204" pitchFamily="34" charset="0"/>
                <a:cs typeface="Arial" panose="020B0604020202020204" pitchFamily="34" charset="0"/>
              </a:rPr>
              <a:t>Hazırlayan ;</a:t>
            </a:r>
          </a:p>
          <a:p>
            <a:pPr algn="l"/>
            <a:r>
              <a:rPr lang="tr-TR" b="1" i="1" dirty="0">
                <a:solidFill>
                  <a:schemeClr val="tx1"/>
                </a:solidFill>
                <a:latin typeface="Arial" panose="020B0604020202020204" pitchFamily="34" charset="0"/>
                <a:cs typeface="Arial" panose="020B0604020202020204" pitchFamily="34" charset="0"/>
              </a:rPr>
              <a:t>Adı/Soyadı - Öğrenci No:</a:t>
            </a:r>
          </a:p>
          <a:p>
            <a:pPr algn="l"/>
            <a:r>
              <a:rPr lang="tr-TR" b="1" i="1" dirty="0">
                <a:solidFill>
                  <a:schemeClr val="tx1"/>
                </a:solidFill>
                <a:latin typeface="Arial" panose="020B0604020202020204" pitchFamily="34" charset="0"/>
                <a:cs typeface="Arial" panose="020B0604020202020204" pitchFamily="34" charset="0"/>
              </a:rPr>
              <a:t>Göktuğ Gökmen – 1806102007</a:t>
            </a:r>
          </a:p>
          <a:p>
            <a:pPr algn="l"/>
            <a:endParaRPr lang="tr-TR" b="1" i="1" dirty="0">
              <a:solidFill>
                <a:schemeClr val="tx1"/>
              </a:solidFill>
              <a:latin typeface="Arial" panose="020B0604020202020204" pitchFamily="34" charset="0"/>
              <a:cs typeface="Arial" panose="020B0604020202020204" pitchFamily="34" charset="0"/>
            </a:endParaRPr>
          </a:p>
          <a:p>
            <a:pPr algn="l"/>
            <a:endParaRPr lang="tr-TR" b="1" i="1" dirty="0">
              <a:solidFill>
                <a:schemeClr val="tx1"/>
              </a:solidFill>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D0634817-3661-41D6-A148-6D7D0FAEF6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6553790" y="902182"/>
            <a:ext cx="4997188" cy="516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39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1654F0-903B-4F65-8186-97592C5697AD}"/>
              </a:ext>
            </a:extLst>
          </p:cNvPr>
          <p:cNvSpPr>
            <a:spLocks noGrp="1"/>
          </p:cNvSpPr>
          <p:nvPr>
            <p:ph type="title"/>
          </p:nvPr>
        </p:nvSpPr>
        <p:spPr/>
        <p:txBody>
          <a:bodyPr/>
          <a:lstStyle/>
          <a:p>
            <a:pPr algn="ctr"/>
            <a:r>
              <a:rPr lang="tr-TR" b="1" dirty="0">
                <a:solidFill>
                  <a:schemeClr val="bg1">
                    <a:lumMod val="75000"/>
                  </a:schemeClr>
                </a:solidFill>
                <a:latin typeface="Arial" panose="020B0604020202020204" pitchFamily="34" charset="0"/>
                <a:cs typeface="Arial" panose="020B0604020202020204" pitchFamily="34" charset="0"/>
              </a:rPr>
              <a:t>2.Gürültü Kaldırma</a:t>
            </a:r>
          </a:p>
        </p:txBody>
      </p:sp>
      <p:sp>
        <p:nvSpPr>
          <p:cNvPr id="3" name="İçerik Yer Tutucusu 2">
            <a:extLst>
              <a:ext uri="{FF2B5EF4-FFF2-40B4-BE49-F238E27FC236}">
                <a16:creationId xmlns:a16="http://schemas.microsoft.com/office/drawing/2014/main" id="{BBFD0219-6BC4-4BF4-96B8-9145EC971AF7}"/>
              </a:ext>
            </a:extLst>
          </p:cNvPr>
          <p:cNvSpPr>
            <a:spLocks noGrp="1"/>
          </p:cNvSpPr>
          <p:nvPr>
            <p:ph idx="1"/>
          </p:nvPr>
        </p:nvSpPr>
        <p:spPr/>
        <p:txBody>
          <a:bodyPr/>
          <a:lstStyle/>
          <a:p>
            <a:r>
              <a:rPr lang="tr-TR" dirty="0">
                <a:solidFill>
                  <a:schemeClr val="tx1"/>
                </a:solidFill>
                <a:latin typeface="Arial" panose="020B0604020202020204" pitchFamily="34" charset="0"/>
                <a:cs typeface="Arial" panose="020B0604020202020204" pitchFamily="34" charset="0"/>
              </a:rPr>
              <a:t>Bu adımda algoritmamızın performansını kötü etkilememesi için ‘</a:t>
            </a:r>
            <a:r>
              <a:rPr lang="tr-TR" dirty="0" err="1">
                <a:solidFill>
                  <a:schemeClr val="tx1"/>
                </a:solidFill>
                <a:latin typeface="Arial" panose="020B0604020202020204" pitchFamily="34" charset="0"/>
                <a:cs typeface="Arial" panose="020B0604020202020204" pitchFamily="34" charset="0"/>
              </a:rPr>
              <a:t>reviews</a:t>
            </a:r>
            <a:r>
              <a:rPr lang="tr-TR" dirty="0">
                <a:solidFill>
                  <a:schemeClr val="tx1"/>
                </a:solidFill>
                <a:latin typeface="Arial" panose="020B0604020202020204" pitchFamily="34" charset="0"/>
                <a:cs typeface="Arial" panose="020B0604020202020204" pitchFamily="34" charset="0"/>
              </a:rPr>
              <a:t>’ kolonundaki değerlendirmelerin </a:t>
            </a:r>
            <a:r>
              <a:rPr lang="tr-TR" dirty="0" err="1">
                <a:solidFill>
                  <a:schemeClr val="tx1"/>
                </a:solidFill>
                <a:latin typeface="Arial" panose="020B0604020202020204" pitchFamily="34" charset="0"/>
                <a:cs typeface="Arial" panose="020B0604020202020204" pitchFamily="34" charset="0"/>
              </a:rPr>
              <a:t>içersindeki</a:t>
            </a:r>
            <a:r>
              <a:rPr lang="tr-TR" dirty="0">
                <a:solidFill>
                  <a:schemeClr val="tx1"/>
                </a:solidFill>
                <a:latin typeface="Arial" panose="020B0604020202020204" pitchFamily="34" charset="0"/>
                <a:cs typeface="Arial" panose="020B0604020202020204" pitchFamily="34" charset="0"/>
              </a:rPr>
              <a:t> HTML şeritleri ve köşeli parantezleri kaldırdık.</a:t>
            </a:r>
          </a:p>
        </p:txBody>
      </p:sp>
      <p:sp>
        <p:nvSpPr>
          <p:cNvPr id="4" name="Slayt Numarası Yer Tutucusu 3">
            <a:extLst>
              <a:ext uri="{FF2B5EF4-FFF2-40B4-BE49-F238E27FC236}">
                <a16:creationId xmlns:a16="http://schemas.microsoft.com/office/drawing/2014/main" id="{14444E1C-97BD-49FA-BB7C-62E1FF2D488A}"/>
              </a:ext>
            </a:extLst>
          </p:cNvPr>
          <p:cNvSpPr>
            <a:spLocks noGrp="1"/>
          </p:cNvSpPr>
          <p:nvPr>
            <p:ph type="sldNum" sz="quarter" idx="12"/>
          </p:nvPr>
        </p:nvSpPr>
        <p:spPr/>
        <p:txBody>
          <a:bodyPr/>
          <a:lstStyle/>
          <a:p>
            <a:fld id="{11A71338-8BA2-4C79-A6C5-5A8E30081D0C}" type="slidenum">
              <a:rPr lang="en-US" smtClean="0"/>
              <a:t>10</a:t>
            </a:fld>
            <a:endParaRPr lang="en-US"/>
          </a:p>
        </p:txBody>
      </p:sp>
    </p:spTree>
    <p:extLst>
      <p:ext uri="{BB962C8B-B14F-4D97-AF65-F5344CB8AC3E}">
        <p14:creationId xmlns:p14="http://schemas.microsoft.com/office/powerpoint/2010/main" val="344815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940952-D692-4DAD-8A2E-174A7083BB17}"/>
              </a:ext>
            </a:extLst>
          </p:cNvPr>
          <p:cNvSpPr>
            <a:spLocks noGrp="1"/>
          </p:cNvSpPr>
          <p:nvPr>
            <p:ph type="title"/>
          </p:nvPr>
        </p:nvSpPr>
        <p:spPr/>
        <p:txBody>
          <a:bodyPr/>
          <a:lstStyle/>
          <a:p>
            <a:pPr algn="ctr"/>
            <a:r>
              <a:rPr lang="tr-TR" b="1" dirty="0">
                <a:solidFill>
                  <a:schemeClr val="bg1">
                    <a:lumMod val="75000"/>
                  </a:schemeClr>
                </a:solidFill>
                <a:latin typeface="Arial" panose="020B0604020202020204" pitchFamily="34" charset="0"/>
                <a:cs typeface="Arial" panose="020B0604020202020204" pitchFamily="34" charset="0"/>
              </a:rPr>
              <a:t>3.Özel Karakterleri Kaldırma</a:t>
            </a:r>
          </a:p>
        </p:txBody>
      </p:sp>
      <p:sp>
        <p:nvSpPr>
          <p:cNvPr id="3" name="İçerik Yer Tutucusu 2">
            <a:extLst>
              <a:ext uri="{FF2B5EF4-FFF2-40B4-BE49-F238E27FC236}">
                <a16:creationId xmlns:a16="http://schemas.microsoft.com/office/drawing/2014/main" id="{950268AA-007A-4DED-82D4-3B25AFECD476}"/>
              </a:ext>
            </a:extLst>
          </p:cNvPr>
          <p:cNvSpPr>
            <a:spLocks noGrp="1"/>
          </p:cNvSpPr>
          <p:nvPr>
            <p:ph idx="1"/>
          </p:nvPr>
        </p:nvSpPr>
        <p:spPr/>
        <p:txBody>
          <a:bodyPr/>
          <a:lstStyle/>
          <a:p>
            <a:r>
              <a:rPr lang="tr-TR" i="0" dirty="0">
                <a:solidFill>
                  <a:schemeClr val="tx1"/>
                </a:solidFill>
                <a:effectLst/>
                <a:latin typeface="Arial" panose="020B0604020202020204" pitchFamily="34" charset="0"/>
                <a:cs typeface="Arial" panose="020B0604020202020204" pitchFamily="34" charset="0"/>
              </a:rPr>
              <a:t>Veri setimizde İngilizce değerlendirmelerle çalıştığımız için, bu değerlendirmelerin özel karakter içermediğinden emin olmamız gerekiyo</a:t>
            </a:r>
            <a:r>
              <a:rPr lang="tr-TR" dirty="0">
                <a:solidFill>
                  <a:schemeClr val="tx1"/>
                </a:solidFill>
                <a:latin typeface="Arial" panose="020B0604020202020204" pitchFamily="34" charset="0"/>
                <a:cs typeface="Arial" panose="020B0604020202020204" pitchFamily="34" charset="0"/>
              </a:rPr>
              <a:t>r.</a:t>
            </a:r>
          </a:p>
        </p:txBody>
      </p:sp>
      <p:sp>
        <p:nvSpPr>
          <p:cNvPr id="4" name="Slayt Numarası Yer Tutucusu 3">
            <a:extLst>
              <a:ext uri="{FF2B5EF4-FFF2-40B4-BE49-F238E27FC236}">
                <a16:creationId xmlns:a16="http://schemas.microsoft.com/office/drawing/2014/main" id="{34F34C61-0593-478F-9116-CED4681BDE1F}"/>
              </a:ext>
            </a:extLst>
          </p:cNvPr>
          <p:cNvSpPr>
            <a:spLocks noGrp="1"/>
          </p:cNvSpPr>
          <p:nvPr>
            <p:ph type="sldNum" sz="quarter" idx="12"/>
          </p:nvPr>
        </p:nvSpPr>
        <p:spPr/>
        <p:txBody>
          <a:bodyPr/>
          <a:lstStyle/>
          <a:p>
            <a:fld id="{11A71338-8BA2-4C79-A6C5-5A8E30081D0C}" type="slidenum">
              <a:rPr lang="en-US" smtClean="0"/>
              <a:t>11</a:t>
            </a:fld>
            <a:endParaRPr lang="en-US"/>
          </a:p>
        </p:txBody>
      </p:sp>
    </p:spTree>
    <p:extLst>
      <p:ext uri="{BB962C8B-B14F-4D97-AF65-F5344CB8AC3E}">
        <p14:creationId xmlns:p14="http://schemas.microsoft.com/office/powerpoint/2010/main" val="26711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5E244639-6097-4AB9-B9BD-2C5ACB5D074E}"/>
              </a:ext>
            </a:extLst>
          </p:cNvPr>
          <p:cNvSpPr>
            <a:spLocks noGrp="1"/>
          </p:cNvSpPr>
          <p:nvPr>
            <p:ph type="title"/>
          </p:nvPr>
        </p:nvSpPr>
        <p:spPr>
          <a:xfrm>
            <a:off x="457201" y="732348"/>
            <a:ext cx="4419600" cy="2240735"/>
          </a:xfrm>
        </p:spPr>
        <p:txBody>
          <a:bodyPr>
            <a:normAutofit/>
          </a:bodyPr>
          <a:lstStyle/>
          <a:p>
            <a:pPr algn="ctr"/>
            <a:r>
              <a:rPr lang="tr-TR" b="1" dirty="0">
                <a:solidFill>
                  <a:schemeClr val="bg1">
                    <a:lumMod val="75000"/>
                  </a:schemeClr>
                </a:solidFill>
                <a:latin typeface="Arial" panose="020B0604020202020204" pitchFamily="34" charset="0"/>
                <a:cs typeface="Arial" panose="020B0604020202020204" pitchFamily="34" charset="0"/>
              </a:rPr>
              <a:t>4.Stemming</a:t>
            </a:r>
          </a:p>
        </p:txBody>
      </p:sp>
      <p:sp>
        <p:nvSpPr>
          <p:cNvPr id="3" name="İçerik Yer Tutucusu 2">
            <a:extLst>
              <a:ext uri="{FF2B5EF4-FFF2-40B4-BE49-F238E27FC236}">
                <a16:creationId xmlns:a16="http://schemas.microsoft.com/office/drawing/2014/main" id="{35834D5C-5F53-473E-94F3-FF92ECD7350A}"/>
              </a:ext>
            </a:extLst>
          </p:cNvPr>
          <p:cNvSpPr>
            <a:spLocks noGrp="1"/>
          </p:cNvSpPr>
          <p:nvPr>
            <p:ph idx="1"/>
          </p:nvPr>
        </p:nvSpPr>
        <p:spPr>
          <a:xfrm>
            <a:off x="457201" y="3264832"/>
            <a:ext cx="4419600" cy="3009494"/>
          </a:xfrm>
        </p:spPr>
        <p:txBody>
          <a:bodyPr>
            <a:normAutofit/>
          </a:bodyPr>
          <a:lstStyle/>
          <a:p>
            <a:r>
              <a:rPr lang="tr-TR" sz="2400" i="0" dirty="0">
                <a:solidFill>
                  <a:schemeClr val="tx1"/>
                </a:solidFill>
                <a:effectLst/>
                <a:latin typeface="Arial" panose="020B0604020202020204" pitchFamily="34" charset="0"/>
                <a:cs typeface="Arial" panose="020B0604020202020204" pitchFamily="34" charset="0"/>
              </a:rPr>
              <a:t>Stemming (köklendirme), ek almış kelimeleri aldığı eklerden arındırma veya İngilizcede zaman (tense) nedeniyle değişime uğramış kelimelerin kökünü tespit etme işlemidir.</a:t>
            </a:r>
            <a:endParaRPr lang="tr-TR" sz="2400" dirty="0">
              <a:solidFill>
                <a:schemeClr val="tx1"/>
              </a:solidFill>
              <a:latin typeface="Arial" panose="020B0604020202020204" pitchFamily="34" charset="0"/>
              <a:cs typeface="Arial" panose="020B0604020202020204" pitchFamily="34" charset="0"/>
            </a:endParaRPr>
          </a:p>
        </p:txBody>
      </p:sp>
      <p:sp>
        <p:nvSpPr>
          <p:cNvPr id="48"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pic>
        <p:nvPicPr>
          <p:cNvPr id="6" name="Resim 5" descr="tablo içeren bir resim&#10;&#10;Açıklama otomatik olarak oluşturuldu">
            <a:extLst>
              <a:ext uri="{FF2B5EF4-FFF2-40B4-BE49-F238E27FC236}">
                <a16:creationId xmlns:a16="http://schemas.microsoft.com/office/drawing/2014/main" id="{3A3B79CF-AE58-433B-9C21-492FA1354AAA}"/>
              </a:ext>
            </a:extLst>
          </p:cNvPr>
          <p:cNvPicPr>
            <a:picLocks noChangeAspect="1"/>
          </p:cNvPicPr>
          <p:nvPr/>
        </p:nvPicPr>
        <p:blipFill>
          <a:blip r:embed="rId2"/>
          <a:stretch>
            <a:fillRect/>
          </a:stretch>
        </p:blipFill>
        <p:spPr>
          <a:xfrm>
            <a:off x="5203767" y="2917205"/>
            <a:ext cx="6795701" cy="1172258"/>
          </a:xfrm>
          <a:prstGeom prst="rect">
            <a:avLst/>
          </a:prstGeom>
        </p:spPr>
      </p:pic>
      <p:sp>
        <p:nvSpPr>
          <p:cNvPr id="4" name="Slayt Numarası Yer Tutucusu 3">
            <a:extLst>
              <a:ext uri="{FF2B5EF4-FFF2-40B4-BE49-F238E27FC236}">
                <a16:creationId xmlns:a16="http://schemas.microsoft.com/office/drawing/2014/main" id="{28298E6C-1451-42BB-9D8E-E577E6AEE548}"/>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smtClean="0"/>
              <a:pPr>
                <a:spcAft>
                  <a:spcPts val="600"/>
                </a:spcAft>
              </a:pPr>
              <a:t>12</a:t>
            </a:fld>
            <a:endParaRPr lang="en-US"/>
          </a:p>
        </p:txBody>
      </p:sp>
      <p:sp>
        <p:nvSpPr>
          <p:cNvPr id="8" name="Metin kutusu 7">
            <a:extLst>
              <a:ext uri="{FF2B5EF4-FFF2-40B4-BE49-F238E27FC236}">
                <a16:creationId xmlns:a16="http://schemas.microsoft.com/office/drawing/2014/main" id="{6082C1F3-50BF-4CB0-9628-0EED25D4BCA4}"/>
              </a:ext>
            </a:extLst>
          </p:cNvPr>
          <p:cNvSpPr txBox="1"/>
          <p:nvPr/>
        </p:nvSpPr>
        <p:spPr>
          <a:xfrm>
            <a:off x="7194806" y="4251886"/>
            <a:ext cx="3630886" cy="369332"/>
          </a:xfrm>
          <a:prstGeom prst="rect">
            <a:avLst/>
          </a:prstGeom>
          <a:noFill/>
        </p:spPr>
        <p:txBody>
          <a:bodyPr wrap="square" rtlCol="0">
            <a:spAutoFit/>
          </a:bodyPr>
          <a:lstStyle/>
          <a:p>
            <a:r>
              <a:rPr lang="tr-TR" b="1" dirty="0">
                <a:latin typeface="Arial" panose="020B0604020202020204" pitchFamily="34" charset="0"/>
                <a:cs typeface="Arial" panose="020B0604020202020204" pitchFamily="34" charset="0"/>
              </a:rPr>
              <a:t>Şekil 4</a:t>
            </a:r>
            <a:r>
              <a:rPr lang="tr-TR" dirty="0">
                <a:latin typeface="Arial" panose="020B0604020202020204" pitchFamily="34" charset="0"/>
                <a:cs typeface="Arial" panose="020B0604020202020204" pitchFamily="34" charset="0"/>
              </a:rPr>
              <a:t>: Stemming Örnek Tablosu</a:t>
            </a:r>
          </a:p>
        </p:txBody>
      </p:sp>
    </p:spTree>
    <p:extLst>
      <p:ext uri="{BB962C8B-B14F-4D97-AF65-F5344CB8AC3E}">
        <p14:creationId xmlns:p14="http://schemas.microsoft.com/office/powerpoint/2010/main" val="168484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DB47D9-E5A7-41FB-BF91-E2A23A3AFE9A}"/>
              </a:ext>
            </a:extLst>
          </p:cNvPr>
          <p:cNvSpPr>
            <a:spLocks noGrp="1"/>
          </p:cNvSpPr>
          <p:nvPr>
            <p:ph type="title"/>
          </p:nvPr>
        </p:nvSpPr>
        <p:spPr/>
        <p:txBody>
          <a:bodyPr>
            <a:normAutofit/>
          </a:bodyPr>
          <a:lstStyle/>
          <a:p>
            <a:pPr algn="ctr"/>
            <a:r>
              <a:rPr lang="tr-TR" sz="4000" b="1" dirty="0">
                <a:solidFill>
                  <a:schemeClr val="bg1">
                    <a:lumMod val="75000"/>
                  </a:schemeClr>
                </a:solidFill>
                <a:latin typeface="Arial" panose="020B0604020202020204" pitchFamily="34" charset="0"/>
                <a:cs typeface="Arial" panose="020B0604020202020204" pitchFamily="34" charset="0"/>
              </a:rPr>
              <a:t>5.</a:t>
            </a:r>
            <a:r>
              <a:rPr lang="tr-TR" sz="4000" b="1" i="0" dirty="0">
                <a:solidFill>
                  <a:schemeClr val="bg1">
                    <a:lumMod val="75000"/>
                  </a:schemeClr>
                </a:solidFill>
                <a:effectLst/>
                <a:latin typeface="Arial" panose="020B0604020202020204" pitchFamily="34" charset="0"/>
                <a:cs typeface="Arial" panose="020B0604020202020204" pitchFamily="34" charset="0"/>
              </a:rPr>
              <a:t> Stopwords (Etkisiz Kelimeler) Kaldırma</a:t>
            </a:r>
            <a:endParaRPr lang="tr-TR" sz="4000" b="1" dirty="0">
              <a:solidFill>
                <a:schemeClr val="bg1">
                  <a:lumMod val="75000"/>
                </a:schemeClr>
              </a:solidFill>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7907522D-1D5A-4F84-81A0-8FA19B442D20}"/>
              </a:ext>
            </a:extLst>
          </p:cNvPr>
          <p:cNvSpPr>
            <a:spLocks noGrp="1"/>
          </p:cNvSpPr>
          <p:nvPr>
            <p:ph idx="1"/>
          </p:nvPr>
        </p:nvSpPr>
        <p:spPr/>
        <p:txBody>
          <a:bodyPr/>
          <a:lstStyle/>
          <a:p>
            <a:r>
              <a:rPr lang="tr-TR" dirty="0">
                <a:solidFill>
                  <a:schemeClr val="tx1"/>
                </a:solidFill>
                <a:latin typeface="Arial" panose="020B0604020202020204" pitchFamily="34" charset="0"/>
                <a:cs typeface="Arial" panose="020B0604020202020204" pitchFamily="34" charset="0"/>
              </a:rPr>
              <a:t>Stopwords, etkisiz kelimeler anlamına gelir, cümleye etkisi çok az olan veya hiç olmayan kelimelerdir duygu veya durum belirtmez İngiliz dilinde </a:t>
            </a:r>
            <a:r>
              <a:rPr lang="tr-TR" dirty="0" err="1">
                <a:solidFill>
                  <a:schemeClr val="tx1"/>
                </a:solidFill>
                <a:latin typeface="Arial" panose="020B0604020202020204" pitchFamily="34" charset="0"/>
                <a:cs typeface="Arial" panose="020B0604020202020204" pitchFamily="34" charset="0"/>
              </a:rPr>
              <a:t>stopwordlere</a:t>
            </a:r>
            <a:r>
              <a:rPr lang="tr-TR" dirty="0">
                <a:solidFill>
                  <a:schemeClr val="tx1"/>
                </a:solidFill>
                <a:latin typeface="Arial" panose="020B0604020202020204" pitchFamily="34" charset="0"/>
                <a:cs typeface="Arial" panose="020B0604020202020204" pitchFamily="34" charset="0"/>
              </a:rPr>
              <a:t> örnek olarak </a:t>
            </a:r>
            <a:r>
              <a:rPr lang="tr-TR" dirty="0" err="1">
                <a:solidFill>
                  <a:schemeClr val="tx1"/>
                </a:solidFill>
                <a:latin typeface="Arial" panose="020B0604020202020204" pitchFamily="34" charset="0"/>
                <a:cs typeface="Arial" panose="020B0604020202020204" pitchFamily="34" charset="0"/>
              </a:rPr>
              <a:t>a,an,is,the</a:t>
            </a:r>
            <a:r>
              <a:rPr lang="tr-TR" dirty="0">
                <a:solidFill>
                  <a:schemeClr val="tx1"/>
                </a:solidFill>
                <a:latin typeface="Arial" panose="020B0604020202020204" pitchFamily="34" charset="0"/>
                <a:cs typeface="Arial" panose="020B0604020202020204" pitchFamily="34" charset="0"/>
              </a:rPr>
              <a:t> vs. verilebilir. Bu kelimeler duygu içermediğinden, duygu analizi yaparken bu kelimelere ihtiyacımız olmayacak bu nedenle metinleri bu kelimelerden ayırıyoruz.</a:t>
            </a:r>
            <a:endParaRPr lang="tr-TR" i="0" dirty="0">
              <a:solidFill>
                <a:schemeClr val="tx1"/>
              </a:solidFill>
              <a:effectLst/>
              <a:latin typeface="Arial" panose="020B0604020202020204" pitchFamily="34" charset="0"/>
              <a:cs typeface="Arial" panose="020B0604020202020204" pitchFamily="34" charset="0"/>
            </a:endParaRPr>
          </a:p>
          <a:p>
            <a:endParaRPr lang="tr-TR" dirty="0"/>
          </a:p>
        </p:txBody>
      </p:sp>
      <p:sp>
        <p:nvSpPr>
          <p:cNvPr id="4" name="Slayt Numarası Yer Tutucusu 3">
            <a:extLst>
              <a:ext uri="{FF2B5EF4-FFF2-40B4-BE49-F238E27FC236}">
                <a16:creationId xmlns:a16="http://schemas.microsoft.com/office/drawing/2014/main" id="{6CAD0ADA-4028-445F-B919-5763BBE867D9}"/>
              </a:ext>
            </a:extLst>
          </p:cNvPr>
          <p:cNvSpPr>
            <a:spLocks noGrp="1"/>
          </p:cNvSpPr>
          <p:nvPr>
            <p:ph type="sldNum" sz="quarter" idx="12"/>
          </p:nvPr>
        </p:nvSpPr>
        <p:spPr/>
        <p:txBody>
          <a:bodyPr/>
          <a:lstStyle/>
          <a:p>
            <a:fld id="{11A71338-8BA2-4C79-A6C5-5A8E30081D0C}" type="slidenum">
              <a:rPr lang="en-US" smtClean="0"/>
              <a:t>13</a:t>
            </a:fld>
            <a:endParaRPr lang="en-US"/>
          </a:p>
        </p:txBody>
      </p:sp>
    </p:spTree>
    <p:extLst>
      <p:ext uri="{BB962C8B-B14F-4D97-AF65-F5344CB8AC3E}">
        <p14:creationId xmlns:p14="http://schemas.microsoft.com/office/powerpoint/2010/main" val="123959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B0980-6C25-47AB-B66F-F8278D8B2F16}"/>
              </a:ext>
            </a:extLst>
          </p:cNvPr>
          <p:cNvSpPr>
            <a:spLocks noGrp="1"/>
          </p:cNvSpPr>
          <p:nvPr>
            <p:ph type="title"/>
          </p:nvPr>
        </p:nvSpPr>
        <p:spPr/>
        <p:txBody>
          <a:bodyPr>
            <a:normAutofit/>
          </a:bodyPr>
          <a:lstStyle/>
          <a:p>
            <a:pPr algn="ctr"/>
            <a:r>
              <a:rPr lang="tr-TR" sz="2800" b="1" dirty="0">
                <a:solidFill>
                  <a:schemeClr val="bg1">
                    <a:lumMod val="75000"/>
                  </a:schemeClr>
                </a:solidFill>
                <a:latin typeface="Arial" panose="020B0604020202020204" pitchFamily="34" charset="0"/>
                <a:cs typeface="Arial" panose="020B0604020202020204" pitchFamily="34" charset="0"/>
              </a:rPr>
              <a:t>VERİ KÜMESİNİN TRAIN ve TEST VERİSİ OLARAK AYRILMASI</a:t>
            </a:r>
          </a:p>
        </p:txBody>
      </p:sp>
      <p:sp>
        <p:nvSpPr>
          <p:cNvPr id="3" name="İçerik Yer Tutucusu 2">
            <a:extLst>
              <a:ext uri="{FF2B5EF4-FFF2-40B4-BE49-F238E27FC236}">
                <a16:creationId xmlns:a16="http://schemas.microsoft.com/office/drawing/2014/main" id="{F6BE7E5F-70DA-4A11-87FB-086AF68085FB}"/>
              </a:ext>
            </a:extLst>
          </p:cNvPr>
          <p:cNvSpPr>
            <a:spLocks noGrp="1"/>
          </p:cNvSpPr>
          <p:nvPr>
            <p:ph idx="1"/>
          </p:nvPr>
        </p:nvSpPr>
        <p:spPr/>
        <p:txBody>
          <a:bodyPr/>
          <a:lstStyle/>
          <a:p>
            <a:r>
              <a:rPr lang="tr-TR" dirty="0">
                <a:solidFill>
                  <a:schemeClr val="tx1"/>
                </a:solidFill>
                <a:latin typeface="Arial" panose="020B0604020202020204" pitchFamily="34" charset="0"/>
                <a:cs typeface="Arial" panose="020B0604020202020204" pitchFamily="34" charset="0"/>
              </a:rPr>
              <a:t>Veri seti %80 </a:t>
            </a:r>
            <a:r>
              <a:rPr lang="tr-TR" dirty="0" err="1">
                <a:solidFill>
                  <a:schemeClr val="tx1"/>
                </a:solidFill>
                <a:latin typeface="Arial" panose="020B0604020202020204" pitchFamily="34" charset="0"/>
                <a:cs typeface="Arial" panose="020B0604020202020204" pitchFamily="34" charset="0"/>
              </a:rPr>
              <a:t>train</a:t>
            </a:r>
            <a:r>
              <a:rPr lang="tr-TR" dirty="0">
                <a:solidFill>
                  <a:schemeClr val="tx1"/>
                </a:solidFill>
                <a:latin typeface="Arial" panose="020B0604020202020204" pitchFamily="34" charset="0"/>
                <a:cs typeface="Arial" panose="020B0604020202020204" pitchFamily="34" charset="0"/>
              </a:rPr>
              <a:t> (eğitim) ve %20 test verisi olacak şekilde ayrılmıştır. Bu oranları veri setimizin büyüklüğüne vurduğumuzda 40000 (kırk bin) </a:t>
            </a:r>
            <a:r>
              <a:rPr lang="tr-TR" dirty="0" err="1">
                <a:solidFill>
                  <a:schemeClr val="tx1"/>
                </a:solidFill>
                <a:latin typeface="Arial" panose="020B0604020202020204" pitchFamily="34" charset="0"/>
                <a:cs typeface="Arial" panose="020B0604020202020204" pitchFamily="34" charset="0"/>
              </a:rPr>
              <a:t>train</a:t>
            </a:r>
            <a:r>
              <a:rPr lang="tr-TR" dirty="0">
                <a:solidFill>
                  <a:schemeClr val="tx1"/>
                </a:solidFill>
                <a:latin typeface="Arial" panose="020B0604020202020204" pitchFamily="34" charset="0"/>
                <a:cs typeface="Arial" panose="020B0604020202020204" pitchFamily="34" charset="0"/>
              </a:rPr>
              <a:t> ve 10000 (on bin) test verisi elde etmiş oluyoruz.</a:t>
            </a:r>
          </a:p>
        </p:txBody>
      </p:sp>
      <p:sp>
        <p:nvSpPr>
          <p:cNvPr id="4" name="Slayt Numarası Yer Tutucusu 3">
            <a:extLst>
              <a:ext uri="{FF2B5EF4-FFF2-40B4-BE49-F238E27FC236}">
                <a16:creationId xmlns:a16="http://schemas.microsoft.com/office/drawing/2014/main" id="{7EB86438-A644-497B-8CAA-25D2D3D9F6AA}"/>
              </a:ext>
            </a:extLst>
          </p:cNvPr>
          <p:cNvSpPr>
            <a:spLocks noGrp="1"/>
          </p:cNvSpPr>
          <p:nvPr>
            <p:ph type="sldNum" sz="quarter" idx="12"/>
          </p:nvPr>
        </p:nvSpPr>
        <p:spPr/>
        <p:txBody>
          <a:bodyPr/>
          <a:lstStyle/>
          <a:p>
            <a:fld id="{11A71338-8BA2-4C79-A6C5-5A8E30081D0C}" type="slidenum">
              <a:rPr lang="en-US" smtClean="0"/>
              <a:t>14</a:t>
            </a:fld>
            <a:endParaRPr lang="en-US"/>
          </a:p>
        </p:txBody>
      </p:sp>
    </p:spTree>
    <p:extLst>
      <p:ext uri="{BB962C8B-B14F-4D97-AF65-F5344CB8AC3E}">
        <p14:creationId xmlns:p14="http://schemas.microsoft.com/office/powerpoint/2010/main" val="387957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3" name="Rectangle 72">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5" name="Right Triangle 7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Document 76">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79" name="Group 7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80" name="Straight Connector 7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C213ED93-B5D1-4B13-9ED5-03918C9FB345}"/>
              </a:ext>
            </a:extLst>
          </p:cNvPr>
          <p:cNvSpPr>
            <a:spLocks noGrp="1"/>
          </p:cNvSpPr>
          <p:nvPr>
            <p:ph type="title"/>
          </p:nvPr>
        </p:nvSpPr>
        <p:spPr>
          <a:xfrm>
            <a:off x="3047" y="731984"/>
            <a:ext cx="7128749" cy="2240735"/>
          </a:xfrm>
        </p:spPr>
        <p:txBody>
          <a:bodyPr>
            <a:normAutofit/>
          </a:bodyPr>
          <a:lstStyle/>
          <a:p>
            <a:pPr algn="ctr"/>
            <a:r>
              <a:rPr lang="tr-TR" sz="2400" b="1" dirty="0">
                <a:solidFill>
                  <a:schemeClr val="bg1">
                    <a:lumMod val="75000"/>
                  </a:schemeClr>
                </a:solidFill>
                <a:latin typeface="Arial" panose="020B0604020202020204" pitchFamily="34" charset="0"/>
                <a:cs typeface="Arial" panose="020B0604020202020204" pitchFamily="34" charset="0"/>
              </a:rPr>
              <a:t>BAG OF WORDS (Kelime Çantası</a:t>
            </a:r>
            <a:r>
              <a:rPr lang="tr-TR" sz="2400" b="1" i="0" dirty="0">
                <a:solidFill>
                  <a:schemeClr val="bg1">
                    <a:lumMod val="75000"/>
                  </a:schemeClr>
                </a:solidFill>
                <a:effectLst/>
                <a:latin typeface="Arial" panose="020B0604020202020204" pitchFamily="34" charset="0"/>
                <a:cs typeface="Arial" panose="020B0604020202020204" pitchFamily="34" charset="0"/>
              </a:rPr>
              <a:t>)</a:t>
            </a:r>
            <a:r>
              <a:rPr lang="tr-TR" sz="2400" b="1" dirty="0">
                <a:solidFill>
                  <a:schemeClr val="bg1">
                    <a:lumMod val="75000"/>
                  </a:schemeClr>
                </a:solidFill>
                <a:latin typeface="Arial" panose="020B0604020202020204" pitchFamily="34" charset="0"/>
                <a:cs typeface="Arial" panose="020B0604020202020204" pitchFamily="34" charset="0"/>
              </a:rPr>
              <a:t> MODELİ </a:t>
            </a:r>
            <a:br>
              <a:rPr lang="tr-TR" b="0" i="0" dirty="0">
                <a:effectLst/>
                <a:latin typeface="Arial" panose="020B0604020202020204" pitchFamily="34" charset="0"/>
                <a:cs typeface="Arial" panose="020B0604020202020204" pitchFamily="34" charset="0"/>
              </a:rPr>
            </a:br>
            <a:endParaRPr lang="tr-TR" dirty="0">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33B3F57B-9AE9-4B6A-9AD4-EBB38A908F92}"/>
              </a:ext>
            </a:extLst>
          </p:cNvPr>
          <p:cNvSpPr>
            <a:spLocks noGrp="1"/>
          </p:cNvSpPr>
          <p:nvPr>
            <p:ph idx="1"/>
          </p:nvPr>
        </p:nvSpPr>
        <p:spPr>
          <a:xfrm>
            <a:off x="457200" y="3264832"/>
            <a:ext cx="6159160" cy="2998983"/>
          </a:xfrm>
        </p:spPr>
        <p:txBody>
          <a:bodyPr>
            <a:normAutofit/>
          </a:bodyPr>
          <a:lstStyle/>
          <a:p>
            <a:r>
              <a:rPr lang="tr-TR" sz="1800" i="0" dirty="0" err="1">
                <a:solidFill>
                  <a:schemeClr val="tx1"/>
                </a:solidFill>
                <a:effectLst/>
                <a:latin typeface="Arial" panose="020B0604020202020204" pitchFamily="34" charset="0"/>
                <a:cs typeface="Arial" panose="020B0604020202020204" pitchFamily="34" charset="0"/>
              </a:rPr>
              <a:t>Bag</a:t>
            </a:r>
            <a:r>
              <a:rPr lang="tr-TR" sz="1800" i="0" dirty="0">
                <a:solidFill>
                  <a:schemeClr val="tx1"/>
                </a:solidFill>
                <a:effectLst/>
                <a:latin typeface="Arial" panose="020B0604020202020204" pitchFamily="34" charset="0"/>
                <a:cs typeface="Arial" panose="020B0604020202020204" pitchFamily="34" charset="0"/>
              </a:rPr>
              <a:t> Of </a:t>
            </a:r>
            <a:r>
              <a:rPr lang="tr-TR" sz="1800" i="0" dirty="0" err="1">
                <a:solidFill>
                  <a:schemeClr val="tx1"/>
                </a:solidFill>
                <a:effectLst/>
                <a:latin typeface="Arial" panose="020B0604020202020204" pitchFamily="34" charset="0"/>
                <a:cs typeface="Arial" panose="020B0604020202020204" pitchFamily="34" charset="0"/>
              </a:rPr>
              <a:t>Words</a:t>
            </a:r>
            <a:r>
              <a:rPr lang="tr-TR" sz="1800" i="0" dirty="0">
                <a:solidFill>
                  <a:schemeClr val="tx1"/>
                </a:solidFill>
                <a:effectLst/>
                <a:latin typeface="Arial" panose="020B0604020202020204" pitchFamily="34" charset="0"/>
                <a:cs typeface="Arial" panose="020B0604020202020204" pitchFamily="34" charset="0"/>
              </a:rPr>
              <a:t> (Kelime Çantası): Metin belgelerini sayısal vektörlere veya kelime torbasına dönüştürmek için kullanılır. Projemizde </a:t>
            </a:r>
            <a:r>
              <a:rPr lang="tr-TR" sz="1800" i="0" dirty="0" err="1">
                <a:solidFill>
                  <a:schemeClr val="tx1"/>
                </a:solidFill>
                <a:effectLst/>
                <a:latin typeface="Arial" panose="020B0604020202020204" pitchFamily="34" charset="0"/>
                <a:cs typeface="Arial" panose="020B0604020202020204" pitchFamily="34" charset="0"/>
              </a:rPr>
              <a:t>BoW</a:t>
            </a:r>
            <a:r>
              <a:rPr lang="tr-TR" sz="1800" i="0" dirty="0">
                <a:solidFill>
                  <a:schemeClr val="tx1"/>
                </a:solidFill>
                <a:effectLst/>
                <a:latin typeface="Arial" panose="020B0604020202020204" pitchFamily="34" charset="0"/>
                <a:cs typeface="Arial" panose="020B0604020202020204" pitchFamily="34" charset="0"/>
              </a:rPr>
              <a:t> oluşturmak için </a:t>
            </a:r>
            <a:r>
              <a:rPr lang="tr-TR" sz="1800" i="0" dirty="0" err="1">
                <a:solidFill>
                  <a:schemeClr val="tx1"/>
                </a:solidFill>
                <a:effectLst/>
                <a:latin typeface="Arial" panose="020B0604020202020204" pitchFamily="34" charset="0"/>
                <a:cs typeface="Arial" panose="020B0604020202020204" pitchFamily="34" charset="0"/>
              </a:rPr>
              <a:t>Scikit</a:t>
            </a:r>
            <a:r>
              <a:rPr lang="tr-TR" sz="1800" dirty="0" err="1">
                <a:solidFill>
                  <a:schemeClr val="tx1"/>
                </a:solidFill>
                <a:latin typeface="Arial" panose="020B0604020202020204" pitchFamily="34" charset="0"/>
                <a:cs typeface="Arial" panose="020B0604020202020204" pitchFamily="34" charset="0"/>
              </a:rPr>
              <a:t>-</a:t>
            </a:r>
            <a:r>
              <a:rPr lang="tr-TR" sz="1800" i="0" dirty="0" err="1">
                <a:solidFill>
                  <a:schemeClr val="tx1"/>
                </a:solidFill>
                <a:effectLst/>
                <a:latin typeface="Arial" panose="020B0604020202020204" pitchFamily="34" charset="0"/>
                <a:cs typeface="Arial" panose="020B0604020202020204" pitchFamily="34" charset="0"/>
              </a:rPr>
              <a:t>Learn</a:t>
            </a:r>
            <a:r>
              <a:rPr lang="tr-TR" sz="1800" i="0" dirty="0">
                <a:solidFill>
                  <a:schemeClr val="tx1"/>
                </a:solidFill>
                <a:effectLst/>
                <a:latin typeface="Arial" panose="020B0604020202020204" pitchFamily="34" charset="0"/>
                <a:cs typeface="Arial" panose="020B0604020202020204" pitchFamily="34" charset="0"/>
              </a:rPr>
              <a:t> kütüphanesinin ‘</a:t>
            </a:r>
            <a:r>
              <a:rPr lang="tr-TR" sz="1800" i="0" dirty="0" err="1">
                <a:solidFill>
                  <a:schemeClr val="tx1"/>
                </a:solidFill>
                <a:effectLst/>
                <a:latin typeface="Arial" panose="020B0604020202020204" pitchFamily="34" charset="0"/>
                <a:cs typeface="Arial" panose="020B0604020202020204" pitchFamily="34" charset="0"/>
              </a:rPr>
              <a:t>CountVectorizer</a:t>
            </a:r>
            <a:r>
              <a:rPr lang="tr-TR" sz="1800" i="0" dirty="0">
                <a:solidFill>
                  <a:schemeClr val="tx1"/>
                </a:solidFill>
                <a:effectLst/>
                <a:latin typeface="Arial" panose="020B0604020202020204" pitchFamily="34" charset="0"/>
                <a:cs typeface="Arial" panose="020B0604020202020204" pitchFamily="34" charset="0"/>
              </a:rPr>
              <a:t>’ fonksiyonunu kullandık.</a:t>
            </a:r>
            <a:endParaRPr lang="tr-TR" sz="1800" dirty="0">
              <a:solidFill>
                <a:schemeClr val="tx1"/>
              </a:solidFill>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62911928-EC49-4C1A-8D0F-515F6F2350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3514" y="1812332"/>
            <a:ext cx="5009616" cy="3341374"/>
          </a:xfrm>
          <a:prstGeom prst="rect">
            <a:avLst/>
          </a:prstGeom>
          <a:noFill/>
          <a:extLst>
            <a:ext uri="{909E8E84-426E-40DD-AFC4-6F175D3DCCD1}">
              <a14:hiddenFill xmlns:a14="http://schemas.microsoft.com/office/drawing/2010/main">
                <a:solidFill>
                  <a:srgbClr val="FFFFFF"/>
                </a:solidFill>
              </a14:hiddenFill>
            </a:ext>
          </a:extLst>
        </p:spPr>
      </p:pic>
      <p:sp>
        <p:nvSpPr>
          <p:cNvPr id="4" name="Slayt Numarası Yer Tutucusu 3">
            <a:extLst>
              <a:ext uri="{FF2B5EF4-FFF2-40B4-BE49-F238E27FC236}">
                <a16:creationId xmlns:a16="http://schemas.microsoft.com/office/drawing/2014/main" id="{444C80E6-C44C-4597-BDF2-BC22199AA2CE}"/>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smtClean="0"/>
              <a:pPr>
                <a:spcAft>
                  <a:spcPts val="600"/>
                </a:spcAft>
              </a:pPr>
              <a:t>15</a:t>
            </a:fld>
            <a:endParaRPr lang="en-US"/>
          </a:p>
        </p:txBody>
      </p:sp>
      <p:sp>
        <p:nvSpPr>
          <p:cNvPr id="5" name="Metin kutusu 4">
            <a:extLst>
              <a:ext uri="{FF2B5EF4-FFF2-40B4-BE49-F238E27FC236}">
                <a16:creationId xmlns:a16="http://schemas.microsoft.com/office/drawing/2014/main" id="{A4640B38-3546-44BA-AA1E-442DD3859968}"/>
              </a:ext>
            </a:extLst>
          </p:cNvPr>
          <p:cNvSpPr txBox="1"/>
          <p:nvPr/>
        </p:nvSpPr>
        <p:spPr>
          <a:xfrm>
            <a:off x="7938419" y="5310608"/>
            <a:ext cx="3657598" cy="369332"/>
          </a:xfrm>
          <a:prstGeom prst="rect">
            <a:avLst/>
          </a:prstGeom>
          <a:noFill/>
        </p:spPr>
        <p:txBody>
          <a:bodyPr wrap="square" rtlCol="0">
            <a:spAutoFit/>
          </a:bodyPr>
          <a:lstStyle/>
          <a:p>
            <a:r>
              <a:rPr lang="tr-TR" b="1" dirty="0">
                <a:latin typeface="Arial" panose="020B0604020202020204" pitchFamily="34" charset="0"/>
                <a:cs typeface="Arial" panose="020B0604020202020204" pitchFamily="34" charset="0"/>
              </a:rPr>
              <a:t>Şekil 5</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BoW</a:t>
            </a:r>
            <a:r>
              <a:rPr lang="tr-TR" dirty="0">
                <a:latin typeface="Arial" panose="020B0604020202020204" pitchFamily="34" charset="0"/>
                <a:cs typeface="Arial" panose="020B0604020202020204" pitchFamily="34" charset="0"/>
              </a:rPr>
              <a:t> Örnek Gösterimi</a:t>
            </a:r>
          </a:p>
        </p:txBody>
      </p:sp>
    </p:spTree>
    <p:extLst>
      <p:ext uri="{BB962C8B-B14F-4D97-AF65-F5344CB8AC3E}">
        <p14:creationId xmlns:p14="http://schemas.microsoft.com/office/powerpoint/2010/main" val="298690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B99DA4-E081-4A81-B908-86EC88610841}"/>
              </a:ext>
            </a:extLst>
          </p:cNvPr>
          <p:cNvSpPr>
            <a:spLocks noGrp="1"/>
          </p:cNvSpPr>
          <p:nvPr>
            <p:ph type="title"/>
          </p:nvPr>
        </p:nvSpPr>
        <p:spPr/>
        <p:txBody>
          <a:bodyPr>
            <a:normAutofit/>
          </a:bodyPr>
          <a:lstStyle/>
          <a:p>
            <a:pPr algn="ctr"/>
            <a:r>
              <a:rPr lang="en-US" sz="2700" b="1" i="0" dirty="0">
                <a:solidFill>
                  <a:schemeClr val="bg1">
                    <a:lumMod val="75000"/>
                  </a:schemeClr>
                </a:solidFill>
                <a:effectLst/>
                <a:latin typeface="Arial" panose="020B0604020202020204" pitchFamily="34" charset="0"/>
                <a:cs typeface="Arial" panose="020B0604020202020204" pitchFamily="34" charset="0"/>
              </a:rPr>
              <a:t>TF-IDF (Term Frequency-Inverse Document Frequency)</a:t>
            </a:r>
            <a:r>
              <a:rPr lang="tr-TR" sz="2700" b="1" i="0" dirty="0">
                <a:solidFill>
                  <a:schemeClr val="bg1">
                    <a:lumMod val="75000"/>
                  </a:schemeClr>
                </a:solidFill>
                <a:effectLst/>
                <a:latin typeface="Arial" panose="020B0604020202020204" pitchFamily="34" charset="0"/>
                <a:cs typeface="Arial" panose="020B0604020202020204" pitchFamily="34" charset="0"/>
              </a:rPr>
              <a:t> MODELİ</a:t>
            </a:r>
            <a:br>
              <a:rPr lang="en-US" b="0" i="0" dirty="0">
                <a:solidFill>
                  <a:schemeClr val="bg1">
                    <a:lumMod val="75000"/>
                  </a:schemeClr>
                </a:solidFill>
                <a:effectLst/>
                <a:latin typeface="Roboto" panose="02000000000000000000" pitchFamily="2" charset="0"/>
              </a:rPr>
            </a:br>
            <a:endParaRPr lang="tr-TR" dirty="0">
              <a:solidFill>
                <a:schemeClr val="bg1">
                  <a:lumMod val="75000"/>
                </a:schemeClr>
              </a:solidFill>
            </a:endParaRPr>
          </a:p>
        </p:txBody>
      </p:sp>
      <p:sp>
        <p:nvSpPr>
          <p:cNvPr id="3" name="İçerik Yer Tutucusu 2">
            <a:extLst>
              <a:ext uri="{FF2B5EF4-FFF2-40B4-BE49-F238E27FC236}">
                <a16:creationId xmlns:a16="http://schemas.microsoft.com/office/drawing/2014/main" id="{AA8BE8FA-92D8-4616-970F-822864E75A26}"/>
              </a:ext>
            </a:extLst>
          </p:cNvPr>
          <p:cNvSpPr>
            <a:spLocks noGrp="1"/>
          </p:cNvSpPr>
          <p:nvPr>
            <p:ph idx="1"/>
          </p:nvPr>
        </p:nvSpPr>
        <p:spPr/>
        <p:txBody>
          <a:bodyPr>
            <a:normAutofit fontScale="85000" lnSpcReduction="20000"/>
          </a:bodyPr>
          <a:lstStyle/>
          <a:p>
            <a:r>
              <a:rPr lang="tr-TR" i="0" dirty="0">
                <a:solidFill>
                  <a:schemeClr val="tx1"/>
                </a:solidFill>
                <a:effectLst/>
                <a:latin typeface="Arial" panose="020B0604020202020204" pitchFamily="34" charset="0"/>
                <a:cs typeface="Arial" panose="020B0604020202020204" pitchFamily="34" charset="0"/>
              </a:rPr>
              <a:t>TF-IDF modeli metin belgelerini TF-IDF özellik matrisine dönüştürmek için kullanılır.</a:t>
            </a:r>
          </a:p>
          <a:p>
            <a:r>
              <a:rPr lang="tr-TR" i="0" dirty="0" err="1">
                <a:solidFill>
                  <a:schemeClr val="tx1"/>
                </a:solidFill>
                <a:effectLst/>
                <a:latin typeface="Arial" panose="020B0604020202020204" pitchFamily="34" charset="0"/>
                <a:cs typeface="Arial" panose="020B0604020202020204" pitchFamily="34" charset="0"/>
              </a:rPr>
              <a:t>Term</a:t>
            </a:r>
            <a:r>
              <a:rPr lang="tr-TR" i="0" dirty="0">
                <a:solidFill>
                  <a:schemeClr val="tx1"/>
                </a:solidFill>
                <a:effectLst/>
                <a:latin typeface="Arial" panose="020B0604020202020204" pitchFamily="34" charset="0"/>
                <a:cs typeface="Arial" panose="020B0604020202020204" pitchFamily="34" charset="0"/>
              </a:rPr>
              <a:t> </a:t>
            </a:r>
            <a:r>
              <a:rPr lang="tr-TR" i="0" dirty="0" err="1">
                <a:solidFill>
                  <a:schemeClr val="tx1"/>
                </a:solidFill>
                <a:effectLst/>
                <a:latin typeface="Arial" panose="020B0604020202020204" pitchFamily="34" charset="0"/>
                <a:cs typeface="Arial" panose="020B0604020202020204" pitchFamily="34" charset="0"/>
              </a:rPr>
              <a:t>Frequency-Inverse</a:t>
            </a:r>
            <a:r>
              <a:rPr lang="tr-TR" i="0" dirty="0">
                <a:solidFill>
                  <a:schemeClr val="tx1"/>
                </a:solidFill>
                <a:effectLst/>
                <a:latin typeface="Arial" panose="020B0604020202020204" pitchFamily="34" charset="0"/>
                <a:cs typeface="Arial" panose="020B0604020202020204" pitchFamily="34" charset="0"/>
              </a:rPr>
              <a:t> </a:t>
            </a:r>
            <a:r>
              <a:rPr lang="tr-TR" i="0" dirty="0" err="1">
                <a:solidFill>
                  <a:schemeClr val="tx1"/>
                </a:solidFill>
                <a:effectLst/>
                <a:latin typeface="Arial" panose="020B0604020202020204" pitchFamily="34" charset="0"/>
                <a:cs typeface="Arial" panose="020B0604020202020204" pitchFamily="34" charset="0"/>
              </a:rPr>
              <a:t>Document</a:t>
            </a:r>
            <a:r>
              <a:rPr lang="tr-TR" i="0" dirty="0">
                <a:solidFill>
                  <a:schemeClr val="tx1"/>
                </a:solidFill>
                <a:effectLst/>
                <a:latin typeface="Arial" panose="020B0604020202020204" pitchFamily="34" charset="0"/>
                <a:cs typeface="Arial" panose="020B0604020202020204" pitchFamily="34" charset="0"/>
              </a:rPr>
              <a:t> </a:t>
            </a:r>
            <a:r>
              <a:rPr lang="tr-TR" i="0" dirty="0" err="1">
                <a:solidFill>
                  <a:schemeClr val="tx1"/>
                </a:solidFill>
                <a:effectLst/>
                <a:latin typeface="Arial" panose="020B0604020202020204" pitchFamily="34" charset="0"/>
                <a:cs typeface="Arial" panose="020B0604020202020204" pitchFamily="34" charset="0"/>
              </a:rPr>
              <a:t>Frequency</a:t>
            </a:r>
            <a:r>
              <a:rPr lang="tr-TR" i="0" dirty="0">
                <a:solidFill>
                  <a:schemeClr val="tx1"/>
                </a:solidFill>
                <a:effectLst/>
                <a:latin typeface="Arial" panose="020B0604020202020204" pitchFamily="34" charset="0"/>
                <a:cs typeface="Arial" panose="020B0604020202020204" pitchFamily="34" charset="0"/>
              </a:rPr>
              <a:t> (Terim Frekansı-Ters Belge Frekansı), bir kelimenin bir belge için ne kadar önemli olduğunun sayısal bir ölçüsüdür.</a:t>
            </a:r>
          </a:p>
          <a:p>
            <a:r>
              <a:rPr lang="tr-TR" i="0" dirty="0">
                <a:solidFill>
                  <a:schemeClr val="tx1"/>
                </a:solidFill>
                <a:effectLst/>
                <a:latin typeface="Arial" panose="020B0604020202020204" pitchFamily="34" charset="0"/>
                <a:cs typeface="Arial" panose="020B0604020202020204" pitchFamily="34" charset="0"/>
              </a:rPr>
              <a:t>Kelime </a:t>
            </a:r>
            <a:r>
              <a:rPr lang="tr-TR" i="0" dirty="0" err="1">
                <a:solidFill>
                  <a:schemeClr val="tx1"/>
                </a:solidFill>
                <a:effectLst/>
                <a:latin typeface="Arial" panose="020B0604020202020204" pitchFamily="34" charset="0"/>
                <a:cs typeface="Arial" panose="020B0604020202020204" pitchFamily="34" charset="0"/>
              </a:rPr>
              <a:t>Vektörleştirme</a:t>
            </a:r>
            <a:r>
              <a:rPr lang="tr-TR" i="0" dirty="0">
                <a:solidFill>
                  <a:schemeClr val="tx1"/>
                </a:solidFill>
                <a:effectLst/>
                <a:latin typeface="Arial" panose="020B0604020202020204" pitchFamily="34" charset="0"/>
                <a:cs typeface="Arial" panose="020B0604020202020204" pitchFamily="34" charset="0"/>
              </a:rPr>
              <a:t> olarak da bilinen Kelime Gömme, bir sözlükten karşılık gelen bir gerçek sayı vektörüne kelimeleri veya cümleleri eşlemek için kullanılan bir NLP (Natural Language </a:t>
            </a:r>
            <a:r>
              <a:rPr lang="tr-TR" i="0" dirty="0" err="1">
                <a:solidFill>
                  <a:schemeClr val="tx1"/>
                </a:solidFill>
                <a:effectLst/>
                <a:latin typeface="Arial" panose="020B0604020202020204" pitchFamily="34" charset="0"/>
                <a:cs typeface="Arial" panose="020B0604020202020204" pitchFamily="34" charset="0"/>
              </a:rPr>
              <a:t>Processing</a:t>
            </a:r>
            <a:r>
              <a:rPr lang="tr-TR" i="0" dirty="0">
                <a:solidFill>
                  <a:schemeClr val="tx1"/>
                </a:solidFill>
                <a:effectLst/>
                <a:latin typeface="Arial" panose="020B0604020202020204" pitchFamily="34" charset="0"/>
                <a:cs typeface="Arial" panose="020B0604020202020204" pitchFamily="34" charset="0"/>
              </a:rPr>
              <a:t>) tekniğidir. </a:t>
            </a:r>
            <a:r>
              <a:rPr lang="tr-TR" i="0" dirty="0" err="1">
                <a:solidFill>
                  <a:schemeClr val="tx1"/>
                </a:solidFill>
                <a:effectLst/>
                <a:latin typeface="Arial" panose="020B0604020202020204" pitchFamily="34" charset="0"/>
                <a:cs typeface="Arial" panose="020B0604020202020204" pitchFamily="34" charset="0"/>
              </a:rPr>
              <a:t>Vektörleştirme</a:t>
            </a:r>
            <a:r>
              <a:rPr lang="tr-TR" i="0" dirty="0">
                <a:solidFill>
                  <a:schemeClr val="tx1"/>
                </a:solidFill>
                <a:effectLst/>
                <a:latin typeface="Arial" panose="020B0604020202020204" pitchFamily="34" charset="0"/>
                <a:cs typeface="Arial" panose="020B0604020202020204" pitchFamily="34" charset="0"/>
              </a:rPr>
              <a:t>, kelimeleri sayılara çevirme işlemidir.</a:t>
            </a:r>
          </a:p>
          <a:p>
            <a:r>
              <a:rPr lang="tr-TR" sz="2800" i="0" dirty="0">
                <a:solidFill>
                  <a:schemeClr val="tx1"/>
                </a:solidFill>
                <a:effectLst/>
                <a:latin typeface="Arial" panose="020B0604020202020204" pitchFamily="34" charset="0"/>
                <a:cs typeface="Arial" panose="020B0604020202020204" pitchFamily="34" charset="0"/>
              </a:rPr>
              <a:t>Projemizde TF-IDF modeli oluşturmak için </a:t>
            </a:r>
            <a:r>
              <a:rPr lang="tr-TR" sz="2800" i="0" dirty="0" err="1">
                <a:solidFill>
                  <a:schemeClr val="tx1"/>
                </a:solidFill>
                <a:effectLst/>
                <a:latin typeface="Arial" panose="020B0604020202020204" pitchFamily="34" charset="0"/>
                <a:cs typeface="Arial" panose="020B0604020202020204" pitchFamily="34" charset="0"/>
              </a:rPr>
              <a:t>Scikit</a:t>
            </a:r>
            <a:r>
              <a:rPr lang="tr-TR" sz="2800" dirty="0" err="1">
                <a:solidFill>
                  <a:schemeClr val="tx1"/>
                </a:solidFill>
                <a:latin typeface="Arial" panose="020B0604020202020204" pitchFamily="34" charset="0"/>
                <a:cs typeface="Arial" panose="020B0604020202020204" pitchFamily="34" charset="0"/>
              </a:rPr>
              <a:t>-</a:t>
            </a:r>
            <a:r>
              <a:rPr lang="tr-TR" sz="2800" i="0" dirty="0" err="1">
                <a:solidFill>
                  <a:schemeClr val="tx1"/>
                </a:solidFill>
                <a:effectLst/>
                <a:latin typeface="Arial" panose="020B0604020202020204" pitchFamily="34" charset="0"/>
                <a:cs typeface="Arial" panose="020B0604020202020204" pitchFamily="34" charset="0"/>
              </a:rPr>
              <a:t>Learn</a:t>
            </a:r>
            <a:r>
              <a:rPr lang="tr-TR" sz="2800" i="0" dirty="0">
                <a:solidFill>
                  <a:schemeClr val="tx1"/>
                </a:solidFill>
                <a:effectLst/>
                <a:latin typeface="Arial" panose="020B0604020202020204" pitchFamily="34" charset="0"/>
                <a:cs typeface="Arial" panose="020B0604020202020204" pitchFamily="34" charset="0"/>
              </a:rPr>
              <a:t> kütüphanesinin ‘</a:t>
            </a:r>
            <a:r>
              <a:rPr lang="tr-TR" sz="2800" i="0" dirty="0" err="1">
                <a:solidFill>
                  <a:schemeClr val="tx1"/>
                </a:solidFill>
                <a:effectLst/>
                <a:latin typeface="Arial" panose="020B0604020202020204" pitchFamily="34" charset="0"/>
                <a:cs typeface="Arial" panose="020B0604020202020204" pitchFamily="34" charset="0"/>
              </a:rPr>
              <a:t>TfidfVectorizer</a:t>
            </a:r>
            <a:r>
              <a:rPr lang="tr-TR" sz="2800" i="0" dirty="0">
                <a:solidFill>
                  <a:schemeClr val="tx1"/>
                </a:solidFill>
                <a:effectLst/>
                <a:latin typeface="Arial" panose="020B0604020202020204" pitchFamily="34" charset="0"/>
                <a:cs typeface="Arial" panose="020B0604020202020204" pitchFamily="34" charset="0"/>
              </a:rPr>
              <a:t>’ fonksiyonunu kullandık.</a:t>
            </a:r>
            <a:endParaRPr lang="tr-TR" dirty="0">
              <a:solidFill>
                <a:schemeClr val="tx1"/>
              </a:solidFill>
              <a:latin typeface="Arial" panose="020B0604020202020204" pitchFamily="34" charset="0"/>
              <a:cs typeface="Arial" panose="020B0604020202020204" pitchFamily="34" charset="0"/>
            </a:endParaRPr>
          </a:p>
        </p:txBody>
      </p:sp>
      <p:sp>
        <p:nvSpPr>
          <p:cNvPr id="4" name="Slayt Numarası Yer Tutucusu 3">
            <a:extLst>
              <a:ext uri="{FF2B5EF4-FFF2-40B4-BE49-F238E27FC236}">
                <a16:creationId xmlns:a16="http://schemas.microsoft.com/office/drawing/2014/main" id="{65722BB0-35D8-4D0C-973D-A0F95B1999D6}"/>
              </a:ext>
            </a:extLst>
          </p:cNvPr>
          <p:cNvSpPr>
            <a:spLocks noGrp="1"/>
          </p:cNvSpPr>
          <p:nvPr>
            <p:ph type="sldNum" sz="quarter" idx="12"/>
          </p:nvPr>
        </p:nvSpPr>
        <p:spPr/>
        <p:txBody>
          <a:bodyPr/>
          <a:lstStyle/>
          <a:p>
            <a:fld id="{11A71338-8BA2-4C79-A6C5-5A8E30081D0C}" type="slidenum">
              <a:rPr lang="en-US" smtClean="0"/>
              <a:t>16</a:t>
            </a:fld>
            <a:endParaRPr lang="en-US"/>
          </a:p>
        </p:txBody>
      </p:sp>
    </p:spTree>
    <p:extLst>
      <p:ext uri="{BB962C8B-B14F-4D97-AF65-F5344CB8AC3E}">
        <p14:creationId xmlns:p14="http://schemas.microsoft.com/office/powerpoint/2010/main" val="35428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5158B-45A6-461E-8360-C3640532B574}"/>
              </a:ext>
            </a:extLst>
          </p:cNvPr>
          <p:cNvSpPr>
            <a:spLocks noGrp="1"/>
          </p:cNvSpPr>
          <p:nvPr>
            <p:ph type="title"/>
          </p:nvPr>
        </p:nvSpPr>
        <p:spPr/>
        <p:txBody>
          <a:bodyPr>
            <a:normAutofit fontScale="90000"/>
          </a:bodyPr>
          <a:lstStyle/>
          <a:p>
            <a:pPr algn="ctr"/>
            <a:r>
              <a:rPr lang="tr-TR" sz="3600" b="1" i="0" dirty="0">
                <a:solidFill>
                  <a:srgbClr val="D5D5D5"/>
                </a:solidFill>
                <a:effectLst/>
                <a:latin typeface="Arial" panose="020B0604020202020204" pitchFamily="34" charset="0"/>
                <a:cs typeface="Arial" panose="020B0604020202020204" pitchFamily="34" charset="0"/>
              </a:rPr>
              <a:t>DUYGU ETİKETLERİNİ BINARY’E DÖNÜŞTÜRME</a:t>
            </a:r>
            <a:br>
              <a:rPr lang="nb-NO" b="0" i="0" dirty="0">
                <a:solidFill>
                  <a:srgbClr val="D5D5D5"/>
                </a:solidFill>
                <a:effectLst/>
                <a:latin typeface="Roboto" panose="02000000000000000000" pitchFamily="2" charset="0"/>
              </a:rPr>
            </a:br>
            <a:endParaRPr lang="tr-TR" dirty="0"/>
          </a:p>
        </p:txBody>
      </p:sp>
      <p:sp>
        <p:nvSpPr>
          <p:cNvPr id="3" name="İçerik Yer Tutucusu 2">
            <a:extLst>
              <a:ext uri="{FF2B5EF4-FFF2-40B4-BE49-F238E27FC236}">
                <a16:creationId xmlns:a16="http://schemas.microsoft.com/office/drawing/2014/main" id="{61424ECE-0335-49D8-B31E-405D40FC6CF5}"/>
              </a:ext>
            </a:extLst>
          </p:cNvPr>
          <p:cNvSpPr>
            <a:spLocks noGrp="1"/>
          </p:cNvSpPr>
          <p:nvPr>
            <p:ph idx="1"/>
          </p:nvPr>
        </p:nvSpPr>
        <p:spPr/>
        <p:txBody>
          <a:bodyPr/>
          <a:lstStyle/>
          <a:p>
            <a:r>
              <a:rPr lang="tr-TR" dirty="0">
                <a:solidFill>
                  <a:schemeClr val="tx1"/>
                </a:solidFill>
                <a:latin typeface="Arial" panose="020B0604020202020204" pitchFamily="34" charset="0"/>
                <a:cs typeface="Arial" panose="020B0604020202020204" pitchFamily="34" charset="0"/>
              </a:rPr>
              <a:t>Oluşturduğumuz sınıflandırıcı algoritmaların veriyi anlamlandırıp işleyebilmesi için ‘</a:t>
            </a:r>
            <a:r>
              <a:rPr lang="tr-TR" dirty="0" err="1">
                <a:solidFill>
                  <a:schemeClr val="tx1"/>
                </a:solidFill>
                <a:latin typeface="Arial" panose="020B0604020202020204" pitchFamily="34" charset="0"/>
                <a:cs typeface="Arial" panose="020B0604020202020204" pitchFamily="34" charset="0"/>
              </a:rPr>
              <a:t>sentiment</a:t>
            </a:r>
            <a:r>
              <a:rPr lang="tr-TR" dirty="0">
                <a:solidFill>
                  <a:schemeClr val="tx1"/>
                </a:solidFill>
                <a:latin typeface="Arial" panose="020B0604020202020204" pitchFamily="34" charset="0"/>
                <a:cs typeface="Arial" panose="020B0604020202020204" pitchFamily="34" charset="0"/>
              </a:rPr>
              <a:t>’ kolonundaki ‘</a:t>
            </a:r>
            <a:r>
              <a:rPr lang="tr-TR" dirty="0" err="1">
                <a:solidFill>
                  <a:schemeClr val="tx1"/>
                </a:solidFill>
                <a:latin typeface="Arial" panose="020B0604020202020204" pitchFamily="34" charset="0"/>
                <a:cs typeface="Arial" panose="020B0604020202020204" pitchFamily="34" charset="0"/>
              </a:rPr>
              <a:t>positive</a:t>
            </a:r>
            <a:r>
              <a:rPr lang="tr-TR" dirty="0">
                <a:solidFill>
                  <a:schemeClr val="tx1"/>
                </a:solidFill>
                <a:latin typeface="Arial" panose="020B0604020202020204" pitchFamily="34" charset="0"/>
                <a:cs typeface="Arial" panose="020B0604020202020204" pitchFamily="34" charset="0"/>
              </a:rPr>
              <a:t>’ ve ‘</a:t>
            </a:r>
            <a:r>
              <a:rPr lang="tr-TR" dirty="0" err="1">
                <a:solidFill>
                  <a:schemeClr val="tx1"/>
                </a:solidFill>
                <a:latin typeface="Arial" panose="020B0604020202020204" pitchFamily="34" charset="0"/>
                <a:cs typeface="Arial" panose="020B0604020202020204" pitchFamily="34" charset="0"/>
              </a:rPr>
              <a:t>negative</a:t>
            </a:r>
            <a:r>
              <a:rPr lang="tr-TR" dirty="0">
                <a:solidFill>
                  <a:schemeClr val="tx1"/>
                </a:solidFill>
                <a:latin typeface="Arial" panose="020B0604020202020204" pitchFamily="34" charset="0"/>
                <a:cs typeface="Arial" panose="020B0604020202020204" pitchFamily="34" charset="0"/>
              </a:rPr>
              <a:t>’ etiketlerine </a:t>
            </a:r>
            <a:r>
              <a:rPr lang="tr-TR" dirty="0" err="1">
                <a:solidFill>
                  <a:schemeClr val="tx1"/>
                </a:solidFill>
                <a:latin typeface="Arial" panose="020B0604020202020204" pitchFamily="34" charset="0"/>
                <a:cs typeface="Arial" panose="020B0604020202020204" pitchFamily="34" charset="0"/>
              </a:rPr>
              <a:t>binary</a:t>
            </a:r>
            <a:r>
              <a:rPr lang="tr-TR" dirty="0">
                <a:solidFill>
                  <a:schemeClr val="tx1"/>
                </a:solidFill>
                <a:latin typeface="Arial" panose="020B0604020202020204" pitchFamily="34" charset="0"/>
                <a:cs typeface="Arial" panose="020B0604020202020204" pitchFamily="34" charset="0"/>
              </a:rPr>
              <a:t> dönüşüm uygulayarak 0 ve 1’lerle temsil etmeliyiz. Bu işlemi yapabilmek için </a:t>
            </a:r>
            <a:r>
              <a:rPr lang="tr-TR" dirty="0" err="1">
                <a:solidFill>
                  <a:schemeClr val="tx1"/>
                </a:solidFill>
                <a:latin typeface="Arial" panose="020B0604020202020204" pitchFamily="34" charset="0"/>
                <a:cs typeface="Arial" panose="020B0604020202020204" pitchFamily="34" charset="0"/>
              </a:rPr>
              <a:t>Scikit-Learn</a:t>
            </a:r>
            <a:r>
              <a:rPr lang="tr-TR" dirty="0">
                <a:solidFill>
                  <a:schemeClr val="tx1"/>
                </a:solidFill>
                <a:latin typeface="Arial" panose="020B0604020202020204" pitchFamily="34" charset="0"/>
                <a:cs typeface="Arial" panose="020B0604020202020204" pitchFamily="34" charset="0"/>
              </a:rPr>
              <a:t> kütüphanesinin ‘</a:t>
            </a:r>
            <a:r>
              <a:rPr lang="tr-TR" dirty="0" err="1">
                <a:solidFill>
                  <a:schemeClr val="tx1"/>
                </a:solidFill>
                <a:latin typeface="Arial" panose="020B0604020202020204" pitchFamily="34" charset="0"/>
                <a:cs typeface="Arial" panose="020B0604020202020204" pitchFamily="34" charset="0"/>
              </a:rPr>
              <a:t>LabelBinarizer</a:t>
            </a:r>
            <a:r>
              <a:rPr lang="tr-TR" dirty="0">
                <a:solidFill>
                  <a:schemeClr val="tx1"/>
                </a:solidFill>
                <a:latin typeface="Arial" panose="020B0604020202020204" pitchFamily="34" charset="0"/>
                <a:cs typeface="Arial" panose="020B0604020202020204" pitchFamily="34" charset="0"/>
              </a:rPr>
              <a:t>’ fonksiyonunu uyguladık.</a:t>
            </a:r>
          </a:p>
        </p:txBody>
      </p:sp>
      <p:sp>
        <p:nvSpPr>
          <p:cNvPr id="4" name="Slayt Numarası Yer Tutucusu 3">
            <a:extLst>
              <a:ext uri="{FF2B5EF4-FFF2-40B4-BE49-F238E27FC236}">
                <a16:creationId xmlns:a16="http://schemas.microsoft.com/office/drawing/2014/main" id="{768D6088-544C-4C43-8F73-81D9C3113997}"/>
              </a:ext>
            </a:extLst>
          </p:cNvPr>
          <p:cNvSpPr>
            <a:spLocks noGrp="1"/>
          </p:cNvSpPr>
          <p:nvPr>
            <p:ph type="sldNum" sz="quarter" idx="12"/>
          </p:nvPr>
        </p:nvSpPr>
        <p:spPr/>
        <p:txBody>
          <a:bodyPr/>
          <a:lstStyle/>
          <a:p>
            <a:fld id="{11A71338-8BA2-4C79-A6C5-5A8E30081D0C}" type="slidenum">
              <a:rPr lang="en-US" smtClean="0"/>
              <a:t>17</a:t>
            </a:fld>
            <a:endParaRPr lang="en-US"/>
          </a:p>
        </p:txBody>
      </p:sp>
      <p:pic>
        <p:nvPicPr>
          <p:cNvPr id="6" name="Resim 5">
            <a:extLst>
              <a:ext uri="{FF2B5EF4-FFF2-40B4-BE49-F238E27FC236}">
                <a16:creationId xmlns:a16="http://schemas.microsoft.com/office/drawing/2014/main" id="{96F22D92-6730-451D-97DA-386C1E9C1E91}"/>
              </a:ext>
            </a:extLst>
          </p:cNvPr>
          <p:cNvPicPr>
            <a:picLocks noChangeAspect="1"/>
          </p:cNvPicPr>
          <p:nvPr/>
        </p:nvPicPr>
        <p:blipFill>
          <a:blip r:embed="rId2"/>
          <a:stretch>
            <a:fillRect/>
          </a:stretch>
        </p:blipFill>
        <p:spPr>
          <a:xfrm>
            <a:off x="4782262" y="4258734"/>
            <a:ext cx="602032" cy="2430991"/>
          </a:xfrm>
          <a:prstGeom prst="rect">
            <a:avLst/>
          </a:prstGeom>
        </p:spPr>
      </p:pic>
      <p:sp>
        <p:nvSpPr>
          <p:cNvPr id="7" name="Metin kutusu 6">
            <a:extLst>
              <a:ext uri="{FF2B5EF4-FFF2-40B4-BE49-F238E27FC236}">
                <a16:creationId xmlns:a16="http://schemas.microsoft.com/office/drawing/2014/main" id="{B0AD206E-0BE8-4FF2-92A6-5CF6A5C5E564}"/>
              </a:ext>
            </a:extLst>
          </p:cNvPr>
          <p:cNvSpPr txBox="1"/>
          <p:nvPr/>
        </p:nvSpPr>
        <p:spPr>
          <a:xfrm>
            <a:off x="5384294" y="5012564"/>
            <a:ext cx="3692013" cy="923330"/>
          </a:xfrm>
          <a:prstGeom prst="rect">
            <a:avLst/>
          </a:prstGeom>
          <a:noFill/>
        </p:spPr>
        <p:txBody>
          <a:bodyPr wrap="square" rtlCol="0">
            <a:spAutoFit/>
          </a:bodyPr>
          <a:lstStyle/>
          <a:p>
            <a:pPr algn="ctr"/>
            <a:r>
              <a:rPr lang="tr-TR" b="1" dirty="0">
                <a:latin typeface="Arial" panose="020B0604020202020204" pitchFamily="34" charset="0"/>
                <a:cs typeface="Arial" panose="020B0604020202020204" pitchFamily="34" charset="0"/>
              </a:rPr>
              <a:t>Şekil 6</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Binary</a:t>
            </a:r>
            <a:r>
              <a:rPr lang="tr-TR" dirty="0">
                <a:latin typeface="Arial" panose="020B0604020202020204" pitchFamily="34" charset="0"/>
                <a:cs typeface="Arial" panose="020B0604020202020204" pitchFamily="34" charset="0"/>
              </a:rPr>
              <a:t> Dönüşüm Uygulanmış Duygu Etiketlerinin Bazıları</a:t>
            </a:r>
          </a:p>
        </p:txBody>
      </p:sp>
    </p:spTree>
    <p:extLst>
      <p:ext uri="{BB962C8B-B14F-4D97-AF65-F5344CB8AC3E}">
        <p14:creationId xmlns:p14="http://schemas.microsoft.com/office/powerpoint/2010/main" val="369367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6635AF-AA26-4C44-901D-03B08F001A2C}"/>
              </a:ext>
            </a:extLst>
          </p:cNvPr>
          <p:cNvSpPr>
            <a:spLocks noGrp="1"/>
          </p:cNvSpPr>
          <p:nvPr>
            <p:ph type="title"/>
          </p:nvPr>
        </p:nvSpPr>
        <p:spPr/>
        <p:txBody>
          <a:bodyPr>
            <a:normAutofit/>
          </a:bodyPr>
          <a:lstStyle/>
          <a:p>
            <a:pPr algn="ctr"/>
            <a:r>
              <a:rPr lang="tr-TR" sz="3200" b="1" dirty="0">
                <a:solidFill>
                  <a:schemeClr val="bg1">
                    <a:lumMod val="75000"/>
                  </a:schemeClr>
                </a:solidFill>
                <a:latin typeface="Arial" panose="020B0604020202020204" pitchFamily="34" charset="0"/>
                <a:cs typeface="Arial" panose="020B0604020202020204" pitchFamily="34" charset="0"/>
              </a:rPr>
              <a:t>SINIFLANDIRICI MODELLER VE PERFORMANSLARI</a:t>
            </a:r>
          </a:p>
        </p:txBody>
      </p:sp>
      <p:sp>
        <p:nvSpPr>
          <p:cNvPr id="3" name="İçerik Yer Tutucusu 2">
            <a:extLst>
              <a:ext uri="{FF2B5EF4-FFF2-40B4-BE49-F238E27FC236}">
                <a16:creationId xmlns:a16="http://schemas.microsoft.com/office/drawing/2014/main" id="{DE36630F-701D-44D5-B2F8-6685B1ACC1C4}"/>
              </a:ext>
            </a:extLst>
          </p:cNvPr>
          <p:cNvSpPr>
            <a:spLocks noGrp="1"/>
          </p:cNvSpPr>
          <p:nvPr>
            <p:ph idx="1"/>
          </p:nvPr>
        </p:nvSpPr>
        <p:spPr/>
        <p:txBody>
          <a:bodyPr/>
          <a:lstStyle/>
          <a:p>
            <a:r>
              <a:rPr lang="tr-TR" dirty="0">
                <a:solidFill>
                  <a:schemeClr val="tx1"/>
                </a:solidFill>
                <a:latin typeface="Arial" panose="020B0604020202020204" pitchFamily="34" charset="0"/>
                <a:cs typeface="Arial" panose="020B0604020202020204" pitchFamily="34" charset="0"/>
              </a:rPr>
              <a:t>Bu çalışmada iki adet sınıflandırıcı algoritma kullanılmıştır. Algoritmalardan ilki Logistic </a:t>
            </a:r>
            <a:r>
              <a:rPr lang="tr-TR" dirty="0" err="1">
                <a:solidFill>
                  <a:schemeClr val="tx1"/>
                </a:solidFill>
                <a:latin typeface="Arial" panose="020B0604020202020204" pitchFamily="34" charset="0"/>
                <a:cs typeface="Arial" panose="020B0604020202020204" pitchFamily="34" charset="0"/>
              </a:rPr>
              <a:t>Regression</a:t>
            </a:r>
            <a:r>
              <a:rPr lang="tr-TR" dirty="0">
                <a:solidFill>
                  <a:schemeClr val="tx1"/>
                </a:solidFill>
                <a:latin typeface="Arial" panose="020B0604020202020204" pitchFamily="34" charset="0"/>
                <a:cs typeface="Arial" panose="020B0604020202020204" pitchFamily="34" charset="0"/>
              </a:rPr>
              <a:t> (Lojistik Regresyon), ve diğeri de </a:t>
            </a:r>
            <a:r>
              <a:rPr lang="tr-TR" i="0" dirty="0">
                <a:solidFill>
                  <a:schemeClr val="tx1"/>
                </a:solidFill>
                <a:effectLst/>
                <a:latin typeface="Arial" panose="020B0604020202020204" pitchFamily="34" charset="0"/>
                <a:cs typeface="Arial" panose="020B0604020202020204" pitchFamily="34" charset="0"/>
              </a:rPr>
              <a:t>Linear </a:t>
            </a:r>
            <a:r>
              <a:rPr lang="tr-TR" i="0" dirty="0" err="1">
                <a:solidFill>
                  <a:schemeClr val="tx1"/>
                </a:solidFill>
                <a:effectLst/>
                <a:latin typeface="Arial" panose="020B0604020202020204" pitchFamily="34" charset="0"/>
                <a:cs typeface="Arial" panose="020B0604020202020204" pitchFamily="34" charset="0"/>
              </a:rPr>
              <a:t>Support</a:t>
            </a:r>
            <a:r>
              <a:rPr lang="tr-TR" i="0" dirty="0">
                <a:solidFill>
                  <a:schemeClr val="tx1"/>
                </a:solidFill>
                <a:effectLst/>
                <a:latin typeface="Arial" panose="020B0604020202020204" pitchFamily="34" charset="0"/>
                <a:cs typeface="Arial" panose="020B0604020202020204" pitchFamily="34" charset="0"/>
              </a:rPr>
              <a:t> </a:t>
            </a:r>
            <a:r>
              <a:rPr lang="tr-TR" i="0" dirty="0" err="1">
                <a:solidFill>
                  <a:schemeClr val="tx1"/>
                </a:solidFill>
                <a:effectLst/>
                <a:latin typeface="Arial" panose="020B0604020202020204" pitchFamily="34" charset="0"/>
                <a:cs typeface="Arial" panose="020B0604020202020204" pitchFamily="34" charset="0"/>
              </a:rPr>
              <a:t>Vector</a:t>
            </a:r>
            <a:r>
              <a:rPr lang="tr-TR" i="0" dirty="0">
                <a:solidFill>
                  <a:schemeClr val="tx1"/>
                </a:solidFill>
                <a:effectLst/>
                <a:latin typeface="Arial" panose="020B0604020202020204" pitchFamily="34" charset="0"/>
                <a:cs typeface="Arial" panose="020B0604020202020204" pitchFamily="34" charset="0"/>
              </a:rPr>
              <a:t> Machine (Doğrusal Destek Vektör Makinesi)’</a:t>
            </a:r>
            <a:r>
              <a:rPr lang="tr-TR" i="0" dirty="0" err="1">
                <a:solidFill>
                  <a:schemeClr val="tx1"/>
                </a:solidFill>
                <a:effectLst/>
                <a:latin typeface="Arial" panose="020B0604020202020204" pitchFamily="34" charset="0"/>
                <a:cs typeface="Arial" panose="020B0604020202020204" pitchFamily="34" charset="0"/>
              </a:rPr>
              <a:t>dir</a:t>
            </a:r>
            <a:r>
              <a:rPr lang="tr-TR" dirty="0">
                <a:solidFill>
                  <a:schemeClr val="tx1"/>
                </a:solidFill>
                <a:latin typeface="Arial" panose="020B0604020202020204" pitchFamily="34" charset="0"/>
                <a:cs typeface="Arial" panose="020B0604020202020204" pitchFamily="34" charset="0"/>
              </a:rPr>
              <a:t>. Her iki algoritmaya da girdi olarak daha önce oluşturulan </a:t>
            </a:r>
            <a:r>
              <a:rPr lang="tr-TR" dirty="0" err="1">
                <a:solidFill>
                  <a:schemeClr val="tx1"/>
                </a:solidFill>
                <a:latin typeface="Arial" panose="020B0604020202020204" pitchFamily="34" charset="0"/>
                <a:cs typeface="Arial" panose="020B0604020202020204" pitchFamily="34" charset="0"/>
              </a:rPr>
              <a:t>Bag</a:t>
            </a:r>
            <a:r>
              <a:rPr lang="tr-TR" dirty="0">
                <a:solidFill>
                  <a:schemeClr val="tx1"/>
                </a:solidFill>
                <a:latin typeface="Arial" panose="020B0604020202020204" pitchFamily="34" charset="0"/>
                <a:cs typeface="Arial" panose="020B0604020202020204" pitchFamily="34" charset="0"/>
              </a:rPr>
              <a:t> of </a:t>
            </a:r>
            <a:r>
              <a:rPr lang="tr-TR" dirty="0" err="1">
                <a:solidFill>
                  <a:schemeClr val="tx1"/>
                </a:solidFill>
                <a:latin typeface="Arial" panose="020B0604020202020204" pitchFamily="34" charset="0"/>
                <a:cs typeface="Arial" panose="020B0604020202020204" pitchFamily="34" charset="0"/>
              </a:rPr>
              <a:t>Words</a:t>
            </a:r>
            <a:r>
              <a:rPr lang="tr-TR" dirty="0">
                <a:solidFill>
                  <a:schemeClr val="tx1"/>
                </a:solidFill>
                <a:latin typeface="Arial" panose="020B0604020202020204" pitchFamily="34" charset="0"/>
                <a:cs typeface="Arial" panose="020B0604020202020204" pitchFamily="34" charset="0"/>
              </a:rPr>
              <a:t> ve TF-IDF modelleri verilmiştir, her iki algoritma ve iki model için de </a:t>
            </a:r>
            <a:r>
              <a:rPr lang="tr-TR" dirty="0" err="1">
                <a:solidFill>
                  <a:schemeClr val="tx1"/>
                </a:solidFill>
                <a:latin typeface="Arial" panose="020B0604020202020204" pitchFamily="34" charset="0"/>
                <a:cs typeface="Arial" panose="020B0604020202020204" pitchFamily="34" charset="0"/>
              </a:rPr>
              <a:t>predictionlar</a:t>
            </a:r>
            <a:r>
              <a:rPr lang="tr-TR" dirty="0">
                <a:solidFill>
                  <a:schemeClr val="tx1"/>
                </a:solidFill>
                <a:latin typeface="Arial" panose="020B0604020202020204" pitchFamily="34" charset="0"/>
                <a:cs typeface="Arial" panose="020B0604020202020204" pitchFamily="34" charset="0"/>
              </a:rPr>
              <a:t> (tahminler) ve performans sonuçlarını ayrı ayrı ilerleyen slaytlarda </a:t>
            </a:r>
            <a:r>
              <a:rPr lang="tr-TR" dirty="0" err="1">
                <a:solidFill>
                  <a:schemeClr val="tx1"/>
                </a:solidFill>
                <a:latin typeface="Arial" panose="020B0604020202020204" pitchFamily="34" charset="0"/>
                <a:cs typeface="Arial" panose="020B0604020202020204" pitchFamily="34" charset="0"/>
              </a:rPr>
              <a:t>tartışılacaktır.Fakat</a:t>
            </a:r>
            <a:r>
              <a:rPr lang="tr-TR" dirty="0">
                <a:solidFill>
                  <a:schemeClr val="tx1"/>
                </a:solidFill>
                <a:latin typeface="Arial" panose="020B0604020202020204" pitchFamily="34" charset="0"/>
                <a:cs typeface="Arial" panose="020B0604020202020204" pitchFamily="34" charset="0"/>
              </a:rPr>
              <a:t> önce, karşılaştırmaları anlayabilmemiz için gereken bazı temel parametreleri anlatmaya çalışacağız.</a:t>
            </a:r>
            <a:endParaRPr lang="tr-TR" i="0" dirty="0">
              <a:solidFill>
                <a:schemeClr val="tx1"/>
              </a:solidFill>
              <a:effectLst/>
              <a:latin typeface="Arial" panose="020B0604020202020204" pitchFamily="34" charset="0"/>
              <a:cs typeface="Arial" panose="020B0604020202020204" pitchFamily="34" charset="0"/>
            </a:endParaRPr>
          </a:p>
          <a:p>
            <a:endParaRPr lang="tr-TR" dirty="0"/>
          </a:p>
        </p:txBody>
      </p:sp>
      <p:sp>
        <p:nvSpPr>
          <p:cNvPr id="4" name="Slayt Numarası Yer Tutucusu 3">
            <a:extLst>
              <a:ext uri="{FF2B5EF4-FFF2-40B4-BE49-F238E27FC236}">
                <a16:creationId xmlns:a16="http://schemas.microsoft.com/office/drawing/2014/main" id="{70B8F63C-517D-4A5A-9D96-5DBB8D376D09}"/>
              </a:ext>
            </a:extLst>
          </p:cNvPr>
          <p:cNvSpPr>
            <a:spLocks noGrp="1"/>
          </p:cNvSpPr>
          <p:nvPr>
            <p:ph type="sldNum" sz="quarter" idx="12"/>
          </p:nvPr>
        </p:nvSpPr>
        <p:spPr/>
        <p:txBody>
          <a:bodyPr/>
          <a:lstStyle/>
          <a:p>
            <a:fld id="{11A71338-8BA2-4C79-A6C5-5A8E30081D0C}" type="slidenum">
              <a:rPr lang="en-US" smtClean="0"/>
              <a:t>18</a:t>
            </a:fld>
            <a:endParaRPr lang="en-US"/>
          </a:p>
        </p:txBody>
      </p:sp>
    </p:spTree>
    <p:extLst>
      <p:ext uri="{BB962C8B-B14F-4D97-AF65-F5344CB8AC3E}">
        <p14:creationId xmlns:p14="http://schemas.microsoft.com/office/powerpoint/2010/main" val="126184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3" name="Rectangle 72">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5" name="Right Triangle 7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78" name="Straight Connector 7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F0310392-96B4-440B-A0A0-37ABB557EFFB}"/>
              </a:ext>
            </a:extLst>
          </p:cNvPr>
          <p:cNvSpPr>
            <a:spLocks noGrp="1"/>
          </p:cNvSpPr>
          <p:nvPr>
            <p:ph type="title"/>
          </p:nvPr>
        </p:nvSpPr>
        <p:spPr>
          <a:xfrm>
            <a:off x="457200" y="43844"/>
            <a:ext cx="7139447" cy="2910383"/>
          </a:xfrm>
        </p:spPr>
        <p:txBody>
          <a:bodyPr>
            <a:normAutofit/>
          </a:bodyPr>
          <a:lstStyle/>
          <a:p>
            <a:r>
              <a:rPr lang="tr-TR" sz="2800" b="1" dirty="0">
                <a:solidFill>
                  <a:schemeClr val="bg1">
                    <a:lumMod val="75000"/>
                  </a:schemeClr>
                </a:solidFill>
                <a:latin typeface="Arial" panose="020B0604020202020204" pitchFamily="34" charset="0"/>
                <a:cs typeface="Arial" panose="020B0604020202020204" pitchFamily="34" charset="0"/>
              </a:rPr>
              <a:t>a. Kullanılan Performans Metrikleri</a:t>
            </a:r>
          </a:p>
        </p:txBody>
      </p:sp>
      <p:sp>
        <p:nvSpPr>
          <p:cNvPr id="3" name="İçerik Yer Tutucusu 2">
            <a:extLst>
              <a:ext uri="{FF2B5EF4-FFF2-40B4-BE49-F238E27FC236}">
                <a16:creationId xmlns:a16="http://schemas.microsoft.com/office/drawing/2014/main" id="{5151A5BE-AFEB-4E58-9CA4-180C74FC3EF5}"/>
              </a:ext>
            </a:extLst>
          </p:cNvPr>
          <p:cNvSpPr>
            <a:spLocks noGrp="1"/>
          </p:cNvSpPr>
          <p:nvPr>
            <p:ph idx="1"/>
          </p:nvPr>
        </p:nvSpPr>
        <p:spPr>
          <a:xfrm>
            <a:off x="219848" y="2093226"/>
            <a:ext cx="4772398" cy="3867193"/>
          </a:xfrm>
        </p:spPr>
        <p:txBody>
          <a:bodyPr>
            <a:normAutofit fontScale="85000" lnSpcReduction="10000"/>
          </a:bodyPr>
          <a:lstStyle/>
          <a:p>
            <a:pPr algn="just"/>
            <a:r>
              <a:rPr lang="tr-TR" sz="2100" b="1" dirty="0">
                <a:solidFill>
                  <a:schemeClr val="tx1"/>
                </a:solidFill>
                <a:latin typeface="Arial" panose="020B0604020202020204" pitchFamily="34" charset="0"/>
                <a:cs typeface="Arial" panose="020B0604020202020204" pitchFamily="34" charset="0"/>
              </a:rPr>
              <a:t>Confusion </a:t>
            </a:r>
            <a:r>
              <a:rPr lang="tr-TR" sz="2100" b="1" dirty="0" err="1">
                <a:solidFill>
                  <a:schemeClr val="tx1"/>
                </a:solidFill>
                <a:latin typeface="Arial" panose="020B0604020202020204" pitchFamily="34" charset="0"/>
                <a:cs typeface="Arial" panose="020B0604020202020204" pitchFamily="34" charset="0"/>
              </a:rPr>
              <a:t>Matrix</a:t>
            </a:r>
            <a:r>
              <a:rPr lang="tr-TR" sz="2100" b="1" dirty="0">
                <a:solidFill>
                  <a:schemeClr val="tx1"/>
                </a:solidFill>
                <a:latin typeface="Arial" panose="020B0604020202020204" pitchFamily="34" charset="0"/>
                <a:cs typeface="Arial" panose="020B0604020202020204" pitchFamily="34" charset="0"/>
              </a:rPr>
              <a:t> (Hata Matrisi): </a:t>
            </a:r>
            <a:r>
              <a:rPr lang="tr-TR" sz="2100" b="0" i="0" dirty="0">
                <a:solidFill>
                  <a:srgbClr val="000000"/>
                </a:solidFill>
                <a:effectLst/>
                <a:latin typeface="Arial" panose="020B0604020202020204" pitchFamily="34" charset="0"/>
                <a:cs typeface="Arial" panose="020B0604020202020204" pitchFamily="34" charset="0"/>
              </a:rPr>
              <a:t>Makine öğrenmesinde kullanılan sınıflandırma modellerinin performansını değerlendirmek için hedef niteliğe ait tahminlerin ve gerçek değerlerin karşılaştırıldığı hata matrisi sıklıkla kullanılmaktadır. </a:t>
            </a:r>
            <a:r>
              <a:rPr lang="tr-TR" sz="2100" dirty="0">
                <a:solidFill>
                  <a:srgbClr val="000000"/>
                </a:solidFill>
                <a:latin typeface="Arial" panose="020B0604020202020204" pitchFamily="34" charset="0"/>
                <a:cs typeface="Arial" panose="020B0604020202020204" pitchFamily="34" charset="0"/>
              </a:rPr>
              <a:t>S</a:t>
            </a:r>
            <a:r>
              <a:rPr lang="tr-TR" sz="2100" b="0" i="0" dirty="0">
                <a:solidFill>
                  <a:srgbClr val="000000"/>
                </a:solidFill>
                <a:effectLst/>
                <a:latin typeface="Arial" panose="020B0604020202020204" pitchFamily="34" charset="0"/>
                <a:cs typeface="Arial" panose="020B0604020202020204" pitchFamily="34" charset="0"/>
              </a:rPr>
              <a:t>ınıflandırma tahminleri şu dört değerlendirmeden birine sahip olacaktır:</a:t>
            </a:r>
          </a:p>
          <a:p>
            <a:pPr>
              <a:buClrTx/>
            </a:pPr>
            <a:r>
              <a:rPr lang="tr-TR" sz="1900" b="0" i="0" dirty="0">
                <a:solidFill>
                  <a:schemeClr val="tx1"/>
                </a:solidFill>
                <a:effectLst/>
                <a:latin typeface="Arial" panose="020B0604020202020204" pitchFamily="34" charset="0"/>
                <a:cs typeface="Arial" panose="020B0604020202020204" pitchFamily="34" charset="0"/>
              </a:rPr>
              <a:t>Doğruya doğru (True </a:t>
            </a:r>
            <a:r>
              <a:rPr lang="tr-TR" sz="1900" b="0" i="0" dirty="0" err="1">
                <a:solidFill>
                  <a:schemeClr val="tx1"/>
                </a:solidFill>
                <a:effectLst/>
                <a:latin typeface="Arial" panose="020B0604020202020204" pitchFamily="34" charset="0"/>
                <a:cs typeface="Arial" panose="020B0604020202020204" pitchFamily="34" charset="0"/>
              </a:rPr>
              <a:t>Positive</a:t>
            </a:r>
            <a:r>
              <a:rPr lang="tr-TR" sz="1900" b="0" i="0" dirty="0">
                <a:solidFill>
                  <a:schemeClr val="tx1"/>
                </a:solidFill>
                <a:effectLst/>
                <a:latin typeface="Arial" panose="020B0604020202020204" pitchFamily="34" charset="0"/>
                <a:cs typeface="Arial" panose="020B0604020202020204" pitchFamily="34" charset="0"/>
              </a:rPr>
              <a:t> – TP) </a:t>
            </a:r>
            <a:r>
              <a:rPr lang="tr-TR" sz="1900" b="0" i="0" dirty="0">
                <a:solidFill>
                  <a:srgbClr val="339966"/>
                </a:solidFill>
                <a:effectLst/>
                <a:latin typeface="Arial" panose="020B0604020202020204" pitchFamily="34" charset="0"/>
                <a:cs typeface="Arial" panose="020B0604020202020204" pitchFamily="34" charset="0"/>
              </a:rPr>
              <a:t>DOĞRU</a:t>
            </a:r>
            <a:endParaRPr lang="tr-TR" sz="1900" b="0" i="0" dirty="0">
              <a:solidFill>
                <a:srgbClr val="000000"/>
              </a:solidFill>
              <a:effectLst/>
              <a:latin typeface="Arial" panose="020B0604020202020204" pitchFamily="34" charset="0"/>
              <a:cs typeface="Arial" panose="020B0604020202020204" pitchFamily="34" charset="0"/>
            </a:endParaRPr>
          </a:p>
          <a:p>
            <a:pPr>
              <a:buClrTx/>
            </a:pPr>
            <a:r>
              <a:rPr lang="tr-TR" sz="1900" b="0" i="0" dirty="0">
                <a:solidFill>
                  <a:srgbClr val="000000"/>
                </a:solidFill>
                <a:effectLst/>
                <a:latin typeface="Arial" panose="020B0604020202020204" pitchFamily="34" charset="0"/>
                <a:cs typeface="Arial" panose="020B0604020202020204" pitchFamily="34" charset="0"/>
              </a:rPr>
              <a:t>Yanlışa yanlış (True </a:t>
            </a:r>
            <a:r>
              <a:rPr lang="tr-TR" sz="1900" b="0" i="0" dirty="0" err="1">
                <a:solidFill>
                  <a:srgbClr val="000000"/>
                </a:solidFill>
                <a:effectLst/>
                <a:latin typeface="Arial" panose="020B0604020202020204" pitchFamily="34" charset="0"/>
                <a:cs typeface="Arial" panose="020B0604020202020204" pitchFamily="34" charset="0"/>
              </a:rPr>
              <a:t>Negative</a:t>
            </a:r>
            <a:r>
              <a:rPr lang="tr-TR" sz="1900" b="0" i="0" dirty="0">
                <a:solidFill>
                  <a:srgbClr val="000000"/>
                </a:solidFill>
                <a:effectLst/>
                <a:latin typeface="Arial" panose="020B0604020202020204" pitchFamily="34" charset="0"/>
                <a:cs typeface="Arial" panose="020B0604020202020204" pitchFamily="34" charset="0"/>
              </a:rPr>
              <a:t> – TN) </a:t>
            </a:r>
            <a:r>
              <a:rPr lang="tr-TR" sz="1900" b="0" i="0" dirty="0">
                <a:solidFill>
                  <a:srgbClr val="339966"/>
                </a:solidFill>
                <a:effectLst/>
                <a:latin typeface="Arial" panose="020B0604020202020204" pitchFamily="34" charset="0"/>
                <a:cs typeface="Arial" panose="020B0604020202020204" pitchFamily="34" charset="0"/>
              </a:rPr>
              <a:t>DOĞRU</a:t>
            </a:r>
            <a:endParaRPr lang="tr-TR" sz="1900" b="0" i="0" dirty="0">
              <a:solidFill>
                <a:srgbClr val="000000"/>
              </a:solidFill>
              <a:effectLst/>
              <a:latin typeface="Arial" panose="020B0604020202020204" pitchFamily="34" charset="0"/>
              <a:cs typeface="Arial" panose="020B0604020202020204" pitchFamily="34" charset="0"/>
            </a:endParaRPr>
          </a:p>
          <a:p>
            <a:pPr>
              <a:buClrTx/>
            </a:pPr>
            <a:r>
              <a:rPr lang="tr-TR" sz="1900" b="0" i="0" dirty="0">
                <a:solidFill>
                  <a:srgbClr val="000000"/>
                </a:solidFill>
                <a:effectLst/>
                <a:latin typeface="Arial" panose="020B0604020202020204" pitchFamily="34" charset="0"/>
                <a:cs typeface="Arial" panose="020B0604020202020204" pitchFamily="34" charset="0"/>
              </a:rPr>
              <a:t>Doğruya yanlış  (</a:t>
            </a:r>
            <a:r>
              <a:rPr lang="tr-TR" sz="1900" b="0" i="0" dirty="0" err="1">
                <a:solidFill>
                  <a:srgbClr val="000000"/>
                </a:solidFill>
                <a:effectLst/>
                <a:latin typeface="Arial" panose="020B0604020202020204" pitchFamily="34" charset="0"/>
                <a:cs typeface="Arial" panose="020B0604020202020204" pitchFamily="34" charset="0"/>
              </a:rPr>
              <a:t>False</a:t>
            </a:r>
            <a:r>
              <a:rPr lang="tr-TR" sz="1900" b="0" i="0" dirty="0">
                <a:solidFill>
                  <a:srgbClr val="000000"/>
                </a:solidFill>
                <a:effectLst/>
                <a:latin typeface="Arial" panose="020B0604020202020204" pitchFamily="34" charset="0"/>
                <a:cs typeface="Arial" panose="020B0604020202020204" pitchFamily="34" charset="0"/>
              </a:rPr>
              <a:t> </a:t>
            </a:r>
            <a:r>
              <a:rPr lang="tr-TR" sz="1900" b="0" i="0" dirty="0" err="1">
                <a:solidFill>
                  <a:srgbClr val="000000"/>
                </a:solidFill>
                <a:effectLst/>
                <a:latin typeface="Arial" panose="020B0604020202020204" pitchFamily="34" charset="0"/>
                <a:cs typeface="Arial" panose="020B0604020202020204" pitchFamily="34" charset="0"/>
              </a:rPr>
              <a:t>Positive</a:t>
            </a:r>
            <a:r>
              <a:rPr lang="tr-TR" sz="1900" b="0" i="0" dirty="0">
                <a:solidFill>
                  <a:srgbClr val="000000"/>
                </a:solidFill>
                <a:effectLst/>
                <a:latin typeface="Arial" panose="020B0604020202020204" pitchFamily="34" charset="0"/>
                <a:cs typeface="Arial" panose="020B0604020202020204" pitchFamily="34" charset="0"/>
              </a:rPr>
              <a:t> – FP) </a:t>
            </a:r>
            <a:r>
              <a:rPr lang="tr-TR" sz="1900" b="0" i="0" dirty="0">
                <a:solidFill>
                  <a:srgbClr val="FF0000"/>
                </a:solidFill>
                <a:effectLst/>
                <a:latin typeface="Arial" panose="020B0604020202020204" pitchFamily="34" charset="0"/>
                <a:cs typeface="Arial" panose="020B0604020202020204" pitchFamily="34" charset="0"/>
              </a:rPr>
              <a:t>YANLIŞ</a:t>
            </a:r>
            <a:endParaRPr lang="tr-TR" sz="1900" b="0" i="0" dirty="0">
              <a:solidFill>
                <a:srgbClr val="000000"/>
              </a:solidFill>
              <a:effectLst/>
              <a:latin typeface="Arial" panose="020B0604020202020204" pitchFamily="34" charset="0"/>
              <a:cs typeface="Arial" panose="020B0604020202020204" pitchFamily="34" charset="0"/>
            </a:endParaRPr>
          </a:p>
          <a:p>
            <a:pPr>
              <a:buClrTx/>
            </a:pPr>
            <a:r>
              <a:rPr lang="tr-TR" sz="1900" b="0" i="0" dirty="0">
                <a:solidFill>
                  <a:srgbClr val="000000"/>
                </a:solidFill>
                <a:effectLst/>
                <a:latin typeface="Arial" panose="020B0604020202020204" pitchFamily="34" charset="0"/>
                <a:cs typeface="Arial" panose="020B0604020202020204" pitchFamily="34" charset="0"/>
              </a:rPr>
              <a:t>Yanlışa doğru (</a:t>
            </a:r>
            <a:r>
              <a:rPr lang="tr-TR" sz="1900" b="0" i="0" dirty="0" err="1">
                <a:solidFill>
                  <a:srgbClr val="000000"/>
                </a:solidFill>
                <a:effectLst/>
                <a:latin typeface="Arial" panose="020B0604020202020204" pitchFamily="34" charset="0"/>
                <a:cs typeface="Arial" panose="020B0604020202020204" pitchFamily="34" charset="0"/>
              </a:rPr>
              <a:t>False</a:t>
            </a:r>
            <a:r>
              <a:rPr lang="tr-TR" sz="1900" b="0" i="0" dirty="0">
                <a:solidFill>
                  <a:srgbClr val="000000"/>
                </a:solidFill>
                <a:effectLst/>
                <a:latin typeface="Arial" panose="020B0604020202020204" pitchFamily="34" charset="0"/>
                <a:cs typeface="Arial" panose="020B0604020202020204" pitchFamily="34" charset="0"/>
              </a:rPr>
              <a:t> </a:t>
            </a:r>
            <a:r>
              <a:rPr lang="tr-TR" sz="1900" b="0" i="0" dirty="0" err="1">
                <a:solidFill>
                  <a:srgbClr val="000000"/>
                </a:solidFill>
                <a:effectLst/>
                <a:latin typeface="Arial" panose="020B0604020202020204" pitchFamily="34" charset="0"/>
                <a:cs typeface="Arial" panose="020B0604020202020204" pitchFamily="34" charset="0"/>
              </a:rPr>
              <a:t>Negative</a:t>
            </a:r>
            <a:r>
              <a:rPr lang="tr-TR" sz="1900" b="0" i="0" dirty="0">
                <a:solidFill>
                  <a:srgbClr val="000000"/>
                </a:solidFill>
                <a:effectLst/>
                <a:latin typeface="Arial" panose="020B0604020202020204" pitchFamily="34" charset="0"/>
                <a:cs typeface="Arial" panose="020B0604020202020204" pitchFamily="34" charset="0"/>
              </a:rPr>
              <a:t> – FN) </a:t>
            </a:r>
            <a:r>
              <a:rPr lang="tr-TR" sz="1900" b="0" i="0" dirty="0">
                <a:solidFill>
                  <a:srgbClr val="FF0000"/>
                </a:solidFill>
                <a:effectLst/>
                <a:latin typeface="Arial" panose="020B0604020202020204" pitchFamily="34" charset="0"/>
                <a:cs typeface="Arial" panose="020B0604020202020204" pitchFamily="34" charset="0"/>
              </a:rPr>
              <a:t>YANLIŞ</a:t>
            </a:r>
            <a:endParaRPr lang="tr-TR" sz="1900" b="0" i="0" dirty="0">
              <a:solidFill>
                <a:srgbClr val="000000"/>
              </a:solidFill>
              <a:effectLst/>
              <a:latin typeface="Arial" panose="020B0604020202020204" pitchFamily="34" charset="0"/>
              <a:cs typeface="Arial" panose="020B0604020202020204" pitchFamily="34" charset="0"/>
            </a:endParaRPr>
          </a:p>
          <a:p>
            <a:pPr>
              <a:lnSpc>
                <a:spcPct val="100000"/>
              </a:lnSpc>
            </a:pPr>
            <a:endParaRPr lang="tr-TR" sz="700" b="1" dirty="0">
              <a:latin typeface="Arial" panose="020B0604020202020204" pitchFamily="34" charset="0"/>
              <a:cs typeface="Arial" panose="020B0604020202020204" pitchFamily="34" charset="0"/>
            </a:endParaRPr>
          </a:p>
        </p:txBody>
      </p:sp>
      <p:sp>
        <p:nvSpPr>
          <p:cNvPr id="108"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pic>
        <p:nvPicPr>
          <p:cNvPr id="4098" name="Picture 2" descr="03. Model Başarısı Değerlendirme - Sınıflandırma - Erdinç Uzun">
            <a:extLst>
              <a:ext uri="{FF2B5EF4-FFF2-40B4-BE49-F238E27FC236}">
                <a16:creationId xmlns:a16="http://schemas.microsoft.com/office/drawing/2014/main" id="{B4B3086F-628E-42BD-9E14-170083684F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03767" y="2093226"/>
            <a:ext cx="6795701" cy="2820216"/>
          </a:xfrm>
          <a:prstGeom prst="rect">
            <a:avLst/>
          </a:prstGeom>
          <a:noFill/>
          <a:extLst>
            <a:ext uri="{909E8E84-426E-40DD-AFC4-6F175D3DCCD1}">
              <a14:hiddenFill xmlns:a14="http://schemas.microsoft.com/office/drawing/2010/main">
                <a:solidFill>
                  <a:srgbClr val="FFFFFF"/>
                </a:solidFill>
              </a14:hiddenFill>
            </a:ext>
          </a:extLst>
        </p:spPr>
      </p:pic>
      <p:sp>
        <p:nvSpPr>
          <p:cNvPr id="4" name="Slayt Numarası Yer Tutucusu 3">
            <a:extLst>
              <a:ext uri="{FF2B5EF4-FFF2-40B4-BE49-F238E27FC236}">
                <a16:creationId xmlns:a16="http://schemas.microsoft.com/office/drawing/2014/main" id="{E2FB3775-18D6-4A2B-8501-F24D39F62E57}"/>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smtClean="0"/>
              <a:pPr>
                <a:spcAft>
                  <a:spcPts val="600"/>
                </a:spcAft>
              </a:pPr>
              <a:t>19</a:t>
            </a:fld>
            <a:endParaRPr lang="en-US"/>
          </a:p>
        </p:txBody>
      </p:sp>
      <p:sp>
        <p:nvSpPr>
          <p:cNvPr id="5" name="Metin kutusu 4">
            <a:extLst>
              <a:ext uri="{FF2B5EF4-FFF2-40B4-BE49-F238E27FC236}">
                <a16:creationId xmlns:a16="http://schemas.microsoft.com/office/drawing/2014/main" id="{A7F2B878-0BD7-4C17-AF76-4B7EB18BE989}"/>
              </a:ext>
            </a:extLst>
          </p:cNvPr>
          <p:cNvSpPr txBox="1"/>
          <p:nvPr/>
        </p:nvSpPr>
        <p:spPr>
          <a:xfrm>
            <a:off x="6784392" y="5142489"/>
            <a:ext cx="4807707" cy="369332"/>
          </a:xfrm>
          <a:prstGeom prst="rect">
            <a:avLst/>
          </a:prstGeom>
          <a:noFill/>
        </p:spPr>
        <p:txBody>
          <a:bodyPr wrap="square" rtlCol="0">
            <a:spAutoFit/>
          </a:bodyPr>
          <a:lstStyle/>
          <a:p>
            <a:pPr algn="ctr"/>
            <a:r>
              <a:rPr lang="tr-TR" b="1" dirty="0">
                <a:latin typeface="Arial" panose="020B0604020202020204" pitchFamily="34" charset="0"/>
                <a:cs typeface="Arial" panose="020B0604020202020204" pitchFamily="34" charset="0"/>
              </a:rPr>
              <a:t>Şekil 7</a:t>
            </a:r>
            <a:r>
              <a:rPr lang="tr-TR" dirty="0">
                <a:latin typeface="Arial" panose="020B0604020202020204" pitchFamily="34" charset="0"/>
                <a:cs typeface="Arial" panose="020B0604020202020204" pitchFamily="34" charset="0"/>
              </a:rPr>
              <a:t>: Örnek Bir Confusion </a:t>
            </a:r>
            <a:r>
              <a:rPr lang="tr-TR" dirty="0" err="1">
                <a:latin typeface="Arial" panose="020B0604020202020204" pitchFamily="34" charset="0"/>
                <a:cs typeface="Arial" panose="020B0604020202020204" pitchFamily="34" charset="0"/>
              </a:rPr>
              <a:t>Matrix</a:t>
            </a:r>
            <a:r>
              <a:rPr lang="tr-TR" dirty="0">
                <a:latin typeface="Arial" panose="020B0604020202020204" pitchFamily="34" charset="0"/>
                <a:cs typeface="Arial" panose="020B0604020202020204" pitchFamily="34" charset="0"/>
              </a:rPr>
              <a:t> Tablosu</a:t>
            </a:r>
          </a:p>
        </p:txBody>
      </p:sp>
    </p:spTree>
    <p:extLst>
      <p:ext uri="{BB962C8B-B14F-4D97-AF65-F5344CB8AC3E}">
        <p14:creationId xmlns:p14="http://schemas.microsoft.com/office/powerpoint/2010/main" val="316545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F08F55-31B4-4233-8532-0963578A02C8}"/>
              </a:ext>
            </a:extLst>
          </p:cNvPr>
          <p:cNvSpPr>
            <a:spLocks noGrp="1"/>
          </p:cNvSpPr>
          <p:nvPr>
            <p:ph type="title"/>
          </p:nvPr>
        </p:nvSpPr>
        <p:spPr>
          <a:xfrm>
            <a:off x="457200" y="0"/>
            <a:ext cx="10722932" cy="1325563"/>
          </a:xfrm>
        </p:spPr>
        <p:txBody>
          <a:bodyPr/>
          <a:lstStyle/>
          <a:p>
            <a:pPr algn="ctr"/>
            <a:r>
              <a:rPr lang="tr-TR" b="1" dirty="0">
                <a:solidFill>
                  <a:schemeClr val="bg1">
                    <a:lumMod val="75000"/>
                  </a:schemeClr>
                </a:solidFill>
                <a:latin typeface="Arial" panose="020B0604020202020204" pitchFamily="34" charset="0"/>
                <a:cs typeface="Arial" panose="020B0604020202020204" pitchFamily="34" charset="0"/>
              </a:rPr>
              <a:t>İÇİNDEKİLER</a:t>
            </a:r>
          </a:p>
        </p:txBody>
      </p:sp>
      <p:sp>
        <p:nvSpPr>
          <p:cNvPr id="3" name="İçerik Yer Tutucusu 2">
            <a:extLst>
              <a:ext uri="{FF2B5EF4-FFF2-40B4-BE49-F238E27FC236}">
                <a16:creationId xmlns:a16="http://schemas.microsoft.com/office/drawing/2014/main" id="{C1A41651-0BA1-420D-BDB8-3B306299D507}"/>
              </a:ext>
            </a:extLst>
          </p:cNvPr>
          <p:cNvSpPr>
            <a:spLocks noGrp="1"/>
          </p:cNvSpPr>
          <p:nvPr>
            <p:ph idx="1"/>
          </p:nvPr>
        </p:nvSpPr>
        <p:spPr>
          <a:xfrm>
            <a:off x="457200" y="983226"/>
            <a:ext cx="10722932" cy="5193737"/>
          </a:xfrm>
        </p:spPr>
        <p:txBody>
          <a:bodyPr numCol="2">
            <a:normAutofit fontScale="32500" lnSpcReduction="20000"/>
          </a:bodyPr>
          <a:lstStyle/>
          <a:p>
            <a:pPr marL="514350" indent="-514350">
              <a:buClrTx/>
              <a:buFont typeface="+mj-lt"/>
              <a:buAutoNum type="arabicParenR"/>
            </a:pPr>
            <a:r>
              <a:rPr lang="tr-TR" sz="4800" dirty="0">
                <a:solidFill>
                  <a:schemeClr val="tx1"/>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ÖZET </a:t>
            </a:r>
            <a:endParaRPr lang="tr-TR" sz="4800" dirty="0">
              <a:solidFill>
                <a:schemeClr val="tx1"/>
              </a:solidFill>
              <a:latin typeface="Arial" panose="020B0604020202020204" pitchFamily="34" charset="0"/>
              <a:cs typeface="Arial" panose="020B0604020202020204" pitchFamily="34" charset="0"/>
            </a:endParaRPr>
          </a:p>
          <a:p>
            <a:pPr marL="514350" indent="-514350">
              <a:buClrTx/>
              <a:buFont typeface="+mj-lt"/>
              <a:buAutoNum type="arabicParenR"/>
            </a:pPr>
            <a:r>
              <a:rPr lang="tr-TR" sz="4800" dirty="0">
                <a:solidFill>
                  <a:schemeClr val="tx1"/>
                </a:solidFill>
                <a:latin typeface="Arial" panose="020B0604020202020204" pitchFamily="34" charset="0"/>
                <a:cs typeface="Arial" panose="020B0604020202020204" pitchFamily="34" charset="0"/>
                <a:hlinkClick r:id="rId3" action="ppaction://hlinksldjump">
                  <a:extLst>
                    <a:ext uri="{A12FA001-AC4F-418D-AE19-62706E023703}">
                      <ahyp:hlinkClr xmlns:ahyp="http://schemas.microsoft.com/office/drawing/2018/hyperlinkcolor" val="tx"/>
                    </a:ext>
                  </a:extLst>
                </a:hlinkClick>
              </a:rPr>
              <a:t>VERİ SETİ</a:t>
            </a:r>
            <a:endParaRPr lang="tr-TR" sz="4800" dirty="0">
              <a:solidFill>
                <a:schemeClr val="tx1"/>
              </a:solidFill>
              <a:latin typeface="Arial" panose="020B0604020202020204" pitchFamily="34" charset="0"/>
              <a:cs typeface="Arial" panose="020B0604020202020204" pitchFamily="34" charset="0"/>
            </a:endParaRPr>
          </a:p>
          <a:p>
            <a:pPr marL="514350" indent="-514350">
              <a:buClrTx/>
              <a:buFont typeface="+mj-lt"/>
              <a:buAutoNum type="arabicParenR"/>
            </a:pPr>
            <a:r>
              <a:rPr lang="tr-TR" sz="4800" dirty="0">
                <a:solidFill>
                  <a:schemeClr val="tx1"/>
                </a:solidFill>
                <a:latin typeface="Arial" panose="020B0604020202020204" pitchFamily="34" charset="0"/>
                <a:cs typeface="Arial" panose="020B0604020202020204" pitchFamily="34" charset="0"/>
                <a:hlinkClick r:id="rId4" action="ppaction://hlinksldjump">
                  <a:extLst>
                    <a:ext uri="{A12FA001-AC4F-418D-AE19-62706E023703}">
                      <ahyp:hlinkClr xmlns:ahyp="http://schemas.microsoft.com/office/drawing/2018/hyperlinkcolor" val="tx"/>
                    </a:ext>
                  </a:extLst>
                </a:hlinkClick>
              </a:rPr>
              <a:t>VERİ KEŞFİ</a:t>
            </a:r>
            <a:endParaRPr lang="tr-TR" sz="4800" dirty="0">
              <a:solidFill>
                <a:schemeClr val="tx1"/>
              </a:solidFill>
              <a:latin typeface="Arial" panose="020B0604020202020204" pitchFamily="34" charset="0"/>
              <a:cs typeface="Arial" panose="020B0604020202020204" pitchFamily="34" charset="0"/>
            </a:endParaRPr>
          </a:p>
          <a:p>
            <a:pPr marL="514350" indent="-514350">
              <a:buClrTx/>
              <a:buFont typeface="+mj-lt"/>
              <a:buAutoNum type="arabicParenR"/>
            </a:pPr>
            <a:r>
              <a:rPr lang="tr-TR" sz="4800" dirty="0">
                <a:solidFill>
                  <a:schemeClr val="tx1"/>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TEXT PREPROCESSING (METİN ÖN İŞLEME)</a:t>
            </a:r>
            <a:r>
              <a:rPr lang="tr-TR" sz="4800" i="0" dirty="0">
                <a:solidFill>
                  <a:schemeClr val="tx1"/>
                </a:solidFill>
                <a:latin typeface="Arial" panose="020B0604020202020204" pitchFamily="34" charset="0"/>
                <a:cs typeface="Arial" panose="020B0604020202020204" pitchFamily="34" charset="0"/>
                <a:hlinkClick r:id="rId5" action="ppaction://hlinksldjump">
                  <a:extLst>
                    <a:ext uri="{A12FA001-AC4F-418D-AE19-62706E023703}">
                      <ahyp:hlinkClr xmlns:ahyp="http://schemas.microsoft.com/office/drawing/2018/hyperlinkcolor" val="tx"/>
                    </a:ext>
                  </a:extLst>
                </a:hlinkClick>
              </a:rPr>
              <a:t>                        </a:t>
            </a:r>
            <a:r>
              <a:rPr lang="tr-TR" sz="4800" i="0" dirty="0">
                <a:solidFill>
                  <a:schemeClr val="tx1"/>
                </a:solidFill>
                <a:latin typeface="Arial" panose="020B0604020202020204" pitchFamily="34" charset="0"/>
                <a:cs typeface="Arial" panose="020B0604020202020204" pitchFamily="34" charset="0"/>
              </a:rPr>
              <a:t>        </a:t>
            </a:r>
          </a:p>
          <a:p>
            <a:pPr marL="0" indent="0">
              <a:buClrTx/>
              <a:buNone/>
            </a:pPr>
            <a:r>
              <a:rPr lang="tr-TR" sz="4400" i="0" u="sng" dirty="0">
                <a:solidFill>
                  <a:schemeClr val="tx1"/>
                </a:solidFill>
                <a:latin typeface="Arial" panose="020B0604020202020204" pitchFamily="34" charset="0"/>
                <a:cs typeface="Arial" panose="020B0604020202020204" pitchFamily="34" charset="0"/>
              </a:rPr>
              <a:t>4.1) </a:t>
            </a:r>
            <a:r>
              <a:rPr lang="tr-TR" sz="4400" i="0" u="sng" dirty="0">
                <a:solidFill>
                  <a:schemeClr val="tx1"/>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Normalizasyon</a:t>
            </a:r>
            <a:endParaRPr lang="tr-TR" sz="4400" i="0" u="sng" dirty="0">
              <a:solidFill>
                <a:schemeClr val="tx1"/>
              </a:solidFill>
              <a:latin typeface="Arial" panose="020B0604020202020204" pitchFamily="34" charset="0"/>
              <a:cs typeface="Arial" panose="020B0604020202020204" pitchFamily="34" charset="0"/>
            </a:endParaRPr>
          </a:p>
          <a:p>
            <a:pPr marL="0" lvl="1" indent="0">
              <a:buClrTx/>
              <a:buNone/>
            </a:pPr>
            <a:r>
              <a:rPr lang="tr-TR" sz="4400" i="0" u="sng" dirty="0">
                <a:solidFill>
                  <a:schemeClr val="tx1"/>
                </a:solidFill>
                <a:latin typeface="Arial" panose="020B0604020202020204" pitchFamily="34" charset="0"/>
                <a:cs typeface="Arial" panose="020B0604020202020204" pitchFamily="34" charset="0"/>
              </a:rPr>
              <a:t>4.2) </a:t>
            </a:r>
            <a:r>
              <a:rPr lang="tr-TR" sz="4400" i="0" u="sng" dirty="0">
                <a:solidFill>
                  <a:schemeClr val="tx1"/>
                </a:solidFill>
                <a:latin typeface="Arial" panose="020B0604020202020204" pitchFamily="34" charset="0"/>
                <a:cs typeface="Arial" panose="020B0604020202020204" pitchFamily="34" charset="0"/>
                <a:hlinkClick r:id="rId7" action="ppaction://hlinksldjump">
                  <a:extLst>
                    <a:ext uri="{A12FA001-AC4F-418D-AE19-62706E023703}">
                      <ahyp:hlinkClr xmlns:ahyp="http://schemas.microsoft.com/office/drawing/2018/hyperlinkcolor" val="tx"/>
                    </a:ext>
                  </a:extLst>
                </a:hlinkClick>
              </a:rPr>
              <a:t>Gürültü Kaldırma</a:t>
            </a:r>
            <a:endParaRPr lang="tr-TR" sz="4400" i="0" u="sng" dirty="0">
              <a:solidFill>
                <a:schemeClr val="tx1"/>
              </a:solidFill>
              <a:latin typeface="Arial" panose="020B0604020202020204" pitchFamily="34" charset="0"/>
              <a:cs typeface="Arial" panose="020B0604020202020204" pitchFamily="34" charset="0"/>
            </a:endParaRPr>
          </a:p>
          <a:p>
            <a:pPr marL="0" lvl="1" indent="0">
              <a:buClrTx/>
              <a:buNone/>
            </a:pPr>
            <a:r>
              <a:rPr lang="tr-TR" sz="4400" u="sng" dirty="0">
                <a:solidFill>
                  <a:schemeClr val="tx1"/>
                </a:solidFill>
                <a:effectLst/>
                <a:latin typeface="Arial" panose="020B0604020202020204" pitchFamily="34" charset="0"/>
                <a:cs typeface="Arial" panose="020B0604020202020204" pitchFamily="34" charset="0"/>
              </a:rPr>
              <a:t>4.3) </a:t>
            </a:r>
            <a:r>
              <a:rPr lang="tr-TR" sz="4400" u="sng" dirty="0">
                <a:solidFill>
                  <a:schemeClr val="tx1"/>
                </a:solidFill>
                <a:effectLst/>
                <a:latin typeface="Arial" panose="020B0604020202020204" pitchFamily="34" charset="0"/>
                <a:cs typeface="Arial" panose="020B0604020202020204" pitchFamily="34" charset="0"/>
                <a:hlinkClick r:id="rId8" action="ppaction://hlinksldjump">
                  <a:extLst>
                    <a:ext uri="{A12FA001-AC4F-418D-AE19-62706E023703}">
                      <ahyp:hlinkClr xmlns:ahyp="http://schemas.microsoft.com/office/drawing/2018/hyperlinkcolor" val="tx"/>
                    </a:ext>
                  </a:extLst>
                </a:hlinkClick>
              </a:rPr>
              <a:t>Özel Karakterleri Kaldırma</a:t>
            </a:r>
            <a:endParaRPr lang="tr-TR" sz="4400" u="sng" dirty="0">
              <a:solidFill>
                <a:schemeClr val="tx1"/>
              </a:solidFill>
              <a:effectLst/>
              <a:latin typeface="Arial" panose="020B0604020202020204" pitchFamily="34" charset="0"/>
              <a:cs typeface="Arial" panose="020B0604020202020204" pitchFamily="34" charset="0"/>
            </a:endParaRPr>
          </a:p>
          <a:p>
            <a:pPr marL="0" lvl="1" indent="0">
              <a:buClrTx/>
              <a:buNone/>
            </a:pPr>
            <a:r>
              <a:rPr lang="tr-TR" sz="4400" i="0" u="sng" dirty="0">
                <a:solidFill>
                  <a:schemeClr val="tx1"/>
                </a:solidFill>
                <a:latin typeface="Arial" panose="020B0604020202020204" pitchFamily="34" charset="0"/>
                <a:cs typeface="Arial" panose="020B0604020202020204" pitchFamily="34" charset="0"/>
              </a:rPr>
              <a:t>4.4) </a:t>
            </a:r>
            <a:r>
              <a:rPr lang="tr-TR" sz="4400" i="0" u="sng" dirty="0">
                <a:solidFill>
                  <a:schemeClr val="tx1"/>
                </a:solidFill>
                <a:latin typeface="Arial" panose="020B0604020202020204" pitchFamily="34" charset="0"/>
                <a:cs typeface="Arial" panose="020B0604020202020204" pitchFamily="34" charset="0"/>
                <a:hlinkClick r:id="rId9" action="ppaction://hlinksldjump">
                  <a:extLst>
                    <a:ext uri="{A12FA001-AC4F-418D-AE19-62706E023703}">
                      <ahyp:hlinkClr xmlns:ahyp="http://schemas.microsoft.com/office/drawing/2018/hyperlinkcolor" val="tx"/>
                    </a:ext>
                  </a:extLst>
                </a:hlinkClick>
              </a:rPr>
              <a:t>Stemming</a:t>
            </a:r>
            <a:endParaRPr lang="tr-TR" sz="4400" i="0" u="sng" dirty="0">
              <a:solidFill>
                <a:schemeClr val="tx1"/>
              </a:solidFill>
              <a:latin typeface="Arial" panose="020B0604020202020204" pitchFamily="34" charset="0"/>
              <a:cs typeface="Arial" panose="020B0604020202020204" pitchFamily="34" charset="0"/>
            </a:endParaRPr>
          </a:p>
          <a:p>
            <a:pPr marL="0" lvl="1" indent="0">
              <a:buClrTx/>
              <a:buNone/>
            </a:pPr>
            <a:r>
              <a:rPr lang="tr-TR" sz="4400" u="sng" dirty="0">
                <a:solidFill>
                  <a:schemeClr val="tx1"/>
                </a:solidFill>
                <a:latin typeface="Arial" panose="020B0604020202020204" pitchFamily="34" charset="0"/>
                <a:cs typeface="Arial" panose="020B0604020202020204" pitchFamily="34" charset="0"/>
              </a:rPr>
              <a:t>4.5) </a:t>
            </a:r>
            <a:r>
              <a:rPr lang="tr-TR" sz="4400" u="sng" dirty="0">
                <a:solidFill>
                  <a:schemeClr val="tx1"/>
                </a:solidFill>
                <a:latin typeface="Arial" panose="020B0604020202020204" pitchFamily="34" charset="0"/>
                <a:cs typeface="Arial" panose="020B0604020202020204" pitchFamily="34" charset="0"/>
                <a:hlinkClick r:id="rId10" action="ppaction://hlinksldjump">
                  <a:extLst>
                    <a:ext uri="{A12FA001-AC4F-418D-AE19-62706E023703}">
                      <ahyp:hlinkClr xmlns:ahyp="http://schemas.microsoft.com/office/drawing/2018/hyperlinkcolor" val="tx"/>
                    </a:ext>
                  </a:extLst>
                </a:hlinkClick>
              </a:rPr>
              <a:t>Stopwords (Etkisiz Kelimeler) Kaldırma</a:t>
            </a:r>
            <a:r>
              <a:rPr lang="tr-TR" sz="4400" u="sng" dirty="0">
                <a:solidFill>
                  <a:schemeClr val="tx1"/>
                </a:solidFill>
                <a:latin typeface="Arial" panose="020B0604020202020204" pitchFamily="34" charset="0"/>
                <a:cs typeface="Arial" panose="020B0604020202020204" pitchFamily="34" charset="0"/>
              </a:rPr>
              <a:t>    </a:t>
            </a:r>
          </a:p>
          <a:p>
            <a:pPr marL="342900" lvl="1" indent="-342900">
              <a:buClrTx/>
              <a:buFont typeface="+mj-lt"/>
              <a:buAutoNum type="arabicParenR" startAt="5"/>
            </a:pPr>
            <a:r>
              <a:rPr lang="tr-TR" sz="4800" dirty="0">
                <a:solidFill>
                  <a:schemeClr val="tx1"/>
                </a:solidFill>
                <a:latin typeface="Arial" panose="020B0604020202020204" pitchFamily="34" charset="0"/>
                <a:cs typeface="Arial" panose="020B0604020202020204" pitchFamily="34" charset="0"/>
                <a:hlinkClick r:id="rId11" action="ppaction://hlinksldjump">
                  <a:extLst>
                    <a:ext uri="{A12FA001-AC4F-418D-AE19-62706E023703}">
                      <ahyp:hlinkClr xmlns:ahyp="http://schemas.microsoft.com/office/drawing/2018/hyperlinkcolor" val="tx"/>
                    </a:ext>
                  </a:extLst>
                </a:hlinkClick>
              </a:rPr>
              <a:t>VERİ KÜMESİNİN TRAIN ve TEST VERİSİ OLARAK AYRILMASI</a:t>
            </a:r>
          </a:p>
          <a:p>
            <a:pPr marL="342900" lvl="1" indent="-342900">
              <a:buClrTx/>
              <a:buFont typeface="+mj-lt"/>
              <a:buAutoNum type="arabicParenR" startAt="5"/>
            </a:pPr>
            <a:r>
              <a:rPr lang="tr-TR" sz="4800" dirty="0">
                <a:solidFill>
                  <a:schemeClr val="tx1"/>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BAG OF WORDS (Kelime Çantası</a:t>
            </a:r>
            <a:r>
              <a:rPr lang="tr-TR" sz="4800" i="0" dirty="0">
                <a:solidFill>
                  <a:schemeClr val="tx1"/>
                </a:solidFill>
                <a:effectLst/>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a:t>
            </a:r>
            <a:r>
              <a:rPr lang="tr-TR" sz="4800" dirty="0">
                <a:solidFill>
                  <a:schemeClr val="tx1"/>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 MODELİ  </a:t>
            </a:r>
          </a:p>
          <a:p>
            <a:pPr marL="342900" lvl="1" indent="-342900">
              <a:buClrTx/>
              <a:buFont typeface="+mj-lt"/>
              <a:buAutoNum type="arabicParenR" startAt="5"/>
            </a:pPr>
            <a:r>
              <a:rPr lang="en-US" sz="4800" dirty="0">
                <a:solidFill>
                  <a:schemeClr val="tx1"/>
                </a:solidFill>
                <a:effectLst/>
                <a:latin typeface="Arial" panose="020B0604020202020204" pitchFamily="34" charset="0"/>
                <a:cs typeface="Arial" panose="020B0604020202020204" pitchFamily="34" charset="0"/>
                <a:hlinkClick r:id="rId13" action="ppaction://hlinksldjump">
                  <a:extLst>
                    <a:ext uri="{A12FA001-AC4F-418D-AE19-62706E023703}">
                      <ahyp:hlinkClr xmlns:ahyp="http://schemas.microsoft.com/office/drawing/2018/hyperlinkcolor" val="tx"/>
                    </a:ext>
                  </a:extLst>
                </a:hlinkClick>
              </a:rPr>
              <a:t>TF-IDF (Term Frequency-Inverse Document Frequency)</a:t>
            </a:r>
            <a:r>
              <a:rPr lang="tr-TR" sz="4800" dirty="0">
                <a:solidFill>
                  <a:schemeClr val="tx1"/>
                </a:solidFill>
                <a:effectLst/>
                <a:latin typeface="Arial" panose="020B0604020202020204" pitchFamily="34" charset="0"/>
                <a:cs typeface="Arial" panose="020B0604020202020204" pitchFamily="34" charset="0"/>
                <a:hlinkClick r:id="rId13" action="ppaction://hlinksldjump">
                  <a:extLst>
                    <a:ext uri="{A12FA001-AC4F-418D-AE19-62706E023703}">
                      <ahyp:hlinkClr xmlns:ahyp="http://schemas.microsoft.com/office/drawing/2018/hyperlinkcolor" val="tx"/>
                    </a:ext>
                  </a:extLst>
                </a:hlinkClick>
              </a:rPr>
              <a:t> MODELİ</a:t>
            </a:r>
            <a:endParaRPr lang="tr-TR" sz="4800" dirty="0">
              <a:solidFill>
                <a:schemeClr val="tx1"/>
              </a:solidFill>
              <a:effectLst/>
              <a:latin typeface="Arial" panose="020B0604020202020204" pitchFamily="34" charset="0"/>
              <a:cs typeface="Arial" panose="020B0604020202020204" pitchFamily="34" charset="0"/>
            </a:endParaRPr>
          </a:p>
          <a:p>
            <a:pPr marL="342900" lvl="1" indent="-342900">
              <a:buClrTx/>
              <a:buFont typeface="+mj-lt"/>
              <a:buAutoNum type="arabicParenR" startAt="5"/>
            </a:pPr>
            <a:r>
              <a:rPr lang="tr-TR" sz="4800" i="0" dirty="0">
                <a:solidFill>
                  <a:schemeClr val="tx1"/>
                </a:solidFill>
                <a:effectLst/>
                <a:latin typeface="Arial" panose="020B0604020202020204" pitchFamily="34" charset="0"/>
                <a:cs typeface="Arial" panose="020B0604020202020204" pitchFamily="34" charset="0"/>
                <a:hlinkClick r:id="rId14" action="ppaction://hlinksldjump">
                  <a:extLst>
                    <a:ext uri="{A12FA001-AC4F-418D-AE19-62706E023703}">
                      <ahyp:hlinkClr xmlns:ahyp="http://schemas.microsoft.com/office/drawing/2018/hyperlinkcolor" val="tx"/>
                    </a:ext>
                  </a:extLst>
                </a:hlinkClick>
              </a:rPr>
              <a:t>DUYGU ETİKETLERİNİ BINARY’E DÖNÜŞTÜRME</a:t>
            </a:r>
            <a:endParaRPr lang="tr-TR" sz="4800" i="0" dirty="0">
              <a:solidFill>
                <a:schemeClr val="tx1"/>
              </a:solidFill>
              <a:effectLst/>
              <a:latin typeface="Arial" panose="020B0604020202020204" pitchFamily="34" charset="0"/>
              <a:cs typeface="Arial" panose="020B0604020202020204" pitchFamily="34" charset="0"/>
            </a:endParaRPr>
          </a:p>
          <a:p>
            <a:pPr marL="342900" lvl="1" indent="-342900">
              <a:buClrTx/>
              <a:buFont typeface="+mj-lt"/>
              <a:buAutoNum type="arabicParenR" startAt="5"/>
            </a:pPr>
            <a:endParaRPr lang="tr-TR" sz="4800" dirty="0">
              <a:solidFill>
                <a:schemeClr val="tx1"/>
              </a:solidFill>
              <a:latin typeface="Arial" panose="020B0604020202020204" pitchFamily="34" charset="0"/>
              <a:cs typeface="Arial" panose="020B0604020202020204" pitchFamily="34" charset="0"/>
            </a:endParaRPr>
          </a:p>
          <a:p>
            <a:pPr marL="342900" lvl="1" indent="-342900">
              <a:buClrTx/>
              <a:buFont typeface="+mj-lt"/>
              <a:buAutoNum type="arabicParenR" startAt="5"/>
            </a:pPr>
            <a:endParaRPr lang="tr-TR" sz="4800" i="0" dirty="0">
              <a:solidFill>
                <a:schemeClr val="tx1"/>
              </a:solidFill>
              <a:effectLst/>
              <a:latin typeface="Arial" panose="020B0604020202020204" pitchFamily="34" charset="0"/>
              <a:cs typeface="Arial" panose="020B0604020202020204" pitchFamily="34" charset="0"/>
            </a:endParaRPr>
          </a:p>
          <a:p>
            <a:pPr marL="342900" lvl="1" indent="-342900">
              <a:buClrTx/>
              <a:buFont typeface="+mj-lt"/>
              <a:buAutoNum type="arabicParenR" startAt="5"/>
            </a:pPr>
            <a:endParaRPr lang="tr-TR" sz="4800" i="0" dirty="0">
              <a:solidFill>
                <a:schemeClr val="tx1"/>
              </a:solidFill>
              <a:effectLst/>
              <a:latin typeface="Arial" panose="020B0604020202020204" pitchFamily="34" charset="0"/>
              <a:cs typeface="Arial" panose="020B0604020202020204" pitchFamily="34" charset="0"/>
            </a:endParaRPr>
          </a:p>
          <a:p>
            <a:pPr marL="342900" lvl="1" indent="-342900">
              <a:buClrTx/>
              <a:buFont typeface="+mj-lt"/>
              <a:buAutoNum type="arabicParenR" startAt="5"/>
            </a:pPr>
            <a:r>
              <a:rPr lang="tr-TR" sz="4800" dirty="0">
                <a:solidFill>
                  <a:schemeClr val="tx1"/>
                </a:solidFill>
                <a:latin typeface="Arial" panose="020B0604020202020204" pitchFamily="34" charset="0"/>
                <a:cs typeface="Arial" panose="020B0604020202020204" pitchFamily="34" charset="0"/>
                <a:hlinkClick r:id="rId15" action="ppaction://hlinksldjump">
                  <a:extLst>
                    <a:ext uri="{A12FA001-AC4F-418D-AE19-62706E023703}">
                      <ahyp:hlinkClr xmlns:ahyp="http://schemas.microsoft.com/office/drawing/2018/hyperlinkcolor" val="tx"/>
                    </a:ext>
                  </a:extLst>
                </a:hlinkClick>
              </a:rPr>
              <a:t>SINIFLANDIRICI MODELLER VE PERFORMANSLARI</a:t>
            </a:r>
            <a:endParaRPr lang="tr-TR" sz="4800" dirty="0">
              <a:solidFill>
                <a:schemeClr val="tx1"/>
              </a:solidFill>
              <a:latin typeface="Arial" panose="020B0604020202020204" pitchFamily="34" charset="0"/>
              <a:cs typeface="Arial" panose="020B0604020202020204" pitchFamily="34" charset="0"/>
            </a:endParaRPr>
          </a:p>
          <a:p>
            <a:pPr marL="457200" lvl="1" indent="-457200">
              <a:buClrTx/>
              <a:buAutoNum type="alphaLcPeriod"/>
            </a:pPr>
            <a:r>
              <a:rPr lang="tr-TR" sz="4400" dirty="0">
                <a:solidFill>
                  <a:schemeClr val="tx1"/>
                </a:solidFill>
                <a:latin typeface="Arial" panose="020B0604020202020204" pitchFamily="34" charset="0"/>
                <a:cs typeface="Arial" panose="020B0604020202020204" pitchFamily="34" charset="0"/>
                <a:hlinkClick r:id="rId16" action="ppaction://hlinksldjump">
                  <a:extLst>
                    <a:ext uri="{A12FA001-AC4F-418D-AE19-62706E023703}">
                      <ahyp:hlinkClr xmlns:ahyp="http://schemas.microsoft.com/office/drawing/2018/hyperlinkcolor" val="tx"/>
                    </a:ext>
                  </a:extLst>
                </a:hlinkClick>
              </a:rPr>
              <a:t>Kullanılan Performans Metrikleri</a:t>
            </a:r>
            <a:endParaRPr lang="tr-TR" sz="4400" dirty="0">
              <a:solidFill>
                <a:schemeClr val="tx1"/>
              </a:solidFill>
              <a:latin typeface="Arial" panose="020B0604020202020204" pitchFamily="34" charset="0"/>
              <a:cs typeface="Arial" panose="020B0604020202020204" pitchFamily="34" charset="0"/>
            </a:endParaRPr>
          </a:p>
          <a:p>
            <a:pPr marL="457200" lvl="1" indent="-457200">
              <a:buClrTx/>
              <a:buAutoNum type="alphaLcPeriod"/>
            </a:pPr>
            <a:r>
              <a:rPr lang="tr-TR" sz="4400" dirty="0">
                <a:solidFill>
                  <a:schemeClr val="tx1"/>
                </a:solidFill>
                <a:effectLst/>
                <a:latin typeface="Arial" panose="020B0604020202020204" pitchFamily="34" charset="0"/>
                <a:cs typeface="Arial" panose="020B0604020202020204" pitchFamily="34" charset="0"/>
                <a:hlinkClick r:id="rId17" action="ppaction://hlinksldjump">
                  <a:extLst>
                    <a:ext uri="{A12FA001-AC4F-418D-AE19-62706E023703}">
                      <ahyp:hlinkClr xmlns:ahyp="http://schemas.microsoft.com/office/drawing/2018/hyperlinkcolor" val="tx"/>
                    </a:ext>
                  </a:extLst>
                </a:hlinkClick>
              </a:rPr>
              <a:t>Logistic </a:t>
            </a:r>
            <a:r>
              <a:rPr lang="tr-TR" sz="4400" dirty="0" err="1">
                <a:solidFill>
                  <a:schemeClr val="tx1"/>
                </a:solidFill>
                <a:effectLst/>
                <a:latin typeface="Arial" panose="020B0604020202020204" pitchFamily="34" charset="0"/>
                <a:cs typeface="Arial" panose="020B0604020202020204" pitchFamily="34" charset="0"/>
                <a:hlinkClick r:id="rId17" action="ppaction://hlinksldjump">
                  <a:extLst>
                    <a:ext uri="{A12FA001-AC4F-418D-AE19-62706E023703}">
                      <ahyp:hlinkClr xmlns:ahyp="http://schemas.microsoft.com/office/drawing/2018/hyperlinkcolor" val="tx"/>
                    </a:ext>
                  </a:extLst>
                </a:hlinkClick>
              </a:rPr>
              <a:t>Regression</a:t>
            </a:r>
            <a:r>
              <a:rPr lang="tr-TR" sz="4400" dirty="0">
                <a:solidFill>
                  <a:schemeClr val="tx1"/>
                </a:solidFill>
                <a:latin typeface="Arial" panose="020B0604020202020204" pitchFamily="34" charset="0"/>
                <a:cs typeface="Arial" panose="020B0604020202020204" pitchFamily="34" charset="0"/>
                <a:hlinkClick r:id="rId17" action="ppaction://hlinksldjump">
                  <a:extLst>
                    <a:ext uri="{A12FA001-AC4F-418D-AE19-62706E023703}">
                      <ahyp:hlinkClr xmlns:ahyp="http://schemas.microsoft.com/office/drawing/2018/hyperlinkcolor" val="tx"/>
                    </a:ext>
                  </a:extLst>
                </a:hlinkClick>
              </a:rPr>
              <a:t> (Lojistik Regresyon)</a:t>
            </a:r>
            <a:endParaRPr lang="tr-TR" sz="4400" dirty="0">
              <a:solidFill>
                <a:schemeClr val="tx1"/>
              </a:solidFill>
              <a:latin typeface="Arial" panose="020B0604020202020204" pitchFamily="34" charset="0"/>
              <a:cs typeface="Arial" panose="020B0604020202020204" pitchFamily="34" charset="0"/>
            </a:endParaRPr>
          </a:p>
          <a:p>
            <a:pPr marL="0" lvl="1" indent="0">
              <a:buClrTx/>
              <a:buNone/>
            </a:pPr>
            <a:r>
              <a:rPr lang="tr-TR" sz="4800" dirty="0">
                <a:solidFill>
                  <a:schemeClr val="tx1"/>
                </a:solidFill>
                <a:latin typeface="Roboto" panose="02000000000000000000" pitchFamily="2" charset="0"/>
              </a:rPr>
              <a:t>b.1.) </a:t>
            </a:r>
            <a:r>
              <a:rPr lang="tr-TR" sz="4800" dirty="0">
                <a:solidFill>
                  <a:schemeClr val="tx1"/>
                </a:solidFill>
                <a:latin typeface="Roboto" panose="02000000000000000000" pitchFamily="2" charset="0"/>
                <a:hlinkClick r:id="rId18" action="ppaction://hlinksldjump">
                  <a:extLst>
                    <a:ext uri="{A12FA001-AC4F-418D-AE19-62706E023703}">
                      <ahyp:hlinkClr xmlns:ahyp="http://schemas.microsoft.com/office/drawing/2018/hyperlinkcolor" val="tx"/>
                    </a:ext>
                  </a:extLst>
                </a:hlinkClick>
              </a:rPr>
              <a:t>Accuracy (Doğruluk)</a:t>
            </a:r>
            <a:endParaRPr lang="tr-TR" sz="4800" dirty="0">
              <a:solidFill>
                <a:schemeClr val="tx1"/>
              </a:solidFill>
              <a:latin typeface="Roboto" panose="02000000000000000000" pitchFamily="2" charset="0"/>
            </a:endParaRPr>
          </a:p>
          <a:p>
            <a:pPr marL="0" lvl="1" indent="0">
              <a:buClrTx/>
              <a:buNone/>
            </a:pPr>
            <a:r>
              <a:rPr lang="tr-TR" sz="4800" dirty="0">
                <a:solidFill>
                  <a:schemeClr val="tx1"/>
                </a:solidFill>
                <a:effectLst/>
                <a:latin typeface="Roboto" panose="02000000000000000000" pitchFamily="2" charset="0"/>
              </a:rPr>
              <a:t>b.2.) </a:t>
            </a:r>
            <a:r>
              <a:rPr lang="tr-TR" sz="4800" dirty="0">
                <a:solidFill>
                  <a:schemeClr val="tx1"/>
                </a:solidFill>
                <a:latin typeface="Roboto" panose="02000000000000000000" pitchFamily="2" charset="0"/>
                <a:hlinkClick r:id="rId19" action="ppaction://hlinksldjump">
                  <a:extLst>
                    <a:ext uri="{A12FA001-AC4F-418D-AE19-62706E023703}">
                      <ahyp:hlinkClr xmlns:ahyp="http://schemas.microsoft.com/office/drawing/2018/hyperlinkcolor" val="tx"/>
                    </a:ext>
                  </a:extLst>
                </a:hlinkClick>
              </a:rPr>
              <a:t>Classification Report (Sınıflandırma Raporu)</a:t>
            </a:r>
            <a:endParaRPr lang="tr-TR" sz="4800" dirty="0">
              <a:solidFill>
                <a:schemeClr val="tx1"/>
              </a:solidFill>
              <a:latin typeface="Roboto" panose="02000000000000000000" pitchFamily="2" charset="0"/>
            </a:endParaRPr>
          </a:p>
          <a:p>
            <a:pPr marL="0" lvl="1" indent="0">
              <a:buClrTx/>
              <a:buNone/>
            </a:pPr>
            <a:r>
              <a:rPr lang="tr-TR" sz="4800" dirty="0">
                <a:solidFill>
                  <a:schemeClr val="tx1"/>
                </a:solidFill>
                <a:effectLst/>
                <a:latin typeface="Roboto" panose="02000000000000000000" pitchFamily="2" charset="0"/>
              </a:rPr>
              <a:t>b.3.) </a:t>
            </a:r>
            <a:r>
              <a:rPr lang="tr-TR" sz="4800" dirty="0">
                <a:solidFill>
                  <a:schemeClr val="tx1"/>
                </a:solidFill>
                <a:effectLst/>
                <a:latin typeface="Roboto" panose="02000000000000000000" pitchFamily="2" charset="0"/>
                <a:hlinkClick r:id="rId20" action="ppaction://hlinksldjump">
                  <a:extLst>
                    <a:ext uri="{A12FA001-AC4F-418D-AE19-62706E023703}">
                      <ahyp:hlinkClr xmlns:ahyp="http://schemas.microsoft.com/office/drawing/2018/hyperlinkcolor" val="tx"/>
                    </a:ext>
                  </a:extLst>
                </a:hlinkClick>
              </a:rPr>
              <a:t>Confusion </a:t>
            </a:r>
            <a:r>
              <a:rPr lang="tr-TR" sz="4800" dirty="0" err="1">
                <a:solidFill>
                  <a:schemeClr val="tx1"/>
                </a:solidFill>
                <a:effectLst/>
                <a:latin typeface="Roboto" panose="02000000000000000000" pitchFamily="2" charset="0"/>
                <a:hlinkClick r:id="rId20" action="ppaction://hlinksldjump">
                  <a:extLst>
                    <a:ext uri="{A12FA001-AC4F-418D-AE19-62706E023703}">
                      <ahyp:hlinkClr xmlns:ahyp="http://schemas.microsoft.com/office/drawing/2018/hyperlinkcolor" val="tx"/>
                    </a:ext>
                  </a:extLst>
                </a:hlinkClick>
              </a:rPr>
              <a:t>Matrix</a:t>
            </a:r>
            <a:r>
              <a:rPr lang="tr-TR" sz="4800" dirty="0">
                <a:solidFill>
                  <a:schemeClr val="tx1"/>
                </a:solidFill>
                <a:effectLst/>
                <a:latin typeface="Roboto" panose="02000000000000000000" pitchFamily="2" charset="0"/>
                <a:hlinkClick r:id="rId20" action="ppaction://hlinksldjump">
                  <a:extLst>
                    <a:ext uri="{A12FA001-AC4F-418D-AE19-62706E023703}">
                      <ahyp:hlinkClr xmlns:ahyp="http://schemas.microsoft.com/office/drawing/2018/hyperlinkcolor" val="tx"/>
                    </a:ext>
                  </a:extLst>
                </a:hlinkClick>
              </a:rPr>
              <a:t> (Doğruluk Matrisi)</a:t>
            </a:r>
            <a:endParaRPr lang="tr-TR" sz="4800" dirty="0">
              <a:solidFill>
                <a:schemeClr val="tx1"/>
              </a:solidFill>
              <a:effectLst/>
              <a:latin typeface="Roboto" panose="02000000000000000000" pitchFamily="2" charset="0"/>
            </a:endParaRPr>
          </a:p>
          <a:p>
            <a:pPr marL="514350" lvl="1" indent="-514350">
              <a:buClrTx/>
              <a:buFont typeface="+mj-lt"/>
              <a:buAutoNum type="alphaLcPeriod" startAt="3"/>
            </a:pPr>
            <a:r>
              <a:rPr lang="tr-TR" sz="4800" dirty="0">
                <a:solidFill>
                  <a:schemeClr val="tx1"/>
                </a:solidFill>
                <a:effectLst/>
                <a:latin typeface="Roboto" panose="02000000000000000000" pitchFamily="2" charset="0"/>
                <a:hlinkClick r:id="rId21" action="ppaction://hlinksldjump">
                  <a:extLst>
                    <a:ext uri="{A12FA001-AC4F-418D-AE19-62706E023703}">
                      <ahyp:hlinkClr xmlns:ahyp="http://schemas.microsoft.com/office/drawing/2018/hyperlinkcolor" val="tx"/>
                    </a:ext>
                  </a:extLst>
                </a:hlinkClick>
              </a:rPr>
              <a:t>Linear </a:t>
            </a:r>
            <a:r>
              <a:rPr lang="tr-TR" sz="4800" dirty="0" err="1">
                <a:solidFill>
                  <a:schemeClr val="tx1"/>
                </a:solidFill>
                <a:effectLst/>
                <a:latin typeface="Roboto" panose="02000000000000000000" pitchFamily="2" charset="0"/>
                <a:hlinkClick r:id="rId21" action="ppaction://hlinksldjump">
                  <a:extLst>
                    <a:ext uri="{A12FA001-AC4F-418D-AE19-62706E023703}">
                      <ahyp:hlinkClr xmlns:ahyp="http://schemas.microsoft.com/office/drawing/2018/hyperlinkcolor" val="tx"/>
                    </a:ext>
                  </a:extLst>
                </a:hlinkClick>
              </a:rPr>
              <a:t>Support</a:t>
            </a:r>
            <a:r>
              <a:rPr lang="tr-TR" sz="4800" dirty="0">
                <a:solidFill>
                  <a:schemeClr val="tx1"/>
                </a:solidFill>
                <a:effectLst/>
                <a:latin typeface="Roboto" panose="02000000000000000000" pitchFamily="2" charset="0"/>
                <a:hlinkClick r:id="rId21" action="ppaction://hlinksldjump">
                  <a:extLst>
                    <a:ext uri="{A12FA001-AC4F-418D-AE19-62706E023703}">
                      <ahyp:hlinkClr xmlns:ahyp="http://schemas.microsoft.com/office/drawing/2018/hyperlinkcolor" val="tx"/>
                    </a:ext>
                  </a:extLst>
                </a:hlinkClick>
              </a:rPr>
              <a:t> </a:t>
            </a:r>
            <a:r>
              <a:rPr lang="tr-TR" sz="4800" dirty="0" err="1">
                <a:solidFill>
                  <a:schemeClr val="tx1"/>
                </a:solidFill>
                <a:effectLst/>
                <a:latin typeface="Roboto" panose="02000000000000000000" pitchFamily="2" charset="0"/>
                <a:hlinkClick r:id="rId21" action="ppaction://hlinksldjump">
                  <a:extLst>
                    <a:ext uri="{A12FA001-AC4F-418D-AE19-62706E023703}">
                      <ahyp:hlinkClr xmlns:ahyp="http://schemas.microsoft.com/office/drawing/2018/hyperlinkcolor" val="tx"/>
                    </a:ext>
                  </a:extLst>
                </a:hlinkClick>
              </a:rPr>
              <a:t>Vector</a:t>
            </a:r>
            <a:r>
              <a:rPr lang="tr-TR" sz="4800" dirty="0">
                <a:solidFill>
                  <a:schemeClr val="tx1"/>
                </a:solidFill>
                <a:effectLst/>
                <a:latin typeface="Roboto" panose="02000000000000000000" pitchFamily="2" charset="0"/>
                <a:hlinkClick r:id="rId21" action="ppaction://hlinksldjump">
                  <a:extLst>
                    <a:ext uri="{A12FA001-AC4F-418D-AE19-62706E023703}">
                      <ahyp:hlinkClr xmlns:ahyp="http://schemas.microsoft.com/office/drawing/2018/hyperlinkcolor" val="tx"/>
                    </a:ext>
                  </a:extLst>
                </a:hlinkClick>
              </a:rPr>
              <a:t> Machine (Doğrusal Destek Vektör Makinesi)</a:t>
            </a:r>
            <a:endParaRPr lang="tr-TR" sz="4800" dirty="0">
              <a:solidFill>
                <a:schemeClr val="tx1"/>
              </a:solidFill>
              <a:effectLst/>
              <a:latin typeface="Roboto" panose="02000000000000000000" pitchFamily="2" charset="0"/>
            </a:endParaRPr>
          </a:p>
          <a:p>
            <a:pPr marL="0" lvl="1" indent="0">
              <a:buClrTx/>
              <a:buNone/>
            </a:pPr>
            <a:r>
              <a:rPr lang="tr-TR" sz="4800" dirty="0">
                <a:solidFill>
                  <a:schemeClr val="tx1"/>
                </a:solidFill>
                <a:effectLst/>
                <a:latin typeface="Roboto" panose="02000000000000000000" pitchFamily="2" charset="0"/>
              </a:rPr>
              <a:t>c.1.) </a:t>
            </a:r>
            <a:r>
              <a:rPr lang="tr-TR" sz="4800" dirty="0">
                <a:solidFill>
                  <a:schemeClr val="tx1"/>
                </a:solidFill>
                <a:effectLst/>
                <a:latin typeface="Roboto" panose="02000000000000000000" pitchFamily="2" charset="0"/>
                <a:hlinkClick r:id="rId22" action="ppaction://hlinksldjump">
                  <a:extLst>
                    <a:ext uri="{A12FA001-AC4F-418D-AE19-62706E023703}">
                      <ahyp:hlinkClr xmlns:ahyp="http://schemas.microsoft.com/office/drawing/2018/hyperlinkcolor" val="tx"/>
                    </a:ext>
                  </a:extLst>
                </a:hlinkClick>
              </a:rPr>
              <a:t>Accuracy</a:t>
            </a:r>
            <a:r>
              <a:rPr lang="tr-TR" sz="4800" dirty="0">
                <a:solidFill>
                  <a:schemeClr val="tx1"/>
                </a:solidFill>
                <a:latin typeface="Roboto" panose="02000000000000000000" pitchFamily="2" charset="0"/>
                <a:hlinkClick r:id="rId22" action="ppaction://hlinksldjump">
                  <a:extLst>
                    <a:ext uri="{A12FA001-AC4F-418D-AE19-62706E023703}">
                      <ahyp:hlinkClr xmlns:ahyp="http://schemas.microsoft.com/office/drawing/2018/hyperlinkcolor" val="tx"/>
                    </a:ext>
                  </a:extLst>
                </a:hlinkClick>
              </a:rPr>
              <a:t> (Doğruluk)</a:t>
            </a:r>
            <a:endParaRPr lang="tr-TR" sz="4800" dirty="0">
              <a:solidFill>
                <a:schemeClr val="tx1"/>
              </a:solidFill>
              <a:latin typeface="Roboto" panose="02000000000000000000" pitchFamily="2" charset="0"/>
            </a:endParaRPr>
          </a:p>
          <a:p>
            <a:pPr marL="0" lvl="1" indent="0">
              <a:buClrTx/>
              <a:buNone/>
            </a:pPr>
            <a:r>
              <a:rPr lang="tr-TR" sz="4800" dirty="0">
                <a:solidFill>
                  <a:schemeClr val="tx1"/>
                </a:solidFill>
                <a:effectLst/>
                <a:latin typeface="Roboto" panose="02000000000000000000" pitchFamily="2" charset="0"/>
              </a:rPr>
              <a:t>c.2.) </a:t>
            </a:r>
            <a:r>
              <a:rPr lang="tr-TR" sz="4800" dirty="0">
                <a:solidFill>
                  <a:schemeClr val="tx1"/>
                </a:solidFill>
                <a:effectLst/>
                <a:latin typeface="Roboto" panose="02000000000000000000" pitchFamily="2" charset="0"/>
                <a:hlinkClick r:id="rId23" action="ppaction://hlinksldjump">
                  <a:extLst>
                    <a:ext uri="{A12FA001-AC4F-418D-AE19-62706E023703}">
                      <ahyp:hlinkClr xmlns:ahyp="http://schemas.microsoft.com/office/drawing/2018/hyperlinkcolor" val="tx"/>
                    </a:ext>
                  </a:extLst>
                </a:hlinkClick>
              </a:rPr>
              <a:t>Classification Report (Sınıflandırma Raporu)</a:t>
            </a:r>
            <a:endParaRPr lang="tr-TR" sz="4800" dirty="0">
              <a:solidFill>
                <a:schemeClr val="tx1"/>
              </a:solidFill>
              <a:effectLst/>
              <a:latin typeface="Roboto" panose="02000000000000000000" pitchFamily="2" charset="0"/>
            </a:endParaRPr>
          </a:p>
          <a:p>
            <a:pPr marL="0" lvl="1" indent="0">
              <a:buClrTx/>
              <a:buNone/>
            </a:pPr>
            <a:r>
              <a:rPr lang="tr-TR" sz="4800" dirty="0">
                <a:solidFill>
                  <a:schemeClr val="tx1"/>
                </a:solidFill>
                <a:latin typeface="Roboto" panose="02000000000000000000" pitchFamily="2" charset="0"/>
              </a:rPr>
              <a:t>c.3.) </a:t>
            </a:r>
            <a:r>
              <a:rPr lang="tr-TR" sz="4800" dirty="0">
                <a:solidFill>
                  <a:schemeClr val="tx1"/>
                </a:solidFill>
                <a:latin typeface="Roboto" panose="02000000000000000000" pitchFamily="2" charset="0"/>
                <a:hlinkClick r:id="rId24" action="ppaction://hlinksldjump">
                  <a:extLst>
                    <a:ext uri="{A12FA001-AC4F-418D-AE19-62706E023703}">
                      <ahyp:hlinkClr xmlns:ahyp="http://schemas.microsoft.com/office/drawing/2018/hyperlinkcolor" val="tx"/>
                    </a:ext>
                  </a:extLst>
                </a:hlinkClick>
              </a:rPr>
              <a:t>Confusion </a:t>
            </a:r>
            <a:r>
              <a:rPr lang="tr-TR" sz="4800" dirty="0" err="1">
                <a:solidFill>
                  <a:schemeClr val="tx1"/>
                </a:solidFill>
                <a:latin typeface="Roboto" panose="02000000000000000000" pitchFamily="2" charset="0"/>
                <a:hlinkClick r:id="rId24" action="ppaction://hlinksldjump">
                  <a:extLst>
                    <a:ext uri="{A12FA001-AC4F-418D-AE19-62706E023703}">
                      <ahyp:hlinkClr xmlns:ahyp="http://schemas.microsoft.com/office/drawing/2018/hyperlinkcolor" val="tx"/>
                    </a:ext>
                  </a:extLst>
                </a:hlinkClick>
              </a:rPr>
              <a:t>Matrix</a:t>
            </a:r>
            <a:r>
              <a:rPr lang="tr-TR" sz="4800" dirty="0">
                <a:solidFill>
                  <a:schemeClr val="tx1"/>
                </a:solidFill>
                <a:latin typeface="Roboto" panose="02000000000000000000" pitchFamily="2" charset="0"/>
                <a:hlinkClick r:id="rId24" action="ppaction://hlinksldjump">
                  <a:extLst>
                    <a:ext uri="{A12FA001-AC4F-418D-AE19-62706E023703}">
                      <ahyp:hlinkClr xmlns:ahyp="http://schemas.microsoft.com/office/drawing/2018/hyperlinkcolor" val="tx"/>
                    </a:ext>
                  </a:extLst>
                </a:hlinkClick>
              </a:rPr>
              <a:t> (Doğruluk Matrisi)</a:t>
            </a:r>
            <a:endParaRPr lang="tr-TR" sz="4800" dirty="0">
              <a:solidFill>
                <a:schemeClr val="tx1"/>
              </a:solidFill>
              <a:latin typeface="Roboto" panose="02000000000000000000" pitchFamily="2" charset="0"/>
            </a:endParaRPr>
          </a:p>
          <a:p>
            <a:pPr marL="914400" lvl="1" indent="-914400">
              <a:buClrTx/>
              <a:buFont typeface="+mj-lt"/>
              <a:buAutoNum type="arabicParenR" startAt="10"/>
            </a:pPr>
            <a:r>
              <a:rPr lang="tr-TR" sz="4800" dirty="0">
                <a:solidFill>
                  <a:schemeClr val="tx1"/>
                </a:solidFill>
                <a:latin typeface="Arial" panose="020B0604020202020204" pitchFamily="34" charset="0"/>
                <a:cs typeface="Arial" panose="020B0604020202020204" pitchFamily="34" charset="0"/>
                <a:hlinkClick r:id="rId25" action="ppaction://hlinksldjump">
                  <a:extLst>
                    <a:ext uri="{A12FA001-AC4F-418D-AE19-62706E023703}">
                      <ahyp:hlinkClr xmlns:ahyp="http://schemas.microsoft.com/office/drawing/2018/hyperlinkcolor" val="tx"/>
                    </a:ext>
                  </a:extLst>
                </a:hlinkClick>
              </a:rPr>
              <a:t>SONUÇLARIN DEĞERLENDİRİLMESİ VE</a:t>
            </a:r>
            <a:r>
              <a:rPr lang="tr-TR" sz="4800" dirty="0">
                <a:solidFill>
                  <a:schemeClr val="tx1"/>
                </a:solidFill>
                <a:effectLst/>
                <a:latin typeface="Arial" panose="020B0604020202020204" pitchFamily="34" charset="0"/>
                <a:cs typeface="Arial" panose="020B0604020202020204" pitchFamily="34" charset="0"/>
                <a:hlinkClick r:id="rId25" action="ppaction://hlinksldjump">
                  <a:extLst>
                    <a:ext uri="{A12FA001-AC4F-418D-AE19-62706E023703}">
                      <ahyp:hlinkClr xmlns:ahyp="http://schemas.microsoft.com/office/drawing/2018/hyperlinkcolor" val="tx"/>
                    </a:ext>
                  </a:extLst>
                </a:hlinkClick>
              </a:rPr>
              <a:t>  TARTIŞMA </a:t>
            </a:r>
            <a:endParaRPr lang="tr-TR" sz="4800" dirty="0">
              <a:solidFill>
                <a:schemeClr val="tx1"/>
              </a:solidFill>
              <a:effectLst/>
              <a:latin typeface="Arial" panose="020B0604020202020204" pitchFamily="34" charset="0"/>
              <a:cs typeface="Arial" panose="020B0604020202020204" pitchFamily="34" charset="0"/>
            </a:endParaRPr>
          </a:p>
          <a:p>
            <a:pPr marL="914400" lvl="1" indent="-914400">
              <a:buClrTx/>
              <a:buFont typeface="+mj-lt"/>
              <a:buAutoNum type="arabicParenR" startAt="10"/>
            </a:pPr>
            <a:r>
              <a:rPr lang="tr-TR" sz="4800" dirty="0">
                <a:solidFill>
                  <a:schemeClr val="tx1"/>
                </a:solidFill>
                <a:latin typeface="Arial" panose="020B0604020202020204" pitchFamily="34" charset="0"/>
                <a:cs typeface="Arial" panose="020B0604020202020204" pitchFamily="34" charset="0"/>
                <a:hlinkClick r:id="rId26" action="ppaction://hlinksldjump">
                  <a:extLst>
                    <a:ext uri="{A12FA001-AC4F-418D-AE19-62706E023703}">
                      <ahyp:hlinkClr xmlns:ahyp="http://schemas.microsoft.com/office/drawing/2018/hyperlinkcolor" val="tx"/>
                    </a:ext>
                  </a:extLst>
                </a:hlinkClick>
              </a:rPr>
              <a:t>REFERANSLAR</a:t>
            </a:r>
            <a:br>
              <a:rPr lang="en-US" sz="4800" dirty="0">
                <a:solidFill>
                  <a:schemeClr val="tx1"/>
                </a:solidFill>
                <a:effectLst/>
                <a:latin typeface="Roboto" panose="02000000000000000000" pitchFamily="2" charset="0"/>
              </a:rPr>
            </a:br>
            <a:r>
              <a:rPr lang="tr-TR" sz="4800" dirty="0">
                <a:solidFill>
                  <a:schemeClr val="tx1"/>
                </a:solidFill>
                <a:latin typeface="Arial" panose="020B0604020202020204" pitchFamily="34" charset="0"/>
                <a:cs typeface="Arial" panose="020B0604020202020204" pitchFamily="34" charset="0"/>
                <a:hlinkClick r:id="rId12" action="ppaction://hlinksldjump">
                  <a:extLst>
                    <a:ext uri="{A12FA001-AC4F-418D-AE19-62706E023703}">
                      <ahyp:hlinkClr xmlns:ahyp="http://schemas.microsoft.com/office/drawing/2018/hyperlinkcolor" val="tx"/>
                    </a:ext>
                  </a:extLst>
                </a:hlinkClick>
              </a:rPr>
              <a:t>                                                                                                                               </a:t>
            </a:r>
            <a:endParaRPr lang="tr-TR" sz="4800" dirty="0">
              <a:solidFill>
                <a:schemeClr val="tx1"/>
              </a:solidFill>
              <a:latin typeface="Arial" panose="020B0604020202020204" pitchFamily="34" charset="0"/>
              <a:cs typeface="Arial" panose="020B0604020202020204" pitchFamily="34" charset="0"/>
            </a:endParaRPr>
          </a:p>
          <a:p>
            <a:pPr marL="0" lvl="1" indent="0">
              <a:buClrTx/>
              <a:buNone/>
            </a:pPr>
            <a:r>
              <a:rPr lang="tr-TR" b="0" i="0" dirty="0">
                <a:solidFill>
                  <a:schemeClr val="tx1"/>
                </a:solidFill>
                <a:effectLst/>
                <a:latin typeface="Arial" panose="020B0604020202020204" pitchFamily="34" charset="0"/>
                <a:cs typeface="Arial" panose="020B0604020202020204" pitchFamily="34" charset="0"/>
              </a:rPr>
              <a:t>      </a:t>
            </a:r>
            <a:br>
              <a:rPr lang="tr-TR" b="0" i="0" dirty="0">
                <a:solidFill>
                  <a:schemeClr val="tx1"/>
                </a:solidFill>
                <a:effectLst/>
                <a:latin typeface="Arial" panose="020B0604020202020204" pitchFamily="34" charset="0"/>
                <a:cs typeface="Arial" panose="020B0604020202020204" pitchFamily="34" charset="0"/>
              </a:rPr>
            </a:br>
            <a:endParaRPr lang="tr-TR" dirty="0">
              <a:solidFill>
                <a:schemeClr val="tx1"/>
              </a:solidFill>
              <a:latin typeface="Arial" panose="020B0604020202020204" pitchFamily="34" charset="0"/>
              <a:cs typeface="Arial" panose="020B0604020202020204" pitchFamily="34" charset="0"/>
            </a:endParaRPr>
          </a:p>
        </p:txBody>
      </p:sp>
      <p:sp>
        <p:nvSpPr>
          <p:cNvPr id="7" name="Slayt Numarası Yer Tutucusu 6">
            <a:extLst>
              <a:ext uri="{FF2B5EF4-FFF2-40B4-BE49-F238E27FC236}">
                <a16:creationId xmlns:a16="http://schemas.microsoft.com/office/drawing/2014/main" id="{8EC24E54-20FF-46EB-9219-BFB277B5014D}"/>
              </a:ext>
            </a:extLst>
          </p:cNvPr>
          <p:cNvSpPr>
            <a:spLocks noGrp="1"/>
          </p:cNvSpPr>
          <p:nvPr>
            <p:ph type="sldNum" sz="quarter" idx="12"/>
          </p:nvPr>
        </p:nvSpPr>
        <p:spPr/>
        <p:txBody>
          <a:bodyPr/>
          <a:lstStyle/>
          <a:p>
            <a:fld id="{11A71338-8BA2-4C79-A6C5-5A8E30081D0C}" type="slidenum">
              <a:rPr lang="en-US" smtClean="0"/>
              <a:t>2</a:t>
            </a:fld>
            <a:endParaRPr lang="en-US"/>
          </a:p>
        </p:txBody>
      </p:sp>
    </p:spTree>
    <p:extLst>
      <p:ext uri="{BB962C8B-B14F-4D97-AF65-F5344CB8AC3E}">
        <p14:creationId xmlns:p14="http://schemas.microsoft.com/office/powerpoint/2010/main" val="368243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EADC1FB-CFB3-430A-B07A-4E27C1CB8B4C}"/>
              </a:ext>
            </a:extLst>
          </p:cNvPr>
          <p:cNvSpPr>
            <a:spLocks noGrp="1"/>
          </p:cNvSpPr>
          <p:nvPr>
            <p:ph idx="1"/>
          </p:nvPr>
        </p:nvSpPr>
        <p:spPr>
          <a:xfrm>
            <a:off x="644013" y="419612"/>
            <a:ext cx="10722932" cy="4351338"/>
          </a:xfrm>
        </p:spPr>
        <p:txBody>
          <a:bodyPr/>
          <a:lstStyle/>
          <a:p>
            <a:r>
              <a:rPr lang="tr-TR" b="1" dirty="0">
                <a:solidFill>
                  <a:schemeClr val="tx1"/>
                </a:solidFill>
                <a:latin typeface="Arial" panose="020B0604020202020204" pitchFamily="34" charset="0"/>
                <a:cs typeface="Arial" panose="020B0604020202020204" pitchFamily="34" charset="0"/>
              </a:rPr>
              <a:t>Accuracy (Doğruluk): </a:t>
            </a:r>
            <a:r>
              <a:rPr lang="tr-TR" b="0" i="0" dirty="0">
                <a:solidFill>
                  <a:srgbClr val="202020"/>
                </a:solidFill>
                <a:effectLst/>
                <a:latin typeface="Arial" panose="020B0604020202020204" pitchFamily="34" charset="0"/>
                <a:cs typeface="Arial" panose="020B0604020202020204" pitchFamily="34" charset="0"/>
              </a:rPr>
              <a:t>Algoritmanın yaptığı doğru tahminlerin sayısının bütün tahminlerin sayısına bölümünden bulunur. Formülü şekil 8’de verilmiştir.</a:t>
            </a:r>
          </a:p>
          <a:p>
            <a:endParaRPr lang="tr-TR" b="1" dirty="0">
              <a:solidFill>
                <a:schemeClr val="tx1"/>
              </a:solidFill>
              <a:latin typeface="Arial" panose="020B0604020202020204" pitchFamily="34" charset="0"/>
              <a:cs typeface="Arial" panose="020B0604020202020204" pitchFamily="34" charset="0"/>
            </a:endParaRPr>
          </a:p>
        </p:txBody>
      </p:sp>
      <p:sp>
        <p:nvSpPr>
          <p:cNvPr id="4" name="Slayt Numarası Yer Tutucusu 3">
            <a:extLst>
              <a:ext uri="{FF2B5EF4-FFF2-40B4-BE49-F238E27FC236}">
                <a16:creationId xmlns:a16="http://schemas.microsoft.com/office/drawing/2014/main" id="{1DEC1BBC-9748-4F71-8138-DF01EB4059F4}"/>
              </a:ext>
            </a:extLst>
          </p:cNvPr>
          <p:cNvSpPr>
            <a:spLocks noGrp="1"/>
          </p:cNvSpPr>
          <p:nvPr>
            <p:ph type="sldNum" sz="quarter" idx="12"/>
          </p:nvPr>
        </p:nvSpPr>
        <p:spPr/>
        <p:txBody>
          <a:bodyPr/>
          <a:lstStyle/>
          <a:p>
            <a:fld id="{11A71338-8BA2-4C79-A6C5-5A8E30081D0C}" type="slidenum">
              <a:rPr lang="en-US" smtClean="0"/>
              <a:t>20</a:t>
            </a:fld>
            <a:endParaRPr lang="en-US"/>
          </a:p>
        </p:txBody>
      </p:sp>
      <p:pic>
        <p:nvPicPr>
          <p:cNvPr id="8" name="Resim 7">
            <a:extLst>
              <a:ext uri="{FF2B5EF4-FFF2-40B4-BE49-F238E27FC236}">
                <a16:creationId xmlns:a16="http://schemas.microsoft.com/office/drawing/2014/main" id="{1F9BC25F-342F-4F9C-BFD1-B5D839B9F03B}"/>
              </a:ext>
            </a:extLst>
          </p:cNvPr>
          <p:cNvPicPr>
            <a:picLocks noChangeAspect="1"/>
          </p:cNvPicPr>
          <p:nvPr/>
        </p:nvPicPr>
        <p:blipFill>
          <a:blip r:embed="rId2"/>
          <a:stretch>
            <a:fillRect/>
          </a:stretch>
        </p:blipFill>
        <p:spPr>
          <a:xfrm>
            <a:off x="2409825" y="2595281"/>
            <a:ext cx="7372350" cy="1638300"/>
          </a:xfrm>
          <a:prstGeom prst="rect">
            <a:avLst/>
          </a:prstGeom>
        </p:spPr>
      </p:pic>
      <p:sp>
        <p:nvSpPr>
          <p:cNvPr id="9" name="Metin kutusu 8">
            <a:extLst>
              <a:ext uri="{FF2B5EF4-FFF2-40B4-BE49-F238E27FC236}">
                <a16:creationId xmlns:a16="http://schemas.microsoft.com/office/drawing/2014/main" id="{EA906D22-D0F6-4449-B886-9912E8E87F8D}"/>
              </a:ext>
            </a:extLst>
          </p:cNvPr>
          <p:cNvSpPr txBox="1"/>
          <p:nvPr/>
        </p:nvSpPr>
        <p:spPr>
          <a:xfrm>
            <a:off x="4640826" y="4401618"/>
            <a:ext cx="2910348" cy="369332"/>
          </a:xfrm>
          <a:prstGeom prst="rect">
            <a:avLst/>
          </a:prstGeom>
          <a:noFill/>
        </p:spPr>
        <p:txBody>
          <a:bodyPr wrap="square" rtlCol="0">
            <a:spAutoFit/>
          </a:bodyPr>
          <a:lstStyle/>
          <a:p>
            <a:pPr algn="ctr"/>
            <a:r>
              <a:rPr lang="tr-TR" b="1" dirty="0">
                <a:latin typeface="Arial" panose="020B0604020202020204" pitchFamily="34" charset="0"/>
                <a:cs typeface="Arial" panose="020B0604020202020204" pitchFamily="34" charset="0"/>
              </a:rPr>
              <a:t>Şekil 8</a:t>
            </a:r>
            <a:r>
              <a:rPr lang="tr-TR" dirty="0">
                <a:latin typeface="Arial" panose="020B0604020202020204" pitchFamily="34" charset="0"/>
                <a:cs typeface="Arial" panose="020B0604020202020204" pitchFamily="34" charset="0"/>
              </a:rPr>
              <a:t>: Accuracy Formülü</a:t>
            </a:r>
          </a:p>
        </p:txBody>
      </p:sp>
    </p:spTree>
    <p:extLst>
      <p:ext uri="{BB962C8B-B14F-4D97-AF65-F5344CB8AC3E}">
        <p14:creationId xmlns:p14="http://schemas.microsoft.com/office/powerpoint/2010/main" val="358773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6ED7951-B309-44B7-8E8D-56FB2560D1A0}"/>
              </a:ext>
            </a:extLst>
          </p:cNvPr>
          <p:cNvSpPr>
            <a:spLocks noGrp="1"/>
          </p:cNvSpPr>
          <p:nvPr>
            <p:ph idx="1"/>
          </p:nvPr>
        </p:nvSpPr>
        <p:spPr>
          <a:xfrm>
            <a:off x="467874" y="439737"/>
            <a:ext cx="10722932" cy="4351338"/>
          </a:xfrm>
        </p:spPr>
        <p:txBody>
          <a:bodyPr/>
          <a:lstStyle/>
          <a:p>
            <a:r>
              <a:rPr lang="tr-TR" b="1" dirty="0">
                <a:solidFill>
                  <a:schemeClr val="tx1"/>
                </a:solidFill>
                <a:latin typeface="Arial" panose="020B0604020202020204" pitchFamily="34" charset="0"/>
                <a:cs typeface="Arial" panose="020B0604020202020204" pitchFamily="34" charset="0"/>
              </a:rPr>
              <a:t>Precision (Kesinlik): </a:t>
            </a:r>
            <a:r>
              <a:rPr lang="tr-TR" b="0" i="0" dirty="0">
                <a:solidFill>
                  <a:schemeClr val="tx1"/>
                </a:solidFill>
                <a:effectLst/>
                <a:latin typeface="Arial" panose="020B0604020202020204" pitchFamily="34" charset="0"/>
                <a:cs typeface="Arial" panose="020B0604020202020204" pitchFamily="34" charset="0"/>
              </a:rPr>
              <a:t>Pozitif olarak tahmin ettiğimiz (TP + FP) örneklerin kaçının doğru tahmin edildiğinin oranıdır. Formülü Şekil 9’da verilmiştir.</a:t>
            </a:r>
            <a:endParaRPr lang="tr-TR" b="1" dirty="0">
              <a:solidFill>
                <a:schemeClr val="tx1"/>
              </a:solidFill>
              <a:latin typeface="Arial" panose="020B0604020202020204" pitchFamily="34" charset="0"/>
              <a:cs typeface="Arial" panose="020B0604020202020204" pitchFamily="34" charset="0"/>
            </a:endParaRPr>
          </a:p>
        </p:txBody>
      </p:sp>
      <p:sp>
        <p:nvSpPr>
          <p:cNvPr id="4" name="Slayt Numarası Yer Tutucusu 3">
            <a:extLst>
              <a:ext uri="{FF2B5EF4-FFF2-40B4-BE49-F238E27FC236}">
                <a16:creationId xmlns:a16="http://schemas.microsoft.com/office/drawing/2014/main" id="{0F9B2229-6638-43FE-BF6B-56F62045BE09}"/>
              </a:ext>
            </a:extLst>
          </p:cNvPr>
          <p:cNvSpPr>
            <a:spLocks noGrp="1"/>
          </p:cNvSpPr>
          <p:nvPr>
            <p:ph type="sldNum" sz="quarter" idx="12"/>
          </p:nvPr>
        </p:nvSpPr>
        <p:spPr/>
        <p:txBody>
          <a:bodyPr/>
          <a:lstStyle/>
          <a:p>
            <a:fld id="{11A71338-8BA2-4C79-A6C5-5A8E30081D0C}" type="slidenum">
              <a:rPr lang="en-US" smtClean="0"/>
              <a:t>21</a:t>
            </a:fld>
            <a:endParaRPr lang="en-US"/>
          </a:p>
        </p:txBody>
      </p:sp>
      <p:pic>
        <p:nvPicPr>
          <p:cNvPr id="5" name="Resim 4">
            <a:extLst>
              <a:ext uri="{FF2B5EF4-FFF2-40B4-BE49-F238E27FC236}">
                <a16:creationId xmlns:a16="http://schemas.microsoft.com/office/drawing/2014/main" id="{66A90233-37AA-4568-B05F-A794BBD0D143}"/>
              </a:ext>
            </a:extLst>
          </p:cNvPr>
          <p:cNvPicPr>
            <a:picLocks noChangeAspect="1"/>
          </p:cNvPicPr>
          <p:nvPr/>
        </p:nvPicPr>
        <p:blipFill>
          <a:blip r:embed="rId2"/>
          <a:stretch>
            <a:fillRect/>
          </a:stretch>
        </p:blipFill>
        <p:spPr>
          <a:xfrm>
            <a:off x="2466974" y="2066925"/>
            <a:ext cx="7258050" cy="1362075"/>
          </a:xfrm>
          <a:prstGeom prst="rect">
            <a:avLst/>
          </a:prstGeom>
        </p:spPr>
      </p:pic>
      <p:sp>
        <p:nvSpPr>
          <p:cNvPr id="6" name="Metin kutusu 5">
            <a:extLst>
              <a:ext uri="{FF2B5EF4-FFF2-40B4-BE49-F238E27FC236}">
                <a16:creationId xmlns:a16="http://schemas.microsoft.com/office/drawing/2014/main" id="{861C0774-AF46-467A-8237-115FC989FB1C}"/>
              </a:ext>
            </a:extLst>
          </p:cNvPr>
          <p:cNvSpPr txBox="1"/>
          <p:nvPr/>
        </p:nvSpPr>
        <p:spPr>
          <a:xfrm>
            <a:off x="4613786" y="3641764"/>
            <a:ext cx="2964427" cy="369332"/>
          </a:xfrm>
          <a:prstGeom prst="rect">
            <a:avLst/>
          </a:prstGeom>
          <a:noFill/>
        </p:spPr>
        <p:txBody>
          <a:bodyPr wrap="square" rtlCol="0">
            <a:spAutoFit/>
          </a:bodyPr>
          <a:lstStyle/>
          <a:p>
            <a:pPr algn="ctr"/>
            <a:r>
              <a:rPr lang="tr-TR" b="1" dirty="0">
                <a:latin typeface="Arial" panose="020B0604020202020204" pitchFamily="34" charset="0"/>
                <a:cs typeface="Arial" panose="020B0604020202020204" pitchFamily="34" charset="0"/>
              </a:rPr>
              <a:t>Şekil 9</a:t>
            </a:r>
            <a:r>
              <a:rPr lang="tr-TR" dirty="0">
                <a:latin typeface="Arial" panose="020B0604020202020204" pitchFamily="34" charset="0"/>
                <a:cs typeface="Arial" panose="020B0604020202020204" pitchFamily="34" charset="0"/>
              </a:rPr>
              <a:t>: Precision Formülü</a:t>
            </a:r>
          </a:p>
        </p:txBody>
      </p:sp>
    </p:spTree>
    <p:extLst>
      <p:ext uri="{BB962C8B-B14F-4D97-AF65-F5344CB8AC3E}">
        <p14:creationId xmlns:p14="http://schemas.microsoft.com/office/powerpoint/2010/main" val="237502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2FD6D0-5CB3-433B-B8F4-E0D3591EBE82}"/>
              </a:ext>
            </a:extLst>
          </p:cNvPr>
          <p:cNvSpPr>
            <a:spLocks noGrp="1"/>
          </p:cNvSpPr>
          <p:nvPr>
            <p:ph idx="1"/>
          </p:nvPr>
        </p:nvSpPr>
        <p:spPr>
          <a:xfrm>
            <a:off x="467874" y="399948"/>
            <a:ext cx="10722932" cy="4351338"/>
          </a:xfrm>
        </p:spPr>
        <p:txBody>
          <a:bodyPr/>
          <a:lstStyle/>
          <a:p>
            <a:r>
              <a:rPr lang="tr-TR" b="1" dirty="0" err="1">
                <a:solidFill>
                  <a:schemeClr val="tx1"/>
                </a:solidFill>
                <a:latin typeface="Arial" panose="020B0604020202020204" pitchFamily="34" charset="0"/>
                <a:cs typeface="Arial" panose="020B0604020202020204" pitchFamily="34" charset="0"/>
              </a:rPr>
              <a:t>Recall</a:t>
            </a:r>
            <a:r>
              <a:rPr lang="tr-TR" b="1" dirty="0">
                <a:solidFill>
                  <a:schemeClr val="tx1"/>
                </a:solidFill>
                <a:latin typeface="Arial" panose="020B0604020202020204" pitchFamily="34" charset="0"/>
                <a:cs typeface="Arial" panose="020B0604020202020204" pitchFamily="34" charset="0"/>
              </a:rPr>
              <a:t> (Duyarlılık): </a:t>
            </a:r>
            <a:r>
              <a:rPr lang="tr-TR" b="0" i="0" dirty="0">
                <a:solidFill>
                  <a:schemeClr val="tx1"/>
                </a:solidFill>
                <a:effectLst/>
                <a:latin typeface="Arial" panose="020B0604020202020204" pitchFamily="34" charset="0"/>
                <a:cs typeface="Arial" panose="020B0604020202020204" pitchFamily="34" charset="0"/>
              </a:rPr>
              <a:t>Pozitif olarak tahmin edilmesi (TP + FN) gereken örneklerin oransal olarak kaçının doğru tahmin edildiğinin göstergesidir. Formülü Şekil 10’da verilmiştir. </a:t>
            </a:r>
            <a:endParaRPr lang="tr-TR" b="1" dirty="0">
              <a:solidFill>
                <a:schemeClr val="tx1"/>
              </a:solidFill>
              <a:latin typeface="Arial" panose="020B0604020202020204" pitchFamily="34" charset="0"/>
              <a:cs typeface="Arial" panose="020B0604020202020204" pitchFamily="34" charset="0"/>
            </a:endParaRPr>
          </a:p>
        </p:txBody>
      </p:sp>
      <p:sp>
        <p:nvSpPr>
          <p:cNvPr id="4" name="Slayt Numarası Yer Tutucusu 3">
            <a:extLst>
              <a:ext uri="{FF2B5EF4-FFF2-40B4-BE49-F238E27FC236}">
                <a16:creationId xmlns:a16="http://schemas.microsoft.com/office/drawing/2014/main" id="{AA160179-F3CF-4F58-A91A-EA8C81291B9D}"/>
              </a:ext>
            </a:extLst>
          </p:cNvPr>
          <p:cNvSpPr>
            <a:spLocks noGrp="1"/>
          </p:cNvSpPr>
          <p:nvPr>
            <p:ph type="sldNum" sz="quarter" idx="12"/>
          </p:nvPr>
        </p:nvSpPr>
        <p:spPr/>
        <p:txBody>
          <a:bodyPr/>
          <a:lstStyle/>
          <a:p>
            <a:fld id="{11A71338-8BA2-4C79-A6C5-5A8E30081D0C}" type="slidenum">
              <a:rPr lang="en-US" smtClean="0"/>
              <a:t>22</a:t>
            </a:fld>
            <a:endParaRPr lang="en-US"/>
          </a:p>
        </p:txBody>
      </p:sp>
      <p:pic>
        <p:nvPicPr>
          <p:cNvPr id="5" name="Resim 4">
            <a:extLst>
              <a:ext uri="{FF2B5EF4-FFF2-40B4-BE49-F238E27FC236}">
                <a16:creationId xmlns:a16="http://schemas.microsoft.com/office/drawing/2014/main" id="{D370BF8A-4314-4164-8321-2788EF892765}"/>
              </a:ext>
            </a:extLst>
          </p:cNvPr>
          <p:cNvPicPr>
            <a:picLocks noChangeAspect="1"/>
          </p:cNvPicPr>
          <p:nvPr/>
        </p:nvPicPr>
        <p:blipFill>
          <a:blip r:embed="rId2"/>
          <a:stretch>
            <a:fillRect/>
          </a:stretch>
        </p:blipFill>
        <p:spPr>
          <a:xfrm>
            <a:off x="2276475" y="2153598"/>
            <a:ext cx="7639050" cy="1733550"/>
          </a:xfrm>
          <a:prstGeom prst="rect">
            <a:avLst/>
          </a:prstGeom>
        </p:spPr>
      </p:pic>
      <p:sp>
        <p:nvSpPr>
          <p:cNvPr id="6" name="Metin kutusu 5">
            <a:extLst>
              <a:ext uri="{FF2B5EF4-FFF2-40B4-BE49-F238E27FC236}">
                <a16:creationId xmlns:a16="http://schemas.microsoft.com/office/drawing/2014/main" id="{45DC0FF2-1EE4-4432-B663-8E479E23EAEB}"/>
              </a:ext>
            </a:extLst>
          </p:cNvPr>
          <p:cNvSpPr txBox="1"/>
          <p:nvPr/>
        </p:nvSpPr>
        <p:spPr>
          <a:xfrm>
            <a:off x="4522839" y="4031226"/>
            <a:ext cx="3460955" cy="369332"/>
          </a:xfrm>
          <a:prstGeom prst="rect">
            <a:avLst/>
          </a:prstGeom>
          <a:noFill/>
        </p:spPr>
        <p:txBody>
          <a:bodyPr wrap="square" rtlCol="0">
            <a:spAutoFit/>
          </a:bodyPr>
          <a:lstStyle/>
          <a:p>
            <a:pPr algn="ctr"/>
            <a:r>
              <a:rPr lang="tr-TR" b="1" dirty="0">
                <a:latin typeface="Arial" panose="020B0604020202020204" pitchFamily="34" charset="0"/>
                <a:cs typeface="Arial" panose="020B0604020202020204" pitchFamily="34" charset="0"/>
              </a:rPr>
              <a:t>Şekil 10</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Recall</a:t>
            </a:r>
            <a:r>
              <a:rPr lang="tr-TR" dirty="0">
                <a:latin typeface="Arial" panose="020B0604020202020204" pitchFamily="34" charset="0"/>
                <a:cs typeface="Arial" panose="020B0604020202020204" pitchFamily="34" charset="0"/>
              </a:rPr>
              <a:t> Formülü</a:t>
            </a:r>
          </a:p>
        </p:txBody>
      </p:sp>
    </p:spTree>
    <p:extLst>
      <p:ext uri="{BB962C8B-B14F-4D97-AF65-F5344CB8AC3E}">
        <p14:creationId xmlns:p14="http://schemas.microsoft.com/office/powerpoint/2010/main" val="361470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C2AC51-D9AC-455B-A6AD-7812DFC8F2B1}"/>
              </a:ext>
            </a:extLst>
          </p:cNvPr>
          <p:cNvSpPr>
            <a:spLocks noGrp="1"/>
          </p:cNvSpPr>
          <p:nvPr>
            <p:ph idx="1"/>
          </p:nvPr>
        </p:nvSpPr>
        <p:spPr>
          <a:xfrm>
            <a:off x="555523" y="439277"/>
            <a:ext cx="10722932" cy="4351338"/>
          </a:xfrm>
        </p:spPr>
        <p:txBody>
          <a:bodyPr/>
          <a:lstStyle/>
          <a:p>
            <a:r>
              <a:rPr lang="tr-TR" b="1" dirty="0">
                <a:solidFill>
                  <a:schemeClr val="tx1"/>
                </a:solidFill>
                <a:latin typeface="Arial" panose="020B0604020202020204" pitchFamily="34" charset="0"/>
                <a:cs typeface="Arial" panose="020B0604020202020204" pitchFamily="34" charset="0"/>
              </a:rPr>
              <a:t>F1-Score (F1-Skoru) : </a:t>
            </a:r>
            <a:r>
              <a:rPr lang="tr-TR" b="0" i="0" dirty="0">
                <a:solidFill>
                  <a:schemeClr val="tx1"/>
                </a:solidFill>
                <a:effectLst/>
                <a:latin typeface="Arial" panose="020B0604020202020204" pitchFamily="34" charset="0"/>
                <a:cs typeface="Arial" panose="020B0604020202020204" pitchFamily="34" charset="0"/>
              </a:rPr>
              <a:t>F1 skoru kesinlik ve duyarlılık değerlerini birleştirerek tek bir sayıya indirger. Formülü şekil 11’de verilmiştir. F1 skorunu, elimizde birden fazla modelin kesinlik ve doğruluk değerleri varken arasından en iyi modeli seçmek için kullanırız. F1 skoru en yüksek 1 değerini alırken, en düşük olarak da 0 değerini alır.</a:t>
            </a:r>
            <a:endParaRPr lang="tr-TR" b="1" dirty="0">
              <a:solidFill>
                <a:schemeClr val="tx1"/>
              </a:solidFill>
              <a:latin typeface="Arial" panose="020B0604020202020204" pitchFamily="34" charset="0"/>
              <a:cs typeface="Arial" panose="020B0604020202020204" pitchFamily="34" charset="0"/>
            </a:endParaRPr>
          </a:p>
        </p:txBody>
      </p:sp>
      <p:sp>
        <p:nvSpPr>
          <p:cNvPr id="4" name="Slayt Numarası Yer Tutucusu 3">
            <a:extLst>
              <a:ext uri="{FF2B5EF4-FFF2-40B4-BE49-F238E27FC236}">
                <a16:creationId xmlns:a16="http://schemas.microsoft.com/office/drawing/2014/main" id="{9ECCF1F9-342F-4D9A-926B-4C5DA7272302}"/>
              </a:ext>
            </a:extLst>
          </p:cNvPr>
          <p:cNvSpPr>
            <a:spLocks noGrp="1"/>
          </p:cNvSpPr>
          <p:nvPr>
            <p:ph type="sldNum" sz="quarter" idx="12"/>
          </p:nvPr>
        </p:nvSpPr>
        <p:spPr/>
        <p:txBody>
          <a:bodyPr/>
          <a:lstStyle/>
          <a:p>
            <a:fld id="{11A71338-8BA2-4C79-A6C5-5A8E30081D0C}" type="slidenum">
              <a:rPr lang="en-US" smtClean="0"/>
              <a:t>23</a:t>
            </a:fld>
            <a:endParaRPr lang="en-US"/>
          </a:p>
        </p:txBody>
      </p:sp>
      <p:pic>
        <p:nvPicPr>
          <p:cNvPr id="6" name="Resim 5">
            <a:extLst>
              <a:ext uri="{FF2B5EF4-FFF2-40B4-BE49-F238E27FC236}">
                <a16:creationId xmlns:a16="http://schemas.microsoft.com/office/drawing/2014/main" id="{FCA434D5-B455-49A4-8207-06D7A514D9AE}"/>
              </a:ext>
            </a:extLst>
          </p:cNvPr>
          <p:cNvPicPr>
            <a:picLocks noChangeAspect="1"/>
          </p:cNvPicPr>
          <p:nvPr/>
        </p:nvPicPr>
        <p:blipFill>
          <a:blip r:embed="rId3"/>
          <a:stretch>
            <a:fillRect/>
          </a:stretch>
        </p:blipFill>
        <p:spPr>
          <a:xfrm>
            <a:off x="2390775" y="3429000"/>
            <a:ext cx="7410450" cy="1866900"/>
          </a:xfrm>
          <a:prstGeom prst="rect">
            <a:avLst/>
          </a:prstGeom>
        </p:spPr>
      </p:pic>
      <p:sp>
        <p:nvSpPr>
          <p:cNvPr id="7" name="Metin kutusu 6">
            <a:extLst>
              <a:ext uri="{FF2B5EF4-FFF2-40B4-BE49-F238E27FC236}">
                <a16:creationId xmlns:a16="http://schemas.microsoft.com/office/drawing/2014/main" id="{80096468-9125-48F2-9A96-3EF8F77F4134}"/>
              </a:ext>
            </a:extLst>
          </p:cNvPr>
          <p:cNvSpPr txBox="1"/>
          <p:nvPr/>
        </p:nvSpPr>
        <p:spPr>
          <a:xfrm>
            <a:off x="4427402" y="5372941"/>
            <a:ext cx="3104108" cy="369332"/>
          </a:xfrm>
          <a:prstGeom prst="rect">
            <a:avLst/>
          </a:prstGeom>
          <a:noFill/>
        </p:spPr>
        <p:txBody>
          <a:bodyPr wrap="square" rtlCol="0">
            <a:spAutoFit/>
          </a:bodyPr>
          <a:lstStyle/>
          <a:p>
            <a:pPr algn="ctr"/>
            <a:r>
              <a:rPr lang="tr-TR" b="1" dirty="0">
                <a:latin typeface="Arial" panose="020B0604020202020204" pitchFamily="34" charset="0"/>
                <a:cs typeface="Arial" panose="020B0604020202020204" pitchFamily="34" charset="0"/>
              </a:rPr>
              <a:t>Şekil 11</a:t>
            </a:r>
            <a:r>
              <a:rPr lang="tr-TR" dirty="0">
                <a:latin typeface="Arial" panose="020B0604020202020204" pitchFamily="34" charset="0"/>
                <a:cs typeface="Arial" panose="020B0604020202020204" pitchFamily="34" charset="0"/>
              </a:rPr>
              <a:t>: F1-Score Formülü</a:t>
            </a:r>
          </a:p>
        </p:txBody>
      </p:sp>
    </p:spTree>
    <p:extLst>
      <p:ext uri="{BB962C8B-B14F-4D97-AF65-F5344CB8AC3E}">
        <p14:creationId xmlns:p14="http://schemas.microsoft.com/office/powerpoint/2010/main" val="174916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FA9325-B47E-468E-A5E8-F2588B429E01}"/>
              </a:ext>
            </a:extLst>
          </p:cNvPr>
          <p:cNvSpPr>
            <a:spLocks noGrp="1"/>
          </p:cNvSpPr>
          <p:nvPr>
            <p:ph type="title"/>
          </p:nvPr>
        </p:nvSpPr>
        <p:spPr/>
        <p:txBody>
          <a:bodyPr>
            <a:normAutofit fontScale="90000"/>
          </a:bodyPr>
          <a:lstStyle/>
          <a:p>
            <a:pPr algn="ctr"/>
            <a:r>
              <a:rPr lang="tr-TR" b="1" i="0" dirty="0" err="1">
                <a:solidFill>
                  <a:schemeClr val="bg1">
                    <a:lumMod val="75000"/>
                  </a:schemeClr>
                </a:solidFill>
                <a:effectLst/>
                <a:latin typeface="Arial" panose="020B0604020202020204" pitchFamily="34" charset="0"/>
                <a:cs typeface="Arial" panose="020B0604020202020204" pitchFamily="34" charset="0"/>
              </a:rPr>
              <a:t>b.Logistic</a:t>
            </a:r>
            <a:r>
              <a:rPr lang="tr-TR" b="1" i="0" dirty="0">
                <a:solidFill>
                  <a:schemeClr val="bg1">
                    <a:lumMod val="75000"/>
                  </a:schemeClr>
                </a:solidFill>
                <a:effectLst/>
                <a:latin typeface="Arial" panose="020B0604020202020204" pitchFamily="34" charset="0"/>
                <a:cs typeface="Arial" panose="020B0604020202020204" pitchFamily="34" charset="0"/>
              </a:rPr>
              <a:t> </a:t>
            </a:r>
            <a:r>
              <a:rPr lang="tr-TR" b="1" i="0" dirty="0" err="1">
                <a:solidFill>
                  <a:schemeClr val="bg1">
                    <a:lumMod val="75000"/>
                  </a:schemeClr>
                </a:solidFill>
                <a:effectLst/>
                <a:latin typeface="Arial" panose="020B0604020202020204" pitchFamily="34" charset="0"/>
                <a:cs typeface="Arial" panose="020B0604020202020204" pitchFamily="34" charset="0"/>
              </a:rPr>
              <a:t>Regression</a:t>
            </a:r>
            <a:r>
              <a:rPr lang="tr-TR" b="1" i="0" dirty="0">
                <a:solidFill>
                  <a:schemeClr val="bg1">
                    <a:lumMod val="75000"/>
                  </a:schemeClr>
                </a:solidFill>
                <a:effectLst/>
                <a:latin typeface="Arial" panose="020B0604020202020204" pitchFamily="34" charset="0"/>
                <a:cs typeface="Arial" panose="020B0604020202020204" pitchFamily="34" charset="0"/>
              </a:rPr>
              <a:t> (Lojistik Regresyon)</a:t>
            </a:r>
            <a:br>
              <a:rPr lang="tr-TR" b="0" i="0" dirty="0">
                <a:solidFill>
                  <a:srgbClr val="D5D5D5"/>
                </a:solidFill>
                <a:effectLst/>
                <a:latin typeface="Roboto" panose="02000000000000000000" pitchFamily="2" charset="0"/>
              </a:rPr>
            </a:br>
            <a:endParaRPr lang="tr-TR" dirty="0"/>
          </a:p>
        </p:txBody>
      </p:sp>
      <p:sp>
        <p:nvSpPr>
          <p:cNvPr id="3" name="İçerik Yer Tutucusu 2">
            <a:extLst>
              <a:ext uri="{FF2B5EF4-FFF2-40B4-BE49-F238E27FC236}">
                <a16:creationId xmlns:a16="http://schemas.microsoft.com/office/drawing/2014/main" id="{7270E778-2903-43B4-AD3F-0D54F60C7A2D}"/>
              </a:ext>
            </a:extLst>
          </p:cNvPr>
          <p:cNvSpPr>
            <a:spLocks noGrp="1"/>
          </p:cNvSpPr>
          <p:nvPr>
            <p:ph idx="1"/>
          </p:nvPr>
        </p:nvSpPr>
        <p:spPr/>
        <p:txBody>
          <a:bodyPr>
            <a:normAutofit fontScale="92500" lnSpcReduction="10000"/>
          </a:bodyPr>
          <a:lstStyle/>
          <a:p>
            <a:r>
              <a:rPr lang="tr-TR" i="0" dirty="0">
                <a:solidFill>
                  <a:schemeClr val="tx1"/>
                </a:solidFill>
                <a:effectLst/>
                <a:latin typeface="Arial" panose="020B0604020202020204" pitchFamily="34" charset="0"/>
                <a:cs typeface="Arial" panose="020B0604020202020204" pitchFamily="34" charset="0"/>
              </a:rPr>
              <a:t>Lojistik regresyon, bağımlı değişkenin kategorik bir değişken olduğu regresyon problemi gibidir. Doğrusal sınıflandırma problemlerinde yaygın bir biçimde kullanılır. Regresyon denilmesine rağmen bu isim bizi yanıltmamalıdır, burada bir sınıflandırma söz konusudur.</a:t>
            </a:r>
            <a:r>
              <a:rPr lang="tr-TR" b="0" i="0" dirty="0">
                <a:solidFill>
                  <a:srgbClr val="993366"/>
                </a:solidFill>
                <a:effectLst/>
                <a:latin typeface="Arial" panose="020B0604020202020204" pitchFamily="34" charset="0"/>
                <a:cs typeface="Arial" panose="020B0604020202020204" pitchFamily="34" charset="0"/>
              </a:rPr>
              <a:t> </a:t>
            </a:r>
            <a:r>
              <a:rPr lang="tr-TR" b="0" i="0" dirty="0">
                <a:solidFill>
                  <a:schemeClr val="tx1"/>
                </a:solidFill>
                <a:effectLst/>
                <a:latin typeface="Arial" panose="020B0604020202020204" pitchFamily="34" charset="0"/>
                <a:cs typeface="Arial" panose="020B0604020202020204" pitchFamily="34" charset="0"/>
              </a:rPr>
              <a:t>Lojistik regresyon, bir sonucu belirleyen bir veya daha fazla bağımsız değişken bulunan bir veri kümesini analiz etmek için kullanılan istatistiksel bir yöntemdir. Sonuç, ikili bir değişkenle ölçülür (yalnızca iki olası sonuç vardır) bu olası sonuçlar genelde ; evet ya da </a:t>
            </a:r>
            <a:r>
              <a:rPr lang="tr-TR" b="0" i="0" dirty="0" err="1">
                <a:solidFill>
                  <a:schemeClr val="tx1"/>
                </a:solidFill>
                <a:effectLst/>
                <a:latin typeface="Arial" panose="020B0604020202020204" pitchFamily="34" charset="0"/>
                <a:cs typeface="Arial" panose="020B0604020202020204" pitchFamily="34" charset="0"/>
              </a:rPr>
              <a:t>hayır,olumlu</a:t>
            </a:r>
            <a:r>
              <a:rPr lang="tr-TR" b="0" i="0" dirty="0">
                <a:solidFill>
                  <a:schemeClr val="tx1"/>
                </a:solidFill>
                <a:effectLst/>
                <a:latin typeface="Arial" panose="020B0604020202020204" pitchFamily="34" charset="0"/>
                <a:cs typeface="Arial" panose="020B0604020202020204" pitchFamily="34" charset="0"/>
              </a:rPr>
              <a:t> ya da olumsuz gibi sonuçlardır. Bizim algoritmamız için bu sonuç ‘</a:t>
            </a:r>
            <a:r>
              <a:rPr lang="tr-TR" b="0" i="0" dirty="0" err="1">
                <a:solidFill>
                  <a:schemeClr val="tx1"/>
                </a:solidFill>
                <a:effectLst/>
                <a:latin typeface="Arial" panose="020B0604020202020204" pitchFamily="34" charset="0"/>
                <a:cs typeface="Arial" panose="020B0604020202020204" pitchFamily="34" charset="0"/>
              </a:rPr>
              <a:t>pozitive</a:t>
            </a:r>
            <a:r>
              <a:rPr lang="tr-TR" b="0" i="0" dirty="0">
                <a:solidFill>
                  <a:schemeClr val="tx1"/>
                </a:solidFill>
                <a:effectLst/>
                <a:latin typeface="Arial" panose="020B0604020202020204" pitchFamily="34" charset="0"/>
                <a:cs typeface="Arial" panose="020B0604020202020204" pitchFamily="34" charset="0"/>
              </a:rPr>
              <a:t>’ veya ‘</a:t>
            </a:r>
            <a:r>
              <a:rPr lang="tr-TR" b="0" i="0" dirty="0" err="1">
                <a:solidFill>
                  <a:schemeClr val="tx1"/>
                </a:solidFill>
                <a:effectLst/>
                <a:latin typeface="Arial" panose="020B0604020202020204" pitchFamily="34" charset="0"/>
                <a:cs typeface="Arial" panose="020B0604020202020204" pitchFamily="34" charset="0"/>
              </a:rPr>
              <a:t>negative</a:t>
            </a:r>
            <a:r>
              <a:rPr lang="tr-TR" dirty="0">
                <a:solidFill>
                  <a:schemeClr val="tx1"/>
                </a:solidFill>
                <a:latin typeface="Arial" panose="020B0604020202020204" pitchFamily="34" charset="0"/>
                <a:cs typeface="Arial" panose="020B0604020202020204" pitchFamily="34" charset="0"/>
              </a:rPr>
              <a:t>’ olacaktır</a:t>
            </a:r>
            <a:r>
              <a:rPr lang="tr-TR" b="0" i="0" dirty="0">
                <a:solidFill>
                  <a:schemeClr val="tx1"/>
                </a:solidFill>
                <a:effectLst/>
                <a:latin typeface="Arial" panose="020B0604020202020204" pitchFamily="34" charset="0"/>
                <a:cs typeface="Arial" panose="020B0604020202020204" pitchFamily="34" charset="0"/>
              </a:rPr>
              <a:t>.</a:t>
            </a:r>
            <a:endParaRPr lang="tr-TR" i="0" dirty="0">
              <a:solidFill>
                <a:schemeClr val="tx1"/>
              </a:solidFill>
              <a:effectLst/>
              <a:latin typeface="Arial" panose="020B0604020202020204" pitchFamily="34" charset="0"/>
              <a:cs typeface="Arial" panose="020B0604020202020204" pitchFamily="34" charset="0"/>
            </a:endParaRPr>
          </a:p>
          <a:p>
            <a:endParaRPr lang="tr-TR" dirty="0"/>
          </a:p>
        </p:txBody>
      </p:sp>
      <p:sp>
        <p:nvSpPr>
          <p:cNvPr id="4" name="Slayt Numarası Yer Tutucusu 3">
            <a:extLst>
              <a:ext uri="{FF2B5EF4-FFF2-40B4-BE49-F238E27FC236}">
                <a16:creationId xmlns:a16="http://schemas.microsoft.com/office/drawing/2014/main" id="{A251CE6E-0304-4938-96F5-A5F2706AE8A3}"/>
              </a:ext>
            </a:extLst>
          </p:cNvPr>
          <p:cNvSpPr>
            <a:spLocks noGrp="1"/>
          </p:cNvSpPr>
          <p:nvPr>
            <p:ph type="sldNum" sz="quarter" idx="12"/>
          </p:nvPr>
        </p:nvSpPr>
        <p:spPr/>
        <p:txBody>
          <a:bodyPr/>
          <a:lstStyle/>
          <a:p>
            <a:fld id="{11A71338-8BA2-4C79-A6C5-5A8E30081D0C}" type="slidenum">
              <a:rPr lang="en-US" smtClean="0"/>
              <a:t>24</a:t>
            </a:fld>
            <a:endParaRPr lang="en-US"/>
          </a:p>
        </p:txBody>
      </p:sp>
    </p:spTree>
    <p:extLst>
      <p:ext uri="{BB962C8B-B14F-4D97-AF65-F5344CB8AC3E}">
        <p14:creationId xmlns:p14="http://schemas.microsoft.com/office/powerpoint/2010/main" val="71185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A39516-3837-43B3-BF39-E1A47F2F2235}"/>
              </a:ext>
            </a:extLst>
          </p:cNvPr>
          <p:cNvSpPr>
            <a:spLocks noGrp="1"/>
          </p:cNvSpPr>
          <p:nvPr>
            <p:ph type="title"/>
          </p:nvPr>
        </p:nvSpPr>
        <p:spPr/>
        <p:txBody>
          <a:bodyPr/>
          <a:lstStyle/>
          <a:p>
            <a:pPr algn="ctr"/>
            <a:r>
              <a:rPr lang="tr-TR" b="1" dirty="0">
                <a:solidFill>
                  <a:schemeClr val="bg1">
                    <a:lumMod val="75000"/>
                  </a:schemeClr>
                </a:solidFill>
                <a:latin typeface="Arial" panose="020B0604020202020204" pitchFamily="34" charset="0"/>
                <a:cs typeface="Arial" panose="020B0604020202020204" pitchFamily="34" charset="0"/>
              </a:rPr>
              <a:t>b.1.Accuracy (Doğruluk)</a:t>
            </a:r>
          </a:p>
        </p:txBody>
      </p:sp>
      <p:sp>
        <p:nvSpPr>
          <p:cNvPr id="4" name="Slayt Numarası Yer Tutucusu 3">
            <a:extLst>
              <a:ext uri="{FF2B5EF4-FFF2-40B4-BE49-F238E27FC236}">
                <a16:creationId xmlns:a16="http://schemas.microsoft.com/office/drawing/2014/main" id="{B95A42A7-EAD1-416E-AA00-09F47B7E3C9A}"/>
              </a:ext>
            </a:extLst>
          </p:cNvPr>
          <p:cNvSpPr>
            <a:spLocks noGrp="1"/>
          </p:cNvSpPr>
          <p:nvPr>
            <p:ph type="sldNum" sz="quarter" idx="12"/>
          </p:nvPr>
        </p:nvSpPr>
        <p:spPr/>
        <p:txBody>
          <a:bodyPr/>
          <a:lstStyle/>
          <a:p>
            <a:fld id="{11A71338-8BA2-4C79-A6C5-5A8E30081D0C}" type="slidenum">
              <a:rPr lang="en-US" smtClean="0"/>
              <a:t>25</a:t>
            </a:fld>
            <a:endParaRPr lang="en-US"/>
          </a:p>
        </p:txBody>
      </p:sp>
      <p:graphicFrame>
        <p:nvGraphicFramePr>
          <p:cNvPr id="10" name="Tablo 10">
            <a:extLst>
              <a:ext uri="{FF2B5EF4-FFF2-40B4-BE49-F238E27FC236}">
                <a16:creationId xmlns:a16="http://schemas.microsoft.com/office/drawing/2014/main" id="{4E1E2369-0442-4C01-B03E-36DC6E9DA72B}"/>
              </a:ext>
            </a:extLst>
          </p:cNvPr>
          <p:cNvGraphicFramePr>
            <a:graphicFrameLocks noGrp="1"/>
          </p:cNvGraphicFramePr>
          <p:nvPr>
            <p:ph idx="1"/>
            <p:extLst>
              <p:ext uri="{D42A27DB-BD31-4B8C-83A1-F6EECF244321}">
                <p14:modId xmlns:p14="http://schemas.microsoft.com/office/powerpoint/2010/main" val="2659021798"/>
              </p:ext>
            </p:extLst>
          </p:nvPr>
        </p:nvGraphicFramePr>
        <p:xfrm>
          <a:off x="457200" y="1825625"/>
          <a:ext cx="10723562" cy="1112520"/>
        </p:xfrm>
        <a:graphic>
          <a:graphicData uri="http://schemas.openxmlformats.org/drawingml/2006/table">
            <a:tbl>
              <a:tblPr firstRow="1" bandRow="1">
                <a:tableStyleId>{D03447BB-5D67-496B-8E87-E561075AD55C}</a:tableStyleId>
              </a:tblPr>
              <a:tblGrid>
                <a:gridCol w="5361781">
                  <a:extLst>
                    <a:ext uri="{9D8B030D-6E8A-4147-A177-3AD203B41FA5}">
                      <a16:colId xmlns:a16="http://schemas.microsoft.com/office/drawing/2014/main" val="462364479"/>
                    </a:ext>
                  </a:extLst>
                </a:gridCol>
                <a:gridCol w="5361781">
                  <a:extLst>
                    <a:ext uri="{9D8B030D-6E8A-4147-A177-3AD203B41FA5}">
                      <a16:colId xmlns:a16="http://schemas.microsoft.com/office/drawing/2014/main" val="1665158805"/>
                    </a:ext>
                  </a:extLst>
                </a:gridCol>
              </a:tblGrid>
              <a:tr h="370840">
                <a:tc>
                  <a:txBody>
                    <a:bodyPr/>
                    <a:lstStyle/>
                    <a:p>
                      <a:pPr algn="ctr"/>
                      <a:r>
                        <a:rPr lang="tr-TR" dirty="0"/>
                        <a:t>MODEL</a:t>
                      </a:r>
                    </a:p>
                  </a:txBody>
                  <a:tcPr>
                    <a:lnB w="12700" cap="flat" cmpd="sng" algn="ctr">
                      <a:solidFill>
                        <a:schemeClr val="tx1"/>
                      </a:solidFill>
                      <a:prstDash val="solid"/>
                      <a:round/>
                      <a:headEnd type="none" w="med" len="med"/>
                      <a:tailEnd type="none" w="med" len="med"/>
                    </a:lnB>
                  </a:tcPr>
                </a:tc>
                <a:tc>
                  <a:txBody>
                    <a:bodyPr/>
                    <a:lstStyle/>
                    <a:p>
                      <a:pPr algn="ctr"/>
                      <a:r>
                        <a:rPr lang="tr-TR" dirty="0"/>
                        <a:t>ACCURACY</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0061827"/>
                  </a:ext>
                </a:extLst>
              </a:tr>
              <a:tr h="370840">
                <a:tc>
                  <a:txBody>
                    <a:bodyPr/>
                    <a:lstStyle/>
                    <a:p>
                      <a:pPr algn="ctr"/>
                      <a:r>
                        <a:rPr lang="tr-TR" b="0" dirty="0" err="1">
                          <a:solidFill>
                            <a:schemeClr val="tx1"/>
                          </a:solidFill>
                          <a:latin typeface="Arial" panose="020B0604020202020204" pitchFamily="34" charset="0"/>
                          <a:cs typeface="Arial" panose="020B0604020202020204" pitchFamily="34" charset="0"/>
                        </a:rPr>
                        <a:t>Bag</a:t>
                      </a:r>
                      <a:r>
                        <a:rPr lang="tr-TR" b="0" dirty="0">
                          <a:solidFill>
                            <a:schemeClr val="tx1"/>
                          </a:solidFill>
                          <a:latin typeface="Arial" panose="020B0604020202020204" pitchFamily="34" charset="0"/>
                          <a:cs typeface="Arial" panose="020B0604020202020204" pitchFamily="34" charset="0"/>
                        </a:rPr>
                        <a:t> of </a:t>
                      </a:r>
                      <a:r>
                        <a:rPr lang="tr-TR" b="0" dirty="0" err="1">
                          <a:solidFill>
                            <a:schemeClr val="tx1"/>
                          </a:solidFill>
                          <a:latin typeface="Arial" panose="020B0604020202020204" pitchFamily="34" charset="0"/>
                          <a:cs typeface="Arial" panose="020B0604020202020204" pitchFamily="34" charset="0"/>
                        </a:rPr>
                        <a:t>Worlds</a:t>
                      </a:r>
                      <a:endParaRPr lang="tr-TR"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sz="1800" b="0" kern="1200" dirty="0">
                          <a:solidFill>
                            <a:schemeClr val="tx1"/>
                          </a:solidFill>
                          <a:effectLst/>
                          <a:latin typeface="Arial" panose="020B0604020202020204" pitchFamily="34" charset="0"/>
                          <a:cs typeface="Arial" panose="020B0604020202020204" pitchFamily="34" charset="0"/>
                        </a:rPr>
                        <a:t>0.7512</a:t>
                      </a:r>
                      <a:endParaRPr lang="tr-TR"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2513979"/>
                  </a:ext>
                </a:extLst>
              </a:tr>
              <a:tr h="370840">
                <a:tc>
                  <a:txBody>
                    <a:bodyPr/>
                    <a:lstStyle/>
                    <a:p>
                      <a:pPr algn="ctr"/>
                      <a:r>
                        <a:rPr lang="tr-TR" b="0" dirty="0">
                          <a:solidFill>
                            <a:schemeClr val="tx1"/>
                          </a:solidFill>
                          <a:latin typeface="Arial" panose="020B0604020202020204" pitchFamily="34" charset="0"/>
                          <a:cs typeface="Arial" panose="020B0604020202020204" pitchFamily="34" charset="0"/>
                        </a:rPr>
                        <a:t>TF-IDF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b="0" dirty="0">
                          <a:solidFill>
                            <a:schemeClr val="tx1"/>
                          </a:solidFill>
                          <a:latin typeface="Arial" panose="020B0604020202020204" pitchFamily="34" charset="0"/>
                          <a:cs typeface="Arial" panose="020B0604020202020204" pitchFamily="34"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1189378"/>
                  </a:ext>
                </a:extLst>
              </a:tr>
            </a:tbl>
          </a:graphicData>
        </a:graphic>
      </p:graphicFrame>
      <p:sp>
        <p:nvSpPr>
          <p:cNvPr id="11" name="Metin kutusu 10">
            <a:extLst>
              <a:ext uri="{FF2B5EF4-FFF2-40B4-BE49-F238E27FC236}">
                <a16:creationId xmlns:a16="http://schemas.microsoft.com/office/drawing/2014/main" id="{56B6AA9E-A7AB-4878-B170-A94831FC540E}"/>
              </a:ext>
            </a:extLst>
          </p:cNvPr>
          <p:cNvSpPr txBox="1"/>
          <p:nvPr/>
        </p:nvSpPr>
        <p:spPr>
          <a:xfrm>
            <a:off x="3696929" y="3073082"/>
            <a:ext cx="4798142" cy="923330"/>
          </a:xfrm>
          <a:prstGeom prst="rect">
            <a:avLst/>
          </a:prstGeom>
          <a:noFill/>
        </p:spPr>
        <p:txBody>
          <a:bodyPr wrap="square" rtlCol="0">
            <a:spAutoFit/>
          </a:bodyPr>
          <a:lstStyle/>
          <a:p>
            <a:pPr algn="ctr"/>
            <a:r>
              <a:rPr lang="tr-TR" b="1" dirty="0">
                <a:latin typeface="Arial" panose="020B0604020202020204" pitchFamily="34" charset="0"/>
                <a:cs typeface="Arial" panose="020B0604020202020204" pitchFamily="34" charset="0"/>
              </a:rPr>
              <a:t>Tablo 1</a:t>
            </a:r>
            <a:r>
              <a:rPr lang="tr-TR" dirty="0">
                <a:latin typeface="Arial" panose="020B0604020202020204" pitchFamily="34" charset="0"/>
                <a:cs typeface="Arial" panose="020B0604020202020204" pitchFamily="34" charset="0"/>
              </a:rPr>
              <a:t>: Logistic </a:t>
            </a:r>
            <a:r>
              <a:rPr lang="tr-TR" dirty="0" err="1">
                <a:latin typeface="Arial" panose="020B0604020202020204" pitchFamily="34" charset="0"/>
                <a:cs typeface="Arial" panose="020B0604020202020204" pitchFamily="34" charset="0"/>
              </a:rPr>
              <a:t>Regression</a:t>
            </a:r>
            <a:r>
              <a:rPr lang="tr-TR" dirty="0">
                <a:latin typeface="Arial" panose="020B0604020202020204" pitchFamily="34" charset="0"/>
                <a:cs typeface="Arial" panose="020B0604020202020204" pitchFamily="34" charset="0"/>
              </a:rPr>
              <a:t> Algoritması için </a:t>
            </a:r>
            <a:r>
              <a:rPr lang="tr-TR" dirty="0" err="1">
                <a:latin typeface="Arial" panose="020B0604020202020204" pitchFamily="34" charset="0"/>
                <a:cs typeface="Arial" panose="020B0604020202020204" pitchFamily="34" charset="0"/>
              </a:rPr>
              <a:t>BoW</a:t>
            </a:r>
            <a:r>
              <a:rPr lang="tr-TR" dirty="0">
                <a:latin typeface="Arial" panose="020B0604020202020204" pitchFamily="34" charset="0"/>
                <a:cs typeface="Arial" panose="020B0604020202020204" pitchFamily="34" charset="0"/>
              </a:rPr>
              <a:t> ve TF-IDF Modellerinin Doğruluk Tablosu</a:t>
            </a:r>
          </a:p>
        </p:txBody>
      </p:sp>
    </p:spTree>
    <p:extLst>
      <p:ext uri="{BB962C8B-B14F-4D97-AF65-F5344CB8AC3E}">
        <p14:creationId xmlns:p14="http://schemas.microsoft.com/office/powerpoint/2010/main" val="8521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E3292D-10C2-4CD2-835B-3CE4D4CEBB27}"/>
              </a:ext>
            </a:extLst>
          </p:cNvPr>
          <p:cNvSpPr>
            <a:spLocks noGrp="1"/>
          </p:cNvSpPr>
          <p:nvPr>
            <p:ph type="title"/>
          </p:nvPr>
        </p:nvSpPr>
        <p:spPr/>
        <p:txBody>
          <a:bodyPr>
            <a:normAutofit/>
          </a:bodyPr>
          <a:lstStyle/>
          <a:p>
            <a:r>
              <a:rPr lang="tr-TR" sz="3600" b="1" dirty="0">
                <a:solidFill>
                  <a:schemeClr val="bg1">
                    <a:lumMod val="75000"/>
                  </a:schemeClr>
                </a:solidFill>
                <a:latin typeface="Arial" panose="020B0604020202020204" pitchFamily="34" charset="0"/>
                <a:cs typeface="Arial" panose="020B0604020202020204" pitchFamily="34" charset="0"/>
              </a:rPr>
              <a:t>b.2.Classification Report (Sınıflandırma Raporu)</a:t>
            </a:r>
          </a:p>
        </p:txBody>
      </p:sp>
      <p:sp>
        <p:nvSpPr>
          <p:cNvPr id="4" name="Slayt Numarası Yer Tutucusu 3">
            <a:extLst>
              <a:ext uri="{FF2B5EF4-FFF2-40B4-BE49-F238E27FC236}">
                <a16:creationId xmlns:a16="http://schemas.microsoft.com/office/drawing/2014/main" id="{8D864502-148A-4A50-9F06-921389DFB39C}"/>
              </a:ext>
            </a:extLst>
          </p:cNvPr>
          <p:cNvSpPr>
            <a:spLocks noGrp="1"/>
          </p:cNvSpPr>
          <p:nvPr>
            <p:ph type="sldNum" sz="quarter" idx="12"/>
          </p:nvPr>
        </p:nvSpPr>
        <p:spPr/>
        <p:txBody>
          <a:bodyPr/>
          <a:lstStyle/>
          <a:p>
            <a:fld id="{11A71338-8BA2-4C79-A6C5-5A8E30081D0C}" type="slidenum">
              <a:rPr lang="en-US" smtClean="0"/>
              <a:t>26</a:t>
            </a:fld>
            <a:endParaRPr lang="en-US"/>
          </a:p>
        </p:txBody>
      </p:sp>
      <p:pic>
        <p:nvPicPr>
          <p:cNvPr id="6" name="Resim 5">
            <a:extLst>
              <a:ext uri="{FF2B5EF4-FFF2-40B4-BE49-F238E27FC236}">
                <a16:creationId xmlns:a16="http://schemas.microsoft.com/office/drawing/2014/main" id="{A49D4D80-5DA0-4051-BE83-BB80AC15D9D8}"/>
              </a:ext>
            </a:extLst>
          </p:cNvPr>
          <p:cNvPicPr>
            <a:picLocks noChangeAspect="1"/>
          </p:cNvPicPr>
          <p:nvPr/>
        </p:nvPicPr>
        <p:blipFill>
          <a:blip r:embed="rId2"/>
          <a:stretch>
            <a:fillRect/>
          </a:stretch>
        </p:blipFill>
        <p:spPr>
          <a:xfrm>
            <a:off x="3247816" y="1286394"/>
            <a:ext cx="5696366" cy="4481858"/>
          </a:xfrm>
          <a:prstGeom prst="rect">
            <a:avLst/>
          </a:prstGeom>
        </p:spPr>
      </p:pic>
      <p:sp>
        <p:nvSpPr>
          <p:cNvPr id="7" name="Metin kutusu 6">
            <a:extLst>
              <a:ext uri="{FF2B5EF4-FFF2-40B4-BE49-F238E27FC236}">
                <a16:creationId xmlns:a16="http://schemas.microsoft.com/office/drawing/2014/main" id="{296B6F98-B993-4BF4-82D9-3733D609C090}"/>
              </a:ext>
            </a:extLst>
          </p:cNvPr>
          <p:cNvSpPr txBox="1"/>
          <p:nvPr/>
        </p:nvSpPr>
        <p:spPr>
          <a:xfrm>
            <a:off x="4227870" y="5768252"/>
            <a:ext cx="3736258" cy="1200329"/>
          </a:xfrm>
          <a:prstGeom prst="rect">
            <a:avLst/>
          </a:prstGeom>
          <a:noFill/>
        </p:spPr>
        <p:txBody>
          <a:bodyPr wrap="square" rtlCol="0">
            <a:spAutoFit/>
          </a:bodyPr>
          <a:lstStyle/>
          <a:p>
            <a:pPr algn="ctr"/>
            <a:r>
              <a:rPr lang="tr-TR" b="1" dirty="0">
                <a:latin typeface="Arial" panose="020B0604020202020204" pitchFamily="34" charset="0"/>
                <a:cs typeface="Arial" panose="020B0604020202020204" pitchFamily="34" charset="0"/>
              </a:rPr>
              <a:t>Şekil 12</a:t>
            </a:r>
            <a:r>
              <a:rPr lang="tr-TR" dirty="0">
                <a:latin typeface="Arial" panose="020B0604020202020204" pitchFamily="34" charset="0"/>
                <a:cs typeface="Arial" panose="020B0604020202020204" pitchFamily="34" charset="0"/>
              </a:rPr>
              <a:t>: Logistic </a:t>
            </a:r>
            <a:r>
              <a:rPr lang="tr-TR" dirty="0" err="1">
                <a:latin typeface="Arial" panose="020B0604020202020204" pitchFamily="34" charset="0"/>
                <a:cs typeface="Arial" panose="020B0604020202020204" pitchFamily="34" charset="0"/>
              </a:rPr>
              <a:t>Regression</a:t>
            </a:r>
            <a:r>
              <a:rPr lang="tr-TR" dirty="0">
                <a:latin typeface="Arial" panose="020B0604020202020204" pitchFamily="34" charset="0"/>
                <a:cs typeface="Arial" panose="020B0604020202020204" pitchFamily="34" charset="0"/>
              </a:rPr>
              <a:t> Algoritması için </a:t>
            </a:r>
            <a:r>
              <a:rPr lang="tr-TR" dirty="0" err="1">
                <a:latin typeface="Arial" panose="020B0604020202020204" pitchFamily="34" charset="0"/>
                <a:cs typeface="Arial" panose="020B0604020202020204" pitchFamily="34" charset="0"/>
              </a:rPr>
              <a:t>BoW</a:t>
            </a:r>
            <a:r>
              <a:rPr lang="tr-TR" dirty="0">
                <a:latin typeface="Arial" panose="020B0604020202020204" pitchFamily="34" charset="0"/>
                <a:cs typeface="Arial" panose="020B0604020202020204" pitchFamily="34" charset="0"/>
              </a:rPr>
              <a:t> ve TF-IDF Modellerinin Sınıflandırma Raporu Tablosu</a:t>
            </a:r>
          </a:p>
        </p:txBody>
      </p:sp>
    </p:spTree>
    <p:extLst>
      <p:ext uri="{BB962C8B-B14F-4D97-AF65-F5344CB8AC3E}">
        <p14:creationId xmlns:p14="http://schemas.microsoft.com/office/powerpoint/2010/main" val="322224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86F94A-D147-4F04-8C7A-85E90D42AF5A}"/>
              </a:ext>
            </a:extLst>
          </p:cNvPr>
          <p:cNvSpPr>
            <a:spLocks noGrp="1"/>
          </p:cNvSpPr>
          <p:nvPr>
            <p:ph type="title"/>
          </p:nvPr>
        </p:nvSpPr>
        <p:spPr/>
        <p:txBody>
          <a:bodyPr/>
          <a:lstStyle/>
          <a:p>
            <a:pPr algn="ctr"/>
            <a:r>
              <a:rPr lang="tr-TR" b="1" dirty="0">
                <a:solidFill>
                  <a:schemeClr val="bg1">
                    <a:lumMod val="75000"/>
                  </a:schemeClr>
                </a:solidFill>
                <a:latin typeface="Arial" panose="020B0604020202020204" pitchFamily="34" charset="0"/>
                <a:cs typeface="Arial" panose="020B0604020202020204" pitchFamily="34" charset="0"/>
              </a:rPr>
              <a:t>b.3.Confusion </a:t>
            </a:r>
            <a:r>
              <a:rPr lang="tr-TR" b="1" dirty="0" err="1">
                <a:solidFill>
                  <a:schemeClr val="bg1">
                    <a:lumMod val="75000"/>
                  </a:schemeClr>
                </a:solidFill>
                <a:latin typeface="Arial" panose="020B0604020202020204" pitchFamily="34" charset="0"/>
                <a:cs typeface="Arial" panose="020B0604020202020204" pitchFamily="34" charset="0"/>
              </a:rPr>
              <a:t>Matrix</a:t>
            </a:r>
            <a:r>
              <a:rPr lang="tr-TR" b="1" dirty="0">
                <a:solidFill>
                  <a:schemeClr val="bg1">
                    <a:lumMod val="75000"/>
                  </a:schemeClr>
                </a:solidFill>
                <a:latin typeface="Arial" panose="020B0604020202020204" pitchFamily="34" charset="0"/>
                <a:cs typeface="Arial" panose="020B0604020202020204" pitchFamily="34" charset="0"/>
              </a:rPr>
              <a:t> (Karışıklık Matrisi)</a:t>
            </a:r>
          </a:p>
        </p:txBody>
      </p:sp>
      <p:sp>
        <p:nvSpPr>
          <p:cNvPr id="4" name="Slayt Numarası Yer Tutucusu 3">
            <a:extLst>
              <a:ext uri="{FF2B5EF4-FFF2-40B4-BE49-F238E27FC236}">
                <a16:creationId xmlns:a16="http://schemas.microsoft.com/office/drawing/2014/main" id="{57FC5250-7396-423F-BC80-A6B0BB5DE7E7}"/>
              </a:ext>
            </a:extLst>
          </p:cNvPr>
          <p:cNvSpPr>
            <a:spLocks noGrp="1"/>
          </p:cNvSpPr>
          <p:nvPr>
            <p:ph type="sldNum" sz="quarter" idx="12"/>
          </p:nvPr>
        </p:nvSpPr>
        <p:spPr/>
        <p:txBody>
          <a:bodyPr/>
          <a:lstStyle/>
          <a:p>
            <a:fld id="{11A71338-8BA2-4C79-A6C5-5A8E30081D0C}" type="slidenum">
              <a:rPr lang="en-US" smtClean="0"/>
              <a:t>27</a:t>
            </a:fld>
            <a:endParaRPr lang="en-US"/>
          </a:p>
        </p:txBody>
      </p:sp>
      <p:pic>
        <p:nvPicPr>
          <p:cNvPr id="9" name="Resim 8" descr="tablo içeren bir resim&#10;&#10;Açıklama otomatik olarak oluşturuldu">
            <a:extLst>
              <a:ext uri="{FF2B5EF4-FFF2-40B4-BE49-F238E27FC236}">
                <a16:creationId xmlns:a16="http://schemas.microsoft.com/office/drawing/2014/main" id="{67F51694-C77E-426B-A21D-233AA974A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94043"/>
            <a:ext cx="5319221" cy="2164268"/>
          </a:xfrm>
          <a:prstGeom prst="rect">
            <a:avLst/>
          </a:prstGeom>
        </p:spPr>
      </p:pic>
      <p:sp>
        <p:nvSpPr>
          <p:cNvPr id="11" name="Metin kutusu 10">
            <a:extLst>
              <a:ext uri="{FF2B5EF4-FFF2-40B4-BE49-F238E27FC236}">
                <a16:creationId xmlns:a16="http://schemas.microsoft.com/office/drawing/2014/main" id="{468B0A8C-A0F8-4E40-8F16-EB2D7A334B82}"/>
              </a:ext>
            </a:extLst>
          </p:cNvPr>
          <p:cNvSpPr txBox="1"/>
          <p:nvPr/>
        </p:nvSpPr>
        <p:spPr>
          <a:xfrm>
            <a:off x="997958" y="3863899"/>
            <a:ext cx="4237703" cy="923330"/>
          </a:xfrm>
          <a:prstGeom prst="rect">
            <a:avLst/>
          </a:prstGeom>
          <a:noFill/>
        </p:spPr>
        <p:txBody>
          <a:bodyPr wrap="square" rtlCol="0">
            <a:spAutoFit/>
          </a:bodyPr>
          <a:lstStyle/>
          <a:p>
            <a:pPr algn="ctr"/>
            <a:r>
              <a:rPr lang="tr-TR" b="1" dirty="0">
                <a:latin typeface="Arial" panose="020B0604020202020204" pitchFamily="34" charset="0"/>
                <a:cs typeface="Arial" panose="020B0604020202020204" pitchFamily="34" charset="0"/>
              </a:rPr>
              <a:t>Şekil 12</a:t>
            </a:r>
            <a:r>
              <a:rPr lang="tr-TR" dirty="0">
                <a:latin typeface="Arial" panose="020B0604020202020204" pitchFamily="34" charset="0"/>
                <a:cs typeface="Arial" panose="020B0604020202020204" pitchFamily="34" charset="0"/>
              </a:rPr>
              <a:t>: Logistic </a:t>
            </a:r>
            <a:r>
              <a:rPr lang="tr-TR" dirty="0" err="1">
                <a:latin typeface="Arial" panose="020B0604020202020204" pitchFamily="34" charset="0"/>
                <a:cs typeface="Arial" panose="020B0604020202020204" pitchFamily="34" charset="0"/>
              </a:rPr>
              <a:t>Regression</a:t>
            </a:r>
            <a:r>
              <a:rPr lang="tr-TR" dirty="0">
                <a:latin typeface="Arial" panose="020B0604020202020204" pitchFamily="34" charset="0"/>
                <a:cs typeface="Arial" panose="020B0604020202020204" pitchFamily="34" charset="0"/>
              </a:rPr>
              <a:t> Algoritmasında </a:t>
            </a:r>
            <a:r>
              <a:rPr lang="tr-TR" dirty="0" err="1">
                <a:latin typeface="Arial" panose="020B0604020202020204" pitchFamily="34" charset="0"/>
                <a:cs typeface="Arial" panose="020B0604020202020204" pitchFamily="34" charset="0"/>
              </a:rPr>
              <a:t>BoW</a:t>
            </a:r>
            <a:r>
              <a:rPr lang="tr-TR" dirty="0">
                <a:latin typeface="Arial" panose="020B0604020202020204" pitchFamily="34" charset="0"/>
                <a:cs typeface="Arial" panose="020B0604020202020204" pitchFamily="34" charset="0"/>
              </a:rPr>
              <a:t> Modeli için Confusion </a:t>
            </a:r>
            <a:r>
              <a:rPr lang="tr-TR" dirty="0" err="1">
                <a:latin typeface="Arial" panose="020B0604020202020204" pitchFamily="34" charset="0"/>
                <a:cs typeface="Arial" panose="020B0604020202020204" pitchFamily="34" charset="0"/>
              </a:rPr>
              <a:t>Matrix</a:t>
            </a:r>
            <a:r>
              <a:rPr lang="tr-TR" dirty="0">
                <a:latin typeface="Arial" panose="020B0604020202020204" pitchFamily="34" charset="0"/>
                <a:cs typeface="Arial" panose="020B0604020202020204" pitchFamily="34" charset="0"/>
              </a:rPr>
              <a:t> Tablosu </a:t>
            </a:r>
          </a:p>
        </p:txBody>
      </p:sp>
      <p:pic>
        <p:nvPicPr>
          <p:cNvPr id="13" name="Resim 12" descr="tablo içeren bir resim&#10;&#10;Açıklama otomatik olarak oluşturuldu">
            <a:extLst>
              <a:ext uri="{FF2B5EF4-FFF2-40B4-BE49-F238E27FC236}">
                <a16:creationId xmlns:a16="http://schemas.microsoft.com/office/drawing/2014/main" id="{D623DDD9-0CAA-499F-AF93-584197796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94043"/>
            <a:ext cx="5319221" cy="2164268"/>
          </a:xfrm>
          <a:prstGeom prst="rect">
            <a:avLst/>
          </a:prstGeom>
        </p:spPr>
      </p:pic>
      <p:sp>
        <p:nvSpPr>
          <p:cNvPr id="14" name="Metin kutusu 13">
            <a:extLst>
              <a:ext uri="{FF2B5EF4-FFF2-40B4-BE49-F238E27FC236}">
                <a16:creationId xmlns:a16="http://schemas.microsoft.com/office/drawing/2014/main" id="{A1911A20-0EF2-4820-937C-72F1163139B1}"/>
              </a:ext>
            </a:extLst>
          </p:cNvPr>
          <p:cNvSpPr txBox="1"/>
          <p:nvPr/>
        </p:nvSpPr>
        <p:spPr>
          <a:xfrm>
            <a:off x="6636758" y="3863899"/>
            <a:ext cx="4237703" cy="923330"/>
          </a:xfrm>
          <a:prstGeom prst="rect">
            <a:avLst/>
          </a:prstGeom>
          <a:noFill/>
        </p:spPr>
        <p:txBody>
          <a:bodyPr wrap="square" rtlCol="0">
            <a:spAutoFit/>
          </a:bodyPr>
          <a:lstStyle/>
          <a:p>
            <a:pPr algn="ctr"/>
            <a:r>
              <a:rPr lang="tr-TR" b="1" dirty="0">
                <a:latin typeface="Arial" panose="020B0604020202020204" pitchFamily="34" charset="0"/>
                <a:cs typeface="Arial" panose="020B0604020202020204" pitchFamily="34" charset="0"/>
              </a:rPr>
              <a:t>Şekil 13</a:t>
            </a:r>
            <a:r>
              <a:rPr lang="tr-TR" dirty="0">
                <a:latin typeface="Arial" panose="020B0604020202020204" pitchFamily="34" charset="0"/>
                <a:cs typeface="Arial" panose="020B0604020202020204" pitchFamily="34" charset="0"/>
              </a:rPr>
              <a:t>: Logistic </a:t>
            </a:r>
            <a:r>
              <a:rPr lang="tr-TR" dirty="0" err="1">
                <a:latin typeface="Arial" panose="020B0604020202020204" pitchFamily="34" charset="0"/>
                <a:cs typeface="Arial" panose="020B0604020202020204" pitchFamily="34" charset="0"/>
              </a:rPr>
              <a:t>Regression</a:t>
            </a:r>
            <a:r>
              <a:rPr lang="tr-TR" dirty="0">
                <a:latin typeface="Arial" panose="020B0604020202020204" pitchFamily="34" charset="0"/>
                <a:cs typeface="Arial" panose="020B0604020202020204" pitchFamily="34" charset="0"/>
              </a:rPr>
              <a:t> Algoritmasında TF-IDF Modeli için Confusion </a:t>
            </a:r>
            <a:r>
              <a:rPr lang="tr-TR" dirty="0" err="1">
                <a:latin typeface="Arial" panose="020B0604020202020204" pitchFamily="34" charset="0"/>
                <a:cs typeface="Arial" panose="020B0604020202020204" pitchFamily="34" charset="0"/>
              </a:rPr>
              <a:t>Matrix</a:t>
            </a:r>
            <a:r>
              <a:rPr lang="tr-TR" dirty="0">
                <a:latin typeface="Arial" panose="020B0604020202020204" pitchFamily="34" charset="0"/>
                <a:cs typeface="Arial" panose="020B0604020202020204" pitchFamily="34" charset="0"/>
              </a:rPr>
              <a:t> Tablosu </a:t>
            </a:r>
          </a:p>
        </p:txBody>
      </p:sp>
    </p:spTree>
    <p:extLst>
      <p:ext uri="{BB962C8B-B14F-4D97-AF65-F5344CB8AC3E}">
        <p14:creationId xmlns:p14="http://schemas.microsoft.com/office/powerpoint/2010/main" val="246034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3" name="Rectangle 72">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5" name="Right Triangle 7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78" name="Straight Connector 7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75A5B2FE-3BEA-4972-85B5-D836F0F6FCBB}"/>
              </a:ext>
            </a:extLst>
          </p:cNvPr>
          <p:cNvSpPr>
            <a:spLocks noGrp="1"/>
          </p:cNvSpPr>
          <p:nvPr>
            <p:ph type="title"/>
          </p:nvPr>
        </p:nvSpPr>
        <p:spPr>
          <a:xfrm>
            <a:off x="529358" y="228858"/>
            <a:ext cx="6261993" cy="3251799"/>
          </a:xfrm>
        </p:spPr>
        <p:txBody>
          <a:bodyPr>
            <a:normAutofit/>
          </a:bodyPr>
          <a:lstStyle/>
          <a:p>
            <a:r>
              <a:rPr lang="tr-TR" sz="2400" b="1" dirty="0" err="1">
                <a:solidFill>
                  <a:schemeClr val="bg1">
                    <a:lumMod val="75000"/>
                  </a:schemeClr>
                </a:solidFill>
                <a:latin typeface="Arial" panose="020B0604020202020204" pitchFamily="34" charset="0"/>
                <a:cs typeface="Arial" panose="020B0604020202020204" pitchFamily="34" charset="0"/>
              </a:rPr>
              <a:t>c.Linear</a:t>
            </a:r>
            <a:r>
              <a:rPr lang="tr-TR" sz="2400" b="1" dirty="0">
                <a:solidFill>
                  <a:schemeClr val="bg1">
                    <a:lumMod val="75000"/>
                  </a:schemeClr>
                </a:solidFill>
                <a:latin typeface="Arial" panose="020B0604020202020204" pitchFamily="34" charset="0"/>
                <a:cs typeface="Arial" panose="020B0604020202020204" pitchFamily="34" charset="0"/>
              </a:rPr>
              <a:t> </a:t>
            </a:r>
            <a:r>
              <a:rPr lang="tr-TR" sz="2400" b="1" dirty="0" err="1">
                <a:solidFill>
                  <a:schemeClr val="bg1">
                    <a:lumMod val="75000"/>
                  </a:schemeClr>
                </a:solidFill>
                <a:latin typeface="Arial" panose="020B0604020202020204" pitchFamily="34" charset="0"/>
                <a:cs typeface="Arial" panose="020B0604020202020204" pitchFamily="34" charset="0"/>
              </a:rPr>
              <a:t>Support</a:t>
            </a:r>
            <a:r>
              <a:rPr lang="tr-TR" sz="2400" b="1" dirty="0">
                <a:solidFill>
                  <a:schemeClr val="bg1">
                    <a:lumMod val="75000"/>
                  </a:schemeClr>
                </a:solidFill>
                <a:latin typeface="Arial" panose="020B0604020202020204" pitchFamily="34" charset="0"/>
                <a:cs typeface="Arial" panose="020B0604020202020204" pitchFamily="34" charset="0"/>
              </a:rPr>
              <a:t> </a:t>
            </a:r>
            <a:r>
              <a:rPr lang="tr-TR" sz="2400" b="1" dirty="0" err="1">
                <a:solidFill>
                  <a:schemeClr val="bg1">
                    <a:lumMod val="75000"/>
                  </a:schemeClr>
                </a:solidFill>
                <a:latin typeface="Arial" panose="020B0604020202020204" pitchFamily="34" charset="0"/>
                <a:cs typeface="Arial" panose="020B0604020202020204" pitchFamily="34" charset="0"/>
              </a:rPr>
              <a:t>Vector</a:t>
            </a:r>
            <a:r>
              <a:rPr lang="tr-TR" sz="2400" b="1" dirty="0">
                <a:solidFill>
                  <a:schemeClr val="bg1">
                    <a:lumMod val="75000"/>
                  </a:schemeClr>
                </a:solidFill>
                <a:latin typeface="Arial" panose="020B0604020202020204" pitchFamily="34" charset="0"/>
                <a:cs typeface="Arial" panose="020B0604020202020204" pitchFamily="34" charset="0"/>
              </a:rPr>
              <a:t> Machine (Doğrusal Destek Vektör Makinesi)</a:t>
            </a:r>
          </a:p>
        </p:txBody>
      </p:sp>
      <p:sp>
        <p:nvSpPr>
          <p:cNvPr id="3" name="İçerik Yer Tutucusu 2">
            <a:extLst>
              <a:ext uri="{FF2B5EF4-FFF2-40B4-BE49-F238E27FC236}">
                <a16:creationId xmlns:a16="http://schemas.microsoft.com/office/drawing/2014/main" id="{02C53495-3AB7-4087-A1B3-DFFEA3D101B1}"/>
              </a:ext>
            </a:extLst>
          </p:cNvPr>
          <p:cNvSpPr>
            <a:spLocks noGrp="1"/>
          </p:cNvSpPr>
          <p:nvPr>
            <p:ph idx="1"/>
          </p:nvPr>
        </p:nvSpPr>
        <p:spPr>
          <a:xfrm>
            <a:off x="600381" y="2552239"/>
            <a:ext cx="4419600" cy="3627762"/>
          </a:xfrm>
        </p:spPr>
        <p:txBody>
          <a:bodyPr>
            <a:normAutofit fontScale="92500" lnSpcReduction="20000"/>
          </a:bodyPr>
          <a:lstStyle/>
          <a:p>
            <a:pPr marL="0" lvl="1" indent="0">
              <a:lnSpc>
                <a:spcPct val="100000"/>
              </a:lnSpc>
              <a:buNone/>
            </a:pPr>
            <a:r>
              <a:rPr lang="tr-TR" sz="2000" b="0" i="0" dirty="0">
                <a:solidFill>
                  <a:schemeClr val="tx1"/>
                </a:solidFill>
                <a:effectLst/>
                <a:latin typeface="Arial" panose="020B0604020202020204" pitchFamily="34" charset="0"/>
                <a:cs typeface="Arial" panose="020B0604020202020204" pitchFamily="34" charset="0"/>
              </a:rPr>
              <a:t>Destek Vektör Makinesi (SVM), sınıflandırma veya regresyon problemleri için kullanılabilen denetimli bir makine öğrenmesi algoritmasıdır. Bununla birlikte, çoğunlukla sınıflandırma problemlerinde kullanılır. Bu algoritmada, her bir veri maddesini belirli bir koordinatın değeri olan her özelliğin değeri ile birlikte n-boyutlu boşluğa (burada n sahip olduğunuz özelliklerin sayısı) bir nokta olarak çizilir. Ardından, iki sınıftan oldukça iyi ayrım yapan </a:t>
            </a:r>
            <a:r>
              <a:rPr lang="tr-TR" sz="2000" b="0" i="0" dirty="0" err="1">
                <a:solidFill>
                  <a:schemeClr val="tx1"/>
                </a:solidFill>
                <a:effectLst/>
                <a:latin typeface="Arial" panose="020B0604020202020204" pitchFamily="34" charset="0"/>
                <a:cs typeface="Arial" panose="020B0604020202020204" pitchFamily="34" charset="0"/>
              </a:rPr>
              <a:t>hiper</a:t>
            </a:r>
            <a:r>
              <a:rPr lang="tr-TR" sz="2000" b="0" i="0" dirty="0">
                <a:solidFill>
                  <a:schemeClr val="tx1"/>
                </a:solidFill>
                <a:effectLst/>
                <a:latin typeface="Arial" panose="020B0604020202020204" pitchFamily="34" charset="0"/>
                <a:cs typeface="Arial" panose="020B0604020202020204" pitchFamily="34" charset="0"/>
              </a:rPr>
              <a:t>-düzlemi bularak sınıflandırma gerçekleştirilir.</a:t>
            </a:r>
            <a:endParaRPr lang="tr-TR" sz="2000" dirty="0">
              <a:solidFill>
                <a:schemeClr val="tx1"/>
              </a:solidFill>
              <a:latin typeface="Arial" panose="020B0604020202020204" pitchFamily="34" charset="0"/>
              <a:cs typeface="Arial" panose="020B0604020202020204" pitchFamily="34" charset="0"/>
            </a:endParaRPr>
          </a:p>
        </p:txBody>
      </p:sp>
      <p:sp>
        <p:nvSpPr>
          <p:cNvPr id="108"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pic>
        <p:nvPicPr>
          <p:cNvPr id="7170" name="Picture 2" descr="destekvektorleri2">
            <a:extLst>
              <a:ext uri="{FF2B5EF4-FFF2-40B4-BE49-F238E27FC236}">
                <a16:creationId xmlns:a16="http://schemas.microsoft.com/office/drawing/2014/main" id="{1C01981C-86BB-4797-801B-28A2A03FA9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41578" y="247916"/>
            <a:ext cx="6032413" cy="5541973"/>
          </a:xfrm>
          <a:prstGeom prst="rect">
            <a:avLst/>
          </a:prstGeom>
          <a:noFill/>
          <a:extLst>
            <a:ext uri="{909E8E84-426E-40DD-AFC4-6F175D3DCCD1}">
              <a14:hiddenFill xmlns:a14="http://schemas.microsoft.com/office/drawing/2010/main">
                <a:solidFill>
                  <a:srgbClr val="FFFFFF"/>
                </a:solidFill>
              </a14:hiddenFill>
            </a:ext>
          </a:extLst>
        </p:spPr>
      </p:pic>
      <p:sp>
        <p:nvSpPr>
          <p:cNvPr id="4" name="Slayt Numarası Yer Tutucusu 3">
            <a:extLst>
              <a:ext uri="{FF2B5EF4-FFF2-40B4-BE49-F238E27FC236}">
                <a16:creationId xmlns:a16="http://schemas.microsoft.com/office/drawing/2014/main" id="{1D5BF703-8536-42C7-BE1E-2CFF03FAAB0F}"/>
              </a:ext>
            </a:extLst>
          </p:cNvPr>
          <p:cNvSpPr>
            <a:spLocks noGrp="1"/>
          </p:cNvSpPr>
          <p:nvPr>
            <p:ph type="sldNum" sz="quarter" idx="12"/>
          </p:nvPr>
        </p:nvSpPr>
        <p:spPr>
          <a:xfrm>
            <a:off x="11192560" y="6324600"/>
            <a:ext cx="799078" cy="365125"/>
          </a:xfrm>
        </p:spPr>
        <p:txBody>
          <a:bodyPr>
            <a:normAutofit/>
          </a:bodyPr>
          <a:lstStyle/>
          <a:p>
            <a:pPr>
              <a:spcAft>
                <a:spcPts val="600"/>
              </a:spcAft>
            </a:pPr>
            <a:fld id="{11A71338-8BA2-4C79-A6C5-5A8E30081D0C}" type="slidenum">
              <a:rPr lang="en-US" smtClean="0"/>
              <a:pPr>
                <a:spcAft>
                  <a:spcPts val="600"/>
                </a:spcAft>
              </a:pPr>
              <a:t>28</a:t>
            </a:fld>
            <a:endParaRPr lang="en-US"/>
          </a:p>
        </p:txBody>
      </p:sp>
      <p:sp>
        <p:nvSpPr>
          <p:cNvPr id="5" name="Metin kutusu 4">
            <a:extLst>
              <a:ext uri="{FF2B5EF4-FFF2-40B4-BE49-F238E27FC236}">
                <a16:creationId xmlns:a16="http://schemas.microsoft.com/office/drawing/2014/main" id="{3EB34583-FB07-4189-87B9-7CA277431978}"/>
              </a:ext>
            </a:extLst>
          </p:cNvPr>
          <p:cNvSpPr txBox="1"/>
          <p:nvPr/>
        </p:nvSpPr>
        <p:spPr>
          <a:xfrm>
            <a:off x="7877114" y="5940086"/>
            <a:ext cx="2633142" cy="369332"/>
          </a:xfrm>
          <a:prstGeom prst="rect">
            <a:avLst/>
          </a:prstGeom>
          <a:noFill/>
        </p:spPr>
        <p:txBody>
          <a:bodyPr wrap="square" rtlCol="0">
            <a:spAutoFit/>
          </a:bodyPr>
          <a:lstStyle/>
          <a:p>
            <a:r>
              <a:rPr lang="tr-TR" b="1" dirty="0">
                <a:latin typeface="Arial" panose="020B0604020202020204" pitchFamily="34" charset="0"/>
                <a:cs typeface="Arial" panose="020B0604020202020204" pitchFamily="34" charset="0"/>
              </a:rPr>
              <a:t>Şekil 14</a:t>
            </a:r>
            <a:r>
              <a:rPr lang="tr-TR" dirty="0">
                <a:latin typeface="Arial" panose="020B0604020202020204" pitchFamily="34" charset="0"/>
                <a:cs typeface="Arial" panose="020B0604020202020204" pitchFamily="34" charset="0"/>
              </a:rPr>
              <a:t>: SVM Örneği</a:t>
            </a:r>
          </a:p>
        </p:txBody>
      </p:sp>
    </p:spTree>
    <p:extLst>
      <p:ext uri="{BB962C8B-B14F-4D97-AF65-F5344CB8AC3E}">
        <p14:creationId xmlns:p14="http://schemas.microsoft.com/office/powerpoint/2010/main" val="365359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235929-7252-4360-9A55-B96DE87F13B5}"/>
              </a:ext>
            </a:extLst>
          </p:cNvPr>
          <p:cNvSpPr>
            <a:spLocks noGrp="1"/>
          </p:cNvSpPr>
          <p:nvPr>
            <p:ph type="title"/>
          </p:nvPr>
        </p:nvSpPr>
        <p:spPr/>
        <p:txBody>
          <a:bodyPr/>
          <a:lstStyle/>
          <a:p>
            <a:pPr algn="ctr"/>
            <a:r>
              <a:rPr lang="tr-TR" b="1" dirty="0">
                <a:solidFill>
                  <a:schemeClr val="bg1">
                    <a:lumMod val="75000"/>
                  </a:schemeClr>
                </a:solidFill>
                <a:latin typeface="Arial" panose="020B0604020202020204" pitchFamily="34" charset="0"/>
                <a:cs typeface="Arial" panose="020B0604020202020204" pitchFamily="34" charset="0"/>
              </a:rPr>
              <a:t>c.1.Accuracy (Doğruluk)</a:t>
            </a:r>
          </a:p>
        </p:txBody>
      </p:sp>
      <p:sp>
        <p:nvSpPr>
          <p:cNvPr id="4" name="Slayt Numarası Yer Tutucusu 3">
            <a:extLst>
              <a:ext uri="{FF2B5EF4-FFF2-40B4-BE49-F238E27FC236}">
                <a16:creationId xmlns:a16="http://schemas.microsoft.com/office/drawing/2014/main" id="{ADCD192C-D925-4ADF-A776-4CBFA1785BB6}"/>
              </a:ext>
            </a:extLst>
          </p:cNvPr>
          <p:cNvSpPr>
            <a:spLocks noGrp="1"/>
          </p:cNvSpPr>
          <p:nvPr>
            <p:ph type="sldNum" sz="quarter" idx="12"/>
          </p:nvPr>
        </p:nvSpPr>
        <p:spPr/>
        <p:txBody>
          <a:bodyPr/>
          <a:lstStyle/>
          <a:p>
            <a:fld id="{11A71338-8BA2-4C79-A6C5-5A8E30081D0C}" type="slidenum">
              <a:rPr lang="en-US" smtClean="0"/>
              <a:t>29</a:t>
            </a:fld>
            <a:endParaRPr lang="en-US"/>
          </a:p>
        </p:txBody>
      </p:sp>
      <p:graphicFrame>
        <p:nvGraphicFramePr>
          <p:cNvPr id="5" name="Tablo 10">
            <a:extLst>
              <a:ext uri="{FF2B5EF4-FFF2-40B4-BE49-F238E27FC236}">
                <a16:creationId xmlns:a16="http://schemas.microsoft.com/office/drawing/2014/main" id="{DCB1955D-48F1-45F2-A14B-57454F39DA62}"/>
              </a:ext>
            </a:extLst>
          </p:cNvPr>
          <p:cNvGraphicFramePr>
            <a:graphicFrameLocks noGrp="1"/>
          </p:cNvGraphicFramePr>
          <p:nvPr>
            <p:ph idx="1"/>
            <p:extLst>
              <p:ext uri="{D42A27DB-BD31-4B8C-83A1-F6EECF244321}">
                <p14:modId xmlns:p14="http://schemas.microsoft.com/office/powerpoint/2010/main" val="1211587845"/>
              </p:ext>
            </p:extLst>
          </p:nvPr>
        </p:nvGraphicFramePr>
        <p:xfrm>
          <a:off x="734219" y="1690688"/>
          <a:ext cx="10723562" cy="1112520"/>
        </p:xfrm>
        <a:graphic>
          <a:graphicData uri="http://schemas.openxmlformats.org/drawingml/2006/table">
            <a:tbl>
              <a:tblPr firstRow="1" bandRow="1">
                <a:tableStyleId>{D03447BB-5D67-496B-8E87-E561075AD55C}</a:tableStyleId>
              </a:tblPr>
              <a:tblGrid>
                <a:gridCol w="5361781">
                  <a:extLst>
                    <a:ext uri="{9D8B030D-6E8A-4147-A177-3AD203B41FA5}">
                      <a16:colId xmlns:a16="http://schemas.microsoft.com/office/drawing/2014/main" val="462364479"/>
                    </a:ext>
                  </a:extLst>
                </a:gridCol>
                <a:gridCol w="5361781">
                  <a:extLst>
                    <a:ext uri="{9D8B030D-6E8A-4147-A177-3AD203B41FA5}">
                      <a16:colId xmlns:a16="http://schemas.microsoft.com/office/drawing/2014/main" val="1665158805"/>
                    </a:ext>
                  </a:extLst>
                </a:gridCol>
              </a:tblGrid>
              <a:tr h="370840">
                <a:tc>
                  <a:txBody>
                    <a:bodyPr/>
                    <a:lstStyle/>
                    <a:p>
                      <a:pPr algn="ctr"/>
                      <a:r>
                        <a:rPr lang="tr-TR" dirty="0"/>
                        <a:t>MODEL</a:t>
                      </a:r>
                    </a:p>
                  </a:txBody>
                  <a:tcPr>
                    <a:lnB w="12700" cap="flat" cmpd="sng" algn="ctr">
                      <a:solidFill>
                        <a:schemeClr val="tx1"/>
                      </a:solidFill>
                      <a:prstDash val="solid"/>
                      <a:round/>
                      <a:headEnd type="none" w="med" len="med"/>
                      <a:tailEnd type="none" w="med" len="med"/>
                    </a:lnB>
                  </a:tcPr>
                </a:tc>
                <a:tc>
                  <a:txBody>
                    <a:bodyPr/>
                    <a:lstStyle/>
                    <a:p>
                      <a:pPr algn="ctr"/>
                      <a:r>
                        <a:rPr lang="tr-TR" dirty="0"/>
                        <a:t>ACCURACY</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0061827"/>
                  </a:ext>
                </a:extLst>
              </a:tr>
              <a:tr h="370840">
                <a:tc>
                  <a:txBody>
                    <a:bodyPr/>
                    <a:lstStyle/>
                    <a:p>
                      <a:pPr algn="ctr"/>
                      <a:r>
                        <a:rPr lang="tr-TR" b="0" dirty="0" err="1">
                          <a:solidFill>
                            <a:schemeClr val="tx1"/>
                          </a:solidFill>
                          <a:latin typeface="Arial" panose="020B0604020202020204" pitchFamily="34" charset="0"/>
                          <a:cs typeface="Arial" panose="020B0604020202020204" pitchFamily="34" charset="0"/>
                        </a:rPr>
                        <a:t>Bag</a:t>
                      </a:r>
                      <a:r>
                        <a:rPr lang="tr-TR" b="0" dirty="0">
                          <a:solidFill>
                            <a:schemeClr val="tx1"/>
                          </a:solidFill>
                          <a:latin typeface="Arial" panose="020B0604020202020204" pitchFamily="34" charset="0"/>
                          <a:cs typeface="Arial" panose="020B0604020202020204" pitchFamily="34" charset="0"/>
                        </a:rPr>
                        <a:t> of </a:t>
                      </a:r>
                      <a:r>
                        <a:rPr lang="tr-TR" b="0" dirty="0" err="1">
                          <a:solidFill>
                            <a:schemeClr val="tx1"/>
                          </a:solidFill>
                          <a:latin typeface="Arial" panose="020B0604020202020204" pitchFamily="34" charset="0"/>
                          <a:cs typeface="Arial" panose="020B0604020202020204" pitchFamily="34" charset="0"/>
                        </a:rPr>
                        <a:t>Worlds</a:t>
                      </a:r>
                      <a:endParaRPr lang="tr-TR"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sz="1800" b="0" i="0" kern="1200" dirty="0">
                          <a:solidFill>
                            <a:schemeClr val="tx1"/>
                          </a:solidFill>
                          <a:effectLst/>
                          <a:latin typeface="+mn-lt"/>
                          <a:ea typeface="+mn-ea"/>
                          <a:cs typeface="+mn-cs"/>
                        </a:rPr>
                        <a:t>0.5829</a:t>
                      </a:r>
                      <a:endParaRPr lang="tr-TR"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2513979"/>
                  </a:ext>
                </a:extLst>
              </a:tr>
              <a:tr h="370840">
                <a:tc>
                  <a:txBody>
                    <a:bodyPr/>
                    <a:lstStyle/>
                    <a:p>
                      <a:pPr algn="ctr"/>
                      <a:r>
                        <a:rPr lang="tr-TR" b="0" dirty="0">
                          <a:solidFill>
                            <a:schemeClr val="tx1"/>
                          </a:solidFill>
                          <a:latin typeface="Arial" panose="020B0604020202020204" pitchFamily="34" charset="0"/>
                          <a:cs typeface="Arial" panose="020B0604020202020204" pitchFamily="34" charset="0"/>
                        </a:rPr>
                        <a:t>TF-IDF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sz="1800" b="0" i="0" kern="1200" dirty="0">
                          <a:solidFill>
                            <a:schemeClr val="tx1"/>
                          </a:solidFill>
                          <a:effectLst/>
                          <a:latin typeface="+mn-lt"/>
                          <a:ea typeface="+mn-ea"/>
                          <a:cs typeface="+mn-cs"/>
                        </a:rPr>
                        <a:t>0.5112</a:t>
                      </a:r>
                      <a:endParaRPr lang="tr-TR"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1189378"/>
                  </a:ext>
                </a:extLst>
              </a:tr>
            </a:tbl>
          </a:graphicData>
        </a:graphic>
      </p:graphicFrame>
      <p:sp>
        <p:nvSpPr>
          <p:cNvPr id="6" name="Metin kutusu 5">
            <a:extLst>
              <a:ext uri="{FF2B5EF4-FFF2-40B4-BE49-F238E27FC236}">
                <a16:creationId xmlns:a16="http://schemas.microsoft.com/office/drawing/2014/main" id="{801EE292-9CF5-4288-B74B-332F99864AB4}"/>
              </a:ext>
            </a:extLst>
          </p:cNvPr>
          <p:cNvSpPr txBox="1"/>
          <p:nvPr/>
        </p:nvSpPr>
        <p:spPr>
          <a:xfrm>
            <a:off x="3973948" y="2938145"/>
            <a:ext cx="4798142" cy="646331"/>
          </a:xfrm>
          <a:prstGeom prst="rect">
            <a:avLst/>
          </a:prstGeom>
          <a:noFill/>
        </p:spPr>
        <p:txBody>
          <a:bodyPr wrap="square" rtlCol="0">
            <a:spAutoFit/>
          </a:bodyPr>
          <a:lstStyle/>
          <a:p>
            <a:pPr algn="ctr"/>
            <a:r>
              <a:rPr lang="tr-TR" b="1" dirty="0">
                <a:latin typeface="Arial" panose="020B0604020202020204" pitchFamily="34" charset="0"/>
                <a:cs typeface="Arial" panose="020B0604020202020204" pitchFamily="34" charset="0"/>
              </a:rPr>
              <a:t>Tablo 2</a:t>
            </a:r>
            <a:r>
              <a:rPr lang="tr-TR" dirty="0">
                <a:latin typeface="Arial" panose="020B0604020202020204" pitchFamily="34" charset="0"/>
                <a:cs typeface="Arial" panose="020B0604020202020204" pitchFamily="34" charset="0"/>
              </a:rPr>
              <a:t>: Linear SVM Algoritması için </a:t>
            </a:r>
            <a:r>
              <a:rPr lang="tr-TR" dirty="0" err="1">
                <a:latin typeface="Arial" panose="020B0604020202020204" pitchFamily="34" charset="0"/>
                <a:cs typeface="Arial" panose="020B0604020202020204" pitchFamily="34" charset="0"/>
              </a:rPr>
              <a:t>BoW</a:t>
            </a:r>
            <a:r>
              <a:rPr lang="tr-TR" dirty="0">
                <a:latin typeface="Arial" panose="020B0604020202020204" pitchFamily="34" charset="0"/>
                <a:cs typeface="Arial" panose="020B0604020202020204" pitchFamily="34" charset="0"/>
              </a:rPr>
              <a:t> ve TF-IDF Modellerinin Doğruluk Tablosu</a:t>
            </a:r>
          </a:p>
        </p:txBody>
      </p:sp>
    </p:spTree>
    <p:extLst>
      <p:ext uri="{BB962C8B-B14F-4D97-AF65-F5344CB8AC3E}">
        <p14:creationId xmlns:p14="http://schemas.microsoft.com/office/powerpoint/2010/main" val="1991262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A0C31A-57C6-4521-98B6-AD645D992475}"/>
              </a:ext>
            </a:extLst>
          </p:cNvPr>
          <p:cNvSpPr>
            <a:spLocks noGrp="1"/>
          </p:cNvSpPr>
          <p:nvPr>
            <p:ph type="title"/>
          </p:nvPr>
        </p:nvSpPr>
        <p:spPr/>
        <p:txBody>
          <a:bodyPr/>
          <a:lstStyle/>
          <a:p>
            <a:pPr algn="ctr"/>
            <a:r>
              <a:rPr lang="tr-TR" b="1" dirty="0">
                <a:solidFill>
                  <a:schemeClr val="bg1">
                    <a:lumMod val="75000"/>
                  </a:schemeClr>
                </a:solidFill>
                <a:latin typeface="Arial" panose="020B0604020202020204" pitchFamily="34" charset="0"/>
                <a:cs typeface="Arial" panose="020B0604020202020204" pitchFamily="34" charset="0"/>
              </a:rPr>
              <a:t>ÖZET</a:t>
            </a:r>
          </a:p>
        </p:txBody>
      </p:sp>
      <p:sp>
        <p:nvSpPr>
          <p:cNvPr id="3" name="İçerik Yer Tutucusu 2">
            <a:extLst>
              <a:ext uri="{FF2B5EF4-FFF2-40B4-BE49-F238E27FC236}">
                <a16:creationId xmlns:a16="http://schemas.microsoft.com/office/drawing/2014/main" id="{2C48F5F0-CA25-4C48-9931-CAB376604201}"/>
              </a:ext>
            </a:extLst>
          </p:cNvPr>
          <p:cNvSpPr>
            <a:spLocks noGrp="1"/>
          </p:cNvSpPr>
          <p:nvPr>
            <p:ph idx="1"/>
          </p:nvPr>
        </p:nvSpPr>
        <p:spPr/>
        <p:txBody>
          <a:bodyPr/>
          <a:lstStyle/>
          <a:p>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IMDb Film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İncelemelerinin</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Duygu</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Analizi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için</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kullanılacak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veri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seti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csv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formatında</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50000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elli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bin)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satırlık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bir</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veri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olup</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iki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adet</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kolon</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içermektedir</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kolonlar</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“review”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ve</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“sentiment”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olup</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ilk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kolon</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IMDb.com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sitesindeki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çeşitli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filmlere</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yapılan</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değerlendirmeleri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ikinci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kolon</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ise</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bu</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değerlendirmelerin</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pozitiflik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negatiflik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bilgisini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içermektedir</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Bag of Words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Kelime</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Çantası</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ve</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TF-IDF (Term Frequency-Inverse Document Frequency)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algoritmalarını</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“reviews”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kolonundaki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metinlere</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uygulayarak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bir</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BoW</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ve</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bir</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de TF-IDF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modeli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oluşturduk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ardından</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bu</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modelleri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sırasıyla</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oluşturduğumuz</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Logistic Regression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Lojistik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Regresyon</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ve</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Support Vector Machine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Destek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Vektör</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Makinesi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algoritmalarımıza</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vererek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prediction</a:t>
            </a:r>
            <a:r>
              <a:rPr lang="tr-TR"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lar</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tahmin</a:t>
            </a:r>
            <a:r>
              <a:rPr lang="tr-TR"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ler</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aldık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ve</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hem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BoW</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modeli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hem de TF-IDF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modelleri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için</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performans</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accuracy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doğruluk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Classification Report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Sınıflandırma</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Raporu</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Confusion Matrix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Karışıklık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Matrisi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gibi</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çıktılar</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aldık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ve</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bu</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çıktıları</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hem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BoW</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ile</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TF-IDF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modellerinin</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hem de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Lojistik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Regresyon</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ve</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Destek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Vektör</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Makinelerinin</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performanslarını</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karşılaştırmak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amacıyla</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1800" i="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kullandık</a:t>
            </a:r>
            <a:r>
              <a:rPr lang="en-US" sz="1800" i="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lang="tr-TR" sz="1800" i="1"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endParaRPr lang="tr-TR" dirty="0">
              <a:latin typeface="Arial" panose="020B0604020202020204" pitchFamily="34" charset="0"/>
              <a:cs typeface="Arial" panose="020B0604020202020204" pitchFamily="34" charset="0"/>
            </a:endParaRPr>
          </a:p>
        </p:txBody>
      </p:sp>
      <p:sp>
        <p:nvSpPr>
          <p:cNvPr id="6" name="Slayt Numarası Yer Tutucusu 5">
            <a:extLst>
              <a:ext uri="{FF2B5EF4-FFF2-40B4-BE49-F238E27FC236}">
                <a16:creationId xmlns:a16="http://schemas.microsoft.com/office/drawing/2014/main" id="{B76E4383-260D-437A-A499-85707E0AA488}"/>
              </a:ext>
            </a:extLst>
          </p:cNvPr>
          <p:cNvSpPr>
            <a:spLocks noGrp="1"/>
          </p:cNvSpPr>
          <p:nvPr>
            <p:ph type="sldNum" sz="quarter" idx="12"/>
          </p:nvPr>
        </p:nvSpPr>
        <p:spPr/>
        <p:txBody>
          <a:bodyPr/>
          <a:lstStyle/>
          <a:p>
            <a:fld id="{11A71338-8BA2-4C79-A6C5-5A8E30081D0C}" type="slidenum">
              <a:rPr lang="en-US" smtClean="0"/>
              <a:t>3</a:t>
            </a:fld>
            <a:endParaRPr lang="en-US"/>
          </a:p>
        </p:txBody>
      </p:sp>
    </p:spTree>
    <p:extLst>
      <p:ext uri="{BB962C8B-B14F-4D97-AF65-F5344CB8AC3E}">
        <p14:creationId xmlns:p14="http://schemas.microsoft.com/office/powerpoint/2010/main" val="417233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E3292D-10C2-4CD2-835B-3CE4D4CEBB27}"/>
              </a:ext>
            </a:extLst>
          </p:cNvPr>
          <p:cNvSpPr>
            <a:spLocks noGrp="1"/>
          </p:cNvSpPr>
          <p:nvPr>
            <p:ph type="title"/>
          </p:nvPr>
        </p:nvSpPr>
        <p:spPr/>
        <p:txBody>
          <a:bodyPr>
            <a:normAutofit/>
          </a:bodyPr>
          <a:lstStyle/>
          <a:p>
            <a:pPr algn="ctr"/>
            <a:r>
              <a:rPr lang="tr-TR" sz="3600" b="1" dirty="0">
                <a:solidFill>
                  <a:schemeClr val="bg1">
                    <a:lumMod val="75000"/>
                  </a:schemeClr>
                </a:solidFill>
                <a:latin typeface="Arial" panose="020B0604020202020204" pitchFamily="34" charset="0"/>
                <a:cs typeface="Arial" panose="020B0604020202020204" pitchFamily="34" charset="0"/>
              </a:rPr>
              <a:t>c.2.Classification Report (Sınıflandırma Raporu)</a:t>
            </a:r>
          </a:p>
        </p:txBody>
      </p:sp>
      <p:sp>
        <p:nvSpPr>
          <p:cNvPr id="4" name="Slayt Numarası Yer Tutucusu 3">
            <a:extLst>
              <a:ext uri="{FF2B5EF4-FFF2-40B4-BE49-F238E27FC236}">
                <a16:creationId xmlns:a16="http://schemas.microsoft.com/office/drawing/2014/main" id="{8D864502-148A-4A50-9F06-921389DFB39C}"/>
              </a:ext>
            </a:extLst>
          </p:cNvPr>
          <p:cNvSpPr>
            <a:spLocks noGrp="1"/>
          </p:cNvSpPr>
          <p:nvPr>
            <p:ph type="sldNum" sz="quarter" idx="12"/>
          </p:nvPr>
        </p:nvSpPr>
        <p:spPr/>
        <p:txBody>
          <a:bodyPr/>
          <a:lstStyle/>
          <a:p>
            <a:fld id="{11A71338-8BA2-4C79-A6C5-5A8E30081D0C}" type="slidenum">
              <a:rPr lang="en-US" smtClean="0"/>
              <a:t>30</a:t>
            </a:fld>
            <a:endParaRPr lang="en-US"/>
          </a:p>
        </p:txBody>
      </p:sp>
      <p:sp>
        <p:nvSpPr>
          <p:cNvPr id="7" name="Metin kutusu 6">
            <a:extLst>
              <a:ext uri="{FF2B5EF4-FFF2-40B4-BE49-F238E27FC236}">
                <a16:creationId xmlns:a16="http://schemas.microsoft.com/office/drawing/2014/main" id="{296B6F98-B993-4BF4-82D9-3733D609C090}"/>
              </a:ext>
            </a:extLst>
          </p:cNvPr>
          <p:cNvSpPr txBox="1"/>
          <p:nvPr/>
        </p:nvSpPr>
        <p:spPr>
          <a:xfrm>
            <a:off x="4227868" y="5862935"/>
            <a:ext cx="3736258" cy="923330"/>
          </a:xfrm>
          <a:prstGeom prst="rect">
            <a:avLst/>
          </a:prstGeom>
          <a:noFill/>
        </p:spPr>
        <p:txBody>
          <a:bodyPr wrap="square" rtlCol="0">
            <a:spAutoFit/>
          </a:bodyPr>
          <a:lstStyle/>
          <a:p>
            <a:pPr algn="ctr"/>
            <a:r>
              <a:rPr lang="tr-TR" b="1" dirty="0">
                <a:latin typeface="Arial" panose="020B0604020202020204" pitchFamily="34" charset="0"/>
                <a:cs typeface="Arial" panose="020B0604020202020204" pitchFamily="34" charset="0"/>
              </a:rPr>
              <a:t>Şekil 15</a:t>
            </a:r>
            <a:r>
              <a:rPr lang="tr-TR" dirty="0">
                <a:latin typeface="Arial" panose="020B0604020202020204" pitchFamily="34" charset="0"/>
                <a:cs typeface="Arial" panose="020B0604020202020204" pitchFamily="34" charset="0"/>
              </a:rPr>
              <a:t>: Linear SVM Algoritması için </a:t>
            </a:r>
            <a:r>
              <a:rPr lang="tr-TR" dirty="0" err="1">
                <a:latin typeface="Arial" panose="020B0604020202020204" pitchFamily="34" charset="0"/>
                <a:cs typeface="Arial" panose="020B0604020202020204" pitchFamily="34" charset="0"/>
              </a:rPr>
              <a:t>BoW</a:t>
            </a:r>
            <a:r>
              <a:rPr lang="tr-TR" dirty="0">
                <a:latin typeface="Arial" panose="020B0604020202020204" pitchFamily="34" charset="0"/>
                <a:cs typeface="Arial" panose="020B0604020202020204" pitchFamily="34" charset="0"/>
              </a:rPr>
              <a:t> ve TF-IDF Modellerinin Sınıflandırma Raporu Tablosu</a:t>
            </a:r>
          </a:p>
        </p:txBody>
      </p:sp>
      <p:pic>
        <p:nvPicPr>
          <p:cNvPr id="9" name="Resim 8">
            <a:extLst>
              <a:ext uri="{FF2B5EF4-FFF2-40B4-BE49-F238E27FC236}">
                <a16:creationId xmlns:a16="http://schemas.microsoft.com/office/drawing/2014/main" id="{17FB2557-8722-422E-B82E-509B3DC7A41E}"/>
              </a:ext>
            </a:extLst>
          </p:cNvPr>
          <p:cNvPicPr>
            <a:picLocks noChangeAspect="1"/>
          </p:cNvPicPr>
          <p:nvPr/>
        </p:nvPicPr>
        <p:blipFill>
          <a:blip r:embed="rId2"/>
          <a:stretch>
            <a:fillRect/>
          </a:stretch>
        </p:blipFill>
        <p:spPr>
          <a:xfrm>
            <a:off x="3235319" y="1313412"/>
            <a:ext cx="5721357" cy="4507736"/>
          </a:xfrm>
          <a:prstGeom prst="rect">
            <a:avLst/>
          </a:prstGeom>
        </p:spPr>
      </p:pic>
    </p:spTree>
    <p:extLst>
      <p:ext uri="{BB962C8B-B14F-4D97-AF65-F5344CB8AC3E}">
        <p14:creationId xmlns:p14="http://schemas.microsoft.com/office/powerpoint/2010/main" val="319982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86F94A-D147-4F04-8C7A-85E90D42AF5A}"/>
              </a:ext>
            </a:extLst>
          </p:cNvPr>
          <p:cNvSpPr>
            <a:spLocks noGrp="1"/>
          </p:cNvSpPr>
          <p:nvPr>
            <p:ph type="title"/>
          </p:nvPr>
        </p:nvSpPr>
        <p:spPr/>
        <p:txBody>
          <a:bodyPr/>
          <a:lstStyle/>
          <a:p>
            <a:pPr algn="ctr"/>
            <a:r>
              <a:rPr lang="tr-TR" b="1" dirty="0">
                <a:solidFill>
                  <a:schemeClr val="bg1">
                    <a:lumMod val="75000"/>
                  </a:schemeClr>
                </a:solidFill>
                <a:latin typeface="Arial" panose="020B0604020202020204" pitchFamily="34" charset="0"/>
                <a:cs typeface="Arial" panose="020B0604020202020204" pitchFamily="34" charset="0"/>
              </a:rPr>
              <a:t>c.3.Confusion </a:t>
            </a:r>
            <a:r>
              <a:rPr lang="tr-TR" b="1" dirty="0" err="1">
                <a:solidFill>
                  <a:schemeClr val="bg1">
                    <a:lumMod val="75000"/>
                  </a:schemeClr>
                </a:solidFill>
                <a:latin typeface="Arial" panose="020B0604020202020204" pitchFamily="34" charset="0"/>
                <a:cs typeface="Arial" panose="020B0604020202020204" pitchFamily="34" charset="0"/>
              </a:rPr>
              <a:t>Matrix</a:t>
            </a:r>
            <a:r>
              <a:rPr lang="tr-TR" b="1" dirty="0">
                <a:solidFill>
                  <a:schemeClr val="bg1">
                    <a:lumMod val="75000"/>
                  </a:schemeClr>
                </a:solidFill>
                <a:latin typeface="Arial" panose="020B0604020202020204" pitchFamily="34" charset="0"/>
                <a:cs typeface="Arial" panose="020B0604020202020204" pitchFamily="34" charset="0"/>
              </a:rPr>
              <a:t> (Karışıklık Matrisi)</a:t>
            </a:r>
          </a:p>
        </p:txBody>
      </p:sp>
      <p:sp>
        <p:nvSpPr>
          <p:cNvPr id="4" name="Slayt Numarası Yer Tutucusu 3">
            <a:extLst>
              <a:ext uri="{FF2B5EF4-FFF2-40B4-BE49-F238E27FC236}">
                <a16:creationId xmlns:a16="http://schemas.microsoft.com/office/drawing/2014/main" id="{57FC5250-7396-423F-BC80-A6B0BB5DE7E7}"/>
              </a:ext>
            </a:extLst>
          </p:cNvPr>
          <p:cNvSpPr>
            <a:spLocks noGrp="1"/>
          </p:cNvSpPr>
          <p:nvPr>
            <p:ph type="sldNum" sz="quarter" idx="12"/>
          </p:nvPr>
        </p:nvSpPr>
        <p:spPr/>
        <p:txBody>
          <a:bodyPr/>
          <a:lstStyle/>
          <a:p>
            <a:fld id="{11A71338-8BA2-4C79-A6C5-5A8E30081D0C}" type="slidenum">
              <a:rPr lang="en-US" smtClean="0"/>
              <a:t>31</a:t>
            </a:fld>
            <a:endParaRPr lang="en-US"/>
          </a:p>
        </p:txBody>
      </p:sp>
      <p:sp>
        <p:nvSpPr>
          <p:cNvPr id="11" name="Metin kutusu 10">
            <a:extLst>
              <a:ext uri="{FF2B5EF4-FFF2-40B4-BE49-F238E27FC236}">
                <a16:creationId xmlns:a16="http://schemas.microsoft.com/office/drawing/2014/main" id="{468B0A8C-A0F8-4E40-8F16-EB2D7A334B82}"/>
              </a:ext>
            </a:extLst>
          </p:cNvPr>
          <p:cNvSpPr txBox="1"/>
          <p:nvPr/>
        </p:nvSpPr>
        <p:spPr>
          <a:xfrm>
            <a:off x="997958" y="3863899"/>
            <a:ext cx="4237703" cy="923330"/>
          </a:xfrm>
          <a:prstGeom prst="rect">
            <a:avLst/>
          </a:prstGeom>
          <a:noFill/>
        </p:spPr>
        <p:txBody>
          <a:bodyPr wrap="square" rtlCol="0">
            <a:spAutoFit/>
          </a:bodyPr>
          <a:lstStyle/>
          <a:p>
            <a:pPr algn="ctr"/>
            <a:r>
              <a:rPr lang="tr-TR" b="1" dirty="0">
                <a:latin typeface="Arial" panose="020B0604020202020204" pitchFamily="34" charset="0"/>
                <a:cs typeface="Arial" panose="020B0604020202020204" pitchFamily="34" charset="0"/>
              </a:rPr>
              <a:t>Şekil 16</a:t>
            </a:r>
            <a:r>
              <a:rPr lang="tr-TR" dirty="0">
                <a:latin typeface="Arial" panose="020B0604020202020204" pitchFamily="34" charset="0"/>
                <a:cs typeface="Arial" panose="020B0604020202020204" pitchFamily="34" charset="0"/>
              </a:rPr>
              <a:t>: Linear SVM Algoritmasında </a:t>
            </a:r>
            <a:r>
              <a:rPr lang="tr-TR" dirty="0" err="1">
                <a:latin typeface="Arial" panose="020B0604020202020204" pitchFamily="34" charset="0"/>
                <a:cs typeface="Arial" panose="020B0604020202020204" pitchFamily="34" charset="0"/>
              </a:rPr>
              <a:t>BoW</a:t>
            </a:r>
            <a:r>
              <a:rPr lang="tr-TR" dirty="0">
                <a:latin typeface="Arial" panose="020B0604020202020204" pitchFamily="34" charset="0"/>
                <a:cs typeface="Arial" panose="020B0604020202020204" pitchFamily="34" charset="0"/>
              </a:rPr>
              <a:t> Modeli için Confusion </a:t>
            </a:r>
            <a:r>
              <a:rPr lang="tr-TR" dirty="0" err="1">
                <a:latin typeface="Arial" panose="020B0604020202020204" pitchFamily="34" charset="0"/>
                <a:cs typeface="Arial" panose="020B0604020202020204" pitchFamily="34" charset="0"/>
              </a:rPr>
              <a:t>Matrix</a:t>
            </a:r>
            <a:r>
              <a:rPr lang="tr-TR" dirty="0">
                <a:latin typeface="Arial" panose="020B0604020202020204" pitchFamily="34" charset="0"/>
                <a:cs typeface="Arial" panose="020B0604020202020204" pitchFamily="34" charset="0"/>
              </a:rPr>
              <a:t> Tablosu </a:t>
            </a:r>
          </a:p>
        </p:txBody>
      </p:sp>
      <p:sp>
        <p:nvSpPr>
          <p:cNvPr id="14" name="Metin kutusu 13">
            <a:extLst>
              <a:ext uri="{FF2B5EF4-FFF2-40B4-BE49-F238E27FC236}">
                <a16:creationId xmlns:a16="http://schemas.microsoft.com/office/drawing/2014/main" id="{A1911A20-0EF2-4820-937C-72F1163139B1}"/>
              </a:ext>
            </a:extLst>
          </p:cNvPr>
          <p:cNvSpPr txBox="1"/>
          <p:nvPr/>
        </p:nvSpPr>
        <p:spPr>
          <a:xfrm>
            <a:off x="6636758" y="3863899"/>
            <a:ext cx="4237703" cy="923330"/>
          </a:xfrm>
          <a:prstGeom prst="rect">
            <a:avLst/>
          </a:prstGeom>
          <a:noFill/>
        </p:spPr>
        <p:txBody>
          <a:bodyPr wrap="square" rtlCol="0">
            <a:spAutoFit/>
          </a:bodyPr>
          <a:lstStyle/>
          <a:p>
            <a:pPr algn="ctr"/>
            <a:r>
              <a:rPr lang="tr-TR" b="1" dirty="0">
                <a:latin typeface="Arial" panose="020B0604020202020204" pitchFamily="34" charset="0"/>
                <a:cs typeface="Arial" panose="020B0604020202020204" pitchFamily="34" charset="0"/>
              </a:rPr>
              <a:t>Şekil 17</a:t>
            </a:r>
            <a:r>
              <a:rPr lang="tr-TR" dirty="0">
                <a:latin typeface="Arial" panose="020B0604020202020204" pitchFamily="34" charset="0"/>
                <a:cs typeface="Arial" panose="020B0604020202020204" pitchFamily="34" charset="0"/>
              </a:rPr>
              <a:t>: Linear SVM Algoritmasında TF-IDF Modeli için Confusion </a:t>
            </a:r>
            <a:r>
              <a:rPr lang="tr-TR" dirty="0" err="1">
                <a:latin typeface="Arial" panose="020B0604020202020204" pitchFamily="34" charset="0"/>
                <a:cs typeface="Arial" panose="020B0604020202020204" pitchFamily="34" charset="0"/>
              </a:rPr>
              <a:t>Matrix</a:t>
            </a:r>
            <a:r>
              <a:rPr lang="tr-TR" dirty="0">
                <a:latin typeface="Arial" panose="020B0604020202020204" pitchFamily="34" charset="0"/>
                <a:cs typeface="Arial" panose="020B0604020202020204" pitchFamily="34" charset="0"/>
              </a:rPr>
              <a:t> Tablosu </a:t>
            </a:r>
          </a:p>
        </p:txBody>
      </p:sp>
      <p:pic>
        <p:nvPicPr>
          <p:cNvPr id="5" name="Resim 4" descr="tablo içeren bir resim&#10;&#10;Açıklama otomatik olarak oluşturuldu">
            <a:extLst>
              <a:ext uri="{FF2B5EF4-FFF2-40B4-BE49-F238E27FC236}">
                <a16:creationId xmlns:a16="http://schemas.microsoft.com/office/drawing/2014/main" id="{A7767624-2F2D-45B3-B5BC-E72ADB52C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79" y="1639069"/>
            <a:ext cx="5319221" cy="2164268"/>
          </a:xfrm>
          <a:prstGeom prst="rect">
            <a:avLst/>
          </a:prstGeom>
        </p:spPr>
      </p:pic>
      <p:pic>
        <p:nvPicPr>
          <p:cNvPr id="7" name="Resim 6" descr="tablo içeren bir resim&#10;&#10;Açıklama otomatik olarak oluşturuldu">
            <a:extLst>
              <a:ext uri="{FF2B5EF4-FFF2-40B4-BE49-F238E27FC236}">
                <a16:creationId xmlns:a16="http://schemas.microsoft.com/office/drawing/2014/main" id="{9067B222-9F1D-44C7-9FA0-5FBC118CB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5579" y="1639069"/>
            <a:ext cx="5319221" cy="2164268"/>
          </a:xfrm>
          <a:prstGeom prst="rect">
            <a:avLst/>
          </a:prstGeom>
        </p:spPr>
      </p:pic>
    </p:spTree>
    <p:extLst>
      <p:ext uri="{BB962C8B-B14F-4D97-AF65-F5344CB8AC3E}">
        <p14:creationId xmlns:p14="http://schemas.microsoft.com/office/powerpoint/2010/main" val="90956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E946B9-7D34-460D-A56F-BA1945199B6D}"/>
              </a:ext>
            </a:extLst>
          </p:cNvPr>
          <p:cNvSpPr>
            <a:spLocks noGrp="1"/>
          </p:cNvSpPr>
          <p:nvPr>
            <p:ph type="title"/>
          </p:nvPr>
        </p:nvSpPr>
        <p:spPr/>
        <p:txBody>
          <a:bodyPr>
            <a:normAutofit/>
          </a:bodyPr>
          <a:lstStyle/>
          <a:p>
            <a:pPr algn="ctr"/>
            <a:r>
              <a:rPr lang="tr-TR" sz="3200" b="1" dirty="0">
                <a:solidFill>
                  <a:schemeClr val="bg1">
                    <a:lumMod val="75000"/>
                  </a:schemeClr>
                </a:solidFill>
                <a:latin typeface="Arial" panose="020B0604020202020204" pitchFamily="34" charset="0"/>
                <a:cs typeface="Arial" panose="020B0604020202020204" pitchFamily="34" charset="0"/>
              </a:rPr>
              <a:t>SONUÇLARIN DEĞERLENDİRİLMESİ VE TARTIŞMA</a:t>
            </a:r>
          </a:p>
        </p:txBody>
      </p:sp>
      <p:sp>
        <p:nvSpPr>
          <p:cNvPr id="3" name="İçerik Yer Tutucusu 2">
            <a:extLst>
              <a:ext uri="{FF2B5EF4-FFF2-40B4-BE49-F238E27FC236}">
                <a16:creationId xmlns:a16="http://schemas.microsoft.com/office/drawing/2014/main" id="{4AE20F5A-B0CC-47D8-B528-8E3E2DA2A0FF}"/>
              </a:ext>
            </a:extLst>
          </p:cNvPr>
          <p:cNvSpPr>
            <a:spLocks noGrp="1"/>
          </p:cNvSpPr>
          <p:nvPr>
            <p:ph idx="1"/>
          </p:nvPr>
        </p:nvSpPr>
        <p:spPr/>
        <p:txBody>
          <a:bodyPr>
            <a:normAutofit fontScale="55000" lnSpcReduction="20000"/>
          </a:bodyPr>
          <a:lstStyle/>
          <a:p>
            <a:r>
              <a:rPr lang="tr-TR" dirty="0">
                <a:solidFill>
                  <a:schemeClr val="tx1"/>
                </a:solidFill>
                <a:latin typeface="Arial" panose="020B0604020202020204" pitchFamily="34" charset="0"/>
                <a:cs typeface="Arial" panose="020B0604020202020204" pitchFamily="34" charset="0"/>
              </a:rPr>
              <a:t>Logistic </a:t>
            </a:r>
            <a:r>
              <a:rPr lang="tr-TR" dirty="0" err="1">
                <a:solidFill>
                  <a:schemeClr val="tx1"/>
                </a:solidFill>
                <a:latin typeface="Arial" panose="020B0604020202020204" pitchFamily="34" charset="0"/>
                <a:cs typeface="Arial" panose="020B0604020202020204" pitchFamily="34" charset="0"/>
              </a:rPr>
              <a:t>Regression</a:t>
            </a:r>
            <a:r>
              <a:rPr lang="tr-TR" dirty="0">
                <a:solidFill>
                  <a:schemeClr val="tx1"/>
                </a:solidFill>
                <a:latin typeface="Arial" panose="020B0604020202020204" pitchFamily="34" charset="0"/>
                <a:cs typeface="Arial" panose="020B0604020202020204" pitchFamily="34" charset="0"/>
              </a:rPr>
              <a:t> algoritması için </a:t>
            </a:r>
            <a:r>
              <a:rPr lang="tr-TR" dirty="0" err="1">
                <a:solidFill>
                  <a:schemeClr val="tx1"/>
                </a:solidFill>
                <a:latin typeface="Arial" panose="020B0604020202020204" pitchFamily="34" charset="0"/>
                <a:cs typeface="Arial" panose="020B0604020202020204" pitchFamily="34" charset="0"/>
              </a:rPr>
              <a:t>BoW</a:t>
            </a:r>
            <a:r>
              <a:rPr lang="tr-TR" dirty="0">
                <a:solidFill>
                  <a:schemeClr val="tx1"/>
                </a:solidFill>
                <a:latin typeface="Arial" panose="020B0604020202020204" pitchFamily="34" charset="0"/>
                <a:cs typeface="Arial" panose="020B0604020202020204" pitchFamily="34" charset="0"/>
              </a:rPr>
              <a:t> ve TF-IDF modellerini kullanarak bazı sonuçlar elde ettik, bu algoritma açısından her iki modelde de benzer sonuçlar elde ettik, bütün performans metriklerinde hemen hemen çok yakın sonuçlarla karşılaştık. Her iki model için de %75 </a:t>
            </a:r>
            <a:r>
              <a:rPr lang="tr-TR" dirty="0" err="1">
                <a:solidFill>
                  <a:schemeClr val="tx1"/>
                </a:solidFill>
                <a:latin typeface="Arial" panose="020B0604020202020204" pitchFamily="34" charset="0"/>
                <a:cs typeface="Arial" panose="020B0604020202020204" pitchFamily="34" charset="0"/>
              </a:rPr>
              <a:t>accuracy</a:t>
            </a:r>
            <a:r>
              <a:rPr lang="tr-TR" dirty="0">
                <a:solidFill>
                  <a:schemeClr val="tx1"/>
                </a:solidFill>
                <a:latin typeface="Arial" panose="020B0604020202020204" pitchFamily="34" charset="0"/>
                <a:cs typeface="Arial" panose="020B0604020202020204" pitchFamily="34" charset="0"/>
              </a:rPr>
              <a:t> skoru elde ettik ve bunun görece başarılı olduğunu söyleyebiliriz.</a:t>
            </a:r>
          </a:p>
          <a:p>
            <a:r>
              <a:rPr lang="tr-TR" dirty="0">
                <a:solidFill>
                  <a:schemeClr val="tx1"/>
                </a:solidFill>
                <a:latin typeface="Arial" panose="020B0604020202020204" pitchFamily="34" charset="0"/>
                <a:cs typeface="Arial" panose="020B0604020202020204" pitchFamily="34" charset="0"/>
              </a:rPr>
              <a:t>Linear </a:t>
            </a:r>
            <a:r>
              <a:rPr lang="tr-TR" dirty="0" err="1">
                <a:solidFill>
                  <a:schemeClr val="tx1"/>
                </a:solidFill>
                <a:latin typeface="Arial" panose="020B0604020202020204" pitchFamily="34" charset="0"/>
                <a:cs typeface="Arial" panose="020B0604020202020204" pitchFamily="34" charset="0"/>
              </a:rPr>
              <a:t>Support</a:t>
            </a:r>
            <a:r>
              <a:rPr lang="tr-TR" dirty="0">
                <a:solidFill>
                  <a:schemeClr val="tx1"/>
                </a:solidFill>
                <a:latin typeface="Arial" panose="020B0604020202020204" pitchFamily="34" charset="0"/>
                <a:cs typeface="Arial" panose="020B0604020202020204" pitchFamily="34" charset="0"/>
              </a:rPr>
              <a:t> </a:t>
            </a:r>
            <a:r>
              <a:rPr lang="tr-TR" dirty="0" err="1">
                <a:solidFill>
                  <a:schemeClr val="tx1"/>
                </a:solidFill>
                <a:latin typeface="Arial" panose="020B0604020202020204" pitchFamily="34" charset="0"/>
                <a:cs typeface="Arial" panose="020B0604020202020204" pitchFamily="34" charset="0"/>
              </a:rPr>
              <a:t>Vector</a:t>
            </a:r>
            <a:r>
              <a:rPr lang="tr-TR" dirty="0">
                <a:solidFill>
                  <a:schemeClr val="tx1"/>
                </a:solidFill>
                <a:latin typeface="Arial" panose="020B0604020202020204" pitchFamily="34" charset="0"/>
                <a:cs typeface="Arial" panose="020B0604020202020204" pitchFamily="34" charset="0"/>
              </a:rPr>
              <a:t> Machine algoritması için de </a:t>
            </a:r>
            <a:r>
              <a:rPr lang="tr-TR" dirty="0" err="1">
                <a:solidFill>
                  <a:schemeClr val="tx1"/>
                </a:solidFill>
                <a:latin typeface="Arial" panose="020B0604020202020204" pitchFamily="34" charset="0"/>
                <a:cs typeface="Arial" panose="020B0604020202020204" pitchFamily="34" charset="0"/>
              </a:rPr>
              <a:t>BoW</a:t>
            </a:r>
            <a:r>
              <a:rPr lang="tr-TR" dirty="0">
                <a:solidFill>
                  <a:schemeClr val="tx1"/>
                </a:solidFill>
                <a:latin typeface="Arial" panose="020B0604020202020204" pitchFamily="34" charset="0"/>
                <a:cs typeface="Arial" panose="020B0604020202020204" pitchFamily="34" charset="0"/>
              </a:rPr>
              <a:t> ve TF-IDF modellerini kullanarak bazı sonuçlar elde ettik, bu algoritma açısından </a:t>
            </a:r>
            <a:r>
              <a:rPr lang="tr-TR" dirty="0" err="1">
                <a:solidFill>
                  <a:schemeClr val="tx1"/>
                </a:solidFill>
                <a:latin typeface="Arial" panose="020B0604020202020204" pitchFamily="34" charset="0"/>
                <a:cs typeface="Arial" panose="020B0604020202020204" pitchFamily="34" charset="0"/>
              </a:rPr>
              <a:t>BoW</a:t>
            </a:r>
            <a:r>
              <a:rPr lang="tr-TR" dirty="0">
                <a:solidFill>
                  <a:schemeClr val="tx1"/>
                </a:solidFill>
                <a:latin typeface="Arial" panose="020B0604020202020204" pitchFamily="34" charset="0"/>
                <a:cs typeface="Arial" panose="020B0604020202020204" pitchFamily="34" charset="0"/>
              </a:rPr>
              <a:t> kullanan sınıflandırıcının TF-</a:t>
            </a:r>
            <a:r>
              <a:rPr lang="tr-TR" dirty="0" err="1">
                <a:solidFill>
                  <a:schemeClr val="tx1"/>
                </a:solidFill>
                <a:latin typeface="Arial" panose="020B0604020202020204" pitchFamily="34" charset="0"/>
                <a:cs typeface="Arial" panose="020B0604020202020204" pitchFamily="34" charset="0"/>
              </a:rPr>
              <a:t>IDE’e</a:t>
            </a:r>
            <a:r>
              <a:rPr lang="tr-TR" dirty="0">
                <a:solidFill>
                  <a:schemeClr val="tx1"/>
                </a:solidFill>
                <a:latin typeface="Arial" panose="020B0604020202020204" pitchFamily="34" charset="0"/>
                <a:cs typeface="Arial" panose="020B0604020202020204" pitchFamily="34" charset="0"/>
              </a:rPr>
              <a:t> nazaran biraz daha iyi çalıştığını </a:t>
            </a:r>
            <a:r>
              <a:rPr lang="tr-TR" dirty="0" err="1">
                <a:solidFill>
                  <a:schemeClr val="tx1"/>
                </a:solidFill>
                <a:latin typeface="Arial" panose="020B0604020202020204" pitchFamily="34" charset="0"/>
                <a:cs typeface="Arial" panose="020B0604020202020204" pitchFamily="34" charset="0"/>
              </a:rPr>
              <a:t>görebiliyoruz.BoW</a:t>
            </a:r>
            <a:r>
              <a:rPr lang="tr-TR" dirty="0">
                <a:solidFill>
                  <a:schemeClr val="tx1"/>
                </a:solidFill>
                <a:latin typeface="Arial" panose="020B0604020202020204" pitchFamily="34" charset="0"/>
                <a:cs typeface="Arial" panose="020B0604020202020204" pitchFamily="34" charset="0"/>
              </a:rPr>
              <a:t> modeli üzerinde %58 ve TF-IDF modeli için %51 </a:t>
            </a:r>
            <a:r>
              <a:rPr lang="tr-TR" dirty="0" err="1">
                <a:solidFill>
                  <a:schemeClr val="tx1"/>
                </a:solidFill>
                <a:latin typeface="Arial" panose="020B0604020202020204" pitchFamily="34" charset="0"/>
                <a:cs typeface="Arial" panose="020B0604020202020204" pitchFamily="34" charset="0"/>
              </a:rPr>
              <a:t>accuracy</a:t>
            </a:r>
            <a:r>
              <a:rPr lang="tr-TR" dirty="0">
                <a:solidFill>
                  <a:schemeClr val="tx1"/>
                </a:solidFill>
                <a:latin typeface="Arial" panose="020B0604020202020204" pitchFamily="34" charset="0"/>
                <a:cs typeface="Arial" panose="020B0604020202020204" pitchFamily="34" charset="0"/>
              </a:rPr>
              <a:t> skoru elde ettik ve iki sınıflı bir sınıflandırma probleminde çalıştığımızı düşünürsek bunun genel olarak çok da iyi olduğunu söyleyemeyiz. Linear SVM algoritmasının bu projede kötü bir performans gösterdiğini rahatlıkla söyleyebiliriz.  Aynı zamanda bu algoritmanın genel olarak bu problemde pozitif (‘</a:t>
            </a:r>
            <a:r>
              <a:rPr lang="tr-TR" dirty="0" err="1">
                <a:solidFill>
                  <a:schemeClr val="tx1"/>
                </a:solidFill>
                <a:latin typeface="Arial" panose="020B0604020202020204" pitchFamily="34" charset="0"/>
                <a:cs typeface="Arial" panose="020B0604020202020204" pitchFamily="34" charset="0"/>
              </a:rPr>
              <a:t>positive</a:t>
            </a:r>
            <a:r>
              <a:rPr lang="tr-TR" dirty="0">
                <a:solidFill>
                  <a:schemeClr val="tx1"/>
                </a:solidFill>
                <a:latin typeface="Arial" panose="020B0604020202020204" pitchFamily="34" charset="0"/>
                <a:cs typeface="Arial" panose="020B0604020202020204" pitchFamily="34" charset="0"/>
              </a:rPr>
              <a:t>’) etiketini </a:t>
            </a:r>
            <a:r>
              <a:rPr lang="tr-TR" dirty="0" err="1">
                <a:solidFill>
                  <a:schemeClr val="tx1"/>
                </a:solidFill>
                <a:latin typeface="Arial" panose="020B0604020202020204" pitchFamily="34" charset="0"/>
                <a:cs typeface="Arial" panose="020B0604020202020204" pitchFamily="34" charset="0"/>
              </a:rPr>
              <a:t>tahminlemeye</a:t>
            </a:r>
            <a:r>
              <a:rPr lang="tr-TR" dirty="0">
                <a:solidFill>
                  <a:schemeClr val="tx1"/>
                </a:solidFill>
                <a:latin typeface="Arial" panose="020B0604020202020204" pitchFamily="34" charset="0"/>
                <a:cs typeface="Arial" panose="020B0604020202020204" pitchFamily="34" charset="0"/>
              </a:rPr>
              <a:t> yatkın olduğunu da söyleyebiliriz.</a:t>
            </a:r>
          </a:p>
          <a:p>
            <a:r>
              <a:rPr lang="tr-TR" dirty="0">
                <a:solidFill>
                  <a:schemeClr val="tx1"/>
                </a:solidFill>
                <a:latin typeface="Arial" panose="020B0604020202020204" pitchFamily="34" charset="0"/>
                <a:cs typeface="Arial" panose="020B0604020202020204" pitchFamily="34" charset="0"/>
              </a:rPr>
              <a:t>Her iki algoritmayı da karşılaştıracak olursak bu sınıflandırma probleminde Logistic </a:t>
            </a:r>
            <a:r>
              <a:rPr lang="tr-TR" dirty="0" err="1">
                <a:solidFill>
                  <a:schemeClr val="tx1"/>
                </a:solidFill>
                <a:latin typeface="Arial" panose="020B0604020202020204" pitchFamily="34" charset="0"/>
                <a:cs typeface="Arial" panose="020B0604020202020204" pitchFamily="34" charset="0"/>
              </a:rPr>
              <a:t>Regression</a:t>
            </a:r>
            <a:r>
              <a:rPr lang="tr-TR" dirty="0">
                <a:solidFill>
                  <a:schemeClr val="tx1"/>
                </a:solidFill>
                <a:latin typeface="Arial" panose="020B0604020202020204" pitchFamily="34" charset="0"/>
                <a:cs typeface="Arial" panose="020B0604020202020204" pitchFamily="34" charset="0"/>
              </a:rPr>
              <a:t> algoritmasının Linear SVM algoritmasına göre çok daha iyi bir performans gösterdiğini söyleyebiliriz, bu durumun sebebinin iki şekilde açıklanabileceğini düşünüyorum:</a:t>
            </a:r>
          </a:p>
          <a:p>
            <a:pPr>
              <a:buFont typeface="Wingdings" panose="05000000000000000000" pitchFamily="2" charset="2"/>
              <a:buChar char="Ø"/>
            </a:pPr>
            <a:r>
              <a:rPr lang="tr-TR" dirty="0">
                <a:solidFill>
                  <a:schemeClr val="tx1"/>
                </a:solidFill>
                <a:latin typeface="Arial" panose="020B0604020202020204" pitchFamily="34" charset="0"/>
                <a:cs typeface="Arial" panose="020B0604020202020204" pitchFamily="34" charset="0"/>
              </a:rPr>
              <a:t>Logistic </a:t>
            </a:r>
            <a:r>
              <a:rPr lang="tr-TR" dirty="0" err="1">
                <a:solidFill>
                  <a:schemeClr val="tx1"/>
                </a:solidFill>
                <a:latin typeface="Arial" panose="020B0604020202020204" pitchFamily="34" charset="0"/>
                <a:cs typeface="Arial" panose="020B0604020202020204" pitchFamily="34" charset="0"/>
              </a:rPr>
              <a:t>Regression</a:t>
            </a:r>
            <a:r>
              <a:rPr lang="tr-TR" dirty="0">
                <a:solidFill>
                  <a:schemeClr val="tx1"/>
                </a:solidFill>
                <a:latin typeface="Arial" panose="020B0604020202020204" pitchFamily="34" charset="0"/>
                <a:cs typeface="Arial" panose="020B0604020202020204" pitchFamily="34" charset="0"/>
              </a:rPr>
              <a:t> algoritması için kullandığımız veri setinin çok uygun olması, yani veri setimizin görece bu algoritma açısından kolay bir veri seti olması (iki sınıflı bir sınıflandırma problemi).</a:t>
            </a:r>
          </a:p>
          <a:p>
            <a:pPr>
              <a:buFont typeface="Wingdings" panose="05000000000000000000" pitchFamily="2" charset="2"/>
              <a:buChar char="Ø"/>
            </a:pPr>
            <a:r>
              <a:rPr lang="tr-TR" dirty="0">
                <a:solidFill>
                  <a:schemeClr val="tx1"/>
                </a:solidFill>
                <a:latin typeface="Arial" panose="020B0604020202020204" pitchFamily="34" charset="0"/>
                <a:cs typeface="Arial" panose="020B0604020202020204" pitchFamily="34" charset="0"/>
              </a:rPr>
              <a:t>Linear SVM algoritması için yine görece büyük bir veri seti kullanmamız. Çünkü </a:t>
            </a:r>
            <a:r>
              <a:rPr lang="tr-TR" dirty="0" err="1">
                <a:solidFill>
                  <a:schemeClr val="tx1"/>
                </a:solidFill>
                <a:latin typeface="Arial" panose="020B0604020202020204" pitchFamily="34" charset="0"/>
                <a:cs typeface="Arial" panose="020B0604020202020204" pitchFamily="34" charset="0"/>
              </a:rPr>
              <a:t>Support</a:t>
            </a:r>
            <a:r>
              <a:rPr lang="tr-TR" dirty="0">
                <a:solidFill>
                  <a:schemeClr val="tx1"/>
                </a:solidFill>
                <a:latin typeface="Arial" panose="020B0604020202020204" pitchFamily="34" charset="0"/>
                <a:cs typeface="Arial" panose="020B0604020202020204" pitchFamily="34" charset="0"/>
              </a:rPr>
              <a:t> </a:t>
            </a:r>
            <a:r>
              <a:rPr lang="tr-TR" dirty="0" err="1">
                <a:solidFill>
                  <a:schemeClr val="tx1"/>
                </a:solidFill>
                <a:latin typeface="Arial" panose="020B0604020202020204" pitchFamily="34" charset="0"/>
                <a:cs typeface="Arial" panose="020B0604020202020204" pitchFamily="34" charset="0"/>
              </a:rPr>
              <a:t>Vector</a:t>
            </a:r>
            <a:r>
              <a:rPr lang="tr-TR" dirty="0">
                <a:solidFill>
                  <a:schemeClr val="tx1"/>
                </a:solidFill>
                <a:latin typeface="Arial" panose="020B0604020202020204" pitchFamily="34" charset="0"/>
                <a:cs typeface="Arial" panose="020B0604020202020204" pitchFamily="34" charset="0"/>
              </a:rPr>
              <a:t> Machine algoritmasının zaten genel olarak Logistic </a:t>
            </a:r>
            <a:r>
              <a:rPr lang="tr-TR" dirty="0" err="1">
                <a:solidFill>
                  <a:schemeClr val="tx1"/>
                </a:solidFill>
                <a:latin typeface="Arial" panose="020B0604020202020204" pitchFamily="34" charset="0"/>
                <a:cs typeface="Arial" panose="020B0604020202020204" pitchFamily="34" charset="0"/>
              </a:rPr>
              <a:t>Regression</a:t>
            </a:r>
            <a:r>
              <a:rPr lang="tr-TR" dirty="0">
                <a:solidFill>
                  <a:schemeClr val="tx1"/>
                </a:solidFill>
                <a:latin typeface="Arial" panose="020B0604020202020204" pitchFamily="34" charset="0"/>
                <a:cs typeface="Arial" panose="020B0604020202020204" pitchFamily="34" charset="0"/>
              </a:rPr>
              <a:t> gibi sadece sınıflandırma problemlerini çözmek üzerine yoğunlaşan bir algoritma olduğunu biliyoruz aynı zamanda büyük veri setlerinde çok da iyi performans gösteremediğini de biliyoruz. Bu  nedenle Linear SVM modelinin başarı gösteremediğini düşünüyorum.</a:t>
            </a:r>
          </a:p>
          <a:p>
            <a:endParaRPr lang="tr-TR" dirty="0">
              <a:solidFill>
                <a:schemeClr val="tx1"/>
              </a:solidFill>
              <a:latin typeface="Arial" panose="020B0604020202020204" pitchFamily="34" charset="0"/>
              <a:cs typeface="Arial" panose="020B0604020202020204" pitchFamily="34" charset="0"/>
            </a:endParaRPr>
          </a:p>
        </p:txBody>
      </p:sp>
      <p:sp>
        <p:nvSpPr>
          <p:cNvPr id="4" name="Slayt Numarası Yer Tutucusu 3">
            <a:extLst>
              <a:ext uri="{FF2B5EF4-FFF2-40B4-BE49-F238E27FC236}">
                <a16:creationId xmlns:a16="http://schemas.microsoft.com/office/drawing/2014/main" id="{045B75E3-1FA6-4460-AC19-137668D0B111}"/>
              </a:ext>
            </a:extLst>
          </p:cNvPr>
          <p:cNvSpPr>
            <a:spLocks noGrp="1"/>
          </p:cNvSpPr>
          <p:nvPr>
            <p:ph type="sldNum" sz="quarter" idx="12"/>
          </p:nvPr>
        </p:nvSpPr>
        <p:spPr/>
        <p:txBody>
          <a:bodyPr/>
          <a:lstStyle/>
          <a:p>
            <a:fld id="{11A71338-8BA2-4C79-A6C5-5A8E30081D0C}" type="slidenum">
              <a:rPr lang="en-US" smtClean="0"/>
              <a:t>32</a:t>
            </a:fld>
            <a:endParaRPr lang="en-US"/>
          </a:p>
        </p:txBody>
      </p:sp>
    </p:spTree>
    <p:extLst>
      <p:ext uri="{BB962C8B-B14F-4D97-AF65-F5344CB8AC3E}">
        <p14:creationId xmlns:p14="http://schemas.microsoft.com/office/powerpoint/2010/main" val="81502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351F9B-A7D5-42B9-AD8A-E61891A92DCD}"/>
              </a:ext>
            </a:extLst>
          </p:cNvPr>
          <p:cNvSpPr>
            <a:spLocks noGrp="1"/>
          </p:cNvSpPr>
          <p:nvPr>
            <p:ph type="title"/>
          </p:nvPr>
        </p:nvSpPr>
        <p:spPr/>
        <p:txBody>
          <a:bodyPr/>
          <a:lstStyle/>
          <a:p>
            <a:pPr algn="ctr"/>
            <a:r>
              <a:rPr lang="tr-TR" b="1" dirty="0">
                <a:solidFill>
                  <a:schemeClr val="bg1">
                    <a:lumMod val="75000"/>
                  </a:schemeClr>
                </a:solidFill>
                <a:latin typeface="Arial" panose="020B0604020202020204" pitchFamily="34" charset="0"/>
                <a:cs typeface="Arial" panose="020B0604020202020204" pitchFamily="34" charset="0"/>
              </a:rPr>
              <a:t>REFERANSLAR</a:t>
            </a:r>
          </a:p>
        </p:txBody>
      </p:sp>
      <p:sp>
        <p:nvSpPr>
          <p:cNvPr id="3" name="İçerik Yer Tutucusu 2">
            <a:extLst>
              <a:ext uri="{FF2B5EF4-FFF2-40B4-BE49-F238E27FC236}">
                <a16:creationId xmlns:a16="http://schemas.microsoft.com/office/drawing/2014/main" id="{13394046-00F9-4366-8A79-5F2F1E1CB90A}"/>
              </a:ext>
            </a:extLst>
          </p:cNvPr>
          <p:cNvSpPr>
            <a:spLocks noGrp="1"/>
          </p:cNvSpPr>
          <p:nvPr>
            <p:ph idx="1"/>
          </p:nvPr>
        </p:nvSpPr>
        <p:spPr/>
        <p:txBody>
          <a:bodyPr>
            <a:normAutofit fontScale="70000" lnSpcReduction="20000"/>
          </a:bodyPr>
          <a:lstStyle/>
          <a:p>
            <a:r>
              <a:rPr lang="tr-TR"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https://veribilimcisi.com/2017/07/19/destek-vektor-makineleri-support-vector-machine/</a:t>
            </a:r>
            <a:endParaRPr lang="tr-TR" dirty="0">
              <a:solidFill>
                <a:schemeClr val="tx1"/>
              </a:solidFill>
              <a:latin typeface="Arial" panose="020B0604020202020204" pitchFamily="34" charset="0"/>
              <a:cs typeface="Arial" panose="020B0604020202020204" pitchFamily="34" charset="0"/>
            </a:endParaRPr>
          </a:p>
          <a:p>
            <a:r>
              <a:rPr lang="tr-TR" dirty="0">
                <a:solidFill>
                  <a:schemeClr val="tx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https://medium.com/deep-learning-turkiye/nedir-bu-destek-vekt%C3%B6r-makineleri-makine-%C3%B6%C4%9Frenmesi-serisi-2-94e576e4223e</a:t>
            </a:r>
            <a:endParaRPr lang="tr-TR" dirty="0">
              <a:solidFill>
                <a:schemeClr val="tx1"/>
              </a:solidFill>
              <a:latin typeface="Arial" panose="020B0604020202020204" pitchFamily="34" charset="0"/>
              <a:cs typeface="Arial" panose="020B0604020202020204" pitchFamily="34" charset="0"/>
            </a:endParaRPr>
          </a:p>
          <a:p>
            <a:r>
              <a:rPr lang="tr-TR" dirty="0">
                <a:solidFill>
                  <a:schemeClr val="tx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https://medium.com/@k.ulgen90/makine-%C3%B6%C4%9Frenimi-b%C3%B6l%C3%BCm-4-destek-vekt%C3%B6r-makineleri-2f8010824054</a:t>
            </a:r>
            <a:endParaRPr lang="tr-TR" dirty="0">
              <a:solidFill>
                <a:schemeClr val="tx1"/>
              </a:solidFill>
              <a:latin typeface="Arial" panose="020B0604020202020204" pitchFamily="34" charset="0"/>
              <a:cs typeface="Arial" panose="020B0604020202020204" pitchFamily="34" charset="0"/>
            </a:endParaRPr>
          </a:p>
          <a:p>
            <a:r>
              <a:rPr lang="tr-TR" dirty="0">
                <a:solidFill>
                  <a:schemeClr val="tx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https://www.veribilimiokulu.com/hata-matrisini-confusion-matrix-yorumlama/</a:t>
            </a:r>
            <a:endParaRPr lang="tr-TR" dirty="0">
              <a:solidFill>
                <a:schemeClr val="tx1"/>
              </a:solidFill>
              <a:latin typeface="Arial" panose="020B0604020202020204" pitchFamily="34" charset="0"/>
              <a:cs typeface="Arial" panose="020B0604020202020204" pitchFamily="34" charset="0"/>
            </a:endParaRPr>
          </a:p>
          <a:p>
            <a:r>
              <a:rPr lang="tr-TR" dirty="0">
                <a:solidFill>
                  <a:schemeClr val="tx1"/>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https://devreyakan.com/performans-metrikleri/</a:t>
            </a:r>
            <a:endParaRPr lang="tr-TR" dirty="0">
              <a:solidFill>
                <a:schemeClr val="tx1"/>
              </a:solidFill>
              <a:latin typeface="Arial" panose="020B0604020202020204" pitchFamily="34" charset="0"/>
              <a:cs typeface="Arial" panose="020B0604020202020204" pitchFamily="34" charset="0"/>
            </a:endParaRPr>
          </a:p>
          <a:p>
            <a:r>
              <a:rPr lang="tr-TR" dirty="0">
                <a:solidFill>
                  <a:schemeClr val="tx1"/>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https://veribilimcisi.com/2017/07/18/lojistik-regresyon/</a:t>
            </a:r>
            <a:endParaRPr lang="tr-TR" dirty="0">
              <a:solidFill>
                <a:schemeClr val="tx1"/>
              </a:solidFill>
              <a:latin typeface="Arial" panose="020B0604020202020204" pitchFamily="34" charset="0"/>
              <a:cs typeface="Arial" panose="020B0604020202020204" pitchFamily="34" charset="0"/>
            </a:endParaRPr>
          </a:p>
          <a:p>
            <a:r>
              <a:rPr lang="tr-TR" dirty="0">
                <a:solidFill>
                  <a:schemeClr val="tx1"/>
                </a:solidFill>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https://medium.com/algorithms-data-structures/bag-of-words-nedir-32b1f0017a95</a:t>
            </a:r>
            <a:endParaRPr lang="tr-TR" dirty="0">
              <a:solidFill>
                <a:schemeClr val="tx1"/>
              </a:solidFill>
              <a:latin typeface="Arial" panose="020B0604020202020204" pitchFamily="34" charset="0"/>
              <a:cs typeface="Arial" panose="020B0604020202020204" pitchFamily="34" charset="0"/>
            </a:endParaRPr>
          </a:p>
          <a:p>
            <a:r>
              <a:rPr lang="tr-TR" dirty="0">
                <a:solidFill>
                  <a:schemeClr val="tx1"/>
                </a:solidFill>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https://teknofesor.com/bag-of-words-modeli-nedir-nasil-calisir-2-ornek/</a:t>
            </a:r>
            <a:endParaRPr lang="tr-TR" dirty="0">
              <a:solidFill>
                <a:schemeClr val="tx1"/>
              </a:solidFill>
              <a:latin typeface="Arial" panose="020B0604020202020204" pitchFamily="34" charset="0"/>
              <a:cs typeface="Arial" panose="020B0604020202020204" pitchFamily="34" charset="0"/>
            </a:endParaRPr>
          </a:p>
          <a:p>
            <a:r>
              <a:rPr lang="tr-TR" dirty="0">
                <a:solidFill>
                  <a:schemeClr val="tx1"/>
                </a:solidFill>
                <a:latin typeface="Arial" panose="020B060402020202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https://www.veribilimiokulu.com/natural-language-toolkitnltk/</a:t>
            </a:r>
            <a:endParaRPr lang="tr-TR" dirty="0">
              <a:solidFill>
                <a:schemeClr val="tx1"/>
              </a:solidFill>
              <a:latin typeface="Arial" panose="020B0604020202020204" pitchFamily="34" charset="0"/>
              <a:cs typeface="Arial" panose="020B0604020202020204" pitchFamily="34" charset="0"/>
            </a:endParaRPr>
          </a:p>
          <a:p>
            <a:endParaRPr lang="tr-TR" dirty="0"/>
          </a:p>
        </p:txBody>
      </p:sp>
      <p:sp>
        <p:nvSpPr>
          <p:cNvPr id="4" name="Slayt Numarası Yer Tutucusu 3">
            <a:extLst>
              <a:ext uri="{FF2B5EF4-FFF2-40B4-BE49-F238E27FC236}">
                <a16:creationId xmlns:a16="http://schemas.microsoft.com/office/drawing/2014/main" id="{07750F1B-0082-4CB7-AECB-7436F07E6F42}"/>
              </a:ext>
            </a:extLst>
          </p:cNvPr>
          <p:cNvSpPr>
            <a:spLocks noGrp="1"/>
          </p:cNvSpPr>
          <p:nvPr>
            <p:ph type="sldNum" sz="quarter" idx="12"/>
          </p:nvPr>
        </p:nvSpPr>
        <p:spPr/>
        <p:txBody>
          <a:bodyPr/>
          <a:lstStyle/>
          <a:p>
            <a:fld id="{11A71338-8BA2-4C79-A6C5-5A8E30081D0C}" type="slidenum">
              <a:rPr lang="en-US" smtClean="0"/>
              <a:t>33</a:t>
            </a:fld>
            <a:endParaRPr lang="en-US"/>
          </a:p>
        </p:txBody>
      </p:sp>
    </p:spTree>
    <p:extLst>
      <p:ext uri="{BB962C8B-B14F-4D97-AF65-F5344CB8AC3E}">
        <p14:creationId xmlns:p14="http://schemas.microsoft.com/office/powerpoint/2010/main" val="290272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BF4871-D4A6-466F-9101-2541AFCD0535}"/>
              </a:ext>
            </a:extLst>
          </p:cNvPr>
          <p:cNvSpPr>
            <a:spLocks noGrp="1"/>
          </p:cNvSpPr>
          <p:nvPr>
            <p:ph type="title"/>
          </p:nvPr>
        </p:nvSpPr>
        <p:spPr/>
        <p:txBody>
          <a:bodyPr/>
          <a:lstStyle/>
          <a:p>
            <a:pPr algn="ctr"/>
            <a:r>
              <a:rPr lang="tr-TR" b="1" dirty="0">
                <a:solidFill>
                  <a:schemeClr val="bg1">
                    <a:lumMod val="75000"/>
                  </a:schemeClr>
                </a:solidFill>
                <a:latin typeface="Arial" panose="020B0604020202020204" pitchFamily="34" charset="0"/>
                <a:cs typeface="Arial" panose="020B0604020202020204" pitchFamily="34" charset="0"/>
              </a:rPr>
              <a:t>VERİ SETİ</a:t>
            </a:r>
          </a:p>
        </p:txBody>
      </p:sp>
      <p:sp>
        <p:nvSpPr>
          <p:cNvPr id="3" name="İçerik Yer Tutucusu 2">
            <a:extLst>
              <a:ext uri="{FF2B5EF4-FFF2-40B4-BE49-F238E27FC236}">
                <a16:creationId xmlns:a16="http://schemas.microsoft.com/office/drawing/2014/main" id="{4B94558A-DD79-4818-949E-45D1B0924276}"/>
              </a:ext>
            </a:extLst>
          </p:cNvPr>
          <p:cNvSpPr>
            <a:spLocks noGrp="1"/>
          </p:cNvSpPr>
          <p:nvPr>
            <p:ph idx="1"/>
          </p:nvPr>
        </p:nvSpPr>
        <p:spPr/>
        <p:txBody>
          <a:bodyPr/>
          <a:lstStyle/>
          <a:p>
            <a:r>
              <a:rPr lang="tr-TR" dirty="0">
                <a:solidFill>
                  <a:schemeClr val="tx1"/>
                </a:solidFill>
                <a:latin typeface="Arial" panose="020B0604020202020204" pitchFamily="34" charset="0"/>
                <a:cs typeface="Arial" panose="020B0604020202020204" pitchFamily="34" charset="0"/>
              </a:rPr>
              <a:t>Projede kullanılan veri seti .</a:t>
            </a:r>
            <a:r>
              <a:rPr lang="tr-TR" dirty="0" err="1">
                <a:solidFill>
                  <a:schemeClr val="tx1"/>
                </a:solidFill>
                <a:latin typeface="Arial" panose="020B0604020202020204" pitchFamily="34" charset="0"/>
                <a:cs typeface="Arial" panose="020B0604020202020204" pitchFamily="34" charset="0"/>
              </a:rPr>
              <a:t>csv</a:t>
            </a:r>
            <a:r>
              <a:rPr lang="tr-TR" dirty="0">
                <a:solidFill>
                  <a:schemeClr val="tx1"/>
                </a:solidFill>
                <a:latin typeface="Arial" panose="020B0604020202020204" pitchFamily="34" charset="0"/>
                <a:cs typeface="Arial" panose="020B0604020202020204" pitchFamily="34" charset="0"/>
              </a:rPr>
              <a:t> uzantılı, 63.1 MB büyüklüğünde ve (50000,2) boyutundadır. 50000 (elli bin) satır ve 2 adet kolon içermektedir. İçerdiği bilgi ‘</a:t>
            </a:r>
            <a:r>
              <a:rPr lang="tr-TR" dirty="0" err="1">
                <a:solidFill>
                  <a:schemeClr val="tx1"/>
                </a:solidFill>
                <a:latin typeface="Arial" panose="020B0604020202020204" pitchFamily="34" charset="0"/>
                <a:cs typeface="Arial" panose="020B0604020202020204" pitchFamily="34" charset="0"/>
              </a:rPr>
              <a:t>review</a:t>
            </a:r>
            <a:r>
              <a:rPr lang="tr-TR" dirty="0">
                <a:solidFill>
                  <a:schemeClr val="tx1"/>
                </a:solidFill>
                <a:latin typeface="Arial" panose="020B0604020202020204" pitchFamily="34" charset="0"/>
                <a:cs typeface="Arial" panose="020B0604020202020204" pitchFamily="34" charset="0"/>
              </a:rPr>
              <a:t>’ kolonuna ait satırlarda çeşitli filmlere yapılan değerlendirme ve analizleri, ‘</a:t>
            </a:r>
            <a:r>
              <a:rPr lang="tr-TR" dirty="0" err="1">
                <a:solidFill>
                  <a:schemeClr val="tx1"/>
                </a:solidFill>
                <a:latin typeface="Arial" panose="020B0604020202020204" pitchFamily="34" charset="0"/>
                <a:cs typeface="Arial" panose="020B0604020202020204" pitchFamily="34" charset="0"/>
              </a:rPr>
              <a:t>sentiment</a:t>
            </a:r>
            <a:r>
              <a:rPr lang="tr-TR" dirty="0">
                <a:solidFill>
                  <a:schemeClr val="tx1"/>
                </a:solidFill>
                <a:latin typeface="Arial" panose="020B0604020202020204" pitchFamily="34" charset="0"/>
                <a:cs typeface="Arial" panose="020B0604020202020204" pitchFamily="34" charset="0"/>
              </a:rPr>
              <a:t>’ kolonuna ait satırlarda ise bu değerlendirmelerin içerdiği duygu (pozitif veya negatif) </a:t>
            </a:r>
            <a:r>
              <a:rPr lang="tr-TR" dirty="0" err="1">
                <a:solidFill>
                  <a:schemeClr val="tx1"/>
                </a:solidFill>
                <a:latin typeface="Arial" panose="020B0604020202020204" pitchFamily="34" charset="0"/>
                <a:cs typeface="Arial" panose="020B0604020202020204" pitchFamily="34" charset="0"/>
              </a:rPr>
              <a:t>içermektedir.Verilerin</a:t>
            </a:r>
            <a:r>
              <a:rPr lang="tr-TR" dirty="0">
                <a:solidFill>
                  <a:schemeClr val="tx1"/>
                </a:solidFill>
                <a:latin typeface="Arial" panose="020B0604020202020204" pitchFamily="34" charset="0"/>
                <a:cs typeface="Arial" panose="020B0604020202020204" pitchFamily="34" charset="0"/>
              </a:rPr>
              <a:t> görünüşü, Şekil 1’deki tabloda görülebilmektedir.	 </a:t>
            </a:r>
          </a:p>
        </p:txBody>
      </p:sp>
      <p:sp>
        <p:nvSpPr>
          <p:cNvPr id="4" name="Slayt Numarası Yer Tutucusu 3">
            <a:extLst>
              <a:ext uri="{FF2B5EF4-FFF2-40B4-BE49-F238E27FC236}">
                <a16:creationId xmlns:a16="http://schemas.microsoft.com/office/drawing/2014/main" id="{672871D4-F8FA-4781-94CB-BDFCDE05F07A}"/>
              </a:ext>
            </a:extLst>
          </p:cNvPr>
          <p:cNvSpPr>
            <a:spLocks noGrp="1"/>
          </p:cNvSpPr>
          <p:nvPr>
            <p:ph type="sldNum" sz="quarter" idx="12"/>
          </p:nvPr>
        </p:nvSpPr>
        <p:spPr/>
        <p:txBody>
          <a:bodyPr/>
          <a:lstStyle/>
          <a:p>
            <a:fld id="{11A71338-8BA2-4C79-A6C5-5A8E30081D0C}" type="slidenum">
              <a:rPr lang="en-US" smtClean="0"/>
              <a:t>4</a:t>
            </a:fld>
            <a:endParaRPr lang="en-US"/>
          </a:p>
        </p:txBody>
      </p:sp>
    </p:spTree>
    <p:extLst>
      <p:ext uri="{BB962C8B-B14F-4D97-AF65-F5344CB8AC3E}">
        <p14:creationId xmlns:p14="http://schemas.microsoft.com/office/powerpoint/2010/main" val="137863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D4436B2D-AEA9-40E4-9FB3-6044A35F1A27}"/>
              </a:ext>
            </a:extLst>
          </p:cNvPr>
          <p:cNvSpPr>
            <a:spLocks noGrp="1"/>
          </p:cNvSpPr>
          <p:nvPr>
            <p:ph type="sldNum" sz="quarter" idx="12"/>
          </p:nvPr>
        </p:nvSpPr>
        <p:spPr/>
        <p:txBody>
          <a:bodyPr/>
          <a:lstStyle/>
          <a:p>
            <a:fld id="{11A71338-8BA2-4C79-A6C5-5A8E30081D0C}" type="slidenum">
              <a:rPr lang="en-US" smtClean="0"/>
              <a:t>5</a:t>
            </a:fld>
            <a:endParaRPr lang="en-US"/>
          </a:p>
        </p:txBody>
      </p:sp>
      <p:pic>
        <p:nvPicPr>
          <p:cNvPr id="6" name="Resim 5">
            <a:extLst>
              <a:ext uri="{FF2B5EF4-FFF2-40B4-BE49-F238E27FC236}">
                <a16:creationId xmlns:a16="http://schemas.microsoft.com/office/drawing/2014/main" id="{D718AABC-97C5-4C22-AB95-EFA39EF35B51}"/>
              </a:ext>
            </a:extLst>
          </p:cNvPr>
          <p:cNvPicPr>
            <a:picLocks noChangeAspect="1"/>
          </p:cNvPicPr>
          <p:nvPr/>
        </p:nvPicPr>
        <p:blipFill>
          <a:blip r:embed="rId2"/>
          <a:stretch>
            <a:fillRect/>
          </a:stretch>
        </p:blipFill>
        <p:spPr>
          <a:xfrm>
            <a:off x="2920712" y="261829"/>
            <a:ext cx="6350576" cy="4959099"/>
          </a:xfrm>
          <a:prstGeom prst="rect">
            <a:avLst/>
          </a:prstGeom>
        </p:spPr>
      </p:pic>
      <p:sp>
        <p:nvSpPr>
          <p:cNvPr id="7" name="Metin kutusu 6">
            <a:extLst>
              <a:ext uri="{FF2B5EF4-FFF2-40B4-BE49-F238E27FC236}">
                <a16:creationId xmlns:a16="http://schemas.microsoft.com/office/drawing/2014/main" id="{0B48F350-2B90-4CAE-B2F0-F943A8B3ED4A}"/>
              </a:ext>
            </a:extLst>
          </p:cNvPr>
          <p:cNvSpPr txBox="1"/>
          <p:nvPr/>
        </p:nvSpPr>
        <p:spPr>
          <a:xfrm>
            <a:off x="3338051" y="5338915"/>
            <a:ext cx="5515897" cy="646331"/>
          </a:xfrm>
          <a:prstGeom prst="rect">
            <a:avLst/>
          </a:prstGeom>
          <a:noFill/>
        </p:spPr>
        <p:txBody>
          <a:bodyPr wrap="square" rtlCol="0">
            <a:spAutoFit/>
          </a:bodyPr>
          <a:lstStyle/>
          <a:p>
            <a:pPr algn="ctr"/>
            <a:r>
              <a:rPr lang="tr-TR" b="1" dirty="0">
                <a:latin typeface="Arial" panose="020B0604020202020204" pitchFamily="34" charset="0"/>
                <a:cs typeface="Arial" panose="020B0604020202020204" pitchFamily="34" charset="0"/>
              </a:rPr>
              <a:t>Şekil 1</a:t>
            </a:r>
            <a:r>
              <a:rPr lang="tr-TR" dirty="0">
                <a:latin typeface="Arial" panose="020B0604020202020204" pitchFamily="34" charset="0"/>
                <a:cs typeface="Arial" panose="020B0604020202020204" pitchFamily="34" charset="0"/>
              </a:rPr>
              <a:t>: Veri Setinin Boyutunu ve Veri Setine Ait İlk 10 Veriyi İçeren Tablo </a:t>
            </a:r>
          </a:p>
        </p:txBody>
      </p:sp>
    </p:spTree>
    <p:extLst>
      <p:ext uri="{BB962C8B-B14F-4D97-AF65-F5344CB8AC3E}">
        <p14:creationId xmlns:p14="http://schemas.microsoft.com/office/powerpoint/2010/main" val="282924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3F001534-31C1-4268-BD5D-A07444D7CC4A}"/>
              </a:ext>
            </a:extLst>
          </p:cNvPr>
          <p:cNvSpPr>
            <a:spLocks noGrp="1"/>
          </p:cNvSpPr>
          <p:nvPr>
            <p:ph type="title"/>
          </p:nvPr>
        </p:nvSpPr>
        <p:spPr>
          <a:xfrm>
            <a:off x="457201" y="732348"/>
            <a:ext cx="4419600" cy="2240735"/>
          </a:xfrm>
        </p:spPr>
        <p:txBody>
          <a:bodyPr vert="horz" lIns="91440" tIns="45720" rIns="91440" bIns="45720" rtlCol="0" anchor="ctr">
            <a:normAutofit/>
          </a:bodyPr>
          <a:lstStyle/>
          <a:p>
            <a:r>
              <a:rPr lang="en-US" b="1" dirty="0">
                <a:solidFill>
                  <a:schemeClr val="bg1">
                    <a:lumMod val="75000"/>
                  </a:schemeClr>
                </a:solidFill>
                <a:latin typeface="Arial" panose="020B0604020202020204" pitchFamily="34" charset="0"/>
                <a:cs typeface="Arial" panose="020B0604020202020204" pitchFamily="34" charset="0"/>
              </a:rPr>
              <a:t>VERİ KEŞFİ</a:t>
            </a:r>
          </a:p>
        </p:txBody>
      </p:sp>
      <p:sp>
        <p:nvSpPr>
          <p:cNvPr id="7" name="Metin kutusu 6">
            <a:extLst>
              <a:ext uri="{FF2B5EF4-FFF2-40B4-BE49-F238E27FC236}">
                <a16:creationId xmlns:a16="http://schemas.microsoft.com/office/drawing/2014/main" id="{A987210B-B6CC-4AC7-A03F-4641012CA0B6}"/>
              </a:ext>
            </a:extLst>
          </p:cNvPr>
          <p:cNvSpPr txBox="1"/>
          <p:nvPr/>
        </p:nvSpPr>
        <p:spPr>
          <a:xfrm>
            <a:off x="401842" y="2262503"/>
            <a:ext cx="4419600" cy="3009494"/>
          </a:xfrm>
          <a:prstGeom prst="rect">
            <a:avLst/>
          </a:prstGeom>
        </p:spPr>
        <p:txBody>
          <a:bodyPr vert="horz" lIns="91440" tIns="45720" rIns="91440" bIns="45720" rtlCol="0">
            <a:normAutofit/>
          </a:bodyPr>
          <a:lstStyle/>
          <a:p>
            <a:pPr>
              <a:lnSpc>
                <a:spcPct val="110000"/>
              </a:lnSpc>
              <a:spcAft>
                <a:spcPts val="600"/>
              </a:spcAft>
              <a:buClr>
                <a:schemeClr val="bg1"/>
              </a:buClr>
              <a:buSzPct val="75000"/>
            </a:pPr>
            <a:r>
              <a:rPr lang="tr-TR" b="1" dirty="0">
                <a:solidFill>
                  <a:srgbClr val="FFFFFF"/>
                </a:solidFill>
                <a:latin typeface="Arial" panose="020B0604020202020204" pitchFamily="34" charset="0"/>
                <a:cs typeface="Arial" panose="020B0604020202020204" pitchFamily="34" charset="0"/>
              </a:rPr>
              <a:t>Şekil 2’de görülebileceği gibi ‘</a:t>
            </a:r>
            <a:r>
              <a:rPr lang="en-US" b="1" i="0" dirty="0">
                <a:solidFill>
                  <a:srgbClr val="FFFFFF"/>
                </a:solidFill>
                <a:effectLst/>
                <a:latin typeface="Arial" panose="020B0604020202020204" pitchFamily="34" charset="0"/>
                <a:cs typeface="Arial" panose="020B0604020202020204" pitchFamily="34" charset="0"/>
              </a:rPr>
              <a:t>review</a:t>
            </a:r>
            <a:r>
              <a:rPr lang="tr-TR" b="1" i="0" dirty="0">
                <a:solidFill>
                  <a:srgbClr val="FFFFFF"/>
                </a:solidFill>
                <a:effectLst/>
                <a:latin typeface="Arial" panose="020B0604020202020204" pitchFamily="34" charset="0"/>
                <a:cs typeface="Arial" panose="020B0604020202020204" pitchFamily="34" charset="0"/>
              </a:rPr>
              <a:t>’</a:t>
            </a:r>
            <a:r>
              <a:rPr lang="en-US" b="1" i="0" dirty="0">
                <a:solidFill>
                  <a:srgbClr val="FFFFFF"/>
                </a:solidFill>
                <a:effectLst/>
                <a:latin typeface="Arial" panose="020B0604020202020204" pitchFamily="34" charset="0"/>
                <a:cs typeface="Arial" panose="020B0604020202020204" pitchFamily="34" charset="0"/>
              </a:rPr>
              <a:t> </a:t>
            </a:r>
            <a:r>
              <a:rPr lang="en-US" b="1" i="0" dirty="0" err="1">
                <a:solidFill>
                  <a:srgbClr val="FFFFFF"/>
                </a:solidFill>
                <a:effectLst/>
                <a:latin typeface="Arial" panose="020B0604020202020204" pitchFamily="34" charset="0"/>
                <a:cs typeface="Arial" panose="020B0604020202020204" pitchFamily="34" charset="0"/>
              </a:rPr>
              <a:t>kolonuna</a:t>
            </a:r>
            <a:r>
              <a:rPr lang="en-US" b="1" i="0" dirty="0">
                <a:solidFill>
                  <a:srgbClr val="FFFFFF"/>
                </a:solidFill>
                <a:effectLst/>
                <a:latin typeface="Arial" panose="020B0604020202020204" pitchFamily="34" charset="0"/>
                <a:cs typeface="Arial" panose="020B0604020202020204" pitchFamily="34" charset="0"/>
              </a:rPr>
              <a:t> </a:t>
            </a:r>
            <a:r>
              <a:rPr lang="en-US" b="1" i="0" dirty="0" err="1">
                <a:solidFill>
                  <a:srgbClr val="FFFFFF"/>
                </a:solidFill>
                <a:effectLst/>
                <a:latin typeface="Arial" panose="020B0604020202020204" pitchFamily="34" charset="0"/>
                <a:cs typeface="Arial" panose="020B0604020202020204" pitchFamily="34" charset="0"/>
              </a:rPr>
              <a:t>ait</a:t>
            </a:r>
            <a:r>
              <a:rPr lang="en-US" b="1" i="0" dirty="0">
                <a:solidFill>
                  <a:srgbClr val="FFFFFF"/>
                </a:solidFill>
                <a:effectLst/>
                <a:latin typeface="Arial" panose="020B0604020202020204" pitchFamily="34" charset="0"/>
                <a:cs typeface="Arial" panose="020B0604020202020204" pitchFamily="34" charset="0"/>
              </a:rPr>
              <a:t> 50000 </a:t>
            </a:r>
            <a:r>
              <a:rPr lang="en-US" b="1" i="0" dirty="0" err="1">
                <a:solidFill>
                  <a:srgbClr val="FFFFFF"/>
                </a:solidFill>
                <a:effectLst/>
                <a:latin typeface="Arial" panose="020B0604020202020204" pitchFamily="34" charset="0"/>
                <a:cs typeface="Arial" panose="020B0604020202020204" pitchFamily="34" charset="0"/>
              </a:rPr>
              <a:t>değerlendirmeden</a:t>
            </a:r>
            <a:r>
              <a:rPr lang="en-US" b="1" i="0" dirty="0">
                <a:solidFill>
                  <a:srgbClr val="FFFFFF"/>
                </a:solidFill>
                <a:effectLst/>
                <a:latin typeface="Arial" panose="020B0604020202020204" pitchFamily="34" charset="0"/>
                <a:cs typeface="Arial" panose="020B0604020202020204" pitchFamily="34" charset="0"/>
              </a:rPr>
              <a:t> 49582 </a:t>
            </a:r>
            <a:r>
              <a:rPr lang="en-US" b="1" i="0" dirty="0" err="1">
                <a:solidFill>
                  <a:srgbClr val="FFFFFF"/>
                </a:solidFill>
                <a:effectLst/>
                <a:latin typeface="Arial" panose="020B0604020202020204" pitchFamily="34" charset="0"/>
                <a:cs typeface="Arial" panose="020B0604020202020204" pitchFamily="34" charset="0"/>
              </a:rPr>
              <a:t>tanesi</a:t>
            </a:r>
            <a:r>
              <a:rPr lang="en-US" b="1" i="0" dirty="0">
                <a:solidFill>
                  <a:srgbClr val="FFFFFF"/>
                </a:solidFill>
                <a:effectLst/>
                <a:latin typeface="Arial" panose="020B0604020202020204" pitchFamily="34" charset="0"/>
                <a:cs typeface="Arial" panose="020B0604020202020204" pitchFamily="34" charset="0"/>
              </a:rPr>
              <a:t> unique (</a:t>
            </a:r>
            <a:r>
              <a:rPr lang="en-US" b="1" i="0" dirty="0" err="1">
                <a:solidFill>
                  <a:srgbClr val="FFFFFF"/>
                </a:solidFill>
                <a:effectLst/>
                <a:latin typeface="Arial" panose="020B0604020202020204" pitchFamily="34" charset="0"/>
                <a:cs typeface="Arial" panose="020B0604020202020204" pitchFamily="34" charset="0"/>
              </a:rPr>
              <a:t>eşsiz</a:t>
            </a:r>
            <a:r>
              <a:rPr lang="en-US" b="1" i="0" dirty="0">
                <a:solidFill>
                  <a:srgbClr val="FFFFFF"/>
                </a:solidFill>
                <a:effectLst/>
                <a:latin typeface="Arial" panose="020B0604020202020204" pitchFamily="34" charset="0"/>
                <a:cs typeface="Arial" panose="020B0604020202020204" pitchFamily="34" charset="0"/>
              </a:rPr>
              <a:t>) </a:t>
            </a:r>
            <a:r>
              <a:rPr lang="en-US" b="1" i="0" dirty="0" err="1">
                <a:solidFill>
                  <a:srgbClr val="FFFFFF"/>
                </a:solidFill>
                <a:effectLst/>
                <a:latin typeface="Arial" panose="020B0604020202020204" pitchFamily="34" charset="0"/>
                <a:cs typeface="Arial" panose="020B0604020202020204" pitchFamily="34" charset="0"/>
              </a:rPr>
              <a:t>ve</a:t>
            </a:r>
            <a:r>
              <a:rPr lang="en-US" b="1" i="0" dirty="0">
                <a:solidFill>
                  <a:srgbClr val="FFFFFF"/>
                </a:solidFill>
                <a:effectLst/>
                <a:latin typeface="Arial" panose="020B0604020202020204" pitchFamily="34" charset="0"/>
                <a:cs typeface="Arial" panose="020B0604020202020204" pitchFamily="34" charset="0"/>
              </a:rPr>
              <a:t> 'positive' </a:t>
            </a:r>
            <a:r>
              <a:rPr lang="en-US" b="1" i="0" dirty="0" err="1">
                <a:solidFill>
                  <a:srgbClr val="FFFFFF"/>
                </a:solidFill>
                <a:effectLst/>
                <a:latin typeface="Arial" panose="020B0604020202020204" pitchFamily="34" charset="0"/>
                <a:cs typeface="Arial" panose="020B0604020202020204" pitchFamily="34" charset="0"/>
              </a:rPr>
              <a:t>etiketli</a:t>
            </a:r>
            <a:r>
              <a:rPr lang="en-US" b="1" i="0" dirty="0">
                <a:solidFill>
                  <a:srgbClr val="FFFFFF"/>
                </a:solidFill>
                <a:effectLst/>
                <a:latin typeface="Arial" panose="020B0604020202020204" pitchFamily="34" charset="0"/>
                <a:cs typeface="Arial" panose="020B0604020202020204" pitchFamily="34" charset="0"/>
              </a:rPr>
              <a:t> </a:t>
            </a:r>
            <a:r>
              <a:rPr lang="en-US" b="1" i="0" dirty="0" err="1">
                <a:solidFill>
                  <a:srgbClr val="FFFFFF"/>
                </a:solidFill>
                <a:effectLst/>
                <a:latin typeface="Arial" panose="020B0604020202020204" pitchFamily="34" charset="0"/>
                <a:cs typeface="Arial" panose="020B0604020202020204" pitchFamily="34" charset="0"/>
              </a:rPr>
              <a:t>bir</a:t>
            </a:r>
            <a:r>
              <a:rPr lang="en-US" b="1" i="0" dirty="0">
                <a:solidFill>
                  <a:srgbClr val="FFFFFF"/>
                </a:solidFill>
                <a:effectLst/>
                <a:latin typeface="Arial" panose="020B0604020202020204" pitchFamily="34" charset="0"/>
                <a:cs typeface="Arial" panose="020B0604020202020204" pitchFamily="34" charset="0"/>
              </a:rPr>
              <a:t> </a:t>
            </a:r>
            <a:r>
              <a:rPr lang="en-US" b="1" i="0" dirty="0" err="1">
                <a:solidFill>
                  <a:srgbClr val="FFFFFF"/>
                </a:solidFill>
                <a:effectLst/>
                <a:latin typeface="Arial" panose="020B0604020202020204" pitchFamily="34" charset="0"/>
                <a:cs typeface="Arial" panose="020B0604020202020204" pitchFamily="34" charset="0"/>
              </a:rPr>
              <a:t>değerlendirme</a:t>
            </a:r>
            <a:r>
              <a:rPr lang="en-US" b="1" i="0" dirty="0">
                <a:solidFill>
                  <a:srgbClr val="FFFFFF"/>
                </a:solidFill>
                <a:effectLst/>
                <a:latin typeface="Arial" panose="020B0604020202020204" pitchFamily="34" charset="0"/>
                <a:cs typeface="Arial" panose="020B0604020202020204" pitchFamily="34" charset="0"/>
              </a:rPr>
              <a:t> 5 </a:t>
            </a:r>
            <a:r>
              <a:rPr lang="en-US" b="1" i="0" dirty="0" err="1">
                <a:solidFill>
                  <a:srgbClr val="FFFFFF"/>
                </a:solidFill>
                <a:effectLst/>
                <a:latin typeface="Arial" panose="020B0604020202020204" pitchFamily="34" charset="0"/>
                <a:cs typeface="Arial" panose="020B0604020202020204" pitchFamily="34" charset="0"/>
              </a:rPr>
              <a:t>kez</a:t>
            </a:r>
            <a:r>
              <a:rPr lang="en-US" b="1" i="0" dirty="0">
                <a:solidFill>
                  <a:srgbClr val="FFFFFF"/>
                </a:solidFill>
                <a:effectLst/>
                <a:latin typeface="Arial" panose="020B0604020202020204" pitchFamily="34" charset="0"/>
                <a:cs typeface="Arial" panose="020B0604020202020204" pitchFamily="34" charset="0"/>
              </a:rPr>
              <a:t> </a:t>
            </a:r>
            <a:r>
              <a:rPr lang="en-US" b="1" i="0" dirty="0" err="1">
                <a:solidFill>
                  <a:srgbClr val="FFFFFF"/>
                </a:solidFill>
                <a:effectLst/>
                <a:latin typeface="Arial" panose="020B0604020202020204" pitchFamily="34" charset="0"/>
                <a:cs typeface="Arial" panose="020B0604020202020204" pitchFamily="34" charset="0"/>
              </a:rPr>
              <a:t>yapılmıştır</a:t>
            </a:r>
            <a:r>
              <a:rPr lang="en-US" b="1" i="0" dirty="0">
                <a:solidFill>
                  <a:srgbClr val="FFFFFF"/>
                </a:solidFill>
                <a:effectLst/>
                <a:latin typeface="Arial" panose="020B0604020202020204" pitchFamily="34" charset="0"/>
                <a:cs typeface="Arial" panose="020B0604020202020204" pitchFamily="34" charset="0"/>
              </a:rPr>
              <a:t> (</a:t>
            </a:r>
            <a:r>
              <a:rPr lang="en-US" b="1" i="0" dirty="0" err="1">
                <a:solidFill>
                  <a:srgbClr val="FFFFFF"/>
                </a:solidFill>
                <a:effectLst/>
                <a:latin typeface="Arial" panose="020B0604020202020204" pitchFamily="34" charset="0"/>
                <a:cs typeface="Arial" panose="020B0604020202020204" pitchFamily="34" charset="0"/>
              </a:rPr>
              <a:t>aynı</a:t>
            </a:r>
            <a:r>
              <a:rPr lang="en-US" b="1" i="0" dirty="0">
                <a:solidFill>
                  <a:srgbClr val="FFFFFF"/>
                </a:solidFill>
                <a:effectLst/>
                <a:latin typeface="Arial" panose="020B0604020202020204" pitchFamily="34" charset="0"/>
                <a:cs typeface="Arial" panose="020B0604020202020204" pitchFamily="34" charset="0"/>
              </a:rPr>
              <a:t> </a:t>
            </a:r>
            <a:r>
              <a:rPr lang="en-US" b="1" i="0" dirty="0" err="1">
                <a:solidFill>
                  <a:srgbClr val="FFFFFF"/>
                </a:solidFill>
                <a:effectLst/>
                <a:latin typeface="Arial" panose="020B0604020202020204" pitchFamily="34" charset="0"/>
                <a:cs typeface="Arial" panose="020B0604020202020204" pitchFamily="34" charset="0"/>
              </a:rPr>
              <a:t>yorum</a:t>
            </a:r>
            <a:r>
              <a:rPr lang="en-US" b="1" i="0" dirty="0">
                <a:solidFill>
                  <a:srgbClr val="FFFFFF"/>
                </a:solidFill>
                <a:effectLst/>
                <a:latin typeface="Arial" panose="020B0604020202020204" pitchFamily="34" charset="0"/>
                <a:cs typeface="Arial" panose="020B0604020202020204" pitchFamily="34" charset="0"/>
              </a:rPr>
              <a:t> 5 </a:t>
            </a:r>
            <a:r>
              <a:rPr lang="en-US" b="1" i="0" dirty="0" err="1">
                <a:solidFill>
                  <a:srgbClr val="FFFFFF"/>
                </a:solidFill>
                <a:effectLst/>
                <a:latin typeface="Arial" panose="020B0604020202020204" pitchFamily="34" charset="0"/>
                <a:cs typeface="Arial" panose="020B0604020202020204" pitchFamily="34" charset="0"/>
              </a:rPr>
              <a:t>kez</a:t>
            </a:r>
            <a:r>
              <a:rPr lang="en-US" b="1" i="0" dirty="0">
                <a:solidFill>
                  <a:srgbClr val="FFFFFF"/>
                </a:solidFill>
                <a:effectLst/>
                <a:latin typeface="Arial" panose="020B0604020202020204" pitchFamily="34" charset="0"/>
                <a:cs typeface="Arial" panose="020B0604020202020204" pitchFamily="34" charset="0"/>
              </a:rPr>
              <a:t> </a:t>
            </a:r>
            <a:r>
              <a:rPr lang="en-US" b="1" i="0" dirty="0" err="1">
                <a:solidFill>
                  <a:srgbClr val="FFFFFF"/>
                </a:solidFill>
                <a:effectLst/>
                <a:latin typeface="Arial" panose="020B0604020202020204" pitchFamily="34" charset="0"/>
                <a:cs typeface="Arial" panose="020B0604020202020204" pitchFamily="34" charset="0"/>
              </a:rPr>
              <a:t>yapılmıştır</a:t>
            </a:r>
            <a:r>
              <a:rPr lang="en-US" b="1" i="0" dirty="0">
                <a:solidFill>
                  <a:srgbClr val="FFFFFF"/>
                </a:solidFill>
                <a:effectLst/>
                <a:latin typeface="Arial" panose="020B0604020202020204" pitchFamily="34" charset="0"/>
                <a:cs typeface="Arial" panose="020B0604020202020204" pitchFamily="34" charset="0"/>
              </a:rPr>
              <a:t>).</a:t>
            </a:r>
            <a:r>
              <a:rPr lang="tr-TR" b="1" i="0" dirty="0">
                <a:solidFill>
                  <a:srgbClr val="FFFFFF"/>
                </a:solidFill>
                <a:effectLst/>
                <a:latin typeface="Arial" panose="020B0604020202020204" pitchFamily="34" charset="0"/>
                <a:cs typeface="Arial" panose="020B0604020202020204" pitchFamily="34" charset="0"/>
              </a:rPr>
              <a:t> ‘</a:t>
            </a:r>
            <a:r>
              <a:rPr lang="tr-TR" b="1" i="0" dirty="0" err="1">
                <a:solidFill>
                  <a:srgbClr val="FFFFFF"/>
                </a:solidFill>
                <a:effectLst/>
                <a:latin typeface="Arial" panose="020B0604020202020204" pitchFamily="34" charset="0"/>
                <a:cs typeface="Arial" panose="020B0604020202020204" pitchFamily="34" charset="0"/>
              </a:rPr>
              <a:t>sentiment</a:t>
            </a:r>
            <a:r>
              <a:rPr lang="tr-TR" b="1" i="0" dirty="0">
                <a:solidFill>
                  <a:srgbClr val="FFFFFF"/>
                </a:solidFill>
                <a:effectLst/>
                <a:latin typeface="Arial" panose="020B0604020202020204" pitchFamily="34" charset="0"/>
                <a:cs typeface="Arial" panose="020B0604020202020204" pitchFamily="34" charset="0"/>
              </a:rPr>
              <a:t>’ kolonu iki adet etiket içermektedir ve bu etiketlerin sıklıkları 25000 (yirmi beş bin)’</a:t>
            </a:r>
            <a:r>
              <a:rPr lang="tr-TR" b="1" i="0" dirty="0" err="1">
                <a:solidFill>
                  <a:srgbClr val="FFFFFF"/>
                </a:solidFill>
                <a:effectLst/>
                <a:latin typeface="Arial" panose="020B0604020202020204" pitchFamily="34" charset="0"/>
                <a:cs typeface="Arial" panose="020B0604020202020204" pitchFamily="34" charset="0"/>
              </a:rPr>
              <a:t>dir</a:t>
            </a:r>
            <a:r>
              <a:rPr lang="tr-TR" b="1" i="0" dirty="0">
                <a:solidFill>
                  <a:srgbClr val="FFFFFF"/>
                </a:solidFill>
                <a:effectLst/>
                <a:latin typeface="Arial" panose="020B0604020202020204" pitchFamily="34" charset="0"/>
                <a:cs typeface="Arial" panose="020B0604020202020204" pitchFamily="34" charset="0"/>
              </a:rPr>
              <a:t>.</a:t>
            </a:r>
            <a:endParaRPr lang="en-US" dirty="0">
              <a:solidFill>
                <a:srgbClr val="FFFFFF"/>
              </a:solidFill>
              <a:latin typeface="Arial" panose="020B0604020202020204" pitchFamily="34" charset="0"/>
              <a:cs typeface="Arial" panose="020B0604020202020204" pitchFamily="34" charset="0"/>
            </a:endParaRPr>
          </a:p>
        </p:txBody>
      </p:sp>
      <p:sp>
        <p:nvSpPr>
          <p:cNvPr id="4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pic>
        <p:nvPicPr>
          <p:cNvPr id="6" name="İçerik Yer Tutucusu 5">
            <a:extLst>
              <a:ext uri="{FF2B5EF4-FFF2-40B4-BE49-F238E27FC236}">
                <a16:creationId xmlns:a16="http://schemas.microsoft.com/office/drawing/2014/main" id="{3D475A53-20A5-4F7E-8FC6-E2103E612BD3}"/>
              </a:ext>
            </a:extLst>
          </p:cNvPr>
          <p:cNvPicPr>
            <a:picLocks noGrp="1" noChangeAspect="1"/>
          </p:cNvPicPr>
          <p:nvPr>
            <p:ph idx="1"/>
          </p:nvPr>
        </p:nvPicPr>
        <p:blipFill>
          <a:blip r:embed="rId2"/>
          <a:stretch>
            <a:fillRect/>
          </a:stretch>
        </p:blipFill>
        <p:spPr>
          <a:xfrm>
            <a:off x="5203767" y="2297097"/>
            <a:ext cx="6795701" cy="2412474"/>
          </a:xfrm>
          <a:prstGeom prst="rect">
            <a:avLst/>
          </a:prstGeom>
        </p:spPr>
      </p:pic>
      <p:sp>
        <p:nvSpPr>
          <p:cNvPr id="4" name="Slayt Numarası Yer Tutucusu 3">
            <a:extLst>
              <a:ext uri="{FF2B5EF4-FFF2-40B4-BE49-F238E27FC236}">
                <a16:creationId xmlns:a16="http://schemas.microsoft.com/office/drawing/2014/main" id="{D5EE12AC-A902-41AD-A2B5-0EC762A70F5B}"/>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smtClean="0"/>
              <a:pPr>
                <a:spcAft>
                  <a:spcPts val="600"/>
                </a:spcAft>
              </a:pPr>
              <a:t>6</a:t>
            </a:fld>
            <a:endParaRPr lang="en-US"/>
          </a:p>
        </p:txBody>
      </p:sp>
      <p:sp>
        <p:nvSpPr>
          <p:cNvPr id="8" name="Metin kutusu 7">
            <a:extLst>
              <a:ext uri="{FF2B5EF4-FFF2-40B4-BE49-F238E27FC236}">
                <a16:creationId xmlns:a16="http://schemas.microsoft.com/office/drawing/2014/main" id="{C518E1F6-ACE4-431C-83FF-55F79309D32F}"/>
              </a:ext>
            </a:extLst>
          </p:cNvPr>
          <p:cNvSpPr txBox="1"/>
          <p:nvPr/>
        </p:nvSpPr>
        <p:spPr>
          <a:xfrm>
            <a:off x="7219028" y="4916752"/>
            <a:ext cx="3942383" cy="368212"/>
          </a:xfrm>
          <a:prstGeom prst="rect">
            <a:avLst/>
          </a:prstGeom>
          <a:noFill/>
        </p:spPr>
        <p:txBody>
          <a:bodyPr wrap="square" rtlCol="0">
            <a:spAutoFit/>
          </a:bodyPr>
          <a:lstStyle/>
          <a:p>
            <a:r>
              <a:rPr lang="tr-TR" b="1" dirty="0">
                <a:latin typeface="Arial" panose="020B0604020202020204" pitchFamily="34" charset="0"/>
                <a:cs typeface="Arial" panose="020B0604020202020204" pitchFamily="34" charset="0"/>
              </a:rPr>
              <a:t>Şekil 2</a:t>
            </a:r>
            <a:r>
              <a:rPr lang="tr-TR" dirty="0">
                <a:latin typeface="Arial" panose="020B0604020202020204" pitchFamily="34" charset="0"/>
                <a:cs typeface="Arial" panose="020B0604020202020204" pitchFamily="34" charset="0"/>
              </a:rPr>
              <a:t>: Veri Setinin Özeti</a:t>
            </a:r>
          </a:p>
        </p:txBody>
      </p:sp>
    </p:spTree>
    <p:extLst>
      <p:ext uri="{BB962C8B-B14F-4D97-AF65-F5344CB8AC3E}">
        <p14:creationId xmlns:p14="http://schemas.microsoft.com/office/powerpoint/2010/main" val="180277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3A43890C-F7AE-4652-815D-E70910391047}"/>
              </a:ext>
            </a:extLst>
          </p:cNvPr>
          <p:cNvSpPr>
            <a:spLocks noGrp="1"/>
          </p:cNvSpPr>
          <p:nvPr>
            <p:ph type="sldNum" sz="quarter" idx="12"/>
          </p:nvPr>
        </p:nvSpPr>
        <p:spPr/>
        <p:txBody>
          <a:bodyPr/>
          <a:lstStyle/>
          <a:p>
            <a:fld id="{11A71338-8BA2-4C79-A6C5-5A8E30081D0C}" type="slidenum">
              <a:rPr lang="en-US" smtClean="0"/>
              <a:t>7</a:t>
            </a:fld>
            <a:endParaRPr lang="en-US"/>
          </a:p>
        </p:txBody>
      </p:sp>
      <p:pic>
        <p:nvPicPr>
          <p:cNvPr id="6" name="Resim 5">
            <a:extLst>
              <a:ext uri="{FF2B5EF4-FFF2-40B4-BE49-F238E27FC236}">
                <a16:creationId xmlns:a16="http://schemas.microsoft.com/office/drawing/2014/main" id="{7C61341B-2293-4A1C-9E8C-E9FF1B385CF6}"/>
              </a:ext>
            </a:extLst>
          </p:cNvPr>
          <p:cNvPicPr>
            <a:picLocks noChangeAspect="1"/>
          </p:cNvPicPr>
          <p:nvPr/>
        </p:nvPicPr>
        <p:blipFill>
          <a:blip r:embed="rId2"/>
          <a:stretch>
            <a:fillRect/>
          </a:stretch>
        </p:blipFill>
        <p:spPr>
          <a:xfrm>
            <a:off x="3660628" y="2228672"/>
            <a:ext cx="4165848" cy="1200328"/>
          </a:xfrm>
          <a:prstGeom prst="rect">
            <a:avLst/>
          </a:prstGeom>
        </p:spPr>
      </p:pic>
      <p:sp>
        <p:nvSpPr>
          <p:cNvPr id="8" name="Metin kutusu 7">
            <a:extLst>
              <a:ext uri="{FF2B5EF4-FFF2-40B4-BE49-F238E27FC236}">
                <a16:creationId xmlns:a16="http://schemas.microsoft.com/office/drawing/2014/main" id="{A7F4B6AE-ECCF-4E2E-BBAD-FA19773DE7A3}"/>
              </a:ext>
            </a:extLst>
          </p:cNvPr>
          <p:cNvSpPr txBox="1"/>
          <p:nvPr/>
        </p:nvSpPr>
        <p:spPr>
          <a:xfrm>
            <a:off x="3885256" y="3429000"/>
            <a:ext cx="3716593" cy="369332"/>
          </a:xfrm>
          <a:prstGeom prst="rect">
            <a:avLst/>
          </a:prstGeom>
          <a:noFill/>
        </p:spPr>
        <p:txBody>
          <a:bodyPr wrap="square" rtlCol="0">
            <a:spAutoFit/>
          </a:bodyPr>
          <a:lstStyle/>
          <a:p>
            <a:r>
              <a:rPr lang="tr-TR" b="1" dirty="0">
                <a:latin typeface="Arial" panose="020B0604020202020204" pitchFamily="34" charset="0"/>
                <a:cs typeface="Arial" panose="020B0604020202020204" pitchFamily="34" charset="0"/>
              </a:rPr>
              <a:t>Şekil 3</a:t>
            </a:r>
            <a:r>
              <a:rPr lang="tr-TR" dirty="0">
                <a:latin typeface="Arial" panose="020B0604020202020204" pitchFamily="34" charset="0"/>
                <a:cs typeface="Arial" panose="020B0604020202020204" pitchFamily="34" charset="0"/>
              </a:rPr>
              <a:t>: Etiketlerin Dağılımı Bilgisi</a:t>
            </a:r>
          </a:p>
        </p:txBody>
      </p:sp>
      <p:sp>
        <p:nvSpPr>
          <p:cNvPr id="7" name="Metin kutusu 6">
            <a:extLst>
              <a:ext uri="{FF2B5EF4-FFF2-40B4-BE49-F238E27FC236}">
                <a16:creationId xmlns:a16="http://schemas.microsoft.com/office/drawing/2014/main" id="{01FE4E10-1F35-4469-827A-4C280911A4FB}"/>
              </a:ext>
            </a:extLst>
          </p:cNvPr>
          <p:cNvSpPr txBox="1"/>
          <p:nvPr/>
        </p:nvSpPr>
        <p:spPr>
          <a:xfrm>
            <a:off x="1101214" y="810368"/>
            <a:ext cx="10089592" cy="646331"/>
          </a:xfrm>
          <a:prstGeom prst="rect">
            <a:avLst/>
          </a:prstGeom>
          <a:noFill/>
        </p:spPr>
        <p:txBody>
          <a:bodyPr wrap="square" rtlCol="0">
            <a:spAutoFit/>
          </a:bodyPr>
          <a:lstStyle/>
          <a:p>
            <a:r>
              <a:rPr lang="tr-TR" dirty="0">
                <a:latin typeface="Arial" panose="020B0604020202020204" pitchFamily="34" charset="0"/>
                <a:cs typeface="Arial" panose="020B0604020202020204" pitchFamily="34" charset="0"/>
              </a:rPr>
              <a:t>‘</a:t>
            </a:r>
            <a:r>
              <a:rPr lang="tr-TR" dirty="0" err="1">
                <a:latin typeface="Arial" panose="020B0604020202020204" pitchFamily="34" charset="0"/>
                <a:cs typeface="Arial" panose="020B0604020202020204" pitchFamily="34" charset="0"/>
              </a:rPr>
              <a:t>sentiment</a:t>
            </a:r>
            <a:r>
              <a:rPr lang="tr-TR" dirty="0">
                <a:latin typeface="Arial" panose="020B0604020202020204" pitchFamily="34" charset="0"/>
                <a:cs typeface="Arial" panose="020B0604020202020204" pitchFamily="34" charset="0"/>
              </a:rPr>
              <a:t>’ kolonuna ait iki etiketin sıklığı eşittir, yani her iki etiket de eşit sayıda dağılmıştır. ‘</a:t>
            </a:r>
            <a:r>
              <a:rPr lang="tr-TR" dirty="0" err="1">
                <a:latin typeface="Arial" panose="020B0604020202020204" pitchFamily="34" charset="0"/>
                <a:cs typeface="Arial" panose="020B0604020202020204" pitchFamily="34" charset="0"/>
              </a:rPr>
              <a:t>positive</a:t>
            </a:r>
            <a:r>
              <a:rPr lang="tr-TR" dirty="0">
                <a:latin typeface="Arial" panose="020B0604020202020204" pitchFamily="34" charset="0"/>
                <a:cs typeface="Arial" panose="020B0604020202020204" pitchFamily="34" charset="0"/>
              </a:rPr>
              <a:t>’  ve ‘</a:t>
            </a:r>
            <a:r>
              <a:rPr lang="tr-TR" dirty="0" err="1">
                <a:latin typeface="Arial" panose="020B0604020202020204" pitchFamily="34" charset="0"/>
                <a:cs typeface="Arial" panose="020B0604020202020204" pitchFamily="34" charset="0"/>
              </a:rPr>
              <a:t>negative</a:t>
            </a:r>
            <a:r>
              <a:rPr lang="tr-TR" dirty="0">
                <a:latin typeface="Arial" panose="020B0604020202020204" pitchFamily="34" charset="0"/>
                <a:cs typeface="Arial" panose="020B0604020202020204" pitchFamily="34" charset="0"/>
              </a:rPr>
              <a:t>’ etiketlerinin her ikisi de 25000 (yirmi beş bin) adet veriye sahiptir.</a:t>
            </a:r>
          </a:p>
        </p:txBody>
      </p:sp>
    </p:spTree>
    <p:extLst>
      <p:ext uri="{BB962C8B-B14F-4D97-AF65-F5344CB8AC3E}">
        <p14:creationId xmlns:p14="http://schemas.microsoft.com/office/powerpoint/2010/main" val="133244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2F3146-ADD5-4DDD-9287-D5A19AA658C9}"/>
              </a:ext>
            </a:extLst>
          </p:cNvPr>
          <p:cNvSpPr>
            <a:spLocks noGrp="1"/>
          </p:cNvSpPr>
          <p:nvPr>
            <p:ph type="title"/>
          </p:nvPr>
        </p:nvSpPr>
        <p:spPr/>
        <p:txBody>
          <a:bodyPr>
            <a:normAutofit fontScale="90000"/>
          </a:bodyPr>
          <a:lstStyle/>
          <a:p>
            <a:pPr algn="ctr"/>
            <a:r>
              <a:rPr lang="tr-TR" sz="4000" b="1" dirty="0">
                <a:solidFill>
                  <a:schemeClr val="bg1">
                    <a:lumMod val="75000"/>
                  </a:schemeClr>
                </a:solidFill>
                <a:latin typeface="Arial" panose="020B0604020202020204" pitchFamily="34" charset="0"/>
                <a:cs typeface="Arial" panose="020B0604020202020204" pitchFamily="34" charset="0"/>
              </a:rPr>
              <a:t>TEXT PREPROCESSING </a:t>
            </a:r>
            <a:r>
              <a:rPr lang="tr-TR" sz="4000" b="1" i="0" dirty="0">
                <a:solidFill>
                  <a:schemeClr val="bg1">
                    <a:lumMod val="75000"/>
                  </a:schemeClr>
                </a:solidFill>
                <a:effectLst/>
                <a:latin typeface="Arial" panose="020B0604020202020204" pitchFamily="34" charset="0"/>
                <a:cs typeface="Arial" panose="020B0604020202020204" pitchFamily="34" charset="0"/>
              </a:rPr>
              <a:t>(METİN ÖN İŞLEME)</a:t>
            </a:r>
            <a:br>
              <a:rPr lang="tr-TR" b="0" i="0" dirty="0">
                <a:solidFill>
                  <a:schemeClr val="bg1">
                    <a:lumMod val="75000"/>
                  </a:schemeClr>
                </a:solidFill>
                <a:effectLst/>
                <a:latin typeface="Roboto" panose="02000000000000000000" pitchFamily="2" charset="0"/>
              </a:rPr>
            </a:br>
            <a:endParaRPr lang="tr-TR" dirty="0">
              <a:solidFill>
                <a:schemeClr val="bg1">
                  <a:lumMod val="75000"/>
                </a:schemeClr>
              </a:solidFill>
            </a:endParaRPr>
          </a:p>
        </p:txBody>
      </p:sp>
      <p:sp>
        <p:nvSpPr>
          <p:cNvPr id="3" name="İçerik Yer Tutucusu 2">
            <a:extLst>
              <a:ext uri="{FF2B5EF4-FFF2-40B4-BE49-F238E27FC236}">
                <a16:creationId xmlns:a16="http://schemas.microsoft.com/office/drawing/2014/main" id="{B5196B06-5DE3-4938-971C-16B8031D8F25}"/>
              </a:ext>
            </a:extLst>
          </p:cNvPr>
          <p:cNvSpPr>
            <a:spLocks noGrp="1"/>
          </p:cNvSpPr>
          <p:nvPr>
            <p:ph idx="1"/>
          </p:nvPr>
        </p:nvSpPr>
        <p:spPr/>
        <p:txBody>
          <a:bodyPr>
            <a:normAutofit fontScale="92500" lnSpcReduction="20000"/>
          </a:bodyPr>
          <a:lstStyle/>
          <a:p>
            <a:r>
              <a:rPr lang="tr-TR" sz="2400" i="0" dirty="0">
                <a:solidFill>
                  <a:schemeClr val="tx1"/>
                </a:solidFill>
                <a:effectLst/>
                <a:latin typeface="Arial" panose="020B0604020202020204" pitchFamily="34" charset="0"/>
                <a:cs typeface="Arial" panose="020B0604020202020204" pitchFamily="34" charset="0"/>
              </a:rPr>
              <a:t>"</a:t>
            </a:r>
            <a:r>
              <a:rPr lang="tr-TR" sz="2400" i="0" dirty="0" err="1">
                <a:solidFill>
                  <a:schemeClr val="tx1"/>
                </a:solidFill>
                <a:effectLst/>
                <a:latin typeface="Arial" panose="020B0604020202020204" pitchFamily="34" charset="0"/>
                <a:cs typeface="Arial" panose="020B0604020202020204" pitchFamily="34" charset="0"/>
              </a:rPr>
              <a:t>review</a:t>
            </a:r>
            <a:r>
              <a:rPr lang="tr-TR" sz="2400" i="0" dirty="0">
                <a:solidFill>
                  <a:schemeClr val="tx1"/>
                </a:solidFill>
                <a:effectLst/>
                <a:latin typeface="Arial" panose="020B0604020202020204" pitchFamily="34" charset="0"/>
                <a:cs typeface="Arial" panose="020B0604020202020204" pitchFamily="34" charset="0"/>
              </a:rPr>
              <a:t>" kolonundaki değerlendirme verilerine çeşitli ön işleme işlemleri uygulayarak veriyi işlemeye uygun hale getirirken NLTK kütüphanesinden yardım aldık. NLTK(Natural Language Toolkit) 'Doğal Dil Araç Takımı' anlamına gelir. NLTK, insan dili verileriyle çalışmak için </a:t>
            </a:r>
            <a:r>
              <a:rPr lang="tr-TR" sz="2400" i="0" dirty="0" err="1">
                <a:solidFill>
                  <a:schemeClr val="tx1"/>
                </a:solidFill>
                <a:effectLst/>
                <a:latin typeface="Arial" panose="020B0604020202020204" pitchFamily="34" charset="0"/>
                <a:cs typeface="Arial" panose="020B0604020202020204" pitchFamily="34" charset="0"/>
              </a:rPr>
              <a:t>Pyhton</a:t>
            </a:r>
            <a:r>
              <a:rPr lang="tr-TR" sz="2400" i="0" dirty="0">
                <a:solidFill>
                  <a:schemeClr val="tx1"/>
                </a:solidFill>
                <a:effectLst/>
                <a:latin typeface="Arial" panose="020B0604020202020204" pitchFamily="34" charset="0"/>
                <a:cs typeface="Arial" panose="020B0604020202020204" pitchFamily="34" charset="0"/>
              </a:rPr>
              <a:t> programlama dili ile geliştirilmiş ve geliştirilmekte olan 50’nin üzerinde derlem(</a:t>
            </a:r>
            <a:r>
              <a:rPr lang="tr-TR" sz="2400" i="0" dirty="0" err="1">
                <a:solidFill>
                  <a:schemeClr val="tx1"/>
                </a:solidFill>
                <a:effectLst/>
                <a:latin typeface="Arial" panose="020B0604020202020204" pitchFamily="34" charset="0"/>
                <a:cs typeface="Arial" panose="020B0604020202020204" pitchFamily="34" charset="0"/>
              </a:rPr>
              <a:t>corpus</a:t>
            </a:r>
            <a:r>
              <a:rPr lang="tr-TR" sz="2400" i="0" dirty="0">
                <a:solidFill>
                  <a:schemeClr val="tx1"/>
                </a:solidFill>
                <a:effectLst/>
                <a:latin typeface="Arial" panose="020B0604020202020204" pitchFamily="34" charset="0"/>
                <a:cs typeface="Arial" panose="020B0604020202020204" pitchFamily="34" charset="0"/>
              </a:rPr>
              <a:t>) ve sözcük kaynağı(</a:t>
            </a:r>
            <a:r>
              <a:rPr lang="tr-TR" sz="2400" i="0" dirty="0" err="1">
                <a:solidFill>
                  <a:schemeClr val="tx1"/>
                </a:solidFill>
                <a:effectLst/>
                <a:latin typeface="Arial" panose="020B0604020202020204" pitchFamily="34" charset="0"/>
                <a:cs typeface="Arial" panose="020B0604020202020204" pitchFamily="34" charset="0"/>
              </a:rPr>
              <a:t>lexical</a:t>
            </a:r>
            <a:r>
              <a:rPr lang="tr-TR" sz="2400" i="0" dirty="0">
                <a:solidFill>
                  <a:schemeClr val="tx1"/>
                </a:solidFill>
                <a:effectLst/>
                <a:latin typeface="Arial" panose="020B0604020202020204" pitchFamily="34" charset="0"/>
                <a:cs typeface="Arial" panose="020B0604020202020204" pitchFamily="34" charset="0"/>
              </a:rPr>
              <a:t> </a:t>
            </a:r>
            <a:r>
              <a:rPr lang="tr-TR" sz="2400" i="0" dirty="0" err="1">
                <a:solidFill>
                  <a:schemeClr val="tx1"/>
                </a:solidFill>
                <a:effectLst/>
                <a:latin typeface="Arial" panose="020B0604020202020204" pitchFamily="34" charset="0"/>
                <a:cs typeface="Arial" panose="020B0604020202020204" pitchFamily="34" charset="0"/>
              </a:rPr>
              <a:t>resources</a:t>
            </a:r>
            <a:r>
              <a:rPr lang="tr-TR" sz="2400" i="0" dirty="0">
                <a:solidFill>
                  <a:schemeClr val="tx1"/>
                </a:solidFill>
                <a:effectLst/>
                <a:latin typeface="Arial" panose="020B0604020202020204" pitchFamily="34" charset="0"/>
                <a:cs typeface="Arial" panose="020B0604020202020204" pitchFamily="34" charset="0"/>
              </a:rPr>
              <a:t>) ile oluşturulmuş açık kaynaklı bir kütüphanedir. Bu kütüphanede bir takım modüller de mevcuttur, bu modüller verilerimizi ön işlemeden geçirirken, makine öğrenmesi algoritmalarını kullanırken, </a:t>
            </a:r>
            <a:r>
              <a:rPr lang="tr-TR" sz="2400" i="0" dirty="0" err="1">
                <a:solidFill>
                  <a:schemeClr val="tx1"/>
                </a:solidFill>
                <a:effectLst/>
                <a:latin typeface="Arial" panose="020B0604020202020204" pitchFamily="34" charset="0"/>
                <a:cs typeface="Arial" panose="020B0604020202020204" pitchFamily="34" charset="0"/>
              </a:rPr>
              <a:t>Twitter</a:t>
            </a:r>
            <a:r>
              <a:rPr lang="tr-TR" sz="2400" i="0" dirty="0">
                <a:solidFill>
                  <a:schemeClr val="tx1"/>
                </a:solidFill>
                <a:effectLst/>
                <a:latin typeface="Arial" panose="020B0604020202020204" pitchFamily="34" charset="0"/>
                <a:cs typeface="Arial" panose="020B0604020202020204" pitchFamily="34" charset="0"/>
              </a:rPr>
              <a:t> API ile işlemler yaparken vs. kullanılan paketlerdir. Bu </a:t>
            </a:r>
            <a:r>
              <a:rPr lang="tr-TR" sz="2400" i="0" dirty="0" err="1">
                <a:solidFill>
                  <a:schemeClr val="tx1"/>
                </a:solidFill>
                <a:effectLst/>
                <a:latin typeface="Arial" panose="020B0604020202020204" pitchFamily="34" charset="0"/>
                <a:cs typeface="Arial" panose="020B0604020202020204" pitchFamily="34" charset="0"/>
              </a:rPr>
              <a:t>küpüthanenin</a:t>
            </a:r>
            <a:r>
              <a:rPr lang="tr-TR" sz="2400" i="0" dirty="0">
                <a:solidFill>
                  <a:schemeClr val="tx1"/>
                </a:solidFill>
                <a:effectLst/>
                <a:latin typeface="Arial" panose="020B0604020202020204" pitchFamily="34" charset="0"/>
                <a:cs typeface="Arial" panose="020B0604020202020204" pitchFamily="34" charset="0"/>
              </a:rPr>
              <a:t> işlevlerine örnek olarak bizim de bu projede faydalandığımız, bir cümledeki kelimeleri ayırma (</a:t>
            </a:r>
            <a:r>
              <a:rPr lang="tr-TR" sz="2400" i="0" dirty="0" err="1">
                <a:solidFill>
                  <a:schemeClr val="tx1"/>
                </a:solidFill>
                <a:effectLst/>
                <a:latin typeface="Arial" panose="020B0604020202020204" pitchFamily="34" charset="0"/>
                <a:cs typeface="Arial" panose="020B0604020202020204" pitchFamily="34" charset="0"/>
              </a:rPr>
              <a:t>Tokenization</a:t>
            </a:r>
            <a:r>
              <a:rPr lang="tr-TR" sz="2400" i="0" dirty="0">
                <a:solidFill>
                  <a:schemeClr val="tx1"/>
                </a:solidFill>
                <a:effectLst/>
                <a:latin typeface="Arial" panose="020B0604020202020204" pitchFamily="34" charset="0"/>
                <a:cs typeface="Arial" panose="020B0604020202020204" pitchFamily="34" charset="0"/>
              </a:rPr>
              <a:t>) ve kelimede var olan ekleri kaldırıp kökü bulma (Stemming) işlemleri örnek verilebilir. Ön işleme aşaması 5 adımdan oluşmaktadır ve bu adımları ilerleyen slaytlarda teker teker anlatmaya çalışacağım.</a:t>
            </a:r>
            <a:endParaRPr lang="tr-TR" sz="2400" dirty="0">
              <a:solidFill>
                <a:schemeClr val="tx1"/>
              </a:solidFill>
              <a:latin typeface="Arial" panose="020B0604020202020204" pitchFamily="34" charset="0"/>
              <a:cs typeface="Arial" panose="020B0604020202020204" pitchFamily="34" charset="0"/>
            </a:endParaRPr>
          </a:p>
        </p:txBody>
      </p:sp>
      <p:sp>
        <p:nvSpPr>
          <p:cNvPr id="4" name="Slayt Numarası Yer Tutucusu 3">
            <a:extLst>
              <a:ext uri="{FF2B5EF4-FFF2-40B4-BE49-F238E27FC236}">
                <a16:creationId xmlns:a16="http://schemas.microsoft.com/office/drawing/2014/main" id="{F3550D37-C07F-401F-B30A-2AB3BBCD1190}"/>
              </a:ext>
            </a:extLst>
          </p:cNvPr>
          <p:cNvSpPr>
            <a:spLocks noGrp="1"/>
          </p:cNvSpPr>
          <p:nvPr>
            <p:ph type="sldNum" sz="quarter" idx="12"/>
          </p:nvPr>
        </p:nvSpPr>
        <p:spPr/>
        <p:txBody>
          <a:bodyPr/>
          <a:lstStyle/>
          <a:p>
            <a:fld id="{11A71338-8BA2-4C79-A6C5-5A8E30081D0C}" type="slidenum">
              <a:rPr lang="en-US" smtClean="0"/>
              <a:t>8</a:t>
            </a:fld>
            <a:endParaRPr lang="en-US"/>
          </a:p>
        </p:txBody>
      </p:sp>
    </p:spTree>
    <p:extLst>
      <p:ext uri="{BB962C8B-B14F-4D97-AF65-F5344CB8AC3E}">
        <p14:creationId xmlns:p14="http://schemas.microsoft.com/office/powerpoint/2010/main" val="230132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BC3192-63F2-416D-9EE3-B1977633C28A}"/>
              </a:ext>
            </a:extLst>
          </p:cNvPr>
          <p:cNvSpPr>
            <a:spLocks noGrp="1"/>
          </p:cNvSpPr>
          <p:nvPr>
            <p:ph type="title"/>
          </p:nvPr>
        </p:nvSpPr>
        <p:spPr/>
        <p:txBody>
          <a:bodyPr/>
          <a:lstStyle/>
          <a:p>
            <a:pPr algn="ctr"/>
            <a:r>
              <a:rPr lang="tr-TR" b="1" dirty="0">
                <a:solidFill>
                  <a:schemeClr val="bg1">
                    <a:lumMod val="75000"/>
                  </a:schemeClr>
                </a:solidFill>
                <a:latin typeface="Arial" panose="020B0604020202020204" pitchFamily="34" charset="0"/>
                <a:cs typeface="Arial" panose="020B0604020202020204" pitchFamily="34" charset="0"/>
              </a:rPr>
              <a:t>1.Normalizasyon</a:t>
            </a:r>
          </a:p>
        </p:txBody>
      </p:sp>
      <p:sp>
        <p:nvSpPr>
          <p:cNvPr id="3" name="İçerik Yer Tutucusu 2">
            <a:extLst>
              <a:ext uri="{FF2B5EF4-FFF2-40B4-BE49-F238E27FC236}">
                <a16:creationId xmlns:a16="http://schemas.microsoft.com/office/drawing/2014/main" id="{2B224408-9588-4FD6-BBA6-2F52E4923BC0}"/>
              </a:ext>
            </a:extLst>
          </p:cNvPr>
          <p:cNvSpPr>
            <a:spLocks noGrp="1"/>
          </p:cNvSpPr>
          <p:nvPr>
            <p:ph idx="1"/>
          </p:nvPr>
        </p:nvSpPr>
        <p:spPr/>
        <p:txBody>
          <a:bodyPr>
            <a:normAutofit lnSpcReduction="10000"/>
          </a:bodyPr>
          <a:lstStyle/>
          <a:p>
            <a:r>
              <a:rPr lang="tr-TR" dirty="0">
                <a:solidFill>
                  <a:schemeClr val="tx1"/>
                </a:solidFill>
                <a:latin typeface="Arial" panose="020B0604020202020204" pitchFamily="34" charset="0"/>
                <a:cs typeface="Arial" panose="020B0604020202020204" pitchFamily="34" charset="0"/>
              </a:rPr>
              <a:t>Bu adımda NLTK kütüphanesine ait ‘</a:t>
            </a:r>
            <a:r>
              <a:rPr lang="tr-TR" dirty="0" err="1">
                <a:solidFill>
                  <a:schemeClr val="tx1"/>
                </a:solidFill>
                <a:latin typeface="Arial" panose="020B0604020202020204" pitchFamily="34" charset="0"/>
                <a:cs typeface="Arial" panose="020B0604020202020204" pitchFamily="34" charset="0"/>
              </a:rPr>
              <a:t>stopword’ler</a:t>
            </a:r>
            <a:r>
              <a:rPr lang="tr-TR" dirty="0">
                <a:solidFill>
                  <a:schemeClr val="tx1"/>
                </a:solidFill>
                <a:latin typeface="Arial" panose="020B0604020202020204" pitchFamily="34" charset="0"/>
                <a:cs typeface="Arial" panose="020B0604020202020204" pitchFamily="34" charset="0"/>
              </a:rPr>
              <a:t> indirilip ayarlanmış ve  metin </a:t>
            </a:r>
            <a:r>
              <a:rPr lang="tr-TR" dirty="0" err="1">
                <a:solidFill>
                  <a:schemeClr val="tx1"/>
                </a:solidFill>
                <a:latin typeface="Arial" panose="020B0604020202020204" pitchFamily="34" charset="0"/>
                <a:cs typeface="Arial" panose="020B0604020202020204" pitchFamily="34" charset="0"/>
              </a:rPr>
              <a:t>tokenizasyonu</a:t>
            </a:r>
            <a:r>
              <a:rPr lang="tr-TR" dirty="0">
                <a:solidFill>
                  <a:schemeClr val="tx1"/>
                </a:solidFill>
                <a:latin typeface="Arial" panose="020B0604020202020204" pitchFamily="34" charset="0"/>
                <a:cs typeface="Arial" panose="020B0604020202020204" pitchFamily="34" charset="0"/>
              </a:rPr>
              <a:t> yapılmıştır.</a:t>
            </a:r>
          </a:p>
          <a:p>
            <a:r>
              <a:rPr lang="tr-TR" b="1" dirty="0" err="1">
                <a:solidFill>
                  <a:schemeClr val="tx1"/>
                </a:solidFill>
                <a:latin typeface="Arial" panose="020B0604020202020204" pitchFamily="34" charset="0"/>
                <a:cs typeface="Arial" panose="020B0604020202020204" pitchFamily="34" charset="0"/>
              </a:rPr>
              <a:t>Tokenization</a:t>
            </a:r>
            <a:r>
              <a:rPr lang="tr-TR" b="1" dirty="0">
                <a:solidFill>
                  <a:schemeClr val="tx1"/>
                </a:solidFill>
                <a:latin typeface="Arial" panose="020B0604020202020204" pitchFamily="34" charset="0"/>
                <a:cs typeface="Arial" panose="020B0604020202020204" pitchFamily="34" charset="0"/>
              </a:rPr>
              <a:t> (</a:t>
            </a:r>
            <a:r>
              <a:rPr lang="tr-TR" b="1" dirty="0" err="1">
                <a:solidFill>
                  <a:schemeClr val="tx1"/>
                </a:solidFill>
                <a:latin typeface="Arial" panose="020B0604020202020204" pitchFamily="34" charset="0"/>
                <a:cs typeface="Arial" panose="020B0604020202020204" pitchFamily="34" charset="0"/>
              </a:rPr>
              <a:t>Tokenizasyon</a:t>
            </a:r>
            <a:r>
              <a:rPr lang="tr-TR" b="1" dirty="0">
                <a:solidFill>
                  <a:schemeClr val="tx1"/>
                </a:solidFill>
                <a:latin typeface="Arial" panose="020B0604020202020204" pitchFamily="34" charset="0"/>
                <a:cs typeface="Arial" panose="020B0604020202020204" pitchFamily="34" charset="0"/>
              </a:rPr>
              <a:t>)</a:t>
            </a:r>
            <a:r>
              <a:rPr lang="tr-TR" dirty="0">
                <a:solidFill>
                  <a:schemeClr val="tx1"/>
                </a:solidFill>
                <a:latin typeface="Arial" panose="020B0604020202020204" pitchFamily="34" charset="0"/>
                <a:cs typeface="Arial" panose="020B0604020202020204" pitchFamily="34" charset="0"/>
              </a:rPr>
              <a:t>: C</a:t>
            </a:r>
            <a:r>
              <a:rPr lang="tr-TR" b="0" i="0" dirty="0">
                <a:solidFill>
                  <a:schemeClr val="tx1"/>
                </a:solidFill>
                <a:effectLst/>
                <a:latin typeface="Arial" panose="020B0604020202020204" pitchFamily="34" charset="0"/>
                <a:cs typeface="Arial" panose="020B0604020202020204" pitchFamily="34" charset="0"/>
              </a:rPr>
              <a:t>ümle, kelime, harf veya n-gramlar halinde parçalama, ve bu parçaların başka bir dosya halinde kayıt edilmesi.</a:t>
            </a:r>
          </a:p>
          <a:p>
            <a:r>
              <a:rPr lang="tr-TR" b="1" dirty="0">
                <a:solidFill>
                  <a:schemeClr val="tx1"/>
                </a:solidFill>
                <a:latin typeface="Arial" panose="020B0604020202020204" pitchFamily="34" charset="0"/>
                <a:cs typeface="Arial" panose="020B0604020202020204" pitchFamily="34" charset="0"/>
              </a:rPr>
              <a:t>Stopwords</a:t>
            </a:r>
            <a:r>
              <a:rPr lang="tr-TR" dirty="0">
                <a:solidFill>
                  <a:schemeClr val="tx1"/>
                </a:solidFill>
                <a:latin typeface="Arial" panose="020B0604020202020204" pitchFamily="34" charset="0"/>
                <a:cs typeface="Arial" panose="020B0604020202020204" pitchFamily="34" charset="0"/>
              </a:rPr>
              <a:t>: Etkisiz kelimeler anlamına gelir, cümleye etkisi çok az olan veya hiç olmayan kelimelerdir duygu veya durum belirtmez İngiliz dilinde </a:t>
            </a:r>
            <a:r>
              <a:rPr lang="tr-TR" dirty="0" err="1">
                <a:solidFill>
                  <a:schemeClr val="tx1"/>
                </a:solidFill>
                <a:latin typeface="Arial" panose="020B0604020202020204" pitchFamily="34" charset="0"/>
                <a:cs typeface="Arial" panose="020B0604020202020204" pitchFamily="34" charset="0"/>
              </a:rPr>
              <a:t>stopwordlere</a:t>
            </a:r>
            <a:r>
              <a:rPr lang="tr-TR" dirty="0">
                <a:solidFill>
                  <a:schemeClr val="tx1"/>
                </a:solidFill>
                <a:latin typeface="Arial" panose="020B0604020202020204" pitchFamily="34" charset="0"/>
                <a:cs typeface="Arial" panose="020B0604020202020204" pitchFamily="34" charset="0"/>
              </a:rPr>
              <a:t> örnek olarak </a:t>
            </a:r>
            <a:r>
              <a:rPr lang="tr-TR" dirty="0" err="1">
                <a:solidFill>
                  <a:schemeClr val="tx1"/>
                </a:solidFill>
                <a:latin typeface="Arial" panose="020B0604020202020204" pitchFamily="34" charset="0"/>
                <a:cs typeface="Arial" panose="020B0604020202020204" pitchFamily="34" charset="0"/>
              </a:rPr>
              <a:t>a,an,is,the</a:t>
            </a:r>
            <a:r>
              <a:rPr lang="tr-TR" dirty="0">
                <a:solidFill>
                  <a:schemeClr val="tx1"/>
                </a:solidFill>
                <a:latin typeface="Arial" panose="020B0604020202020204" pitchFamily="34" charset="0"/>
                <a:cs typeface="Arial" panose="020B0604020202020204" pitchFamily="34" charset="0"/>
              </a:rPr>
              <a:t> vs. verilebilir.</a:t>
            </a:r>
            <a:endParaRPr lang="tr-TR" i="0" dirty="0">
              <a:solidFill>
                <a:schemeClr val="tx1"/>
              </a:solidFill>
              <a:effectLst/>
              <a:latin typeface="Arial" panose="020B0604020202020204" pitchFamily="34" charset="0"/>
              <a:cs typeface="Arial" panose="020B0604020202020204" pitchFamily="34" charset="0"/>
            </a:endParaRPr>
          </a:p>
          <a:p>
            <a:endParaRPr lang="tr-TR" dirty="0">
              <a:solidFill>
                <a:schemeClr val="tx1"/>
              </a:solidFill>
              <a:latin typeface="Arial" panose="020B0604020202020204" pitchFamily="34" charset="0"/>
              <a:cs typeface="Arial" panose="020B0604020202020204" pitchFamily="34" charset="0"/>
            </a:endParaRPr>
          </a:p>
        </p:txBody>
      </p:sp>
      <p:sp>
        <p:nvSpPr>
          <p:cNvPr id="4" name="Slayt Numarası Yer Tutucusu 3">
            <a:extLst>
              <a:ext uri="{FF2B5EF4-FFF2-40B4-BE49-F238E27FC236}">
                <a16:creationId xmlns:a16="http://schemas.microsoft.com/office/drawing/2014/main" id="{D7025ACE-FDDA-4C62-A687-7DDC3E1CA6A5}"/>
              </a:ext>
            </a:extLst>
          </p:cNvPr>
          <p:cNvSpPr>
            <a:spLocks noGrp="1"/>
          </p:cNvSpPr>
          <p:nvPr>
            <p:ph type="sldNum" sz="quarter" idx="12"/>
          </p:nvPr>
        </p:nvSpPr>
        <p:spPr/>
        <p:txBody>
          <a:bodyPr/>
          <a:lstStyle/>
          <a:p>
            <a:fld id="{11A71338-8BA2-4C79-A6C5-5A8E30081D0C}" type="slidenum">
              <a:rPr lang="en-US" smtClean="0"/>
              <a:t>9</a:t>
            </a:fld>
            <a:endParaRPr lang="en-US"/>
          </a:p>
        </p:txBody>
      </p:sp>
    </p:spTree>
    <p:extLst>
      <p:ext uri="{BB962C8B-B14F-4D97-AF65-F5344CB8AC3E}">
        <p14:creationId xmlns:p14="http://schemas.microsoft.com/office/powerpoint/2010/main" val="287351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2287</Words>
  <Application>Microsoft Office PowerPoint</Application>
  <PresentationFormat>Geniş ekran</PresentationFormat>
  <Paragraphs>169</Paragraphs>
  <Slides>33</Slides>
  <Notes>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33</vt:i4>
      </vt:variant>
    </vt:vector>
  </HeadingPairs>
  <TitlesOfParts>
    <vt:vector size="41" baseType="lpstr">
      <vt:lpstr>Arial</vt:lpstr>
      <vt:lpstr>Avenir Next LT Pro</vt:lpstr>
      <vt:lpstr>Calibri</vt:lpstr>
      <vt:lpstr>Posterama</vt:lpstr>
      <vt:lpstr>Roboto</vt:lpstr>
      <vt:lpstr>Times New Roman</vt:lpstr>
      <vt:lpstr>Wingdings</vt:lpstr>
      <vt:lpstr>SineVTI</vt:lpstr>
      <vt:lpstr>İZMİR DEMOKRASİ ÜNİVERSİTESİ MÜHENDİSLİK FAKÜLTESİ ELEKTRİK ELEKTRONİK MÜHENDİSLİĞİ  EEM 409 MAKİNE ÖĞRENMESİNE GİRİŞ DERS PROJESİ    IMDb Film İncelemelerinin Duygu Analizi </vt:lpstr>
      <vt:lpstr>İÇİNDEKİLER</vt:lpstr>
      <vt:lpstr>ÖZET</vt:lpstr>
      <vt:lpstr>VERİ SETİ</vt:lpstr>
      <vt:lpstr>PowerPoint Sunusu</vt:lpstr>
      <vt:lpstr>VERİ KEŞFİ</vt:lpstr>
      <vt:lpstr>PowerPoint Sunusu</vt:lpstr>
      <vt:lpstr>TEXT PREPROCESSING (METİN ÖN İŞLEME) </vt:lpstr>
      <vt:lpstr>1.Normalizasyon</vt:lpstr>
      <vt:lpstr>2.Gürültü Kaldırma</vt:lpstr>
      <vt:lpstr>3.Özel Karakterleri Kaldırma</vt:lpstr>
      <vt:lpstr>4.Stemming</vt:lpstr>
      <vt:lpstr>5. Stopwords (Etkisiz Kelimeler) Kaldırma</vt:lpstr>
      <vt:lpstr>VERİ KÜMESİNİN TRAIN ve TEST VERİSİ OLARAK AYRILMASI</vt:lpstr>
      <vt:lpstr>BAG OF WORDS (Kelime Çantası) MODELİ  </vt:lpstr>
      <vt:lpstr>TF-IDF (Term Frequency-Inverse Document Frequency) MODELİ </vt:lpstr>
      <vt:lpstr>DUYGU ETİKETLERİNİ BINARY’E DÖNÜŞTÜRME </vt:lpstr>
      <vt:lpstr>SINIFLANDIRICI MODELLER VE PERFORMANSLARI</vt:lpstr>
      <vt:lpstr>a. Kullanılan Performans Metrikleri</vt:lpstr>
      <vt:lpstr>PowerPoint Sunusu</vt:lpstr>
      <vt:lpstr>PowerPoint Sunusu</vt:lpstr>
      <vt:lpstr>PowerPoint Sunusu</vt:lpstr>
      <vt:lpstr>PowerPoint Sunusu</vt:lpstr>
      <vt:lpstr>b.Logistic Regression (Lojistik Regresyon) </vt:lpstr>
      <vt:lpstr>b.1.Accuracy (Doğruluk)</vt:lpstr>
      <vt:lpstr>b.2.Classification Report (Sınıflandırma Raporu)</vt:lpstr>
      <vt:lpstr>b.3.Confusion Matrix (Karışıklık Matrisi)</vt:lpstr>
      <vt:lpstr>c.Linear Support Vector Machine (Doğrusal Destek Vektör Makinesi)</vt:lpstr>
      <vt:lpstr>c.1.Accuracy (Doğruluk)</vt:lpstr>
      <vt:lpstr>c.2.Classification Report (Sınıflandırma Raporu)</vt:lpstr>
      <vt:lpstr>c.3.Confusion Matrix (Karışıklık Matrisi)</vt:lpstr>
      <vt:lpstr>SONUÇLARIN DEĞERLENDİRİLMESİ VE TARTIŞMA</vt:lpstr>
      <vt:lpstr>REFERANSLAR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İZMİR DEMOKRASİ ÜNİVERSİTESİ MÜHENDİSLİK FAKÜLTESİ ELEKTRİK ELEKTRONİK MÜHENDİSLİĞİ  EEM 409 MAKİNE ÖĞRENMESİNE GİRİŞ DERS PROJESİ    IMDb Film İncelemelerinin Duygu Analizi </dc:title>
  <dc:creator>Göktuğ Gökmen</dc:creator>
  <cp:lastModifiedBy>Göktuğ Gökmen</cp:lastModifiedBy>
  <cp:revision>3</cp:revision>
  <dcterms:created xsi:type="dcterms:W3CDTF">2022-01-23T14:20:54Z</dcterms:created>
  <dcterms:modified xsi:type="dcterms:W3CDTF">2022-03-16T18:30:07Z</dcterms:modified>
</cp:coreProperties>
</file>