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10287000" cx="18288000"/>
  <p:notesSz cx="10287000" cy="18288000"/>
  <p:embeddedFontLst>
    <p:embeddedFont>
      <p:font typeface="IBM Plex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hiHx/9u52+Sm3+h4IKcqDWdkr6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IBMPlexSans-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IBMPlexSans-italic.fntdata"/><Relationship Id="rId14" Type="http://schemas.openxmlformats.org/officeDocument/2006/relationships/font" Target="fonts/IBMPlexSans-bold.fntdata"/><Relationship Id="rId17" Type="http://customschemas.google.com/relationships/presentationmetadata" Target="metadata"/><Relationship Id="rId16" Type="http://schemas.openxmlformats.org/officeDocument/2006/relationships/font" Target="fonts/IBMPlex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 name="Shape 13"/>
        <p:cNvGrpSpPr/>
        <p:nvPr/>
      </p:nvGrpSpPr>
      <p:grpSpPr>
        <a:xfrm>
          <a:off x="0" y="0"/>
          <a:ext cx="0" cy="0"/>
          <a:chOff x="0" y="0"/>
          <a:chExt cx="0" cy="0"/>
        </a:xfrm>
      </p:grpSpPr>
      <p:sp>
        <p:nvSpPr>
          <p:cNvPr id="14" name="Google Shape;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 name="Google Shape;1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 name="Google Shape;1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 name="Google Shape;2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 name="Google Shape;2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e1f73add0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24e1f73add0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24e1f73add0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e1f73add0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24e1f73add0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24e1f73add0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e1f73add0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24e1f73add0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24e1f73add0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1" name="Shape 11"/>
        <p:cNvGrpSpPr/>
        <p:nvPr/>
      </p:nvGrpSpPr>
      <p:grpSpPr>
        <a:xfrm>
          <a:off x="0" y="0"/>
          <a:ext cx="0" cy="0"/>
          <a:chOff x="0" y="0"/>
          <a:chExt cx="0" cy="0"/>
        </a:xfrm>
      </p:grpSpPr>
      <p:sp>
        <p:nvSpPr>
          <p:cNvPr id="12" name="Google Shape;12;p10"/>
          <p:cNvSpPr txBox="1"/>
          <p:nvPr>
            <p:ph idx="12" type="sldNum"/>
          </p:nvPr>
        </p:nvSpPr>
        <p:spPr>
          <a:xfrm>
            <a:off x="8778240" y="4834890"/>
            <a:ext cx="800000" cy="3000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
        <p:nvSpPr>
          <p:cNvPr id="10" name="Google Shape;10;p9"/>
          <p:cNvSpPr txBox="1"/>
          <p:nvPr>
            <p:ph idx="12" type="sldNum"/>
          </p:nvPr>
        </p:nvSpPr>
        <p:spPr>
          <a:xfrm>
            <a:off x="8778240" y="4834890"/>
            <a:ext cx="800000" cy="3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
              <a:buFont typeface="Arial"/>
              <a:buNone/>
              <a:defRPr b="0" i="0" sz="1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jp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 name="Shape 17"/>
        <p:cNvGrpSpPr/>
        <p:nvPr/>
      </p:nvGrpSpPr>
      <p:grpSpPr>
        <a:xfrm>
          <a:off x="0" y="0"/>
          <a:ext cx="0" cy="0"/>
          <a:chOff x="0" y="0"/>
          <a:chExt cx="0" cy="0"/>
        </a:xfrm>
      </p:grpSpPr>
      <p:pic>
        <p:nvPicPr>
          <p:cNvPr descr="preencoded.png" id="18" name="Google Shape;18;p1"/>
          <p:cNvPicPr preferRelativeResize="0"/>
          <p:nvPr/>
        </p:nvPicPr>
        <p:blipFill rotWithShape="1">
          <a:blip r:embed="rId3">
            <a:alphaModFix/>
          </a:blip>
          <a:srcRect b="0" l="0" r="0" t="0"/>
          <a:stretch/>
        </p:blipFill>
        <p:spPr>
          <a:xfrm>
            <a:off x="0" y="0"/>
            <a:ext cx="18288000" cy="10287000"/>
          </a:xfrm>
          <a:prstGeom prst="rect">
            <a:avLst/>
          </a:prstGeom>
          <a:noFill/>
          <a:ln>
            <a:noFill/>
          </a:ln>
        </p:spPr>
      </p:pic>
      <p:pic>
        <p:nvPicPr>
          <p:cNvPr descr="preencoded.png" id="19" name="Google Shape;19;p1"/>
          <p:cNvPicPr preferRelativeResize="0"/>
          <p:nvPr/>
        </p:nvPicPr>
        <p:blipFill rotWithShape="1">
          <a:blip r:embed="rId4">
            <a:alphaModFix/>
          </a:blip>
          <a:srcRect b="0" l="0" r="0" t="0"/>
          <a:stretch/>
        </p:blipFill>
        <p:spPr>
          <a:xfrm>
            <a:off x="0" y="0"/>
            <a:ext cx="18288000" cy="10287000"/>
          </a:xfrm>
          <a:prstGeom prst="rect">
            <a:avLst/>
          </a:prstGeom>
          <a:noFill/>
          <a:ln>
            <a:noFill/>
          </a:ln>
        </p:spPr>
      </p:pic>
      <p:pic>
        <p:nvPicPr>
          <p:cNvPr descr="preencoded.png" id="20" name="Google Shape;20;p1"/>
          <p:cNvPicPr preferRelativeResize="0"/>
          <p:nvPr/>
        </p:nvPicPr>
        <p:blipFill rotWithShape="1">
          <a:blip r:embed="rId5">
            <a:alphaModFix/>
          </a:blip>
          <a:srcRect b="0" l="0" r="0" t="0"/>
          <a:stretch/>
        </p:blipFill>
        <p:spPr>
          <a:xfrm>
            <a:off x="9201797" y="467767"/>
            <a:ext cx="9086203" cy="9819233"/>
          </a:xfrm>
          <a:prstGeom prst="rect">
            <a:avLst/>
          </a:prstGeom>
          <a:noFill/>
          <a:ln>
            <a:noFill/>
          </a:ln>
        </p:spPr>
      </p:pic>
      <p:pic>
        <p:nvPicPr>
          <p:cNvPr descr="preencoded.png" id="21" name="Google Shape;21;p1"/>
          <p:cNvPicPr preferRelativeResize="0"/>
          <p:nvPr/>
        </p:nvPicPr>
        <p:blipFill rotWithShape="1">
          <a:blip r:embed="rId6">
            <a:alphaModFix/>
          </a:blip>
          <a:srcRect b="0" l="0" r="0" t="0"/>
          <a:stretch/>
        </p:blipFill>
        <p:spPr>
          <a:xfrm>
            <a:off x="0" y="0"/>
            <a:ext cx="6446679" cy="6054507"/>
          </a:xfrm>
          <a:prstGeom prst="rect">
            <a:avLst/>
          </a:prstGeom>
          <a:noFill/>
          <a:ln>
            <a:noFill/>
          </a:ln>
        </p:spPr>
      </p:pic>
      <p:sp>
        <p:nvSpPr>
          <p:cNvPr id="22" name="Google Shape;22;p1"/>
          <p:cNvSpPr/>
          <p:nvPr/>
        </p:nvSpPr>
        <p:spPr>
          <a:xfrm>
            <a:off x="1181100" y="2886075"/>
            <a:ext cx="11295600" cy="4515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9900"/>
              <a:buFont typeface="Arial"/>
              <a:buNone/>
            </a:pPr>
            <a:r>
              <a:rPr b="1" lang="en-US" sz="9900">
                <a:solidFill>
                  <a:srgbClr val="FFFFFF"/>
                </a:solidFill>
                <a:latin typeface="IBM Plex Sans"/>
                <a:ea typeface="IBM Plex Sans"/>
                <a:cs typeface="IBM Plex Sans"/>
                <a:sym typeface="IBM Plex Sans"/>
              </a:rPr>
              <a:t>Code of Duty</a:t>
            </a:r>
            <a:r>
              <a:rPr b="1" i="0" lang="en-US" sz="9900" u="none" cap="none" strike="noStrike">
                <a:solidFill>
                  <a:srgbClr val="FFFFFF"/>
                </a:solidFill>
                <a:latin typeface="IBM Plex Sans"/>
                <a:ea typeface="IBM Plex Sans"/>
                <a:cs typeface="IBM Plex Sans"/>
                <a:sym typeface="IBM Plex Sans"/>
              </a:rPr>
              <a:t> </a:t>
            </a:r>
            <a:endParaRPr b="1" i="0" sz="9900" u="none" cap="none" strike="noStrike">
              <a:solidFill>
                <a:srgbClr val="FFFFFF"/>
              </a:solidFill>
              <a:latin typeface="IBM Plex Sans"/>
              <a:ea typeface="IBM Plex Sans"/>
              <a:cs typeface="IBM Plex Sans"/>
              <a:sym typeface="IBM Plex Sans"/>
            </a:endParaRPr>
          </a:p>
          <a:p>
            <a:pPr indent="0" lvl="0" marL="0" marR="0" rtl="0" algn="l">
              <a:lnSpc>
                <a:spcPct val="120000"/>
              </a:lnSpc>
              <a:spcBef>
                <a:spcPts val="0"/>
              </a:spcBef>
              <a:spcAft>
                <a:spcPts val="0"/>
              </a:spcAft>
              <a:buClr>
                <a:srgbClr val="000000"/>
              </a:buClr>
              <a:buSzPts val="9900"/>
              <a:buFont typeface="Arial"/>
              <a:buNone/>
            </a:pPr>
            <a:r>
              <a:rPr b="1" lang="en-US" sz="9900">
                <a:solidFill>
                  <a:srgbClr val="FFD40B"/>
                </a:solidFill>
                <a:latin typeface="IBM Plex Sans"/>
                <a:ea typeface="IBM Plex Sans"/>
                <a:cs typeface="IBM Plex Sans"/>
                <a:sym typeface="IBM Plex Sans"/>
              </a:rPr>
              <a:t>3B </a:t>
            </a:r>
            <a:endParaRPr b="0" i="0" sz="9900" u="none" cap="none" strike="noStrike">
              <a:solidFill>
                <a:schemeClr val="dk1"/>
              </a:solidFill>
              <a:latin typeface="Calibri"/>
              <a:ea typeface="Calibri"/>
              <a:cs typeface="Calibri"/>
              <a:sym typeface="Calibri"/>
            </a:endParaRPr>
          </a:p>
        </p:txBody>
      </p:sp>
      <p:sp>
        <p:nvSpPr>
          <p:cNvPr id="23" name="Google Shape;23;p1"/>
          <p:cNvSpPr txBox="1"/>
          <p:nvPr>
            <p:ph idx="4294967295" type="sldNum"/>
          </p:nvPr>
        </p:nvSpPr>
        <p:spPr>
          <a:xfrm>
            <a:off x="17556480" y="9669780"/>
            <a:ext cx="8000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None/>
            </a:pPr>
            <a:fld id="{00000000-1234-1234-1234-123412341234}" type="slidenum">
              <a:rPr b="0" i="0" lang="en-US" sz="100" u="none" cap="none" strike="noStrike">
                <a:solidFill>
                  <a:schemeClr val="dk1"/>
                </a:solidFill>
                <a:latin typeface="Arial"/>
                <a:ea typeface="Arial"/>
                <a:cs typeface="Arial"/>
                <a:sym typeface="Arial"/>
              </a:rPr>
              <a:t>‹#›</a:t>
            </a:fld>
            <a:endParaRPr b="0" i="0" sz="1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pic>
        <p:nvPicPr>
          <p:cNvPr descr="preencoded.png" id="29" name="Google Shape;29;p2"/>
          <p:cNvPicPr preferRelativeResize="0"/>
          <p:nvPr/>
        </p:nvPicPr>
        <p:blipFill rotWithShape="1">
          <a:blip r:embed="rId3">
            <a:alphaModFix/>
          </a:blip>
          <a:srcRect b="0" l="0" r="0" t="0"/>
          <a:stretch/>
        </p:blipFill>
        <p:spPr>
          <a:xfrm>
            <a:off x="0" y="0"/>
            <a:ext cx="18288000" cy="10286999"/>
          </a:xfrm>
          <a:prstGeom prst="rect">
            <a:avLst/>
          </a:prstGeom>
          <a:noFill/>
          <a:ln>
            <a:noFill/>
          </a:ln>
        </p:spPr>
      </p:pic>
      <p:sp>
        <p:nvSpPr>
          <p:cNvPr id="30" name="Google Shape;30;p2"/>
          <p:cNvSpPr/>
          <p:nvPr/>
        </p:nvSpPr>
        <p:spPr>
          <a:xfrm>
            <a:off x="3724275" y="857250"/>
            <a:ext cx="10791825" cy="733425"/>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4800"/>
              <a:buFont typeface="Arial"/>
              <a:buNone/>
            </a:pPr>
            <a:r>
              <a:rPr b="1" lang="en-US" sz="4800">
                <a:solidFill>
                  <a:srgbClr val="FFFFFF"/>
                </a:solidFill>
                <a:latin typeface="IBM Plex Sans"/>
                <a:ea typeface="IBM Plex Sans"/>
                <a:cs typeface="IBM Plex Sans"/>
                <a:sym typeface="IBM Plex Sans"/>
              </a:rPr>
              <a:t>Our Team</a:t>
            </a:r>
            <a:endParaRPr b="0" i="0" sz="4800" u="none" cap="none" strike="noStrike">
              <a:solidFill>
                <a:schemeClr val="dk1"/>
              </a:solidFill>
              <a:latin typeface="Calibri"/>
              <a:ea typeface="Calibri"/>
              <a:cs typeface="Calibri"/>
              <a:sym typeface="Calibri"/>
            </a:endParaRPr>
          </a:p>
        </p:txBody>
      </p:sp>
      <p:sp>
        <p:nvSpPr>
          <p:cNvPr id="31" name="Google Shape;31;p2"/>
          <p:cNvSpPr txBox="1"/>
          <p:nvPr>
            <p:ph idx="4294967295" type="sldNum"/>
          </p:nvPr>
        </p:nvSpPr>
        <p:spPr>
          <a:xfrm>
            <a:off x="17556480" y="9669780"/>
            <a:ext cx="8000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None/>
            </a:pPr>
            <a:fld id="{00000000-1234-1234-1234-123412341234}" type="slidenum">
              <a:rPr b="0" i="0" lang="en-US" sz="100" u="none" cap="none" strike="noStrike">
                <a:solidFill>
                  <a:schemeClr val="dk1"/>
                </a:solidFill>
                <a:latin typeface="Arial"/>
                <a:ea typeface="Arial"/>
                <a:cs typeface="Arial"/>
                <a:sym typeface="Arial"/>
              </a:rPr>
              <a:t>‹#›</a:t>
            </a:fld>
            <a:endParaRPr b="0" i="0" sz="100" u="none" cap="none" strike="noStrike">
              <a:solidFill>
                <a:schemeClr val="dk1"/>
              </a:solidFill>
              <a:latin typeface="Arial"/>
              <a:ea typeface="Arial"/>
              <a:cs typeface="Arial"/>
              <a:sym typeface="Arial"/>
            </a:endParaRPr>
          </a:p>
        </p:txBody>
      </p:sp>
      <p:pic>
        <p:nvPicPr>
          <p:cNvPr descr="preencoded.png" id="32" name="Google Shape;32;p2"/>
          <p:cNvPicPr preferRelativeResize="0"/>
          <p:nvPr/>
        </p:nvPicPr>
        <p:blipFill rotWithShape="1">
          <a:blip r:embed="rId4">
            <a:alphaModFix/>
          </a:blip>
          <a:srcRect b="0" l="0" r="0" t="0"/>
          <a:stretch/>
        </p:blipFill>
        <p:spPr>
          <a:xfrm>
            <a:off x="4511625" y="1866975"/>
            <a:ext cx="9650101" cy="1124775"/>
          </a:xfrm>
          <a:prstGeom prst="rect">
            <a:avLst/>
          </a:prstGeom>
          <a:noFill/>
          <a:ln>
            <a:noFill/>
          </a:ln>
        </p:spPr>
      </p:pic>
      <p:pic>
        <p:nvPicPr>
          <p:cNvPr descr="preencoded.png" id="33" name="Google Shape;33;p2"/>
          <p:cNvPicPr preferRelativeResize="0"/>
          <p:nvPr/>
        </p:nvPicPr>
        <p:blipFill rotWithShape="1">
          <a:blip r:embed="rId5">
            <a:alphaModFix/>
          </a:blip>
          <a:srcRect b="0" l="0" r="0" t="0"/>
          <a:stretch/>
        </p:blipFill>
        <p:spPr>
          <a:xfrm>
            <a:off x="4511625" y="3163875"/>
            <a:ext cx="9650101" cy="1124775"/>
          </a:xfrm>
          <a:prstGeom prst="rect">
            <a:avLst/>
          </a:prstGeom>
          <a:noFill/>
          <a:ln>
            <a:noFill/>
          </a:ln>
        </p:spPr>
      </p:pic>
      <p:pic>
        <p:nvPicPr>
          <p:cNvPr descr="preencoded.png" id="34" name="Google Shape;34;p2"/>
          <p:cNvPicPr preferRelativeResize="0"/>
          <p:nvPr/>
        </p:nvPicPr>
        <p:blipFill rotWithShape="1">
          <a:blip r:embed="rId6">
            <a:alphaModFix/>
          </a:blip>
          <a:srcRect b="0" l="0" r="0" t="0"/>
          <a:stretch/>
        </p:blipFill>
        <p:spPr>
          <a:xfrm>
            <a:off x="4511625" y="4380700"/>
            <a:ext cx="9650101" cy="1124775"/>
          </a:xfrm>
          <a:prstGeom prst="rect">
            <a:avLst/>
          </a:prstGeom>
          <a:noFill/>
          <a:ln>
            <a:noFill/>
          </a:ln>
        </p:spPr>
      </p:pic>
      <p:pic>
        <p:nvPicPr>
          <p:cNvPr descr="preencoded.png" id="35" name="Google Shape;35;p2"/>
          <p:cNvPicPr preferRelativeResize="0"/>
          <p:nvPr/>
        </p:nvPicPr>
        <p:blipFill rotWithShape="1">
          <a:blip r:embed="rId7">
            <a:alphaModFix/>
          </a:blip>
          <a:srcRect b="0" l="0" r="0" t="0"/>
          <a:stretch/>
        </p:blipFill>
        <p:spPr>
          <a:xfrm>
            <a:off x="4511625" y="6894425"/>
            <a:ext cx="9650101" cy="1124775"/>
          </a:xfrm>
          <a:prstGeom prst="rect">
            <a:avLst/>
          </a:prstGeom>
          <a:noFill/>
          <a:ln>
            <a:noFill/>
          </a:ln>
        </p:spPr>
      </p:pic>
      <p:pic>
        <p:nvPicPr>
          <p:cNvPr descr="preencoded.png" id="36" name="Google Shape;36;p2"/>
          <p:cNvPicPr preferRelativeResize="0"/>
          <p:nvPr/>
        </p:nvPicPr>
        <p:blipFill rotWithShape="1">
          <a:blip r:embed="rId8">
            <a:alphaModFix/>
          </a:blip>
          <a:srcRect b="0" l="0" r="0" t="0"/>
          <a:stretch/>
        </p:blipFill>
        <p:spPr>
          <a:xfrm>
            <a:off x="4511625" y="5637550"/>
            <a:ext cx="9650101" cy="1124775"/>
          </a:xfrm>
          <a:prstGeom prst="rect">
            <a:avLst/>
          </a:prstGeom>
          <a:noFill/>
          <a:ln>
            <a:noFill/>
          </a:ln>
        </p:spPr>
      </p:pic>
      <p:sp>
        <p:nvSpPr>
          <p:cNvPr id="37" name="Google Shape;37;p2"/>
          <p:cNvSpPr/>
          <p:nvPr/>
        </p:nvSpPr>
        <p:spPr>
          <a:xfrm>
            <a:off x="4772025" y="2062643"/>
            <a:ext cx="419100" cy="7335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i="0" lang="en-US" sz="4800" u="none" cap="none" strike="noStrike">
                <a:solidFill>
                  <a:srgbClr val="FFD40B"/>
                </a:solidFill>
                <a:latin typeface="IBM Plex Sans"/>
                <a:ea typeface="IBM Plex Sans"/>
                <a:cs typeface="IBM Plex Sans"/>
                <a:sym typeface="IBM Plex Sans"/>
              </a:rPr>
              <a:t>1</a:t>
            </a:r>
            <a:endParaRPr b="0" i="0" sz="4800" u="none" cap="none" strike="noStrike">
              <a:solidFill>
                <a:schemeClr val="dk1"/>
              </a:solidFill>
              <a:latin typeface="Calibri"/>
              <a:ea typeface="Calibri"/>
              <a:cs typeface="Calibri"/>
              <a:sym typeface="Calibri"/>
            </a:endParaRPr>
          </a:p>
        </p:txBody>
      </p:sp>
      <p:sp>
        <p:nvSpPr>
          <p:cNvPr id="38" name="Google Shape;38;p2"/>
          <p:cNvSpPr/>
          <p:nvPr/>
        </p:nvSpPr>
        <p:spPr>
          <a:xfrm>
            <a:off x="4772025" y="4613550"/>
            <a:ext cx="419100" cy="7335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i="0" lang="en-US" sz="4800" u="none" cap="none" strike="noStrike">
                <a:solidFill>
                  <a:srgbClr val="FFD40B"/>
                </a:solidFill>
                <a:latin typeface="IBM Plex Sans"/>
                <a:ea typeface="IBM Plex Sans"/>
                <a:cs typeface="IBM Plex Sans"/>
                <a:sym typeface="IBM Plex Sans"/>
              </a:rPr>
              <a:t>3</a:t>
            </a:r>
            <a:endParaRPr b="0" i="0" sz="4800" u="none" cap="none" strike="noStrike">
              <a:solidFill>
                <a:schemeClr val="dk1"/>
              </a:solidFill>
              <a:latin typeface="Calibri"/>
              <a:ea typeface="Calibri"/>
              <a:cs typeface="Calibri"/>
              <a:sym typeface="Calibri"/>
            </a:endParaRPr>
          </a:p>
        </p:txBody>
      </p:sp>
      <p:sp>
        <p:nvSpPr>
          <p:cNvPr id="39" name="Google Shape;39;p2"/>
          <p:cNvSpPr/>
          <p:nvPr/>
        </p:nvSpPr>
        <p:spPr>
          <a:xfrm>
            <a:off x="4772025" y="5833228"/>
            <a:ext cx="419100" cy="7335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i="0" lang="en-US" sz="4800" u="none" cap="none" strike="noStrike">
                <a:solidFill>
                  <a:srgbClr val="FFD40B"/>
                </a:solidFill>
                <a:latin typeface="IBM Plex Sans"/>
                <a:ea typeface="IBM Plex Sans"/>
                <a:cs typeface="IBM Plex Sans"/>
                <a:sym typeface="IBM Plex Sans"/>
              </a:rPr>
              <a:t>4</a:t>
            </a:r>
            <a:endParaRPr b="0" i="0" sz="4800" u="none" cap="none" strike="noStrike">
              <a:solidFill>
                <a:schemeClr val="dk1"/>
              </a:solidFill>
              <a:latin typeface="Calibri"/>
              <a:ea typeface="Calibri"/>
              <a:cs typeface="Calibri"/>
              <a:sym typeface="Calibri"/>
            </a:endParaRPr>
          </a:p>
        </p:txBody>
      </p:sp>
      <p:sp>
        <p:nvSpPr>
          <p:cNvPr id="40" name="Google Shape;40;p2"/>
          <p:cNvSpPr/>
          <p:nvPr/>
        </p:nvSpPr>
        <p:spPr>
          <a:xfrm>
            <a:off x="4772025" y="7090090"/>
            <a:ext cx="419100" cy="7335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i="0" lang="en-US" sz="4800" u="none" cap="none" strike="noStrike">
                <a:solidFill>
                  <a:srgbClr val="FFD40B"/>
                </a:solidFill>
                <a:latin typeface="IBM Plex Sans"/>
                <a:ea typeface="IBM Plex Sans"/>
                <a:cs typeface="IBM Plex Sans"/>
                <a:sym typeface="IBM Plex Sans"/>
              </a:rPr>
              <a:t>5</a:t>
            </a:r>
            <a:endParaRPr b="0" i="0" sz="4800" u="none" cap="none" strike="noStrike">
              <a:solidFill>
                <a:schemeClr val="dk1"/>
              </a:solidFill>
              <a:latin typeface="Calibri"/>
              <a:ea typeface="Calibri"/>
              <a:cs typeface="Calibri"/>
              <a:sym typeface="Calibri"/>
            </a:endParaRPr>
          </a:p>
        </p:txBody>
      </p:sp>
      <p:sp>
        <p:nvSpPr>
          <p:cNvPr id="41" name="Google Shape;41;p2"/>
          <p:cNvSpPr/>
          <p:nvPr/>
        </p:nvSpPr>
        <p:spPr>
          <a:xfrm>
            <a:off x="5638800" y="2267425"/>
            <a:ext cx="7687200" cy="324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100"/>
              <a:buFont typeface="Arial"/>
              <a:buNone/>
            </a:pPr>
            <a:r>
              <a:rPr b="1" lang="en-US" sz="2100">
                <a:solidFill>
                  <a:srgbClr val="FFD40B"/>
                </a:solidFill>
                <a:latin typeface="IBM Plex Sans"/>
                <a:ea typeface="IBM Plex Sans"/>
                <a:cs typeface="IBM Plex Sans"/>
                <a:sym typeface="IBM Plex Sans"/>
              </a:rPr>
              <a:t>Ercan Palta | Software Tester</a:t>
            </a:r>
            <a:endParaRPr b="0" i="0" sz="2100" u="none" cap="none" strike="noStrike">
              <a:solidFill>
                <a:schemeClr val="dk1"/>
              </a:solidFill>
              <a:latin typeface="Calibri"/>
              <a:ea typeface="Calibri"/>
              <a:cs typeface="Calibri"/>
              <a:sym typeface="Calibri"/>
            </a:endParaRPr>
          </a:p>
        </p:txBody>
      </p:sp>
      <p:sp>
        <p:nvSpPr>
          <p:cNvPr id="42" name="Google Shape;42;p2"/>
          <p:cNvSpPr/>
          <p:nvPr/>
        </p:nvSpPr>
        <p:spPr>
          <a:xfrm>
            <a:off x="5638800" y="4781150"/>
            <a:ext cx="7930200" cy="324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100"/>
              <a:buFont typeface="Arial"/>
              <a:buNone/>
            </a:pPr>
            <a:r>
              <a:rPr b="1" lang="en-US" sz="2100">
                <a:solidFill>
                  <a:srgbClr val="FFD40B"/>
                </a:solidFill>
                <a:latin typeface="IBM Plex Sans"/>
                <a:ea typeface="IBM Plex Sans"/>
                <a:cs typeface="IBM Plex Sans"/>
                <a:sym typeface="IBM Plex Sans"/>
              </a:rPr>
              <a:t>Seyit Ahmet Koçyiğit | Software Project Architect</a:t>
            </a:r>
            <a:endParaRPr b="0" i="0" sz="2100" u="none" cap="none" strike="noStrike">
              <a:solidFill>
                <a:schemeClr val="dk1"/>
              </a:solidFill>
              <a:latin typeface="Calibri"/>
              <a:ea typeface="Calibri"/>
              <a:cs typeface="Calibri"/>
              <a:sym typeface="Calibri"/>
            </a:endParaRPr>
          </a:p>
        </p:txBody>
      </p:sp>
      <p:sp>
        <p:nvSpPr>
          <p:cNvPr id="43" name="Google Shape;43;p2"/>
          <p:cNvSpPr/>
          <p:nvPr/>
        </p:nvSpPr>
        <p:spPr>
          <a:xfrm>
            <a:off x="5638800" y="6038025"/>
            <a:ext cx="8447100" cy="324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100"/>
              <a:buFont typeface="Arial"/>
              <a:buNone/>
            </a:pPr>
            <a:r>
              <a:rPr b="1" lang="en-US" sz="2100">
                <a:solidFill>
                  <a:srgbClr val="FFD40B"/>
                </a:solidFill>
                <a:latin typeface="IBM Plex Sans"/>
                <a:ea typeface="IBM Plex Sans"/>
                <a:cs typeface="IBM Plex Sans"/>
                <a:sym typeface="IBM Plex Sans"/>
              </a:rPr>
              <a:t>Muhammet Göktuğ Ocaklıoğlu | Software Configuration Manager</a:t>
            </a:r>
            <a:endParaRPr b="0" i="0" sz="2100" u="none" cap="none" strike="noStrike">
              <a:solidFill>
                <a:schemeClr val="dk1"/>
              </a:solidFill>
              <a:latin typeface="Calibri"/>
              <a:ea typeface="Calibri"/>
              <a:cs typeface="Calibri"/>
              <a:sym typeface="Calibri"/>
            </a:endParaRPr>
          </a:p>
        </p:txBody>
      </p:sp>
      <p:sp>
        <p:nvSpPr>
          <p:cNvPr id="44" name="Google Shape;44;p2"/>
          <p:cNvSpPr/>
          <p:nvPr/>
        </p:nvSpPr>
        <p:spPr>
          <a:xfrm>
            <a:off x="5638800" y="7294875"/>
            <a:ext cx="8082300" cy="324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100"/>
              <a:buFont typeface="Arial"/>
              <a:buNone/>
            </a:pPr>
            <a:r>
              <a:rPr b="1" lang="en-US" sz="2100">
                <a:solidFill>
                  <a:srgbClr val="FFD40B"/>
                </a:solidFill>
                <a:latin typeface="IBM Plex Sans"/>
                <a:ea typeface="IBM Plex Sans"/>
                <a:cs typeface="IBM Plex Sans"/>
                <a:sym typeface="IBM Plex Sans"/>
              </a:rPr>
              <a:t>Yasin Kömür |  Software Project Manager</a:t>
            </a:r>
            <a:endParaRPr b="0" i="0" sz="2100" u="none" cap="none" strike="noStrike">
              <a:solidFill>
                <a:schemeClr val="dk1"/>
              </a:solidFill>
              <a:latin typeface="Calibri"/>
              <a:ea typeface="Calibri"/>
              <a:cs typeface="Calibri"/>
              <a:sym typeface="Calibri"/>
            </a:endParaRPr>
          </a:p>
        </p:txBody>
      </p:sp>
      <p:sp>
        <p:nvSpPr>
          <p:cNvPr id="45" name="Google Shape;45;p2"/>
          <p:cNvSpPr/>
          <p:nvPr/>
        </p:nvSpPr>
        <p:spPr>
          <a:xfrm>
            <a:off x="4772025" y="3309529"/>
            <a:ext cx="419100" cy="7335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i="0" lang="en-US" sz="4800" u="none" cap="none" strike="noStrike">
                <a:solidFill>
                  <a:srgbClr val="FFD40B"/>
                </a:solidFill>
                <a:latin typeface="IBM Plex Sans"/>
                <a:ea typeface="IBM Plex Sans"/>
                <a:cs typeface="IBM Plex Sans"/>
                <a:sym typeface="IBM Plex Sans"/>
              </a:rPr>
              <a:t>2</a:t>
            </a:r>
            <a:endParaRPr b="0" i="0" sz="4800" u="none" cap="none" strike="noStrike">
              <a:solidFill>
                <a:schemeClr val="dk1"/>
              </a:solidFill>
              <a:latin typeface="Calibri"/>
              <a:ea typeface="Calibri"/>
              <a:cs typeface="Calibri"/>
              <a:sym typeface="Calibri"/>
            </a:endParaRPr>
          </a:p>
        </p:txBody>
      </p:sp>
      <p:sp>
        <p:nvSpPr>
          <p:cNvPr id="46" name="Google Shape;46;p2"/>
          <p:cNvSpPr/>
          <p:nvPr/>
        </p:nvSpPr>
        <p:spPr>
          <a:xfrm>
            <a:off x="5638800" y="3564342"/>
            <a:ext cx="6962700" cy="3240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100"/>
              <a:buFont typeface="Arial"/>
              <a:buNone/>
            </a:pPr>
            <a:r>
              <a:rPr b="1" lang="en-US" sz="2100">
                <a:solidFill>
                  <a:srgbClr val="FFD40B"/>
                </a:solidFill>
                <a:latin typeface="IBM Plex Sans"/>
                <a:ea typeface="IBM Plex Sans"/>
                <a:cs typeface="IBM Plex Sans"/>
                <a:sym typeface="IBM Plex Sans"/>
              </a:rPr>
              <a:t>Evren Çağılcı | Software Project Analyst</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pic>
        <p:nvPicPr>
          <p:cNvPr descr="preencoded.png" id="52" name="Google Shape;52;p3"/>
          <p:cNvPicPr preferRelativeResize="0"/>
          <p:nvPr/>
        </p:nvPicPr>
        <p:blipFill rotWithShape="1">
          <a:blip r:embed="rId3">
            <a:alphaModFix/>
          </a:blip>
          <a:srcRect b="0" l="0" r="0" t="0"/>
          <a:stretch/>
        </p:blipFill>
        <p:spPr>
          <a:xfrm>
            <a:off x="0" y="0"/>
            <a:ext cx="18288000" cy="10287000"/>
          </a:xfrm>
          <a:prstGeom prst="rect">
            <a:avLst/>
          </a:prstGeom>
          <a:noFill/>
          <a:ln>
            <a:noFill/>
          </a:ln>
        </p:spPr>
      </p:pic>
      <p:pic>
        <p:nvPicPr>
          <p:cNvPr descr="preencoded.png" id="53" name="Google Shape;53;p3"/>
          <p:cNvPicPr preferRelativeResize="0"/>
          <p:nvPr/>
        </p:nvPicPr>
        <p:blipFill rotWithShape="1">
          <a:blip r:embed="rId4">
            <a:alphaModFix/>
          </a:blip>
          <a:srcRect b="0" l="0" r="0" t="0"/>
          <a:stretch/>
        </p:blipFill>
        <p:spPr>
          <a:xfrm>
            <a:off x="4511633" y="1866969"/>
            <a:ext cx="9264734" cy="1124773"/>
          </a:xfrm>
          <a:prstGeom prst="rect">
            <a:avLst/>
          </a:prstGeom>
          <a:noFill/>
          <a:ln>
            <a:noFill/>
          </a:ln>
        </p:spPr>
      </p:pic>
      <p:pic>
        <p:nvPicPr>
          <p:cNvPr descr="preencoded.png" id="54" name="Google Shape;54;p3"/>
          <p:cNvPicPr preferRelativeResize="0"/>
          <p:nvPr/>
        </p:nvPicPr>
        <p:blipFill rotWithShape="1">
          <a:blip r:embed="rId5">
            <a:alphaModFix/>
          </a:blip>
          <a:srcRect b="0" l="0" r="0" t="0"/>
          <a:stretch/>
        </p:blipFill>
        <p:spPr>
          <a:xfrm>
            <a:off x="4511633" y="3163880"/>
            <a:ext cx="9264734" cy="1124773"/>
          </a:xfrm>
          <a:prstGeom prst="rect">
            <a:avLst/>
          </a:prstGeom>
          <a:noFill/>
          <a:ln>
            <a:noFill/>
          </a:ln>
        </p:spPr>
      </p:pic>
      <p:pic>
        <p:nvPicPr>
          <p:cNvPr descr="preencoded.png" id="55" name="Google Shape;55;p3"/>
          <p:cNvPicPr preferRelativeResize="0"/>
          <p:nvPr/>
        </p:nvPicPr>
        <p:blipFill rotWithShape="1">
          <a:blip r:embed="rId6">
            <a:alphaModFix/>
          </a:blip>
          <a:srcRect b="0" l="0" r="0" t="0"/>
          <a:stretch/>
        </p:blipFill>
        <p:spPr>
          <a:xfrm>
            <a:off x="4511633" y="4380692"/>
            <a:ext cx="9264734" cy="1124773"/>
          </a:xfrm>
          <a:prstGeom prst="rect">
            <a:avLst/>
          </a:prstGeom>
          <a:noFill/>
          <a:ln>
            <a:noFill/>
          </a:ln>
        </p:spPr>
      </p:pic>
      <p:pic>
        <p:nvPicPr>
          <p:cNvPr descr="preencoded.png" id="56" name="Google Shape;56;p3"/>
          <p:cNvPicPr preferRelativeResize="0"/>
          <p:nvPr/>
        </p:nvPicPr>
        <p:blipFill rotWithShape="1">
          <a:blip r:embed="rId7">
            <a:alphaModFix/>
          </a:blip>
          <a:srcRect b="0" l="0" r="0" t="0"/>
          <a:stretch/>
        </p:blipFill>
        <p:spPr>
          <a:xfrm>
            <a:off x="4511633" y="6894416"/>
            <a:ext cx="9264734" cy="1124774"/>
          </a:xfrm>
          <a:prstGeom prst="rect">
            <a:avLst/>
          </a:prstGeom>
          <a:noFill/>
          <a:ln>
            <a:noFill/>
          </a:ln>
        </p:spPr>
      </p:pic>
      <p:pic>
        <p:nvPicPr>
          <p:cNvPr descr="preencoded.png" id="57" name="Google Shape;57;p3"/>
          <p:cNvPicPr preferRelativeResize="0"/>
          <p:nvPr/>
        </p:nvPicPr>
        <p:blipFill rotWithShape="1">
          <a:blip r:embed="rId8">
            <a:alphaModFix/>
          </a:blip>
          <a:srcRect b="0" l="0" r="0" t="0"/>
          <a:stretch/>
        </p:blipFill>
        <p:spPr>
          <a:xfrm>
            <a:off x="4511633" y="5637554"/>
            <a:ext cx="9264734" cy="1124773"/>
          </a:xfrm>
          <a:prstGeom prst="rect">
            <a:avLst/>
          </a:prstGeom>
          <a:noFill/>
          <a:ln>
            <a:noFill/>
          </a:ln>
        </p:spPr>
      </p:pic>
      <p:sp>
        <p:nvSpPr>
          <p:cNvPr id="58" name="Google Shape;58;p3"/>
          <p:cNvSpPr/>
          <p:nvPr/>
        </p:nvSpPr>
        <p:spPr>
          <a:xfrm>
            <a:off x="7867650" y="857250"/>
            <a:ext cx="2505075" cy="7334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i="0" lang="en-US" sz="4800" u="none" cap="none" strike="noStrike">
                <a:solidFill>
                  <a:srgbClr val="FFFFFF"/>
                </a:solidFill>
                <a:latin typeface="IBM Plex Sans"/>
                <a:ea typeface="IBM Plex Sans"/>
                <a:cs typeface="IBM Plex Sans"/>
                <a:sym typeface="IBM Plex Sans"/>
              </a:rPr>
              <a:t>Content</a:t>
            </a:r>
            <a:endParaRPr b="0" i="0" sz="4800" u="none" cap="none" strike="noStrike">
              <a:solidFill>
                <a:schemeClr val="dk1"/>
              </a:solidFill>
              <a:latin typeface="Calibri"/>
              <a:ea typeface="Calibri"/>
              <a:cs typeface="Calibri"/>
              <a:sym typeface="Calibri"/>
            </a:endParaRPr>
          </a:p>
        </p:txBody>
      </p:sp>
      <p:sp>
        <p:nvSpPr>
          <p:cNvPr id="59" name="Google Shape;59;p3"/>
          <p:cNvSpPr/>
          <p:nvPr/>
        </p:nvSpPr>
        <p:spPr>
          <a:xfrm>
            <a:off x="4772025" y="2062643"/>
            <a:ext cx="419100" cy="7334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i="0" lang="en-US" sz="4800" u="none" cap="none" strike="noStrike">
                <a:solidFill>
                  <a:srgbClr val="FFD40B"/>
                </a:solidFill>
                <a:latin typeface="IBM Plex Sans"/>
                <a:ea typeface="IBM Plex Sans"/>
                <a:cs typeface="IBM Plex Sans"/>
                <a:sym typeface="IBM Plex Sans"/>
              </a:rPr>
              <a:t>1</a:t>
            </a:r>
            <a:endParaRPr b="0" i="0" sz="4800" u="none" cap="none" strike="noStrike">
              <a:solidFill>
                <a:schemeClr val="dk1"/>
              </a:solidFill>
              <a:latin typeface="Calibri"/>
              <a:ea typeface="Calibri"/>
              <a:cs typeface="Calibri"/>
              <a:sym typeface="Calibri"/>
            </a:endParaRPr>
          </a:p>
        </p:txBody>
      </p:sp>
      <p:sp>
        <p:nvSpPr>
          <p:cNvPr id="60" name="Google Shape;60;p3"/>
          <p:cNvSpPr/>
          <p:nvPr/>
        </p:nvSpPr>
        <p:spPr>
          <a:xfrm>
            <a:off x="4772025" y="4613550"/>
            <a:ext cx="419100" cy="7334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i="0" lang="en-US" sz="4800" u="none" cap="none" strike="noStrike">
                <a:solidFill>
                  <a:srgbClr val="FFD40B"/>
                </a:solidFill>
                <a:latin typeface="IBM Plex Sans"/>
                <a:ea typeface="IBM Plex Sans"/>
                <a:cs typeface="IBM Plex Sans"/>
                <a:sym typeface="IBM Plex Sans"/>
              </a:rPr>
              <a:t>3</a:t>
            </a:r>
            <a:endParaRPr b="0" i="0" sz="4800" u="none" cap="none" strike="noStrike">
              <a:solidFill>
                <a:schemeClr val="dk1"/>
              </a:solidFill>
              <a:latin typeface="Calibri"/>
              <a:ea typeface="Calibri"/>
              <a:cs typeface="Calibri"/>
              <a:sym typeface="Calibri"/>
            </a:endParaRPr>
          </a:p>
        </p:txBody>
      </p:sp>
      <p:sp>
        <p:nvSpPr>
          <p:cNvPr id="61" name="Google Shape;61;p3"/>
          <p:cNvSpPr/>
          <p:nvPr/>
        </p:nvSpPr>
        <p:spPr>
          <a:xfrm>
            <a:off x="4772025" y="5833228"/>
            <a:ext cx="419100" cy="7334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i="0" lang="en-US" sz="4800" u="none" cap="none" strike="noStrike">
                <a:solidFill>
                  <a:srgbClr val="FFD40B"/>
                </a:solidFill>
                <a:latin typeface="IBM Plex Sans"/>
                <a:ea typeface="IBM Plex Sans"/>
                <a:cs typeface="IBM Plex Sans"/>
                <a:sym typeface="IBM Plex Sans"/>
              </a:rPr>
              <a:t>4</a:t>
            </a:r>
            <a:endParaRPr b="0" i="0" sz="4800" u="none" cap="none" strike="noStrike">
              <a:solidFill>
                <a:schemeClr val="dk1"/>
              </a:solidFill>
              <a:latin typeface="Calibri"/>
              <a:ea typeface="Calibri"/>
              <a:cs typeface="Calibri"/>
              <a:sym typeface="Calibri"/>
            </a:endParaRPr>
          </a:p>
        </p:txBody>
      </p:sp>
      <p:sp>
        <p:nvSpPr>
          <p:cNvPr id="62" name="Google Shape;62;p3"/>
          <p:cNvSpPr/>
          <p:nvPr/>
        </p:nvSpPr>
        <p:spPr>
          <a:xfrm>
            <a:off x="4772025" y="7090090"/>
            <a:ext cx="419100" cy="7334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i="0" lang="en-US" sz="4800" u="none" cap="none" strike="noStrike">
                <a:solidFill>
                  <a:srgbClr val="FFD40B"/>
                </a:solidFill>
                <a:latin typeface="IBM Plex Sans"/>
                <a:ea typeface="IBM Plex Sans"/>
                <a:cs typeface="IBM Plex Sans"/>
                <a:sym typeface="IBM Plex Sans"/>
              </a:rPr>
              <a:t>5</a:t>
            </a:r>
            <a:endParaRPr b="0" i="0" sz="4800" u="none" cap="none" strike="noStrike">
              <a:solidFill>
                <a:schemeClr val="dk1"/>
              </a:solidFill>
              <a:latin typeface="Calibri"/>
              <a:ea typeface="Calibri"/>
              <a:cs typeface="Calibri"/>
              <a:sym typeface="Calibri"/>
            </a:endParaRPr>
          </a:p>
        </p:txBody>
      </p:sp>
      <p:sp>
        <p:nvSpPr>
          <p:cNvPr id="63" name="Google Shape;63;p3"/>
          <p:cNvSpPr/>
          <p:nvPr/>
        </p:nvSpPr>
        <p:spPr>
          <a:xfrm>
            <a:off x="5638800" y="2267430"/>
            <a:ext cx="4314825" cy="32385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100"/>
              <a:buFont typeface="Arial"/>
              <a:buNone/>
            </a:pPr>
            <a:r>
              <a:rPr b="1" lang="en-US" sz="2100">
                <a:solidFill>
                  <a:srgbClr val="FFD40B"/>
                </a:solidFill>
                <a:latin typeface="IBM Plex Sans"/>
                <a:ea typeface="IBM Plex Sans"/>
                <a:cs typeface="IBM Plex Sans"/>
                <a:sym typeface="IBM Plex Sans"/>
              </a:rPr>
              <a:t>What Did Our Team Members Do?</a:t>
            </a:r>
            <a:endParaRPr b="0" i="0" sz="2100" u="none" cap="none" strike="noStrike">
              <a:solidFill>
                <a:schemeClr val="dk1"/>
              </a:solidFill>
              <a:latin typeface="Calibri"/>
              <a:ea typeface="Calibri"/>
              <a:cs typeface="Calibri"/>
              <a:sym typeface="Calibri"/>
            </a:endParaRPr>
          </a:p>
        </p:txBody>
      </p:sp>
      <p:sp>
        <p:nvSpPr>
          <p:cNvPr id="64" name="Google Shape;64;p3"/>
          <p:cNvSpPr/>
          <p:nvPr/>
        </p:nvSpPr>
        <p:spPr>
          <a:xfrm>
            <a:off x="5638800" y="4781154"/>
            <a:ext cx="5848350" cy="32385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100"/>
              <a:buFont typeface="Arial"/>
              <a:buNone/>
            </a:pPr>
            <a:r>
              <a:rPr b="1" lang="en-US" sz="2100">
                <a:solidFill>
                  <a:srgbClr val="FFD40B"/>
                </a:solidFill>
                <a:latin typeface="IBM Plex Sans"/>
                <a:ea typeface="IBM Plex Sans"/>
                <a:cs typeface="IBM Plex Sans"/>
                <a:sym typeface="IBM Plex Sans"/>
              </a:rPr>
              <a:t>Technologies Used | Frontend</a:t>
            </a:r>
            <a:endParaRPr sz="2100">
              <a:solidFill>
                <a:schemeClr val="dk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2100"/>
              <a:buFont typeface="Arial"/>
              <a:buNone/>
            </a:pPr>
            <a:r>
              <a:t/>
            </a:r>
            <a:endParaRPr b="1" sz="2100">
              <a:solidFill>
                <a:srgbClr val="FFD40B"/>
              </a:solidFill>
              <a:latin typeface="IBM Plex Sans"/>
              <a:ea typeface="IBM Plex Sans"/>
              <a:cs typeface="IBM Plex Sans"/>
              <a:sym typeface="IBM Plex Sans"/>
            </a:endParaRPr>
          </a:p>
        </p:txBody>
      </p:sp>
      <p:sp>
        <p:nvSpPr>
          <p:cNvPr id="65" name="Google Shape;65;p3"/>
          <p:cNvSpPr/>
          <p:nvPr/>
        </p:nvSpPr>
        <p:spPr>
          <a:xfrm>
            <a:off x="5638800" y="6038025"/>
            <a:ext cx="5468700" cy="324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100"/>
              <a:buFont typeface="Arial"/>
              <a:buNone/>
            </a:pPr>
            <a:r>
              <a:rPr b="1" lang="en-US" sz="2100">
                <a:solidFill>
                  <a:srgbClr val="FFD40B"/>
                </a:solidFill>
                <a:latin typeface="IBM Plex Sans"/>
                <a:ea typeface="IBM Plex Sans"/>
                <a:cs typeface="IBM Plex Sans"/>
                <a:sym typeface="IBM Plex Sans"/>
              </a:rPr>
              <a:t>Difficulties Faced</a:t>
            </a:r>
            <a:endParaRPr sz="21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2100"/>
              <a:buFont typeface="Arial"/>
              <a:buNone/>
            </a:pPr>
            <a:r>
              <a:t/>
            </a:r>
            <a:endParaRPr b="1" sz="2100">
              <a:solidFill>
                <a:srgbClr val="FFD40B"/>
              </a:solidFill>
              <a:latin typeface="IBM Plex Sans"/>
              <a:ea typeface="IBM Plex Sans"/>
              <a:cs typeface="IBM Plex Sans"/>
              <a:sym typeface="IBM Plex Sans"/>
            </a:endParaRPr>
          </a:p>
          <a:p>
            <a:pPr indent="0" lvl="0" marL="0" marR="0" rtl="0" algn="l">
              <a:lnSpc>
                <a:spcPct val="120000"/>
              </a:lnSpc>
              <a:spcBef>
                <a:spcPts val="0"/>
              </a:spcBef>
              <a:spcAft>
                <a:spcPts val="0"/>
              </a:spcAft>
              <a:buClr>
                <a:srgbClr val="000000"/>
              </a:buClr>
              <a:buSzPts val="2100"/>
              <a:buFont typeface="Arial"/>
              <a:buNone/>
            </a:pPr>
            <a:r>
              <a:t/>
            </a:r>
            <a:endParaRPr sz="2100">
              <a:solidFill>
                <a:schemeClr val="dk1"/>
              </a:solidFill>
              <a:latin typeface="Calibri"/>
              <a:ea typeface="Calibri"/>
              <a:cs typeface="Calibri"/>
              <a:sym typeface="Calibri"/>
            </a:endParaRPr>
          </a:p>
        </p:txBody>
      </p:sp>
      <p:sp>
        <p:nvSpPr>
          <p:cNvPr id="66" name="Google Shape;66;p3"/>
          <p:cNvSpPr/>
          <p:nvPr/>
        </p:nvSpPr>
        <p:spPr>
          <a:xfrm>
            <a:off x="5638800" y="7294875"/>
            <a:ext cx="4991400" cy="324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100"/>
              <a:buFont typeface="Arial"/>
              <a:buNone/>
            </a:pPr>
            <a:r>
              <a:rPr b="1" lang="en-US" sz="2100">
                <a:solidFill>
                  <a:srgbClr val="FFD40B"/>
                </a:solidFill>
                <a:latin typeface="IBM Plex Sans"/>
                <a:ea typeface="IBM Plex Sans"/>
                <a:cs typeface="IBM Plex Sans"/>
                <a:sym typeface="IBM Plex Sans"/>
              </a:rPr>
              <a:t>How Did Our Team Handle Difficulties?</a:t>
            </a:r>
            <a:endParaRPr sz="2100">
              <a:solidFill>
                <a:schemeClr val="dk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2100"/>
              <a:buFont typeface="Arial"/>
              <a:buNone/>
            </a:pPr>
            <a:r>
              <a:t/>
            </a:r>
            <a:endParaRPr b="1" sz="2100">
              <a:solidFill>
                <a:srgbClr val="FFD40B"/>
              </a:solidFill>
              <a:latin typeface="IBM Plex Sans"/>
              <a:ea typeface="IBM Plex Sans"/>
              <a:cs typeface="IBM Plex Sans"/>
              <a:sym typeface="IBM Plex Sans"/>
            </a:endParaRPr>
          </a:p>
        </p:txBody>
      </p:sp>
      <p:sp>
        <p:nvSpPr>
          <p:cNvPr id="67" name="Google Shape;67;p3"/>
          <p:cNvSpPr/>
          <p:nvPr/>
        </p:nvSpPr>
        <p:spPr>
          <a:xfrm>
            <a:off x="4772025" y="3309529"/>
            <a:ext cx="419100" cy="7334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i="0" lang="en-US" sz="4800" u="none" cap="none" strike="noStrike">
                <a:solidFill>
                  <a:srgbClr val="FFD40B"/>
                </a:solidFill>
                <a:latin typeface="IBM Plex Sans"/>
                <a:ea typeface="IBM Plex Sans"/>
                <a:cs typeface="IBM Plex Sans"/>
                <a:sym typeface="IBM Plex Sans"/>
              </a:rPr>
              <a:t>2</a:t>
            </a:r>
            <a:endParaRPr b="0" i="0" sz="4800" u="none" cap="none" strike="noStrike">
              <a:solidFill>
                <a:schemeClr val="dk1"/>
              </a:solidFill>
              <a:latin typeface="Calibri"/>
              <a:ea typeface="Calibri"/>
              <a:cs typeface="Calibri"/>
              <a:sym typeface="Calibri"/>
            </a:endParaRPr>
          </a:p>
        </p:txBody>
      </p:sp>
      <p:sp>
        <p:nvSpPr>
          <p:cNvPr id="68" name="Google Shape;68;p3"/>
          <p:cNvSpPr/>
          <p:nvPr/>
        </p:nvSpPr>
        <p:spPr>
          <a:xfrm>
            <a:off x="5638800" y="3564342"/>
            <a:ext cx="6962775" cy="32385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100"/>
              <a:buFont typeface="Arial"/>
              <a:buNone/>
            </a:pPr>
            <a:r>
              <a:rPr b="1" lang="en-US" sz="2100">
                <a:solidFill>
                  <a:srgbClr val="FFD40B"/>
                </a:solidFill>
                <a:latin typeface="IBM Plex Sans"/>
                <a:ea typeface="IBM Plex Sans"/>
                <a:cs typeface="IBM Plex Sans"/>
                <a:sym typeface="IBM Plex Sans"/>
              </a:rPr>
              <a:t>Technologies Used | Backend</a:t>
            </a:r>
            <a:endParaRPr sz="2100">
              <a:solidFill>
                <a:schemeClr val="dk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2100"/>
              <a:buFont typeface="Arial"/>
              <a:buNone/>
            </a:pPr>
            <a:r>
              <a:t/>
            </a:r>
            <a:endParaRPr b="1" sz="2100">
              <a:solidFill>
                <a:srgbClr val="FFD40B"/>
              </a:solidFill>
              <a:latin typeface="IBM Plex Sans"/>
              <a:ea typeface="IBM Plex Sans"/>
              <a:cs typeface="IBM Plex Sans"/>
              <a:sym typeface="IBM Plex Sans"/>
            </a:endParaRPr>
          </a:p>
        </p:txBody>
      </p:sp>
      <p:sp>
        <p:nvSpPr>
          <p:cNvPr id="69" name="Google Shape;69;p3"/>
          <p:cNvSpPr txBox="1"/>
          <p:nvPr>
            <p:ph idx="4294967295" type="sldNum"/>
          </p:nvPr>
        </p:nvSpPr>
        <p:spPr>
          <a:xfrm>
            <a:off x="17556480" y="9669780"/>
            <a:ext cx="8000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None/>
            </a:pPr>
            <a:fld id="{00000000-1234-1234-1234-123412341234}" type="slidenum">
              <a:rPr b="0" i="0" lang="en-US" sz="100" u="none" cap="none" strike="noStrike">
                <a:solidFill>
                  <a:schemeClr val="dk1"/>
                </a:solidFill>
                <a:latin typeface="Arial"/>
                <a:ea typeface="Arial"/>
                <a:cs typeface="Arial"/>
                <a:sym typeface="Arial"/>
              </a:rPr>
              <a:t>‹#›</a:t>
            </a:fld>
            <a:endParaRPr b="0" i="0" sz="1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descr="preencoded.png" id="75" name="Google Shape;75;p5"/>
          <p:cNvPicPr preferRelativeResize="0"/>
          <p:nvPr/>
        </p:nvPicPr>
        <p:blipFill rotWithShape="1">
          <a:blip r:embed="rId3">
            <a:alphaModFix/>
          </a:blip>
          <a:srcRect b="0" l="0" r="0" t="0"/>
          <a:stretch/>
        </p:blipFill>
        <p:spPr>
          <a:xfrm>
            <a:off x="4800" y="0"/>
            <a:ext cx="18288000" cy="10286999"/>
          </a:xfrm>
          <a:prstGeom prst="rect">
            <a:avLst/>
          </a:prstGeom>
          <a:noFill/>
          <a:ln>
            <a:noFill/>
          </a:ln>
        </p:spPr>
      </p:pic>
      <p:grpSp>
        <p:nvGrpSpPr>
          <p:cNvPr id="76" name="Google Shape;76;p5"/>
          <p:cNvGrpSpPr/>
          <p:nvPr/>
        </p:nvGrpSpPr>
        <p:grpSpPr>
          <a:xfrm>
            <a:off x="1715275" y="3357875"/>
            <a:ext cx="4572000" cy="2743200"/>
            <a:chOff x="939050" y="5918950"/>
            <a:chExt cx="4572000" cy="2743200"/>
          </a:xfrm>
        </p:grpSpPr>
        <p:sp>
          <p:nvSpPr>
            <p:cNvPr id="77" name="Google Shape;77;p5"/>
            <p:cNvSpPr/>
            <p:nvPr/>
          </p:nvSpPr>
          <p:spPr>
            <a:xfrm>
              <a:off x="939050" y="5918950"/>
              <a:ext cx="4572000" cy="2743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txBox="1"/>
            <p:nvPr/>
          </p:nvSpPr>
          <p:spPr>
            <a:xfrm>
              <a:off x="1343025" y="6243100"/>
              <a:ext cx="36771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Ercan Palta</a:t>
              </a:r>
              <a:br>
                <a:rPr lang="en-US">
                  <a:solidFill>
                    <a:schemeClr val="dk1"/>
                  </a:solidFill>
                </a:rPr>
              </a:br>
              <a:br>
                <a:rPr lang="en-US">
                  <a:solidFill>
                    <a:schemeClr val="dk1"/>
                  </a:solidFill>
                </a:rPr>
              </a:br>
              <a:r>
                <a:rPr lang="en-US">
                  <a:solidFill>
                    <a:schemeClr val="dk1"/>
                  </a:solidFill>
                </a:rPr>
                <a:t>Ercan is the Software Tester of our team. He has done all the necessary tests and bug controls during the project development. He also has done a lot of frontend work and created the theme of the 3B project.</a:t>
              </a:r>
              <a:endParaRPr>
                <a:solidFill>
                  <a:schemeClr val="dk1"/>
                </a:solidFill>
              </a:endParaRPr>
            </a:p>
          </p:txBody>
        </p:sp>
      </p:grpSp>
      <p:pic>
        <p:nvPicPr>
          <p:cNvPr descr="preencoded.png" id="79" name="Google Shape;79;p5"/>
          <p:cNvPicPr preferRelativeResize="0"/>
          <p:nvPr/>
        </p:nvPicPr>
        <p:blipFill rotWithShape="1">
          <a:blip r:embed="rId4">
            <a:alphaModFix/>
          </a:blip>
          <a:srcRect b="0" l="0" r="0" t="0"/>
          <a:stretch/>
        </p:blipFill>
        <p:spPr>
          <a:xfrm>
            <a:off x="11941876" y="5444147"/>
            <a:ext cx="4762500" cy="18288"/>
          </a:xfrm>
          <a:prstGeom prst="rect">
            <a:avLst/>
          </a:prstGeom>
          <a:noFill/>
          <a:ln>
            <a:noFill/>
          </a:ln>
        </p:spPr>
      </p:pic>
      <p:sp>
        <p:nvSpPr>
          <p:cNvPr id="80" name="Google Shape;80;p5"/>
          <p:cNvSpPr/>
          <p:nvPr/>
        </p:nvSpPr>
        <p:spPr>
          <a:xfrm>
            <a:off x="1114425" y="857250"/>
            <a:ext cx="10791825" cy="7334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lang="en-US" sz="4800">
                <a:solidFill>
                  <a:srgbClr val="FFFFFF"/>
                </a:solidFill>
                <a:latin typeface="IBM Plex Sans"/>
                <a:ea typeface="IBM Plex Sans"/>
                <a:cs typeface="IBM Plex Sans"/>
                <a:sym typeface="IBM Plex Sans"/>
              </a:rPr>
              <a:t>What Did Our Team Members Do?</a:t>
            </a:r>
            <a:endParaRPr b="0" i="0" sz="4800" u="none" cap="none" strike="noStrike">
              <a:solidFill>
                <a:schemeClr val="dk1"/>
              </a:solidFill>
              <a:latin typeface="Calibri"/>
              <a:ea typeface="Calibri"/>
              <a:cs typeface="Calibri"/>
              <a:sym typeface="Calibri"/>
            </a:endParaRPr>
          </a:p>
        </p:txBody>
      </p:sp>
      <p:sp>
        <p:nvSpPr>
          <p:cNvPr id="81" name="Google Shape;81;p5"/>
          <p:cNvSpPr/>
          <p:nvPr/>
        </p:nvSpPr>
        <p:spPr>
          <a:xfrm>
            <a:off x="838200" y="1935556"/>
            <a:ext cx="16621200" cy="723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400"/>
              <a:buFont typeface="Arial"/>
              <a:buNone/>
            </a:pPr>
            <a:r>
              <a:rPr lang="en-US" sz="2400">
                <a:solidFill>
                  <a:srgbClr val="FFFFFF"/>
                </a:solidFill>
                <a:latin typeface="IBM Plex Sans"/>
                <a:ea typeface="IBM Plex Sans"/>
                <a:cs typeface="IBM Plex Sans"/>
                <a:sym typeface="IBM Plex Sans"/>
              </a:rPr>
              <a:t>Our team worked together on many areas to have a </a:t>
            </a:r>
            <a:r>
              <a:rPr lang="en-US" sz="2400">
                <a:solidFill>
                  <a:srgbClr val="FFFFFF"/>
                </a:solidFill>
                <a:latin typeface="IBM Plex Sans"/>
                <a:ea typeface="IBM Plex Sans"/>
                <a:cs typeface="IBM Plex Sans"/>
                <a:sym typeface="IBM Plex Sans"/>
              </a:rPr>
              <a:t>collaborated</a:t>
            </a:r>
            <a:r>
              <a:rPr lang="en-US" sz="2400">
                <a:solidFill>
                  <a:srgbClr val="FFFFFF"/>
                </a:solidFill>
                <a:latin typeface="IBM Plex Sans"/>
                <a:ea typeface="IBM Plex Sans"/>
                <a:cs typeface="IBM Plex Sans"/>
                <a:sym typeface="IBM Plex Sans"/>
              </a:rPr>
              <a:t> work. Specifically, everyone in the team has done their own specific job to contribute the team. You can see individual contribution of every team member below:</a:t>
            </a:r>
            <a:endParaRPr b="0" i="0" sz="2400" u="none" cap="none" strike="noStrike">
              <a:solidFill>
                <a:schemeClr val="dk1"/>
              </a:solidFill>
              <a:latin typeface="Calibri"/>
              <a:ea typeface="Calibri"/>
              <a:cs typeface="Calibri"/>
              <a:sym typeface="Calibri"/>
            </a:endParaRPr>
          </a:p>
        </p:txBody>
      </p:sp>
      <p:grpSp>
        <p:nvGrpSpPr>
          <p:cNvPr id="82" name="Google Shape;82;p5"/>
          <p:cNvGrpSpPr/>
          <p:nvPr/>
        </p:nvGrpSpPr>
        <p:grpSpPr>
          <a:xfrm>
            <a:off x="4038600" y="6370150"/>
            <a:ext cx="4572000" cy="2743200"/>
            <a:chOff x="1015250" y="5918950"/>
            <a:chExt cx="4572000" cy="2743200"/>
          </a:xfrm>
        </p:grpSpPr>
        <p:sp>
          <p:nvSpPr>
            <p:cNvPr id="83" name="Google Shape;83;p5"/>
            <p:cNvSpPr/>
            <p:nvPr/>
          </p:nvSpPr>
          <p:spPr>
            <a:xfrm>
              <a:off x="1015250" y="5918950"/>
              <a:ext cx="4572000" cy="2743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txBox="1"/>
            <p:nvPr/>
          </p:nvSpPr>
          <p:spPr>
            <a:xfrm>
              <a:off x="1343025" y="6166900"/>
              <a:ext cx="36771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chemeClr val="dk1"/>
                  </a:solidFill>
                </a:rPr>
                <a:t>Evren Çağılcı</a:t>
              </a:r>
              <a:br>
                <a:rPr b="1" lang="en-US">
                  <a:solidFill>
                    <a:schemeClr val="dk1"/>
                  </a:solidFill>
                </a:rPr>
              </a:br>
              <a:br>
                <a:rPr lang="en-US">
                  <a:solidFill>
                    <a:schemeClr val="dk1"/>
                  </a:solidFill>
                </a:rPr>
              </a:br>
              <a:r>
                <a:rPr lang="en-US">
                  <a:solidFill>
                    <a:schemeClr val="dk1"/>
                  </a:solidFill>
                </a:rPr>
                <a:t>Evren is the analyst of our team and he has solved the problems that we have encountered on the backend of the system by analyzing necessary use cases. He has also done many frontend work by creating use cases’ pages and contributing frontend designs.</a:t>
              </a:r>
              <a:endParaRPr>
                <a:solidFill>
                  <a:schemeClr val="dk1"/>
                </a:solidFill>
              </a:endParaRPr>
            </a:p>
          </p:txBody>
        </p:sp>
      </p:grpSp>
      <p:grpSp>
        <p:nvGrpSpPr>
          <p:cNvPr id="85" name="Google Shape;85;p5"/>
          <p:cNvGrpSpPr/>
          <p:nvPr/>
        </p:nvGrpSpPr>
        <p:grpSpPr>
          <a:xfrm>
            <a:off x="11831535" y="3313098"/>
            <a:ext cx="4571832" cy="2743294"/>
            <a:chOff x="939050" y="5995150"/>
            <a:chExt cx="4154700" cy="2404500"/>
          </a:xfrm>
        </p:grpSpPr>
        <p:sp>
          <p:nvSpPr>
            <p:cNvPr id="86" name="Google Shape;86;p5"/>
            <p:cNvSpPr/>
            <p:nvPr/>
          </p:nvSpPr>
          <p:spPr>
            <a:xfrm>
              <a:off x="939050" y="5995150"/>
              <a:ext cx="4154700" cy="24045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nvSpPr>
          <p:spPr>
            <a:xfrm>
              <a:off x="1183673" y="6367268"/>
              <a:ext cx="3677100" cy="15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chemeClr val="dk1"/>
                  </a:solidFill>
                </a:rPr>
                <a:t>Seyit Ahmet Koçyiğit</a:t>
              </a:r>
              <a:br>
                <a:rPr b="1" lang="en-US">
                  <a:solidFill>
                    <a:schemeClr val="dk1"/>
                  </a:solidFill>
                </a:rPr>
              </a:br>
              <a:br>
                <a:rPr lang="en-US">
                  <a:solidFill>
                    <a:schemeClr val="dk1"/>
                  </a:solidFill>
                </a:rPr>
              </a:br>
              <a:r>
                <a:rPr lang="en-US">
                  <a:solidFill>
                    <a:schemeClr val="dk1"/>
                  </a:solidFill>
                </a:rPr>
                <a:t>Seyit was the architect of our software team. He has solved  many connection problems between backend and frontend. He has also done lots of work creating necessary functions and solving some use state problems on the frontend.</a:t>
              </a:r>
              <a:endParaRPr>
                <a:solidFill>
                  <a:schemeClr val="dk1"/>
                </a:solidFill>
              </a:endParaRPr>
            </a:p>
          </p:txBody>
        </p:sp>
      </p:grpSp>
      <p:grpSp>
        <p:nvGrpSpPr>
          <p:cNvPr id="88" name="Google Shape;88;p5"/>
          <p:cNvGrpSpPr/>
          <p:nvPr/>
        </p:nvGrpSpPr>
        <p:grpSpPr>
          <a:xfrm>
            <a:off x="6849600" y="3312543"/>
            <a:ext cx="4572000" cy="2743123"/>
            <a:chOff x="939050" y="5918950"/>
            <a:chExt cx="4572000" cy="2431200"/>
          </a:xfrm>
        </p:grpSpPr>
        <p:sp>
          <p:nvSpPr>
            <p:cNvPr id="89" name="Google Shape;89;p5"/>
            <p:cNvSpPr/>
            <p:nvPr/>
          </p:nvSpPr>
          <p:spPr>
            <a:xfrm>
              <a:off x="939050" y="5918950"/>
              <a:ext cx="4572000" cy="2431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nvSpPr>
          <p:spPr>
            <a:xfrm>
              <a:off x="1386500" y="6132288"/>
              <a:ext cx="3677100" cy="20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chemeClr val="dk1"/>
                  </a:solidFill>
                </a:rPr>
                <a:t>Muhammet Göktuğ Ocaklıoğlu</a:t>
              </a:r>
              <a:br>
                <a:rPr lang="en-US">
                  <a:solidFill>
                    <a:schemeClr val="dk1"/>
                  </a:solidFill>
                </a:rPr>
              </a:br>
              <a:br>
                <a:rPr lang="en-US">
                  <a:solidFill>
                    <a:schemeClr val="dk1"/>
                  </a:solidFill>
                </a:rPr>
              </a:br>
              <a:r>
                <a:rPr lang="en-US" sz="1500">
                  <a:solidFill>
                    <a:schemeClr val="dk1"/>
                  </a:solidFill>
                </a:rPr>
                <a:t>He has tracked compliance to policies and procedures and resolved or escalated any compliance issues and spent a lot of time creating database tables and functions. He has also helped our team a lot connecting backend to database and frontend.</a:t>
              </a:r>
              <a:endParaRPr>
                <a:solidFill>
                  <a:schemeClr val="dk1"/>
                </a:solidFill>
              </a:endParaRPr>
            </a:p>
          </p:txBody>
        </p:sp>
      </p:grpSp>
      <p:grpSp>
        <p:nvGrpSpPr>
          <p:cNvPr id="91" name="Google Shape;91;p5"/>
          <p:cNvGrpSpPr/>
          <p:nvPr/>
        </p:nvGrpSpPr>
        <p:grpSpPr>
          <a:xfrm>
            <a:off x="9287850" y="6370150"/>
            <a:ext cx="4572000" cy="2743200"/>
            <a:chOff x="939050" y="5918950"/>
            <a:chExt cx="4572000" cy="2743200"/>
          </a:xfrm>
        </p:grpSpPr>
        <p:sp>
          <p:nvSpPr>
            <p:cNvPr id="92" name="Google Shape;92;p5"/>
            <p:cNvSpPr/>
            <p:nvPr/>
          </p:nvSpPr>
          <p:spPr>
            <a:xfrm>
              <a:off x="939050" y="5918950"/>
              <a:ext cx="4572000" cy="2743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txBox="1"/>
            <p:nvPr/>
          </p:nvSpPr>
          <p:spPr>
            <a:xfrm>
              <a:off x="1114425" y="6166900"/>
              <a:ext cx="36771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chemeClr val="dk1"/>
                  </a:solidFill>
                </a:rPr>
                <a:t>Yasin Kömür</a:t>
              </a:r>
              <a:br>
                <a:rPr b="1" lang="en-US">
                  <a:solidFill>
                    <a:schemeClr val="dk1"/>
                  </a:solidFill>
                </a:rPr>
              </a:br>
              <a:br>
                <a:rPr lang="en-US">
                  <a:solidFill>
                    <a:schemeClr val="dk1"/>
                  </a:solidFill>
                </a:rPr>
              </a:br>
              <a:r>
                <a:rPr lang="en-US" sz="1500">
                  <a:solidFill>
                    <a:schemeClr val="dk1"/>
                  </a:solidFill>
                </a:rPr>
                <a:t>He has managed the process of creating project and using necessary technologies. He has created backend functions and resolved bugs during the test phase of the project. </a:t>
              </a:r>
              <a:endParaRPr>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preencoded.png" id="99" name="Google Shape;99;p8"/>
          <p:cNvPicPr preferRelativeResize="0"/>
          <p:nvPr/>
        </p:nvPicPr>
        <p:blipFill rotWithShape="1">
          <a:blip r:embed="rId3">
            <a:alphaModFix/>
          </a:blip>
          <a:srcRect b="0" l="0" r="0" t="0"/>
          <a:stretch/>
        </p:blipFill>
        <p:spPr>
          <a:xfrm>
            <a:off x="0" y="0"/>
            <a:ext cx="18288000" cy="10286999"/>
          </a:xfrm>
          <a:prstGeom prst="rect">
            <a:avLst/>
          </a:prstGeom>
          <a:noFill/>
          <a:ln>
            <a:noFill/>
          </a:ln>
        </p:spPr>
      </p:pic>
      <p:pic>
        <p:nvPicPr>
          <p:cNvPr descr="preencoded.png" id="100" name="Google Shape;100;p8"/>
          <p:cNvPicPr preferRelativeResize="0"/>
          <p:nvPr/>
        </p:nvPicPr>
        <p:blipFill rotWithShape="1">
          <a:blip r:embed="rId4">
            <a:alphaModFix/>
          </a:blip>
          <a:srcRect b="0" l="0" r="0" t="0"/>
          <a:stretch/>
        </p:blipFill>
        <p:spPr>
          <a:xfrm>
            <a:off x="1845595" y="4092836"/>
            <a:ext cx="85725" cy="1097454"/>
          </a:xfrm>
          <a:prstGeom prst="rect">
            <a:avLst/>
          </a:prstGeom>
          <a:noFill/>
          <a:ln>
            <a:noFill/>
          </a:ln>
        </p:spPr>
      </p:pic>
      <p:pic>
        <p:nvPicPr>
          <p:cNvPr descr="preencoded.png" id="101" name="Google Shape;101;p8"/>
          <p:cNvPicPr preferRelativeResize="0"/>
          <p:nvPr/>
        </p:nvPicPr>
        <p:blipFill rotWithShape="1">
          <a:blip r:embed="rId5">
            <a:alphaModFix/>
          </a:blip>
          <a:srcRect b="0" l="0" r="0" t="0"/>
          <a:stretch/>
        </p:blipFill>
        <p:spPr>
          <a:xfrm>
            <a:off x="1845595" y="5816682"/>
            <a:ext cx="85725" cy="1097454"/>
          </a:xfrm>
          <a:prstGeom prst="rect">
            <a:avLst/>
          </a:prstGeom>
          <a:noFill/>
          <a:ln>
            <a:noFill/>
          </a:ln>
        </p:spPr>
      </p:pic>
      <p:pic>
        <p:nvPicPr>
          <p:cNvPr descr="preencoded.png" id="102" name="Google Shape;102;p8"/>
          <p:cNvPicPr preferRelativeResize="0"/>
          <p:nvPr/>
        </p:nvPicPr>
        <p:blipFill rotWithShape="1">
          <a:blip r:embed="rId6">
            <a:alphaModFix/>
          </a:blip>
          <a:srcRect b="0" l="0" r="0" t="0"/>
          <a:stretch/>
        </p:blipFill>
        <p:spPr>
          <a:xfrm>
            <a:off x="1845595" y="7540530"/>
            <a:ext cx="85725" cy="1097454"/>
          </a:xfrm>
          <a:prstGeom prst="rect">
            <a:avLst/>
          </a:prstGeom>
          <a:noFill/>
          <a:ln>
            <a:noFill/>
          </a:ln>
        </p:spPr>
      </p:pic>
      <p:pic>
        <p:nvPicPr>
          <p:cNvPr descr="preencoded.png" id="103" name="Google Shape;103;p8"/>
          <p:cNvPicPr preferRelativeResize="0"/>
          <p:nvPr/>
        </p:nvPicPr>
        <p:blipFill rotWithShape="1">
          <a:blip r:embed="rId7">
            <a:alphaModFix/>
          </a:blip>
          <a:srcRect b="0" l="0" r="0" t="0"/>
          <a:stretch/>
        </p:blipFill>
        <p:spPr>
          <a:xfrm>
            <a:off x="1775285" y="5390313"/>
            <a:ext cx="226345" cy="226344"/>
          </a:xfrm>
          <a:prstGeom prst="rect">
            <a:avLst/>
          </a:prstGeom>
          <a:noFill/>
          <a:ln>
            <a:noFill/>
          </a:ln>
        </p:spPr>
      </p:pic>
      <p:pic>
        <p:nvPicPr>
          <p:cNvPr descr="preencoded.png" id="104" name="Google Shape;104;p8"/>
          <p:cNvPicPr preferRelativeResize="0"/>
          <p:nvPr/>
        </p:nvPicPr>
        <p:blipFill rotWithShape="1">
          <a:blip r:embed="rId8">
            <a:alphaModFix/>
          </a:blip>
          <a:srcRect b="0" l="0" r="0" t="0"/>
          <a:stretch/>
        </p:blipFill>
        <p:spPr>
          <a:xfrm>
            <a:off x="1775285" y="7114161"/>
            <a:ext cx="226345" cy="226344"/>
          </a:xfrm>
          <a:prstGeom prst="rect">
            <a:avLst/>
          </a:prstGeom>
          <a:noFill/>
          <a:ln>
            <a:noFill/>
          </a:ln>
        </p:spPr>
      </p:pic>
      <p:sp>
        <p:nvSpPr>
          <p:cNvPr id="105" name="Google Shape;105;p8"/>
          <p:cNvSpPr/>
          <p:nvPr/>
        </p:nvSpPr>
        <p:spPr>
          <a:xfrm>
            <a:off x="1666875" y="857250"/>
            <a:ext cx="10791825" cy="7334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lang="en-US" sz="4800">
                <a:solidFill>
                  <a:srgbClr val="FFFFFF"/>
                </a:solidFill>
                <a:latin typeface="IBM Plex Sans"/>
                <a:ea typeface="IBM Plex Sans"/>
                <a:cs typeface="IBM Plex Sans"/>
                <a:sym typeface="IBM Plex Sans"/>
              </a:rPr>
              <a:t>Technologies Used | Backend</a:t>
            </a:r>
            <a:endParaRPr b="0" i="0" sz="4800" u="none" cap="none" strike="noStrike">
              <a:solidFill>
                <a:schemeClr val="dk1"/>
              </a:solidFill>
              <a:latin typeface="Calibri"/>
              <a:ea typeface="Calibri"/>
              <a:cs typeface="Calibri"/>
              <a:sym typeface="Calibri"/>
            </a:endParaRPr>
          </a:p>
        </p:txBody>
      </p:sp>
      <p:sp>
        <p:nvSpPr>
          <p:cNvPr id="106" name="Google Shape;106;p8"/>
          <p:cNvSpPr/>
          <p:nvPr/>
        </p:nvSpPr>
        <p:spPr>
          <a:xfrm>
            <a:off x="838200" y="1935556"/>
            <a:ext cx="16621125" cy="723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400"/>
              <a:buFont typeface="Arial"/>
              <a:buNone/>
            </a:pPr>
            <a:r>
              <a:rPr lang="en-US" sz="2400">
                <a:solidFill>
                  <a:srgbClr val="FFFFFF"/>
                </a:solidFill>
                <a:latin typeface="IBM Plex Sans"/>
                <a:ea typeface="IBM Plex Sans"/>
                <a:cs typeface="IBM Plex Sans"/>
                <a:sym typeface="IBM Plex Sans"/>
              </a:rPr>
              <a:t>We tried to use technologies that can be learned in a faster pace and implemented straightforwardly. We decided to use Java Spring Boot as our backend technology since all the team members were familiar with Java and could do some changes on Spring Boot.</a:t>
            </a:r>
            <a:endParaRPr b="0" i="0" sz="2400" u="none" cap="none" strike="noStrike">
              <a:solidFill>
                <a:schemeClr val="dk1"/>
              </a:solidFill>
              <a:latin typeface="Calibri"/>
              <a:ea typeface="Calibri"/>
              <a:cs typeface="Calibri"/>
              <a:sym typeface="Calibri"/>
            </a:endParaRPr>
          </a:p>
        </p:txBody>
      </p:sp>
      <p:sp>
        <p:nvSpPr>
          <p:cNvPr id="107" name="Google Shape;107;p8"/>
          <p:cNvSpPr/>
          <p:nvPr/>
        </p:nvSpPr>
        <p:spPr>
          <a:xfrm>
            <a:off x="2152725" y="4391025"/>
            <a:ext cx="8134500" cy="1104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800"/>
              <a:buFont typeface="Arial"/>
              <a:buNone/>
            </a:pPr>
            <a:r>
              <a:rPr lang="en-US" sz="1800">
                <a:solidFill>
                  <a:srgbClr val="FFFFFF"/>
                </a:solidFill>
                <a:latin typeface="IBM Plex Sans"/>
                <a:ea typeface="IBM Plex Sans"/>
                <a:cs typeface="IBM Plex Sans"/>
                <a:sym typeface="IBM Plex Sans"/>
              </a:rPr>
              <a:t>We used MySQL for our database connection. We </a:t>
            </a:r>
            <a:r>
              <a:rPr lang="en-US" sz="1800">
                <a:solidFill>
                  <a:srgbClr val="FFFFFF"/>
                </a:solidFill>
                <a:latin typeface="IBM Plex Sans"/>
                <a:ea typeface="IBM Plex Sans"/>
                <a:cs typeface="IBM Plex Sans"/>
                <a:sym typeface="IBM Plex Sans"/>
              </a:rPr>
              <a:t>received </a:t>
            </a:r>
            <a:r>
              <a:rPr lang="en-US" sz="1800">
                <a:solidFill>
                  <a:srgbClr val="FFFFFF"/>
                </a:solidFill>
                <a:latin typeface="IBM Plex Sans"/>
                <a:ea typeface="IBM Plex Sans"/>
                <a:cs typeface="IBM Plex Sans"/>
                <a:sym typeface="IBM Plex Sans"/>
              </a:rPr>
              <a:t>assistance using MySQL workbench.</a:t>
            </a:r>
            <a:endParaRPr b="0" i="0" sz="1800" u="none" cap="none" strike="noStrike">
              <a:solidFill>
                <a:schemeClr val="dk1"/>
              </a:solidFill>
              <a:latin typeface="Calibri"/>
              <a:ea typeface="Calibri"/>
              <a:cs typeface="Calibri"/>
              <a:sym typeface="Calibri"/>
            </a:endParaRPr>
          </a:p>
        </p:txBody>
      </p:sp>
      <p:sp>
        <p:nvSpPr>
          <p:cNvPr id="108" name="Google Shape;108;p8"/>
          <p:cNvSpPr/>
          <p:nvPr/>
        </p:nvSpPr>
        <p:spPr>
          <a:xfrm>
            <a:off x="2135625" y="6103925"/>
            <a:ext cx="7880400" cy="8286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800"/>
              <a:buFont typeface="Arial"/>
              <a:buNone/>
            </a:pPr>
            <a:r>
              <a:rPr lang="en-US" sz="1800">
                <a:solidFill>
                  <a:srgbClr val="FFFFFF"/>
                </a:solidFill>
                <a:latin typeface="IBM Plex Sans"/>
                <a:ea typeface="IBM Plex Sans"/>
                <a:cs typeface="IBM Plex Sans"/>
                <a:sym typeface="IBM Plex Sans"/>
              </a:rPr>
              <a:t>Spring Boot simplifies the setup and configuration of Java applications, reducing boilerplate code and allowing for faster development</a:t>
            </a:r>
            <a:endParaRPr b="0" i="0" sz="1800" u="none" cap="none" strike="noStrike">
              <a:solidFill>
                <a:schemeClr val="dk1"/>
              </a:solidFill>
              <a:latin typeface="Calibri"/>
              <a:ea typeface="Calibri"/>
              <a:cs typeface="Calibri"/>
              <a:sym typeface="Calibri"/>
            </a:endParaRPr>
          </a:p>
        </p:txBody>
      </p:sp>
      <p:sp>
        <p:nvSpPr>
          <p:cNvPr id="109" name="Google Shape;109;p8"/>
          <p:cNvSpPr/>
          <p:nvPr/>
        </p:nvSpPr>
        <p:spPr>
          <a:xfrm>
            <a:off x="2152713" y="7812950"/>
            <a:ext cx="8134500" cy="5526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800"/>
              <a:buFont typeface="Arial"/>
              <a:buNone/>
            </a:pPr>
            <a:r>
              <a:rPr lang="en-US" sz="1800">
                <a:solidFill>
                  <a:srgbClr val="FFFFFF"/>
                </a:solidFill>
                <a:latin typeface="IBM Plex Sans"/>
                <a:ea typeface="IBM Plex Sans"/>
                <a:cs typeface="IBM Plex Sans"/>
                <a:sym typeface="IBM Plex Sans"/>
              </a:rPr>
              <a:t>Spring Boot is well-suited for building microservices architectures, providing extensive support for developing, deploying, and scaling independent services.</a:t>
            </a:r>
            <a:endParaRPr b="0" i="0" sz="1800" u="none" cap="none" strike="noStrike">
              <a:solidFill>
                <a:schemeClr val="dk1"/>
              </a:solidFill>
              <a:latin typeface="Calibri"/>
              <a:ea typeface="Calibri"/>
              <a:cs typeface="Calibri"/>
              <a:sym typeface="Calibri"/>
            </a:endParaRPr>
          </a:p>
        </p:txBody>
      </p:sp>
      <p:sp>
        <p:nvSpPr>
          <p:cNvPr id="110" name="Google Shape;110;p8"/>
          <p:cNvSpPr/>
          <p:nvPr/>
        </p:nvSpPr>
        <p:spPr>
          <a:xfrm>
            <a:off x="10220325" y="5886990"/>
            <a:ext cx="819150" cy="2762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800"/>
              <a:buFont typeface="Arial"/>
              <a:buNone/>
            </a:pPr>
            <a:r>
              <a:rPr b="1" i="0" lang="en-US" sz="1800" u="none" cap="none" strike="noStrike">
                <a:solidFill>
                  <a:srgbClr val="000000"/>
                </a:solidFill>
                <a:latin typeface="IBM Plex Sans"/>
                <a:ea typeface="IBM Plex Sans"/>
                <a:cs typeface="IBM Plex Sans"/>
                <a:sym typeface="IBM Plex Sans"/>
              </a:rPr>
              <a:t>Branch</a:t>
            </a:r>
            <a:endParaRPr b="0" i="0" sz="1800" u="none" cap="none" strike="noStrike">
              <a:solidFill>
                <a:schemeClr val="dk1"/>
              </a:solidFill>
              <a:latin typeface="Calibri"/>
              <a:ea typeface="Calibri"/>
              <a:cs typeface="Calibri"/>
              <a:sym typeface="Calibri"/>
            </a:endParaRPr>
          </a:p>
        </p:txBody>
      </p:sp>
      <p:sp>
        <p:nvSpPr>
          <p:cNvPr id="111" name="Google Shape;111;p8"/>
          <p:cNvSpPr/>
          <p:nvPr/>
        </p:nvSpPr>
        <p:spPr>
          <a:xfrm>
            <a:off x="9029700" y="6201315"/>
            <a:ext cx="3200400" cy="2286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500"/>
              <a:buFont typeface="Arial"/>
              <a:buNone/>
            </a:pPr>
            <a:r>
              <a:rPr b="0" i="0" lang="en-US" sz="1500" u="none" cap="none" strike="noStrike">
                <a:solidFill>
                  <a:srgbClr val="000000"/>
                </a:solidFill>
                <a:latin typeface="IBM Plex Sans"/>
                <a:ea typeface="IBM Plex Sans"/>
                <a:cs typeface="IBM Plex Sans"/>
                <a:sym typeface="IBM Plex Sans"/>
              </a:rPr>
              <a:t>Hash of the 1st group of transactions</a:t>
            </a:r>
            <a:endParaRPr b="0" i="0" sz="1500" u="none" cap="none" strike="noStrike">
              <a:solidFill>
                <a:schemeClr val="dk1"/>
              </a:solidFill>
              <a:latin typeface="Calibri"/>
              <a:ea typeface="Calibri"/>
              <a:cs typeface="Calibri"/>
              <a:sym typeface="Calibri"/>
            </a:endParaRPr>
          </a:p>
        </p:txBody>
      </p:sp>
      <p:sp>
        <p:nvSpPr>
          <p:cNvPr id="112" name="Google Shape;112;p8"/>
          <p:cNvSpPr/>
          <p:nvPr/>
        </p:nvSpPr>
        <p:spPr>
          <a:xfrm>
            <a:off x="13573125" y="8214731"/>
            <a:ext cx="1209675" cy="2286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500"/>
              <a:buFont typeface="Arial"/>
              <a:buNone/>
            </a:pPr>
            <a:r>
              <a:rPr b="0" i="0" lang="en-US" sz="1500" u="none" cap="none" strike="noStrike">
                <a:solidFill>
                  <a:srgbClr val="000000"/>
                </a:solidFill>
                <a:latin typeface="IBM Plex Sans"/>
                <a:ea typeface="IBM Plex Sans"/>
                <a:cs typeface="IBM Plex Sans"/>
                <a:sym typeface="IBM Plex Sans"/>
              </a:rPr>
              <a:t>Transaction 3</a:t>
            </a:r>
            <a:endParaRPr b="0" i="0" sz="1500" u="none" cap="none" strike="noStrike">
              <a:solidFill>
                <a:schemeClr val="dk1"/>
              </a:solidFill>
              <a:latin typeface="Calibri"/>
              <a:ea typeface="Calibri"/>
              <a:cs typeface="Calibri"/>
              <a:sym typeface="Calibri"/>
            </a:endParaRPr>
          </a:p>
        </p:txBody>
      </p:sp>
      <p:sp>
        <p:nvSpPr>
          <p:cNvPr id="113" name="Google Shape;113;p8"/>
          <p:cNvSpPr txBox="1"/>
          <p:nvPr>
            <p:ph idx="4294967295" type="sldNum"/>
          </p:nvPr>
        </p:nvSpPr>
        <p:spPr>
          <a:xfrm>
            <a:off x="17556480" y="9669780"/>
            <a:ext cx="8000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None/>
            </a:pPr>
            <a:fld id="{00000000-1234-1234-1234-123412341234}" type="slidenum">
              <a:rPr b="0" i="0" lang="en-US" sz="100" u="none" cap="none" strike="noStrike">
                <a:solidFill>
                  <a:schemeClr val="dk1"/>
                </a:solidFill>
                <a:latin typeface="Arial"/>
                <a:ea typeface="Arial"/>
                <a:cs typeface="Arial"/>
                <a:sym typeface="Arial"/>
              </a:rPr>
              <a:t>‹#›</a:t>
            </a:fld>
            <a:endParaRPr b="0" i="0" sz="1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preencoded.png" id="119" name="Google Shape;119;g24e1f73add0_0_47"/>
          <p:cNvPicPr preferRelativeResize="0"/>
          <p:nvPr/>
        </p:nvPicPr>
        <p:blipFill rotWithShape="1">
          <a:blip r:embed="rId3">
            <a:alphaModFix/>
          </a:blip>
          <a:srcRect b="0" l="0" r="0" t="0"/>
          <a:stretch/>
        </p:blipFill>
        <p:spPr>
          <a:xfrm>
            <a:off x="0" y="0"/>
            <a:ext cx="18288000" cy="10286999"/>
          </a:xfrm>
          <a:prstGeom prst="rect">
            <a:avLst/>
          </a:prstGeom>
          <a:noFill/>
          <a:ln>
            <a:noFill/>
          </a:ln>
        </p:spPr>
      </p:pic>
      <p:pic>
        <p:nvPicPr>
          <p:cNvPr descr="preencoded.png" id="120" name="Google Shape;120;g24e1f73add0_0_47"/>
          <p:cNvPicPr preferRelativeResize="0"/>
          <p:nvPr/>
        </p:nvPicPr>
        <p:blipFill rotWithShape="1">
          <a:blip r:embed="rId4">
            <a:alphaModFix/>
          </a:blip>
          <a:srcRect b="0" l="0" r="0" t="0"/>
          <a:stretch/>
        </p:blipFill>
        <p:spPr>
          <a:xfrm>
            <a:off x="1845587" y="4092825"/>
            <a:ext cx="85727" cy="1241392"/>
          </a:xfrm>
          <a:prstGeom prst="rect">
            <a:avLst/>
          </a:prstGeom>
          <a:noFill/>
          <a:ln>
            <a:noFill/>
          </a:ln>
        </p:spPr>
      </p:pic>
      <p:pic>
        <p:nvPicPr>
          <p:cNvPr descr="preencoded.png" id="121" name="Google Shape;121;g24e1f73add0_0_47"/>
          <p:cNvPicPr preferRelativeResize="0"/>
          <p:nvPr/>
        </p:nvPicPr>
        <p:blipFill rotWithShape="1">
          <a:blip r:embed="rId5">
            <a:alphaModFix/>
          </a:blip>
          <a:srcRect b="0" l="0" r="0" t="0"/>
          <a:stretch/>
        </p:blipFill>
        <p:spPr>
          <a:xfrm>
            <a:off x="1845587" y="6042765"/>
            <a:ext cx="85727" cy="1241392"/>
          </a:xfrm>
          <a:prstGeom prst="rect">
            <a:avLst/>
          </a:prstGeom>
          <a:noFill/>
          <a:ln>
            <a:noFill/>
          </a:ln>
        </p:spPr>
      </p:pic>
      <p:pic>
        <p:nvPicPr>
          <p:cNvPr descr="preencoded.png" id="122" name="Google Shape;122;g24e1f73add0_0_47"/>
          <p:cNvPicPr preferRelativeResize="0"/>
          <p:nvPr/>
        </p:nvPicPr>
        <p:blipFill rotWithShape="1">
          <a:blip r:embed="rId6">
            <a:alphaModFix/>
          </a:blip>
          <a:srcRect b="0" l="0" r="0" t="0"/>
          <a:stretch/>
        </p:blipFill>
        <p:spPr>
          <a:xfrm>
            <a:off x="1845587" y="7992708"/>
            <a:ext cx="85727" cy="1241392"/>
          </a:xfrm>
          <a:prstGeom prst="rect">
            <a:avLst/>
          </a:prstGeom>
          <a:noFill/>
          <a:ln>
            <a:noFill/>
          </a:ln>
        </p:spPr>
      </p:pic>
      <p:pic>
        <p:nvPicPr>
          <p:cNvPr descr="preencoded.png" id="123" name="Google Shape;123;g24e1f73add0_0_47"/>
          <p:cNvPicPr preferRelativeResize="0"/>
          <p:nvPr/>
        </p:nvPicPr>
        <p:blipFill rotWithShape="1">
          <a:blip r:embed="rId7">
            <a:alphaModFix/>
          </a:blip>
          <a:srcRect b="0" l="0" r="0" t="0"/>
          <a:stretch/>
        </p:blipFill>
        <p:spPr>
          <a:xfrm>
            <a:off x="1775275" y="5560475"/>
            <a:ext cx="226350" cy="256031"/>
          </a:xfrm>
          <a:prstGeom prst="rect">
            <a:avLst/>
          </a:prstGeom>
          <a:noFill/>
          <a:ln>
            <a:noFill/>
          </a:ln>
        </p:spPr>
      </p:pic>
      <p:pic>
        <p:nvPicPr>
          <p:cNvPr descr="preencoded.png" id="124" name="Google Shape;124;g24e1f73add0_0_47"/>
          <p:cNvPicPr preferRelativeResize="0"/>
          <p:nvPr/>
        </p:nvPicPr>
        <p:blipFill rotWithShape="1">
          <a:blip r:embed="rId8">
            <a:alphaModFix/>
          </a:blip>
          <a:srcRect b="0" l="0" r="0" t="0"/>
          <a:stretch/>
        </p:blipFill>
        <p:spPr>
          <a:xfrm>
            <a:off x="1775275" y="7510418"/>
            <a:ext cx="226350" cy="256031"/>
          </a:xfrm>
          <a:prstGeom prst="rect">
            <a:avLst/>
          </a:prstGeom>
          <a:noFill/>
          <a:ln>
            <a:noFill/>
          </a:ln>
        </p:spPr>
      </p:pic>
      <p:sp>
        <p:nvSpPr>
          <p:cNvPr id="125" name="Google Shape;125;g24e1f73add0_0_47"/>
          <p:cNvSpPr/>
          <p:nvPr/>
        </p:nvSpPr>
        <p:spPr>
          <a:xfrm>
            <a:off x="1666875" y="857250"/>
            <a:ext cx="10791900" cy="7335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lang="en-US" sz="4800">
                <a:solidFill>
                  <a:srgbClr val="FFFFFF"/>
                </a:solidFill>
                <a:latin typeface="IBM Plex Sans"/>
                <a:ea typeface="IBM Plex Sans"/>
                <a:cs typeface="IBM Plex Sans"/>
                <a:sym typeface="IBM Plex Sans"/>
              </a:rPr>
              <a:t>Technologies Used | Frontend</a:t>
            </a:r>
            <a:endParaRPr b="0" i="0" sz="4800" u="none" cap="none" strike="noStrike">
              <a:solidFill>
                <a:schemeClr val="dk1"/>
              </a:solidFill>
              <a:latin typeface="Calibri"/>
              <a:ea typeface="Calibri"/>
              <a:cs typeface="Calibri"/>
              <a:sym typeface="Calibri"/>
            </a:endParaRPr>
          </a:p>
        </p:txBody>
      </p:sp>
      <p:sp>
        <p:nvSpPr>
          <p:cNvPr id="126" name="Google Shape;126;g24e1f73add0_0_47"/>
          <p:cNvSpPr/>
          <p:nvPr/>
        </p:nvSpPr>
        <p:spPr>
          <a:xfrm>
            <a:off x="838200" y="1935556"/>
            <a:ext cx="16621200" cy="723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400"/>
              <a:buFont typeface="Arial"/>
              <a:buNone/>
            </a:pPr>
            <a:r>
              <a:rPr lang="en-US" sz="2400">
                <a:solidFill>
                  <a:srgbClr val="FFFFFF"/>
                </a:solidFill>
                <a:latin typeface="IBM Plex Sans"/>
                <a:ea typeface="IBM Plex Sans"/>
                <a:cs typeface="IBM Plex Sans"/>
                <a:sym typeface="IBM Plex Sans"/>
              </a:rPr>
              <a:t>We used React for our frontend development. It is easy to use and has a lot of plugins that can help us during the development phase. Our team were also familiar with React and this made the development even faster. Here are some specific reasons why we used React.</a:t>
            </a:r>
            <a:endParaRPr b="0" i="0" sz="2400" u="none" cap="none" strike="noStrike">
              <a:solidFill>
                <a:schemeClr val="dk1"/>
              </a:solidFill>
              <a:latin typeface="Calibri"/>
              <a:ea typeface="Calibri"/>
              <a:cs typeface="Calibri"/>
              <a:sym typeface="Calibri"/>
            </a:endParaRPr>
          </a:p>
        </p:txBody>
      </p:sp>
      <p:sp>
        <p:nvSpPr>
          <p:cNvPr id="127" name="Google Shape;127;g24e1f73add0_0_47"/>
          <p:cNvSpPr/>
          <p:nvPr/>
        </p:nvSpPr>
        <p:spPr>
          <a:xfrm>
            <a:off x="2152650" y="4060550"/>
            <a:ext cx="11499300" cy="1104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800"/>
              <a:buFont typeface="Arial"/>
              <a:buNone/>
            </a:pPr>
            <a:r>
              <a:rPr lang="en-US" sz="1800">
                <a:solidFill>
                  <a:srgbClr val="FFFFFF"/>
                </a:solidFill>
                <a:latin typeface="IBM Plex Sans"/>
                <a:ea typeface="IBM Plex Sans"/>
                <a:cs typeface="IBM Plex Sans"/>
                <a:sym typeface="IBM Plex Sans"/>
              </a:rPr>
              <a:t>Component-Based Architecture: React follows a component-based architecture, allowing developers to build complex user interfaces by breaking them down into reusable and self-contained components. This modular approach promotes code reusability, maintainability, and scalability, making it easier to manage and update different parts of an application.</a:t>
            </a:r>
            <a:endParaRPr b="0" i="0" sz="1800" u="none" cap="none" strike="noStrike">
              <a:solidFill>
                <a:schemeClr val="dk1"/>
              </a:solidFill>
              <a:latin typeface="Calibri"/>
              <a:ea typeface="Calibri"/>
              <a:cs typeface="Calibri"/>
              <a:sym typeface="Calibri"/>
            </a:endParaRPr>
          </a:p>
        </p:txBody>
      </p:sp>
      <p:sp>
        <p:nvSpPr>
          <p:cNvPr id="128" name="Google Shape;128;g24e1f73add0_0_47"/>
          <p:cNvSpPr/>
          <p:nvPr/>
        </p:nvSpPr>
        <p:spPr>
          <a:xfrm>
            <a:off x="2152650" y="6179675"/>
            <a:ext cx="11815200" cy="8286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800"/>
              <a:buFont typeface="Arial"/>
              <a:buNone/>
            </a:pPr>
            <a:r>
              <a:rPr lang="en-US" sz="1800">
                <a:solidFill>
                  <a:srgbClr val="FFFFFF"/>
                </a:solidFill>
                <a:latin typeface="IBM Plex Sans"/>
                <a:ea typeface="IBM Plex Sans"/>
                <a:cs typeface="IBM Plex Sans"/>
                <a:sym typeface="IBM Plex Sans"/>
              </a:rPr>
              <a:t>Virtual DOM: React utilizes a virtual DOM (Document Object Model) that efficiently updates and renders only the necessary components when the underlying data changes. This minimizes the number of actual DOM manipulations, resulting in improved performance and a smoother user experience.</a:t>
            </a:r>
            <a:endParaRPr b="0" i="0" sz="1800" u="none" cap="none" strike="noStrike">
              <a:solidFill>
                <a:schemeClr val="dk1"/>
              </a:solidFill>
              <a:latin typeface="Calibri"/>
              <a:ea typeface="Calibri"/>
              <a:cs typeface="Calibri"/>
              <a:sym typeface="Calibri"/>
            </a:endParaRPr>
          </a:p>
        </p:txBody>
      </p:sp>
      <p:sp>
        <p:nvSpPr>
          <p:cNvPr id="129" name="Google Shape;129;g24e1f73add0_0_47"/>
          <p:cNvSpPr/>
          <p:nvPr/>
        </p:nvSpPr>
        <p:spPr>
          <a:xfrm>
            <a:off x="2152650" y="7965425"/>
            <a:ext cx="12089700" cy="5526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800"/>
              <a:buFont typeface="Arial"/>
              <a:buNone/>
            </a:pPr>
            <a:r>
              <a:rPr lang="en-US" sz="1800">
                <a:solidFill>
                  <a:srgbClr val="FFFFFF"/>
                </a:solidFill>
                <a:latin typeface="IBM Plex Sans"/>
                <a:ea typeface="IBM Plex Sans"/>
                <a:cs typeface="IBM Plex Sans"/>
                <a:sym typeface="IBM Plex Sans"/>
              </a:rPr>
              <a:t>Rich Ecosystem and Community Support: React has a thriving ecosystem with a vast collection of open-source libraries, tools, and community-driven resources. This ecosystem provides developers with a wide range of options for integrating additional functionality, such as routing, state management, form handling, and UI components, which can significantly speed up development and enhance the quality of the application. </a:t>
            </a:r>
            <a:endParaRPr b="0" i="0" sz="1800" u="none" cap="none" strike="noStrike">
              <a:solidFill>
                <a:schemeClr val="dk1"/>
              </a:solidFill>
              <a:latin typeface="Calibri"/>
              <a:ea typeface="Calibri"/>
              <a:cs typeface="Calibri"/>
              <a:sym typeface="Calibri"/>
            </a:endParaRPr>
          </a:p>
        </p:txBody>
      </p:sp>
      <p:sp>
        <p:nvSpPr>
          <p:cNvPr id="130" name="Google Shape;130;g24e1f73add0_0_47"/>
          <p:cNvSpPr/>
          <p:nvPr/>
        </p:nvSpPr>
        <p:spPr>
          <a:xfrm>
            <a:off x="13573125" y="8214731"/>
            <a:ext cx="1209600" cy="2286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500"/>
              <a:buFont typeface="Arial"/>
              <a:buNone/>
            </a:pPr>
            <a:r>
              <a:rPr b="0" i="0" lang="en-US" sz="1500" u="none" cap="none" strike="noStrike">
                <a:solidFill>
                  <a:srgbClr val="000000"/>
                </a:solidFill>
                <a:latin typeface="IBM Plex Sans"/>
                <a:ea typeface="IBM Plex Sans"/>
                <a:cs typeface="IBM Plex Sans"/>
                <a:sym typeface="IBM Plex Sans"/>
              </a:rPr>
              <a:t>Transaction 3</a:t>
            </a:r>
            <a:endParaRPr b="0" i="0" sz="1500" u="none" cap="none" strike="noStrike">
              <a:solidFill>
                <a:schemeClr val="dk1"/>
              </a:solidFill>
              <a:latin typeface="Calibri"/>
              <a:ea typeface="Calibri"/>
              <a:cs typeface="Calibri"/>
              <a:sym typeface="Calibri"/>
            </a:endParaRPr>
          </a:p>
        </p:txBody>
      </p:sp>
      <p:sp>
        <p:nvSpPr>
          <p:cNvPr id="131" name="Google Shape;131;g24e1f73add0_0_47"/>
          <p:cNvSpPr txBox="1"/>
          <p:nvPr>
            <p:ph idx="4294967295" type="sldNum"/>
          </p:nvPr>
        </p:nvSpPr>
        <p:spPr>
          <a:xfrm>
            <a:off x="17556480" y="9669780"/>
            <a:ext cx="8001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None/>
            </a:pPr>
            <a:fld id="{00000000-1234-1234-1234-123412341234}" type="slidenum">
              <a:rPr b="0" i="0" lang="en-US" sz="100" u="none" cap="none" strike="noStrike">
                <a:solidFill>
                  <a:schemeClr val="dk1"/>
                </a:solidFill>
                <a:latin typeface="Arial"/>
                <a:ea typeface="Arial"/>
                <a:cs typeface="Arial"/>
                <a:sym typeface="Arial"/>
              </a:rPr>
              <a:t>‹#›</a:t>
            </a:fld>
            <a:endParaRPr b="0" i="0" sz="1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preencoded.png" id="137" name="Google Shape;137;g24e1f73add0_0_26"/>
          <p:cNvPicPr preferRelativeResize="0"/>
          <p:nvPr/>
        </p:nvPicPr>
        <p:blipFill rotWithShape="1">
          <a:blip r:embed="rId3">
            <a:alphaModFix/>
          </a:blip>
          <a:srcRect b="0" l="0" r="0" t="0"/>
          <a:stretch/>
        </p:blipFill>
        <p:spPr>
          <a:xfrm>
            <a:off x="0" y="0"/>
            <a:ext cx="18288000" cy="10286999"/>
          </a:xfrm>
          <a:prstGeom prst="rect">
            <a:avLst/>
          </a:prstGeom>
          <a:noFill/>
          <a:ln>
            <a:noFill/>
          </a:ln>
        </p:spPr>
      </p:pic>
      <p:pic>
        <p:nvPicPr>
          <p:cNvPr descr="preencoded.png" id="138" name="Google Shape;138;g24e1f73add0_0_26"/>
          <p:cNvPicPr preferRelativeResize="0"/>
          <p:nvPr/>
        </p:nvPicPr>
        <p:blipFill rotWithShape="1">
          <a:blip r:embed="rId4">
            <a:alphaModFix/>
          </a:blip>
          <a:srcRect b="0" l="0" r="0" t="0"/>
          <a:stretch/>
        </p:blipFill>
        <p:spPr>
          <a:xfrm>
            <a:off x="1845595" y="4092836"/>
            <a:ext cx="85725" cy="1097454"/>
          </a:xfrm>
          <a:prstGeom prst="rect">
            <a:avLst/>
          </a:prstGeom>
          <a:noFill/>
          <a:ln>
            <a:noFill/>
          </a:ln>
        </p:spPr>
      </p:pic>
      <p:pic>
        <p:nvPicPr>
          <p:cNvPr descr="preencoded.png" id="139" name="Google Shape;139;g24e1f73add0_0_26"/>
          <p:cNvPicPr preferRelativeResize="0"/>
          <p:nvPr/>
        </p:nvPicPr>
        <p:blipFill rotWithShape="1">
          <a:blip r:embed="rId5">
            <a:alphaModFix/>
          </a:blip>
          <a:srcRect b="0" l="0" r="0" t="0"/>
          <a:stretch/>
        </p:blipFill>
        <p:spPr>
          <a:xfrm>
            <a:off x="1845595" y="5816682"/>
            <a:ext cx="85725" cy="1097454"/>
          </a:xfrm>
          <a:prstGeom prst="rect">
            <a:avLst/>
          </a:prstGeom>
          <a:noFill/>
          <a:ln>
            <a:noFill/>
          </a:ln>
        </p:spPr>
      </p:pic>
      <p:pic>
        <p:nvPicPr>
          <p:cNvPr descr="preencoded.png" id="140" name="Google Shape;140;g24e1f73add0_0_26"/>
          <p:cNvPicPr preferRelativeResize="0"/>
          <p:nvPr/>
        </p:nvPicPr>
        <p:blipFill rotWithShape="1">
          <a:blip r:embed="rId6">
            <a:alphaModFix/>
          </a:blip>
          <a:srcRect b="0" l="0" r="0" t="0"/>
          <a:stretch/>
        </p:blipFill>
        <p:spPr>
          <a:xfrm>
            <a:off x="1845595" y="7540530"/>
            <a:ext cx="85725" cy="1097454"/>
          </a:xfrm>
          <a:prstGeom prst="rect">
            <a:avLst/>
          </a:prstGeom>
          <a:noFill/>
          <a:ln>
            <a:noFill/>
          </a:ln>
        </p:spPr>
      </p:pic>
      <p:pic>
        <p:nvPicPr>
          <p:cNvPr descr="preencoded.png" id="141" name="Google Shape;141;g24e1f73add0_0_26"/>
          <p:cNvPicPr preferRelativeResize="0"/>
          <p:nvPr/>
        </p:nvPicPr>
        <p:blipFill rotWithShape="1">
          <a:blip r:embed="rId7">
            <a:alphaModFix/>
          </a:blip>
          <a:srcRect b="0" l="0" r="0" t="0"/>
          <a:stretch/>
        </p:blipFill>
        <p:spPr>
          <a:xfrm>
            <a:off x="1775285" y="5390313"/>
            <a:ext cx="226345" cy="226344"/>
          </a:xfrm>
          <a:prstGeom prst="rect">
            <a:avLst/>
          </a:prstGeom>
          <a:noFill/>
          <a:ln>
            <a:noFill/>
          </a:ln>
        </p:spPr>
      </p:pic>
      <p:pic>
        <p:nvPicPr>
          <p:cNvPr descr="preencoded.png" id="142" name="Google Shape;142;g24e1f73add0_0_26"/>
          <p:cNvPicPr preferRelativeResize="0"/>
          <p:nvPr/>
        </p:nvPicPr>
        <p:blipFill rotWithShape="1">
          <a:blip r:embed="rId8">
            <a:alphaModFix/>
          </a:blip>
          <a:srcRect b="0" l="0" r="0" t="0"/>
          <a:stretch/>
        </p:blipFill>
        <p:spPr>
          <a:xfrm>
            <a:off x="1775285" y="7114161"/>
            <a:ext cx="226345" cy="226344"/>
          </a:xfrm>
          <a:prstGeom prst="rect">
            <a:avLst/>
          </a:prstGeom>
          <a:noFill/>
          <a:ln>
            <a:noFill/>
          </a:ln>
        </p:spPr>
      </p:pic>
      <p:sp>
        <p:nvSpPr>
          <p:cNvPr id="143" name="Google Shape;143;g24e1f73add0_0_26"/>
          <p:cNvSpPr/>
          <p:nvPr/>
        </p:nvSpPr>
        <p:spPr>
          <a:xfrm>
            <a:off x="1666875" y="857250"/>
            <a:ext cx="10791900" cy="7335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lang="en-US" sz="4800">
                <a:solidFill>
                  <a:srgbClr val="FFFFFF"/>
                </a:solidFill>
                <a:latin typeface="IBM Plex Sans"/>
                <a:ea typeface="IBM Plex Sans"/>
                <a:cs typeface="IBM Plex Sans"/>
                <a:sym typeface="IBM Plex Sans"/>
              </a:rPr>
              <a:t>Difficulties Faced</a:t>
            </a:r>
            <a:endParaRPr b="0" i="0" sz="4800" u="none" cap="none" strike="noStrike">
              <a:solidFill>
                <a:schemeClr val="dk1"/>
              </a:solidFill>
              <a:latin typeface="Calibri"/>
              <a:ea typeface="Calibri"/>
              <a:cs typeface="Calibri"/>
              <a:sym typeface="Calibri"/>
            </a:endParaRPr>
          </a:p>
        </p:txBody>
      </p:sp>
      <p:sp>
        <p:nvSpPr>
          <p:cNvPr id="144" name="Google Shape;144;g24e1f73add0_0_26"/>
          <p:cNvSpPr/>
          <p:nvPr/>
        </p:nvSpPr>
        <p:spPr>
          <a:xfrm>
            <a:off x="838200" y="1935556"/>
            <a:ext cx="16621200" cy="723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400"/>
              <a:buFont typeface="Arial"/>
              <a:buNone/>
            </a:pPr>
            <a:r>
              <a:rPr lang="en-US" sz="2400">
                <a:solidFill>
                  <a:srgbClr val="FFFFFF"/>
                </a:solidFill>
                <a:latin typeface="IBM Plex Sans"/>
                <a:ea typeface="IBM Plex Sans"/>
                <a:cs typeface="IBM Plex Sans"/>
                <a:sym typeface="IBM Plex Sans"/>
              </a:rPr>
              <a:t>Since it is a software project and a lot of unexpected parameters, we experienced many difficulties during the way. Here are some of them.</a:t>
            </a:r>
            <a:endParaRPr b="0" i="0" sz="2400" u="none" cap="none" strike="noStrike">
              <a:solidFill>
                <a:schemeClr val="dk1"/>
              </a:solidFill>
              <a:latin typeface="Calibri"/>
              <a:ea typeface="Calibri"/>
              <a:cs typeface="Calibri"/>
              <a:sym typeface="Calibri"/>
            </a:endParaRPr>
          </a:p>
        </p:txBody>
      </p:sp>
      <p:sp>
        <p:nvSpPr>
          <p:cNvPr id="145" name="Google Shape;145;g24e1f73add0_0_26"/>
          <p:cNvSpPr/>
          <p:nvPr/>
        </p:nvSpPr>
        <p:spPr>
          <a:xfrm>
            <a:off x="2152650" y="4136750"/>
            <a:ext cx="13449600" cy="1104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800"/>
              <a:buFont typeface="Arial"/>
              <a:buNone/>
            </a:pPr>
            <a:r>
              <a:rPr lang="en-US" sz="1800">
                <a:solidFill>
                  <a:srgbClr val="FFFFFF"/>
                </a:solidFill>
                <a:latin typeface="IBM Plex Sans"/>
                <a:ea typeface="IBM Plex Sans"/>
                <a:cs typeface="IBM Plex Sans"/>
                <a:sym typeface="IBM Plex Sans"/>
              </a:rPr>
              <a:t>Finding Common Time to Develop: Since all of our team members are university students, they all have other responsibilities to be have done. Sometimes, we couldn’t </a:t>
            </a:r>
            <a:r>
              <a:rPr lang="en-US" sz="1800">
                <a:solidFill>
                  <a:srgbClr val="FFFFFF"/>
                </a:solidFill>
                <a:latin typeface="IBM Plex Sans"/>
                <a:ea typeface="IBM Plex Sans"/>
                <a:cs typeface="IBM Plex Sans"/>
                <a:sym typeface="IBM Plex Sans"/>
              </a:rPr>
              <a:t>find</a:t>
            </a:r>
            <a:r>
              <a:rPr lang="en-US" sz="1800">
                <a:solidFill>
                  <a:srgbClr val="FFFFFF"/>
                </a:solidFill>
                <a:latin typeface="IBM Plex Sans"/>
                <a:ea typeface="IBM Plex Sans"/>
                <a:cs typeface="IBM Plex Sans"/>
                <a:sym typeface="IBM Plex Sans"/>
              </a:rPr>
              <a:t> time to meet up and ponder on the project. This rarely made our project behind the schedule.</a:t>
            </a:r>
            <a:endParaRPr b="0" i="0" sz="1800" u="none" cap="none" strike="noStrike">
              <a:solidFill>
                <a:schemeClr val="dk1"/>
              </a:solidFill>
              <a:latin typeface="Calibri"/>
              <a:ea typeface="Calibri"/>
              <a:cs typeface="Calibri"/>
              <a:sym typeface="Calibri"/>
            </a:endParaRPr>
          </a:p>
        </p:txBody>
      </p:sp>
      <p:sp>
        <p:nvSpPr>
          <p:cNvPr id="146" name="Google Shape;146;g24e1f73add0_0_26"/>
          <p:cNvSpPr/>
          <p:nvPr/>
        </p:nvSpPr>
        <p:spPr>
          <a:xfrm>
            <a:off x="2152650" y="5951075"/>
            <a:ext cx="13518300" cy="8286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800"/>
              <a:buFont typeface="Arial"/>
              <a:buNone/>
            </a:pPr>
            <a:r>
              <a:rPr lang="en-US" sz="1800">
                <a:solidFill>
                  <a:srgbClr val="FFFFFF"/>
                </a:solidFill>
                <a:latin typeface="IBM Plex Sans"/>
                <a:ea typeface="IBM Plex Sans"/>
                <a:cs typeface="IBM Plex Sans"/>
                <a:sym typeface="IBM Plex Sans"/>
              </a:rPr>
              <a:t>Encountering Unexpected Problems: We have encountered many unexpected software problems. To illustrate, we had another schedule to develop but at the same time bump into some big bugs and had to solve them. This cost us a lot of time in some days.</a:t>
            </a:r>
            <a:endParaRPr b="0" i="0" sz="1800" u="none" cap="none" strike="noStrike">
              <a:solidFill>
                <a:schemeClr val="dk1"/>
              </a:solidFill>
              <a:latin typeface="Calibri"/>
              <a:ea typeface="Calibri"/>
              <a:cs typeface="Calibri"/>
              <a:sym typeface="Calibri"/>
            </a:endParaRPr>
          </a:p>
        </p:txBody>
      </p:sp>
      <p:sp>
        <p:nvSpPr>
          <p:cNvPr id="147" name="Google Shape;147;g24e1f73add0_0_26"/>
          <p:cNvSpPr/>
          <p:nvPr/>
        </p:nvSpPr>
        <p:spPr>
          <a:xfrm>
            <a:off x="2152650" y="7660625"/>
            <a:ext cx="13326000" cy="5526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800"/>
              <a:buFont typeface="Arial"/>
              <a:buNone/>
            </a:pPr>
            <a:r>
              <a:rPr lang="en-US" sz="1800">
                <a:solidFill>
                  <a:srgbClr val="FFFFFF"/>
                </a:solidFill>
                <a:latin typeface="IBM Plex Sans"/>
                <a:ea typeface="IBM Plex Sans"/>
                <a:cs typeface="IBM Plex Sans"/>
                <a:sym typeface="IBM Plex Sans"/>
              </a:rPr>
              <a:t>Learning and Implementing at the Same Time: Most of our team members were not </a:t>
            </a:r>
            <a:r>
              <a:rPr lang="en-US" sz="1800">
                <a:solidFill>
                  <a:srgbClr val="FFFFFF"/>
                </a:solidFill>
                <a:latin typeface="IBM Plex Sans"/>
                <a:ea typeface="IBM Plex Sans"/>
                <a:cs typeface="IBM Plex Sans"/>
                <a:sym typeface="IBM Plex Sans"/>
              </a:rPr>
              <a:t>familiar</a:t>
            </a:r>
            <a:r>
              <a:rPr lang="en-US" sz="1800">
                <a:solidFill>
                  <a:srgbClr val="FFFFFF"/>
                </a:solidFill>
                <a:latin typeface="IBM Plex Sans"/>
                <a:ea typeface="IBM Plex Sans"/>
                <a:cs typeface="IBM Plex Sans"/>
                <a:sym typeface="IBM Plex Sans"/>
              </a:rPr>
              <a:t> with the all technologies we should have been using. This sometimes directed us creating new components and developing on the project. Instead of developing, we had to learn new concepts and this cost us some time.</a:t>
            </a:r>
            <a:endParaRPr b="0" i="0" sz="1800" u="none" cap="none" strike="noStrike">
              <a:solidFill>
                <a:schemeClr val="dk1"/>
              </a:solidFill>
              <a:latin typeface="Calibri"/>
              <a:ea typeface="Calibri"/>
              <a:cs typeface="Calibri"/>
              <a:sym typeface="Calibri"/>
            </a:endParaRPr>
          </a:p>
        </p:txBody>
      </p:sp>
      <p:sp>
        <p:nvSpPr>
          <p:cNvPr id="148" name="Google Shape;148;g24e1f73add0_0_26"/>
          <p:cNvSpPr/>
          <p:nvPr/>
        </p:nvSpPr>
        <p:spPr>
          <a:xfrm>
            <a:off x="9029700" y="6201315"/>
            <a:ext cx="3200400" cy="2286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500"/>
              <a:buFont typeface="Arial"/>
              <a:buNone/>
            </a:pPr>
            <a:r>
              <a:rPr b="0" i="0" lang="en-US" sz="1500" u="none" cap="none" strike="noStrike">
                <a:solidFill>
                  <a:srgbClr val="000000"/>
                </a:solidFill>
                <a:latin typeface="IBM Plex Sans"/>
                <a:ea typeface="IBM Plex Sans"/>
                <a:cs typeface="IBM Plex Sans"/>
                <a:sym typeface="IBM Plex Sans"/>
              </a:rPr>
              <a:t>Hash of the 1st group of transactions</a:t>
            </a:r>
            <a:endParaRPr b="0" i="0" sz="1500" u="none" cap="none" strike="noStrike">
              <a:solidFill>
                <a:schemeClr val="dk1"/>
              </a:solidFill>
              <a:latin typeface="Calibri"/>
              <a:ea typeface="Calibri"/>
              <a:cs typeface="Calibri"/>
              <a:sym typeface="Calibri"/>
            </a:endParaRPr>
          </a:p>
        </p:txBody>
      </p:sp>
      <p:sp>
        <p:nvSpPr>
          <p:cNvPr id="149" name="Google Shape;149;g24e1f73add0_0_26"/>
          <p:cNvSpPr txBox="1"/>
          <p:nvPr>
            <p:ph idx="4294967295" type="sldNum"/>
          </p:nvPr>
        </p:nvSpPr>
        <p:spPr>
          <a:xfrm>
            <a:off x="17556480" y="9669780"/>
            <a:ext cx="8001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None/>
            </a:pPr>
            <a:fld id="{00000000-1234-1234-1234-123412341234}" type="slidenum">
              <a:rPr b="0" i="0" lang="en-US" sz="100" u="none" cap="none" strike="noStrike">
                <a:solidFill>
                  <a:schemeClr val="dk1"/>
                </a:solidFill>
                <a:latin typeface="Arial"/>
                <a:ea typeface="Arial"/>
                <a:cs typeface="Arial"/>
                <a:sym typeface="Arial"/>
              </a:rPr>
              <a:t>‹#›</a:t>
            </a:fld>
            <a:endParaRPr b="0" i="0" sz="1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preencoded.png" id="155" name="Google Shape;155;g24e1f73add0_0_89"/>
          <p:cNvPicPr preferRelativeResize="0"/>
          <p:nvPr/>
        </p:nvPicPr>
        <p:blipFill rotWithShape="1">
          <a:blip r:embed="rId3">
            <a:alphaModFix/>
          </a:blip>
          <a:srcRect b="0" l="0" r="0" t="0"/>
          <a:stretch/>
        </p:blipFill>
        <p:spPr>
          <a:xfrm>
            <a:off x="0" y="0"/>
            <a:ext cx="18288000" cy="10286999"/>
          </a:xfrm>
          <a:prstGeom prst="rect">
            <a:avLst/>
          </a:prstGeom>
          <a:noFill/>
          <a:ln>
            <a:noFill/>
          </a:ln>
        </p:spPr>
      </p:pic>
      <p:pic>
        <p:nvPicPr>
          <p:cNvPr descr="preencoded.png" id="156" name="Google Shape;156;g24e1f73add0_0_89"/>
          <p:cNvPicPr preferRelativeResize="0"/>
          <p:nvPr/>
        </p:nvPicPr>
        <p:blipFill rotWithShape="1">
          <a:blip r:embed="rId4">
            <a:alphaModFix/>
          </a:blip>
          <a:srcRect b="0" l="0" r="0" t="0"/>
          <a:stretch/>
        </p:blipFill>
        <p:spPr>
          <a:xfrm>
            <a:off x="1845595" y="4092836"/>
            <a:ext cx="85725" cy="1097454"/>
          </a:xfrm>
          <a:prstGeom prst="rect">
            <a:avLst/>
          </a:prstGeom>
          <a:noFill/>
          <a:ln>
            <a:noFill/>
          </a:ln>
        </p:spPr>
      </p:pic>
      <p:pic>
        <p:nvPicPr>
          <p:cNvPr descr="preencoded.png" id="157" name="Google Shape;157;g24e1f73add0_0_89"/>
          <p:cNvPicPr preferRelativeResize="0"/>
          <p:nvPr/>
        </p:nvPicPr>
        <p:blipFill rotWithShape="1">
          <a:blip r:embed="rId5">
            <a:alphaModFix/>
          </a:blip>
          <a:srcRect b="0" l="0" r="0" t="0"/>
          <a:stretch/>
        </p:blipFill>
        <p:spPr>
          <a:xfrm>
            <a:off x="1845595" y="5816682"/>
            <a:ext cx="85725" cy="1097454"/>
          </a:xfrm>
          <a:prstGeom prst="rect">
            <a:avLst/>
          </a:prstGeom>
          <a:noFill/>
          <a:ln>
            <a:noFill/>
          </a:ln>
        </p:spPr>
      </p:pic>
      <p:pic>
        <p:nvPicPr>
          <p:cNvPr descr="preencoded.png" id="158" name="Google Shape;158;g24e1f73add0_0_89"/>
          <p:cNvPicPr preferRelativeResize="0"/>
          <p:nvPr/>
        </p:nvPicPr>
        <p:blipFill rotWithShape="1">
          <a:blip r:embed="rId6">
            <a:alphaModFix/>
          </a:blip>
          <a:srcRect b="0" l="0" r="0" t="0"/>
          <a:stretch/>
        </p:blipFill>
        <p:spPr>
          <a:xfrm>
            <a:off x="1845595" y="7540530"/>
            <a:ext cx="85725" cy="1097454"/>
          </a:xfrm>
          <a:prstGeom prst="rect">
            <a:avLst/>
          </a:prstGeom>
          <a:noFill/>
          <a:ln>
            <a:noFill/>
          </a:ln>
        </p:spPr>
      </p:pic>
      <p:pic>
        <p:nvPicPr>
          <p:cNvPr descr="preencoded.png" id="159" name="Google Shape;159;g24e1f73add0_0_89"/>
          <p:cNvPicPr preferRelativeResize="0"/>
          <p:nvPr/>
        </p:nvPicPr>
        <p:blipFill rotWithShape="1">
          <a:blip r:embed="rId7">
            <a:alphaModFix/>
          </a:blip>
          <a:srcRect b="0" l="0" r="0" t="0"/>
          <a:stretch/>
        </p:blipFill>
        <p:spPr>
          <a:xfrm>
            <a:off x="1775285" y="5390313"/>
            <a:ext cx="226345" cy="226344"/>
          </a:xfrm>
          <a:prstGeom prst="rect">
            <a:avLst/>
          </a:prstGeom>
          <a:noFill/>
          <a:ln>
            <a:noFill/>
          </a:ln>
        </p:spPr>
      </p:pic>
      <p:pic>
        <p:nvPicPr>
          <p:cNvPr descr="preencoded.png" id="160" name="Google Shape;160;g24e1f73add0_0_89"/>
          <p:cNvPicPr preferRelativeResize="0"/>
          <p:nvPr/>
        </p:nvPicPr>
        <p:blipFill rotWithShape="1">
          <a:blip r:embed="rId8">
            <a:alphaModFix/>
          </a:blip>
          <a:srcRect b="0" l="0" r="0" t="0"/>
          <a:stretch/>
        </p:blipFill>
        <p:spPr>
          <a:xfrm>
            <a:off x="1775285" y="7114161"/>
            <a:ext cx="226345" cy="226344"/>
          </a:xfrm>
          <a:prstGeom prst="rect">
            <a:avLst/>
          </a:prstGeom>
          <a:noFill/>
          <a:ln>
            <a:noFill/>
          </a:ln>
        </p:spPr>
      </p:pic>
      <p:sp>
        <p:nvSpPr>
          <p:cNvPr id="161" name="Google Shape;161;g24e1f73add0_0_89"/>
          <p:cNvSpPr/>
          <p:nvPr/>
        </p:nvSpPr>
        <p:spPr>
          <a:xfrm>
            <a:off x="1666875" y="857250"/>
            <a:ext cx="12905100" cy="7335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4800"/>
              <a:buFont typeface="Arial"/>
              <a:buNone/>
            </a:pPr>
            <a:r>
              <a:rPr b="1" lang="en-US" sz="4800">
                <a:solidFill>
                  <a:srgbClr val="FFFFFF"/>
                </a:solidFill>
                <a:latin typeface="IBM Plex Sans"/>
                <a:ea typeface="IBM Plex Sans"/>
                <a:cs typeface="IBM Plex Sans"/>
                <a:sym typeface="IBM Plex Sans"/>
              </a:rPr>
              <a:t>How Did Our Team Handle Difficulties?</a:t>
            </a:r>
            <a:endParaRPr b="0" i="0" sz="4800" u="none" cap="none" strike="noStrike">
              <a:solidFill>
                <a:schemeClr val="dk1"/>
              </a:solidFill>
              <a:latin typeface="Calibri"/>
              <a:ea typeface="Calibri"/>
              <a:cs typeface="Calibri"/>
              <a:sym typeface="Calibri"/>
            </a:endParaRPr>
          </a:p>
        </p:txBody>
      </p:sp>
      <p:sp>
        <p:nvSpPr>
          <p:cNvPr id="162" name="Google Shape;162;g24e1f73add0_0_89"/>
          <p:cNvSpPr/>
          <p:nvPr/>
        </p:nvSpPr>
        <p:spPr>
          <a:xfrm>
            <a:off x="838200" y="1935556"/>
            <a:ext cx="16621200" cy="723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400"/>
              <a:buFont typeface="Arial"/>
              <a:buNone/>
            </a:pPr>
            <a:r>
              <a:rPr lang="en-US" sz="2400">
                <a:solidFill>
                  <a:srgbClr val="FFFFFF"/>
                </a:solidFill>
                <a:latin typeface="IBM Plex Sans"/>
                <a:ea typeface="IBM Plex Sans"/>
                <a:cs typeface="IBM Plex Sans"/>
                <a:sym typeface="IBM Plex Sans"/>
              </a:rPr>
              <a:t>There were many ways that we could handle with all the setbacks. But the most important one is that all of our team members were responsible for every step of the journey. Sometimes some of our team members couldn’t do what they need to do but others compensated them.</a:t>
            </a:r>
            <a:endParaRPr b="0" i="0" sz="2400" u="none" cap="none" strike="noStrike">
              <a:solidFill>
                <a:schemeClr val="dk1"/>
              </a:solidFill>
              <a:latin typeface="Calibri"/>
              <a:ea typeface="Calibri"/>
              <a:cs typeface="Calibri"/>
              <a:sym typeface="Calibri"/>
            </a:endParaRPr>
          </a:p>
        </p:txBody>
      </p:sp>
      <p:sp>
        <p:nvSpPr>
          <p:cNvPr id="163" name="Google Shape;163;g24e1f73add0_0_89"/>
          <p:cNvSpPr/>
          <p:nvPr/>
        </p:nvSpPr>
        <p:spPr>
          <a:xfrm>
            <a:off x="2152650" y="4136750"/>
            <a:ext cx="12543000" cy="1104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800"/>
              <a:buFont typeface="Arial"/>
              <a:buNone/>
            </a:pPr>
            <a:r>
              <a:rPr lang="en-US" sz="1800">
                <a:solidFill>
                  <a:srgbClr val="FFFFFF"/>
                </a:solidFill>
                <a:latin typeface="IBM Plex Sans"/>
                <a:ea typeface="IBM Plex Sans"/>
                <a:cs typeface="IBM Plex Sans"/>
                <a:sym typeface="IBM Plex Sans"/>
              </a:rPr>
              <a:t>Identifying and Defining Problems: Instead of trying to hard code everything and solving every problem </a:t>
            </a:r>
            <a:r>
              <a:rPr lang="en-US" sz="1800">
                <a:solidFill>
                  <a:srgbClr val="FFFFFF"/>
                </a:solidFill>
                <a:latin typeface="IBM Plex Sans"/>
                <a:ea typeface="IBM Plex Sans"/>
                <a:cs typeface="IBM Plex Sans"/>
                <a:sym typeface="IBM Plex Sans"/>
              </a:rPr>
              <a:t>without</a:t>
            </a:r>
            <a:r>
              <a:rPr lang="en-US" sz="1800">
                <a:solidFill>
                  <a:srgbClr val="FFFFFF"/>
                </a:solidFill>
                <a:latin typeface="IBM Plex Sans"/>
                <a:ea typeface="IBM Plex Sans"/>
                <a:cs typeface="IBM Plex Sans"/>
                <a:sym typeface="IBM Plex Sans"/>
              </a:rPr>
              <a:t> pondering about them, we first tried to understand what can cause the problem, </a:t>
            </a:r>
            <a:r>
              <a:rPr lang="en-US" sz="1800">
                <a:solidFill>
                  <a:srgbClr val="FFFFFF"/>
                </a:solidFill>
                <a:latin typeface="IBM Plex Sans"/>
                <a:ea typeface="IBM Plex Sans"/>
                <a:cs typeface="IBM Plex Sans"/>
                <a:sym typeface="IBM Plex Sans"/>
              </a:rPr>
              <a:t>thinking</a:t>
            </a:r>
            <a:r>
              <a:rPr lang="en-US" sz="1800">
                <a:solidFill>
                  <a:srgbClr val="FFFFFF"/>
                </a:solidFill>
                <a:latin typeface="IBM Plex Sans"/>
                <a:ea typeface="IBM Plex Sans"/>
                <a:cs typeface="IBM Plex Sans"/>
                <a:sym typeface="IBM Plex Sans"/>
              </a:rPr>
              <a:t> of the ways that we can follow then utilized necessary tools and thinking ways to solve the problems.</a:t>
            </a:r>
            <a:endParaRPr b="0" i="0" sz="1800" u="none" cap="none" strike="noStrike">
              <a:solidFill>
                <a:schemeClr val="dk1"/>
              </a:solidFill>
              <a:latin typeface="Calibri"/>
              <a:ea typeface="Calibri"/>
              <a:cs typeface="Calibri"/>
              <a:sym typeface="Calibri"/>
            </a:endParaRPr>
          </a:p>
        </p:txBody>
      </p:sp>
      <p:sp>
        <p:nvSpPr>
          <p:cNvPr id="164" name="Google Shape;164;g24e1f73add0_0_89"/>
          <p:cNvSpPr/>
          <p:nvPr/>
        </p:nvSpPr>
        <p:spPr>
          <a:xfrm>
            <a:off x="2152650" y="5951100"/>
            <a:ext cx="12543000" cy="8286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800"/>
              <a:buFont typeface="Arial"/>
              <a:buNone/>
            </a:pPr>
            <a:r>
              <a:rPr lang="en-US" sz="1800">
                <a:solidFill>
                  <a:srgbClr val="FFFFFF"/>
                </a:solidFill>
                <a:latin typeface="IBM Plex Sans"/>
                <a:ea typeface="IBM Plex Sans"/>
                <a:cs typeface="IBM Plex Sans"/>
                <a:sym typeface="IBM Plex Sans"/>
              </a:rPr>
              <a:t>Breaking Problems Down: We tried to break down every single problem even if it’s a smaller one. Problems can seem easy to solve but they can lead us bigger problems if we don’t try to solve them step by step. This is one of our main ways to deal with the problems.</a:t>
            </a:r>
            <a:endParaRPr b="0" i="0" sz="1800" u="none" cap="none" strike="noStrike">
              <a:solidFill>
                <a:schemeClr val="dk1"/>
              </a:solidFill>
              <a:latin typeface="Calibri"/>
              <a:ea typeface="Calibri"/>
              <a:cs typeface="Calibri"/>
              <a:sym typeface="Calibri"/>
            </a:endParaRPr>
          </a:p>
        </p:txBody>
      </p:sp>
      <p:sp>
        <p:nvSpPr>
          <p:cNvPr id="165" name="Google Shape;165;g24e1f73add0_0_89"/>
          <p:cNvSpPr/>
          <p:nvPr/>
        </p:nvSpPr>
        <p:spPr>
          <a:xfrm>
            <a:off x="2152650" y="7660625"/>
            <a:ext cx="12543000" cy="5526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800"/>
              <a:buFont typeface="Arial"/>
              <a:buNone/>
            </a:pPr>
            <a:r>
              <a:rPr lang="en-US" sz="1800">
                <a:solidFill>
                  <a:srgbClr val="FFFFFF"/>
                </a:solidFill>
                <a:latin typeface="IBM Plex Sans"/>
                <a:ea typeface="IBM Plex Sans"/>
                <a:cs typeface="IBM Plex Sans"/>
                <a:sym typeface="IBM Plex Sans"/>
              </a:rPr>
              <a:t>Communication and Collaboration: We at least met up 2 times in a week. This made our team have strong connections. We were also helping each other on different areas even if we are not proficient about the problems. By doing this, our team encouraged and had a great development experience </a:t>
            </a:r>
            <a:endParaRPr b="0" i="0" sz="1800" u="none" cap="none" strike="noStrike">
              <a:solidFill>
                <a:schemeClr val="dk1"/>
              </a:solidFill>
              <a:latin typeface="Calibri"/>
              <a:ea typeface="Calibri"/>
              <a:cs typeface="Calibri"/>
              <a:sym typeface="Calibri"/>
            </a:endParaRPr>
          </a:p>
        </p:txBody>
      </p:sp>
      <p:sp>
        <p:nvSpPr>
          <p:cNvPr id="166" name="Google Shape;166;g24e1f73add0_0_89"/>
          <p:cNvSpPr txBox="1"/>
          <p:nvPr>
            <p:ph idx="4294967295" type="sldNum"/>
          </p:nvPr>
        </p:nvSpPr>
        <p:spPr>
          <a:xfrm>
            <a:off x="17556480" y="9669780"/>
            <a:ext cx="800100" cy="3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None/>
            </a:pPr>
            <a:fld id="{00000000-1234-1234-1234-123412341234}" type="slidenum">
              <a:rPr b="0" i="0" lang="en-US" sz="100" u="none" cap="none" strike="noStrike">
                <a:solidFill>
                  <a:schemeClr val="dk1"/>
                </a:solidFill>
                <a:latin typeface="Arial"/>
                <a:ea typeface="Arial"/>
                <a:cs typeface="Arial"/>
                <a:sym typeface="Arial"/>
              </a:rPr>
              <a:t>‹#›</a:t>
            </a:fld>
            <a:endParaRPr b="0" i="0" sz="1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2022-12-23T13:28:18Z</dcterms:created>
  <dc:creator>PptxGenJS</dc:creator>
</cp:coreProperties>
</file>