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6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48886-9723-414D-9F80-D7ECC8DF81BF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D99C-D2EA-484A-9719-401B533E08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5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1503FF-927B-4EE1-9109-2A0AC23B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25249D-E3D1-413E-9927-9D0930AFA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035023-771F-4574-93E1-069BE73B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1CFEDD-8582-4B5F-9C7D-B63D2AA6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890932-7AB9-4CAB-A47C-F1AD264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90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58902-2A9E-49EF-A7DD-629F77BA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2198177-A248-44B0-8415-38C696B1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C02C8A-EC78-4FEE-BB87-21C1B52F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A8D1E3-BD7C-43E4-9E72-5F11686F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17073C-A758-4BCE-A9BB-636675BE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16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CE0DFDF-D5DB-42C6-9830-B2CDB20E4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34E0CF-A268-491B-9B2E-C36570D2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A3201F-A5B6-4653-8282-86AF9017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E5C5E2-A517-4754-9AED-359DB6C5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FA0268-BD8A-4924-99F6-06E29F2F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4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CBE9E2-5E21-4448-865F-AFE2DF6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7BCF25-844B-4B48-B91C-54028EBB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5B65F6-E8A4-43EB-9B2C-8A2DA548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CB9021-26D7-4230-9941-85FBC1B9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3D5348-AECC-45FC-AE1C-E142A14E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4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567271-4452-4499-B836-EE6D48DB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538BF1-27C4-48CC-8BBC-DB9DFB04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9FC9A8-3B59-4221-AAFD-16631322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9BD1D8-2E08-4290-8E22-D1EA9E6F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F3E274-F42A-426C-9352-D48AEC23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95D488-8BC1-4F62-BFA2-25FEDAF5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CE40B6-00DC-4CEC-B9F7-9580AD855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742241-7E2A-41ED-B014-076BBFA73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A91C52-BA91-4A84-9EF6-F0E4070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43307CF-8C1F-4807-9EFE-D069FB2A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C3A068-8D90-4673-999C-0E300FE2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17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0B8320-EEFA-48B0-B0BF-14AA13E8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BFAB4DD-B843-43B9-A91F-A0B320DE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A2A8B2-0060-41AE-9113-9240C810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104B2EC-3E3C-427D-B4FF-2235416A6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562463-8B2C-4A5C-AF6F-7D7D35185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7329587-B15B-4D3E-A377-50CFAD95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296C612-A846-4D99-A35A-75781334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45F508B-9EDB-4F0A-AC08-12EE8D73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0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27B3F1-2C1B-4A9F-A0CC-7176C60D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49C0048-CB6E-4184-AB60-357BF11B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04F35F0-9DAD-425A-B05B-BF1805CD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0989222-C56A-43E0-A58E-BB653FC4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87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F231BB3-357F-44A3-A9BB-0E91F05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682BFC8-6D08-47E4-A250-C585C6F2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DC81AB8-FAE1-424A-BCCA-B4898E0B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3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1DDF00-D061-44DE-B214-D6B26042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D27CA1-39E6-4C5B-859A-C6DD1774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6C7BA9-0E87-475C-9EFE-FE406DFB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2F083F-175B-437E-A3B8-6AB10F2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3DFA55-9262-4058-9411-3A526BE8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A78E00-16DA-46D2-AD71-95578F25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23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8C2AD8-2A36-4EB2-994C-C1C7C98F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4DD6401-00C0-4E5B-BD2C-2800C6C51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EDAAF1-F13D-466A-8190-5A457D6B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6E9784-53BE-4986-B4C8-C87EF17A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1B00B7-C974-4A29-901E-59E56909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AEF278-73E8-4BA8-9F17-FBC033A0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6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654A0E7-26E5-41A4-BD2E-E35DCC2E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B23740-67EC-455B-ACD3-E5B7BD38F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5E3357-012B-4233-9A69-020166CBA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014F-662E-46FF-81DD-0EDF4DA2255A}" type="datetimeFigureOut">
              <a:rPr lang="tr-TR" smtClean="0"/>
              <a:t>15.04.2020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AD13D1-7010-4305-A821-91F8C1301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B96BF8-1484-4E52-A2CF-2D0BEC74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4EED-532B-4595-B03D-EC175EC7E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21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kaggle.com/oddrationale/mnist-in-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9DAB4F-5242-4BAB-9FE8-221F296AA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Image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C8920A-80A3-4C88-93CC-9BCC1B170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Göktuğ YILDIRIM - 041502012</a:t>
            </a:r>
          </a:p>
        </p:txBody>
      </p:sp>
    </p:spTree>
    <p:extLst>
      <p:ext uri="{BB962C8B-B14F-4D97-AF65-F5344CB8AC3E}">
        <p14:creationId xmlns:p14="http://schemas.microsoft.com/office/powerpoint/2010/main" val="264830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61E622-0286-4A64-9B5F-B93B9E47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6" y="72894"/>
            <a:ext cx="10515600" cy="756665"/>
          </a:xfrm>
        </p:spPr>
        <p:txBody>
          <a:bodyPr>
            <a:normAutofit/>
          </a:bodyPr>
          <a:lstStyle/>
          <a:p>
            <a:r>
              <a:rPr lang="tr-TR" sz="3600" dirty="0" err="1"/>
              <a:t>Digital</a:t>
            </a:r>
            <a:r>
              <a:rPr lang="tr-TR" sz="3600" dirty="0"/>
              <a:t> Image Background</a:t>
            </a:r>
          </a:p>
        </p:txBody>
      </p:sp>
      <p:pic>
        <p:nvPicPr>
          <p:cNvPr id="2050" name="Picture 2" descr="How to Convert an RGB Image to Grayscale">
            <a:extLst>
              <a:ext uri="{FF2B5EF4-FFF2-40B4-BE49-F238E27FC236}">
                <a16:creationId xmlns:a16="http://schemas.microsoft.com/office/drawing/2014/main" id="{B4DC1C0B-1F2C-4D22-9D77-9B5BA7A87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5" y="829559"/>
            <a:ext cx="2885388" cy="27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7F705F2E-7D1D-468A-9729-3DD643B3BCB4}"/>
              </a:ext>
            </a:extLst>
          </p:cNvPr>
          <p:cNvSpPr txBox="1"/>
          <p:nvPr/>
        </p:nvSpPr>
        <p:spPr>
          <a:xfrm>
            <a:off x="4100662" y="1191322"/>
            <a:ext cx="7984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as a 3D </a:t>
            </a:r>
            <a:r>
              <a:rPr lang="tr-TR" dirty="0" err="1"/>
              <a:t>tensors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coded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RGB </a:t>
            </a:r>
            <a:r>
              <a:rPr lang="tr-TR" dirty="0" err="1"/>
              <a:t>color</a:t>
            </a:r>
            <a:r>
              <a:rPr lang="tr-TR" dirty="0"/>
              <a:t>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0-255.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 err="1"/>
              <a:t>channels</a:t>
            </a:r>
            <a:r>
              <a:rPr lang="tr-TR" dirty="0"/>
              <a:t>, </a:t>
            </a:r>
            <a:r>
              <a:rPr lang="tr-TR" dirty="0" err="1"/>
              <a:t>row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(3, 28, 28)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791AAC-432A-487F-91BA-D2835362A100}"/>
              </a:ext>
            </a:extLst>
          </p:cNvPr>
          <p:cNvSpPr txBox="1"/>
          <p:nvPr/>
        </p:nvSpPr>
        <p:spPr>
          <a:xfrm>
            <a:off x="4292106" y="785736"/>
            <a:ext cx="200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RGB Image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8AC872E-F61A-472D-ADCE-7753F453B5B3}"/>
              </a:ext>
            </a:extLst>
          </p:cNvPr>
          <p:cNvSpPr txBox="1"/>
          <p:nvPr/>
        </p:nvSpPr>
        <p:spPr>
          <a:xfrm>
            <a:off x="4233738" y="2714815"/>
            <a:ext cx="232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FF0000"/>
                </a:solidFill>
              </a:rPr>
              <a:t>Grayscale</a:t>
            </a:r>
            <a:r>
              <a:rPr lang="tr-TR" sz="2400" dirty="0">
                <a:solidFill>
                  <a:srgbClr val="FF0000"/>
                </a:solidFill>
              </a:rPr>
              <a:t> Image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BA10262-42FF-462C-9473-100076674234}"/>
              </a:ext>
            </a:extLst>
          </p:cNvPr>
          <p:cNvSpPr txBox="1"/>
          <p:nvPr/>
        </p:nvSpPr>
        <p:spPr>
          <a:xfrm>
            <a:off x="4100662" y="3219856"/>
            <a:ext cx="775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 err="1"/>
              <a:t>channels</a:t>
            </a:r>
            <a:r>
              <a:rPr lang="tr-TR" dirty="0"/>
              <a:t>, </a:t>
            </a:r>
            <a:r>
              <a:rPr lang="tr-TR" dirty="0" err="1"/>
              <a:t>row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(1, 28, 28)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2052" name="Picture 4" descr="Grayscale photo of The Beatles, The Beatles, monochrome, Paul ...">
            <a:extLst>
              <a:ext uri="{FF2B5EF4-FFF2-40B4-BE49-F238E27FC236}">
                <a16:creationId xmlns:a16="http://schemas.microsoft.com/office/drawing/2014/main" id="{1956E6A4-5E84-4D96-8119-7922A2BA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06" y="4050123"/>
            <a:ext cx="3754877" cy="21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0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FE75A5-877B-4729-9EF0-1A627DD5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" y="-181769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dirty="0" err="1"/>
              <a:t>Dataset</a:t>
            </a:r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7CFA4E-5EEF-4741-BF42-3311BA1F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4" y="918279"/>
            <a:ext cx="8089482" cy="251380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MNIST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consists</a:t>
            </a:r>
            <a:r>
              <a:rPr lang="tr-TR" dirty="0"/>
              <a:t> of 60000 </a:t>
            </a:r>
            <a:r>
              <a:rPr lang="tr-TR" dirty="0" err="1"/>
              <a:t>grayscale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/>
              <a:t> in 10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digit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size is 28x28.</a:t>
            </a:r>
          </a:p>
          <a:p>
            <a:pPr algn="just"/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flatten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: (60000, 784)</a:t>
            </a:r>
          </a:p>
          <a:p>
            <a:pPr algn="just"/>
            <a:r>
              <a:rPr lang="tr-TR" dirty="0" err="1"/>
              <a:t>Tranining</a:t>
            </a:r>
            <a:r>
              <a:rPr lang="tr-TR" dirty="0"/>
              <a:t> set: (10000, 784)</a:t>
            </a:r>
          </a:p>
          <a:p>
            <a:pPr algn="just"/>
            <a:r>
              <a:rPr lang="tr-TR" dirty="0" err="1"/>
              <a:t>Validation</a:t>
            </a:r>
            <a:r>
              <a:rPr lang="tr-TR" dirty="0"/>
              <a:t> set: (2000, 784)</a:t>
            </a:r>
          </a:p>
          <a:p>
            <a:pPr algn="just"/>
            <a:r>
              <a:rPr lang="tr-TR" dirty="0"/>
              <a:t>Test set: (2000, 784)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02761317-1667-4F1D-9D56-79D5C6FE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36" y="303940"/>
            <a:ext cx="3865810" cy="23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361D221-99C5-4B97-A82C-80DA5566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81" y="3035045"/>
            <a:ext cx="1609799" cy="1653307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17ACF38-E40A-49AB-8DDA-2EC8D9B223ED}"/>
              </a:ext>
            </a:extLst>
          </p:cNvPr>
          <p:cNvSpPr/>
          <p:nvPr/>
        </p:nvSpPr>
        <p:spPr>
          <a:xfrm>
            <a:off x="8207836" y="2660855"/>
            <a:ext cx="3941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hlinkClick r:id="rId4"/>
              </a:rPr>
              <a:t>https://www.kaggle.com/oddrationale/mnist-in-csv</a:t>
            </a:r>
            <a:endParaRPr lang="tr-TR" sz="14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EFB92674-02A0-4331-A4FD-4A56B705AC91}"/>
              </a:ext>
            </a:extLst>
          </p:cNvPr>
          <p:cNvSpPr txBox="1">
            <a:spLocks/>
          </p:cNvSpPr>
          <p:nvPr/>
        </p:nvSpPr>
        <p:spPr>
          <a:xfrm>
            <a:off x="163748" y="3198919"/>
            <a:ext cx="10515600" cy="847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/>
              <a:t>Distribution of </a:t>
            </a:r>
            <a:r>
              <a:rPr lang="tr-TR" sz="3600" b="1" dirty="0" err="1"/>
              <a:t>Classes</a:t>
            </a:r>
            <a:endParaRPr lang="tr-TR" sz="3600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FA299D2-116D-4CFC-B79C-00E39C211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7" y="4046424"/>
            <a:ext cx="3311644" cy="227339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BA6D93D-3A09-4016-AF0D-23F8018C0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032" y="3986493"/>
            <a:ext cx="3235187" cy="232102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637CFBA-BFD4-4ABA-8FB5-B26EE705D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032" y="4026023"/>
            <a:ext cx="3235187" cy="227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85248-4A39-44AF-B634-452407FE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-87361"/>
            <a:ext cx="10515600" cy="907494"/>
          </a:xfrm>
        </p:spPr>
        <p:txBody>
          <a:bodyPr>
            <a:normAutofit/>
          </a:bodyPr>
          <a:lstStyle/>
          <a:p>
            <a:r>
              <a:rPr lang="tr-TR" sz="3600" b="1" dirty="0" err="1"/>
              <a:t>Classification</a:t>
            </a:r>
            <a:r>
              <a:rPr lang="tr-TR" sz="3600" b="1" dirty="0"/>
              <a:t> </a:t>
            </a:r>
            <a:r>
              <a:rPr lang="tr-TR" sz="3600" b="1" dirty="0" err="1"/>
              <a:t>and</a:t>
            </a:r>
            <a:r>
              <a:rPr lang="tr-TR" sz="3600" b="1" dirty="0"/>
              <a:t> </a:t>
            </a:r>
            <a:r>
              <a:rPr lang="tr-TR" sz="3600" b="1" dirty="0" err="1"/>
              <a:t>It’s</a:t>
            </a:r>
            <a:r>
              <a:rPr lang="tr-TR" sz="3600" b="1" dirty="0"/>
              <a:t> </a:t>
            </a:r>
            <a:r>
              <a:rPr lang="tr-TR" sz="3600" b="1" dirty="0" err="1"/>
              <a:t>Steps</a:t>
            </a:r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553041-ABB2-4508-9D97-4F941C67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" y="820133"/>
            <a:ext cx="10515600" cy="4351338"/>
          </a:xfrm>
        </p:spPr>
        <p:txBody>
          <a:bodyPr>
            <a:normAutofit/>
          </a:bodyPr>
          <a:lstStyle/>
          <a:p>
            <a:r>
              <a:rPr lang="tr-TR" sz="1800" dirty="0"/>
              <a:t>Data </a:t>
            </a:r>
            <a:r>
              <a:rPr lang="tr-TR" sz="1800" dirty="0" err="1"/>
              <a:t>normalization</a:t>
            </a:r>
            <a:r>
              <a:rPr lang="tr-TR" sz="1800" dirty="0"/>
              <a:t> (0, 255) </a:t>
            </a:r>
            <a:r>
              <a:rPr lang="tr-TR" sz="1800" dirty="0" err="1"/>
              <a:t>to</a:t>
            </a:r>
            <a:r>
              <a:rPr lang="tr-TR" sz="1800" dirty="0"/>
              <a:t> (0, 1).</a:t>
            </a:r>
          </a:p>
          <a:p>
            <a:r>
              <a:rPr lang="tr-TR" sz="1800" dirty="0" err="1"/>
              <a:t>Feature</a:t>
            </a:r>
            <a:r>
              <a:rPr lang="tr-TR" sz="1800" dirty="0"/>
              <a:t> </a:t>
            </a:r>
            <a:r>
              <a:rPr lang="tr-TR" sz="1800" dirty="0" err="1"/>
              <a:t>extraction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Convolutional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Networks.</a:t>
            </a:r>
          </a:p>
          <a:p>
            <a:pPr lvl="1" algn="just"/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reveal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desired</a:t>
            </a:r>
            <a:r>
              <a:rPr lang="tr-TR" sz="1600" dirty="0"/>
              <a:t> </a:t>
            </a:r>
            <a:r>
              <a:rPr lang="tr-TR" sz="1600" dirty="0" err="1"/>
              <a:t>information</a:t>
            </a:r>
            <a:r>
              <a:rPr lang="tr-TR" sz="1600" dirty="0"/>
              <a:t> of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err="1"/>
              <a:t>object</a:t>
            </a:r>
            <a:r>
              <a:rPr lang="tr-TR" sz="1600" dirty="0"/>
              <a:t> .</a:t>
            </a:r>
          </a:p>
          <a:p>
            <a:pPr lvl="1" algn="just"/>
            <a:r>
              <a:rPr lang="tr-TR" sz="1600" dirty="0"/>
              <a:t>a </a:t>
            </a:r>
            <a:r>
              <a:rPr lang="tr-TR" sz="1600" dirty="0" err="1"/>
              <a:t>kind</a:t>
            </a:r>
            <a:r>
              <a:rPr lang="tr-TR" sz="1600" dirty="0"/>
              <a:t> of </a:t>
            </a:r>
            <a:r>
              <a:rPr lang="tr-TR" sz="1600" dirty="0" err="1"/>
              <a:t>filtering</a:t>
            </a:r>
            <a:r>
              <a:rPr lang="tr-TR" sz="1600" dirty="0"/>
              <a:t> </a:t>
            </a:r>
            <a:r>
              <a:rPr lang="tr-TR" sz="1600" dirty="0" err="1"/>
              <a:t>operation</a:t>
            </a:r>
            <a:r>
              <a:rPr lang="tr-TR" sz="1600" dirty="0"/>
              <a:t> on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redundant</a:t>
            </a:r>
            <a:r>
              <a:rPr lang="tr-TR" sz="1600" dirty="0"/>
              <a:t> data.</a:t>
            </a:r>
          </a:p>
          <a:p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Artificial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Network.</a:t>
            </a:r>
          </a:p>
          <a:p>
            <a:r>
              <a:rPr lang="tr-TR" sz="1800" dirty="0"/>
              <a:t>Popular </a:t>
            </a:r>
            <a:r>
              <a:rPr lang="tr-TR" sz="1800" dirty="0" err="1"/>
              <a:t>deep</a:t>
            </a:r>
            <a:r>
              <a:rPr lang="tr-TR" sz="1800" dirty="0"/>
              <a:t> </a:t>
            </a:r>
            <a:r>
              <a:rPr lang="tr-TR" sz="1800" dirty="0" err="1"/>
              <a:t>learning</a:t>
            </a:r>
            <a:r>
              <a:rPr lang="tr-TR" sz="1800" dirty="0"/>
              <a:t> </a:t>
            </a:r>
            <a:r>
              <a:rPr lang="tr-TR" sz="1800" dirty="0" err="1"/>
              <a:t>libraries</a:t>
            </a:r>
            <a:r>
              <a:rPr lang="tr-TR" sz="1800" dirty="0"/>
              <a:t>: </a:t>
            </a:r>
            <a:r>
              <a:rPr lang="tr-TR" sz="1800" dirty="0" err="1"/>
              <a:t>TensorFlow</a:t>
            </a:r>
            <a:r>
              <a:rPr lang="tr-TR" sz="1800" dirty="0"/>
              <a:t>, </a:t>
            </a:r>
            <a:r>
              <a:rPr lang="tr-TR" sz="1800" dirty="0" err="1"/>
              <a:t>Keras</a:t>
            </a:r>
            <a:r>
              <a:rPr lang="tr-TR" sz="1800" dirty="0"/>
              <a:t>, </a:t>
            </a:r>
            <a:r>
              <a:rPr lang="tr-TR" sz="1800" b="1" dirty="0" err="1"/>
              <a:t>PyTorch</a:t>
            </a:r>
            <a:endParaRPr lang="tr-TR" sz="1800" b="1" dirty="0"/>
          </a:p>
        </p:txBody>
      </p:sp>
      <p:pic>
        <p:nvPicPr>
          <p:cNvPr id="4" name="Picture 4" descr="machine learning based feature extraction ile ilgili görsel sonucu">
            <a:extLst>
              <a:ext uri="{FF2B5EF4-FFF2-40B4-BE49-F238E27FC236}">
                <a16:creationId xmlns:a16="http://schemas.microsoft.com/office/drawing/2014/main" id="{1E9EC05B-6582-419D-9B0F-B7A228E15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1" y="3624803"/>
            <a:ext cx="5559599" cy="27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ffect of three different edge detection filters, Laplacian, Canny ...">
            <a:extLst>
              <a:ext uri="{FF2B5EF4-FFF2-40B4-BE49-F238E27FC236}">
                <a16:creationId xmlns:a16="http://schemas.microsoft.com/office/drawing/2014/main" id="{FF5776D4-97A2-487E-A752-D4555B35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52" y="1535511"/>
            <a:ext cx="4689381" cy="327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728A6188-CD50-4F6F-AAF3-7292923139A0}"/>
              </a:ext>
            </a:extLst>
          </p:cNvPr>
          <p:cNvSpPr txBox="1">
            <a:spLocks/>
          </p:cNvSpPr>
          <p:nvPr/>
        </p:nvSpPr>
        <p:spPr>
          <a:xfrm>
            <a:off x="236501" y="2901838"/>
            <a:ext cx="10515600" cy="538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err="1"/>
              <a:t>Feature</a:t>
            </a:r>
            <a:r>
              <a:rPr lang="tr-TR" sz="2800" b="1" dirty="0"/>
              <a:t> </a:t>
            </a:r>
            <a:r>
              <a:rPr lang="tr-TR" sz="2800" b="1" dirty="0" err="1"/>
              <a:t>Extraction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2029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584F9E-67AF-4365-8135-B8862C39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2" y="110601"/>
            <a:ext cx="10515600" cy="879213"/>
          </a:xfrm>
        </p:spPr>
        <p:txBody>
          <a:bodyPr>
            <a:normAutofit/>
          </a:bodyPr>
          <a:lstStyle/>
          <a:p>
            <a:r>
              <a:rPr lang="tr-TR" sz="3600" dirty="0"/>
              <a:t>Image </a:t>
            </a:r>
            <a:r>
              <a:rPr lang="tr-TR" sz="3600" dirty="0" err="1"/>
              <a:t>Classification</a:t>
            </a:r>
            <a:r>
              <a:rPr lang="tr-TR" sz="3600" dirty="0"/>
              <a:t> </a:t>
            </a:r>
            <a:r>
              <a:rPr lang="tr-TR" sz="3600" dirty="0" err="1"/>
              <a:t>with</a:t>
            </a:r>
            <a:r>
              <a:rPr lang="tr-TR" sz="3600" dirty="0"/>
              <a:t> </a:t>
            </a:r>
            <a:r>
              <a:rPr lang="tr-TR" sz="3600" dirty="0" err="1"/>
              <a:t>Deep</a:t>
            </a:r>
            <a:r>
              <a:rPr lang="tr-TR" sz="3600" dirty="0"/>
              <a:t>-Learning</a:t>
            </a:r>
          </a:p>
        </p:txBody>
      </p:sp>
      <p:pic>
        <p:nvPicPr>
          <p:cNvPr id="4098" name="Picture 2" descr="A Comprehensive Guide to Convolutional Neural Networks — the ELI5 way">
            <a:extLst>
              <a:ext uri="{FF2B5EF4-FFF2-40B4-BE49-F238E27FC236}">
                <a16:creationId xmlns:a16="http://schemas.microsoft.com/office/drawing/2014/main" id="{322E51D8-4DEF-4436-A589-679D8A2D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2" y="885578"/>
            <a:ext cx="5752289" cy="307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4C2E6DA-7D61-42A3-B98D-A82004A3C123}"/>
              </a:ext>
            </a:extLst>
          </p:cNvPr>
          <p:cNvSpPr txBox="1"/>
          <p:nvPr/>
        </p:nvSpPr>
        <p:spPr>
          <a:xfrm>
            <a:off x="261060" y="3946118"/>
            <a:ext cx="61638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Labels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Artificial</a:t>
            </a:r>
            <a:r>
              <a:rPr lang="tr-TR" b="1" dirty="0"/>
              <a:t> </a:t>
            </a:r>
            <a:r>
              <a:rPr lang="tr-TR" b="1" dirty="0" err="1"/>
              <a:t>Neural</a:t>
            </a:r>
            <a:r>
              <a:rPr lang="tr-TR" b="1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It’s</a:t>
            </a:r>
            <a:r>
              <a:rPr lang="tr-TR" dirty="0"/>
              <a:t> not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(Sigmoid)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multi-labels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Labels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Sigmoid </a:t>
            </a:r>
            <a:r>
              <a:rPr lang="tr-TR" dirty="0" err="1"/>
              <a:t>function</a:t>
            </a:r>
            <a:r>
              <a:rPr lang="tr-TR" dirty="0"/>
              <a:t>: [0] </a:t>
            </a:r>
            <a:r>
              <a:rPr lang="tr-TR" dirty="0" err="1"/>
              <a:t>or</a:t>
            </a:r>
            <a:r>
              <a:rPr lang="tr-TR" dirty="0"/>
              <a:t>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Softmax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classify</a:t>
            </a:r>
            <a:r>
              <a:rPr lang="tr-TR" dirty="0"/>
              <a:t> </a:t>
            </a:r>
            <a:r>
              <a:rPr lang="tr-TR" dirty="0" err="1"/>
              <a:t>multi-labeled</a:t>
            </a:r>
            <a:r>
              <a:rPr lang="tr-TR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One</a:t>
            </a:r>
            <a:r>
              <a:rPr lang="tr-TR" dirty="0"/>
              <a:t>-Hot </a:t>
            </a:r>
            <a:r>
              <a:rPr lang="tr-TR" dirty="0" err="1"/>
              <a:t>Encoded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Softmax</a:t>
            </a:r>
            <a:r>
              <a:rPr lang="tr-T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[3] -&gt; </a:t>
            </a:r>
            <a:r>
              <a:rPr lang="tr-TR" altLang="tr-TR" dirty="0"/>
              <a:t>[0., 0., 0., 1., 0., 0., 0., 0., 0., 0.]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y_train</a:t>
            </a:r>
            <a:r>
              <a:rPr lang="tr-TR" altLang="tr-TR" dirty="0"/>
              <a:t>: (10000,10) , </a:t>
            </a:r>
            <a:r>
              <a:rPr lang="tr-TR" altLang="tr-TR" dirty="0" err="1"/>
              <a:t>y_validation</a:t>
            </a:r>
            <a:r>
              <a:rPr lang="tr-TR" altLang="tr-TR" dirty="0"/>
              <a:t>(2000,10), </a:t>
            </a:r>
            <a:r>
              <a:rPr lang="tr-TR" altLang="tr-TR" dirty="0" err="1"/>
              <a:t>y_test</a:t>
            </a:r>
            <a:r>
              <a:rPr lang="tr-TR" altLang="tr-TR" dirty="0"/>
              <a:t>(2000,10)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Softmax</a:t>
            </a:r>
            <a:r>
              <a:rPr lang="tr-TR" altLang="tr-TR" dirty="0"/>
              <a:t> </a:t>
            </a:r>
            <a:r>
              <a:rPr lang="tr-TR" altLang="tr-TR" dirty="0" err="1"/>
              <a:t>returns</a:t>
            </a:r>
            <a:r>
              <a:rPr lang="tr-TR" altLang="tr-TR" dirty="0"/>
              <a:t> </a:t>
            </a:r>
            <a:r>
              <a:rPr lang="tr-TR" altLang="tr-TR" dirty="0" err="1"/>
              <a:t>output</a:t>
            </a:r>
            <a:r>
              <a:rPr lang="tr-TR" altLang="tr-TR" dirty="0"/>
              <a:t> </a:t>
            </a:r>
            <a:r>
              <a:rPr lang="tr-TR" altLang="tr-TR" dirty="0" err="1"/>
              <a:t>that</a:t>
            </a:r>
            <a:r>
              <a:rPr lang="tr-TR" altLang="tr-TR" dirty="0"/>
              <a:t> has </a:t>
            </a:r>
            <a:r>
              <a:rPr lang="tr-TR" altLang="tr-TR" dirty="0" err="1"/>
              <a:t>binomial</a:t>
            </a:r>
            <a:r>
              <a:rPr lang="tr-TR" altLang="tr-TR" dirty="0"/>
              <a:t> </a:t>
            </a:r>
            <a:r>
              <a:rPr lang="tr-TR" altLang="tr-TR" dirty="0" err="1"/>
              <a:t>distribution</a:t>
            </a:r>
            <a:r>
              <a:rPr lang="tr-TR" alt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tr-TR" dirty="0"/>
          </a:p>
          <a:p>
            <a:endParaRPr lang="tr-TR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745399-78B3-4BB7-93BE-F4B6E86F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334" y="293085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7D2A391-AAA1-41D8-B8B0-89827FD89A44}"/>
              </a:ext>
            </a:extLst>
          </p:cNvPr>
          <p:cNvSpPr txBox="1"/>
          <p:nvPr/>
        </p:nvSpPr>
        <p:spPr>
          <a:xfrm>
            <a:off x="6562483" y="885578"/>
            <a:ext cx="42257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Inputs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Convolutional</a:t>
            </a:r>
            <a:r>
              <a:rPr lang="tr-TR" b="1" dirty="0"/>
              <a:t> </a:t>
            </a:r>
            <a:r>
              <a:rPr lang="tr-TR" b="1" dirty="0" err="1"/>
              <a:t>Neural</a:t>
            </a:r>
            <a:r>
              <a:rPr lang="tr-TR" b="1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It</a:t>
            </a:r>
            <a:r>
              <a:rPr lang="tr-TR" altLang="tr-TR" dirty="0"/>
              <a:t> </a:t>
            </a:r>
            <a:r>
              <a:rPr lang="tr-TR" altLang="tr-TR" dirty="0" err="1"/>
              <a:t>takes</a:t>
            </a:r>
            <a:r>
              <a:rPr lang="tr-TR" altLang="tr-TR" dirty="0"/>
              <a:t> 4D </a:t>
            </a:r>
            <a:r>
              <a:rPr lang="tr-TR" altLang="tr-TR" dirty="0" err="1"/>
              <a:t>tensors</a:t>
            </a:r>
            <a:r>
              <a:rPr lang="tr-TR" alt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After</a:t>
            </a:r>
            <a:r>
              <a:rPr lang="tr-TR" altLang="tr-TR" dirty="0"/>
              <a:t> </a:t>
            </a:r>
            <a:r>
              <a:rPr lang="tr-TR" altLang="tr-TR" dirty="0" err="1"/>
              <a:t>dimension</a:t>
            </a:r>
            <a:r>
              <a:rPr lang="tr-TR" altLang="tr-TR" dirty="0"/>
              <a:t> </a:t>
            </a:r>
            <a:r>
              <a:rPr lang="tr-TR" altLang="tr-TR" dirty="0" err="1"/>
              <a:t>expansion</a:t>
            </a:r>
            <a:r>
              <a:rPr lang="tr-TR" altLang="tr-TR" dirty="0"/>
              <a:t> </a:t>
            </a:r>
            <a:r>
              <a:rPr lang="tr-TR" altLang="tr-TR" dirty="0" err="1"/>
              <a:t>operation</a:t>
            </a:r>
            <a:r>
              <a:rPr lang="tr-TR" alt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x_train</a:t>
            </a:r>
            <a:r>
              <a:rPr lang="tr-TR" altLang="tr-TR" dirty="0"/>
              <a:t>: (10000, 1, 28, 28)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x_validation</a:t>
            </a:r>
            <a:r>
              <a:rPr lang="tr-TR" altLang="tr-TR" dirty="0"/>
              <a:t>(2000, 1, 28, 28)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x_test</a:t>
            </a:r>
            <a:r>
              <a:rPr lang="tr-TR" altLang="tr-TR" dirty="0"/>
              <a:t>(2000, 1, 28, 28)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tr-TR" dirty="0"/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1400C5A-76C6-46BA-8BEE-8C3D56872E48}"/>
              </a:ext>
            </a:extLst>
          </p:cNvPr>
          <p:cNvSpPr txBox="1"/>
          <p:nvPr/>
        </p:nvSpPr>
        <p:spPr>
          <a:xfrm>
            <a:off x="6307959" y="2911882"/>
            <a:ext cx="5768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Inputs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Artificial</a:t>
            </a:r>
            <a:r>
              <a:rPr lang="tr-TR" b="1" dirty="0"/>
              <a:t> </a:t>
            </a:r>
            <a:r>
              <a:rPr lang="tr-TR" b="1" dirty="0" err="1"/>
              <a:t>Neural</a:t>
            </a:r>
            <a:r>
              <a:rPr lang="tr-TR" b="1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It</a:t>
            </a:r>
            <a:r>
              <a:rPr lang="tr-TR" altLang="tr-TR" dirty="0"/>
              <a:t> </a:t>
            </a:r>
            <a:r>
              <a:rPr lang="tr-TR" altLang="tr-TR" dirty="0" err="1"/>
              <a:t>takes</a:t>
            </a:r>
            <a:r>
              <a:rPr lang="tr-TR" altLang="tr-TR" dirty="0"/>
              <a:t> 2D </a:t>
            </a:r>
            <a:r>
              <a:rPr lang="tr-TR" altLang="tr-TR" dirty="0" err="1"/>
              <a:t>tensors</a:t>
            </a:r>
            <a:r>
              <a:rPr lang="tr-TR" altLang="tr-TR" dirty="0"/>
              <a:t> =&gt; (</a:t>
            </a:r>
            <a:r>
              <a:rPr lang="tr-TR" altLang="tr-TR" dirty="0" err="1"/>
              <a:t>num_samples</a:t>
            </a:r>
            <a:r>
              <a:rPr lang="tr-TR" altLang="tr-TR" dirty="0"/>
              <a:t>, </a:t>
            </a:r>
            <a:r>
              <a:rPr lang="tr-TR" altLang="tr-TR" dirty="0" err="1"/>
              <a:t>feature_dim</a:t>
            </a:r>
            <a:r>
              <a:rPr lang="tr-TR" altLang="tr-T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b="1" dirty="0" err="1"/>
              <a:t>Output</a:t>
            </a:r>
            <a:r>
              <a:rPr lang="tr-TR" altLang="tr-TR" b="1" dirty="0"/>
              <a:t> of CNN: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/>
              <a:t>(</a:t>
            </a:r>
            <a:r>
              <a:rPr lang="tr-TR" altLang="tr-TR" dirty="0" err="1"/>
              <a:t>num_samples</a:t>
            </a:r>
            <a:r>
              <a:rPr lang="tr-TR" altLang="tr-TR" dirty="0"/>
              <a:t>, </a:t>
            </a:r>
            <a:r>
              <a:rPr lang="tr-TR" altLang="tr-TR" dirty="0" err="1"/>
              <a:t>num_last_channel</a:t>
            </a:r>
            <a:r>
              <a:rPr lang="tr-TR" altLang="tr-TR" dirty="0"/>
              <a:t>, last_dim1, last_dim2)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 err="1"/>
              <a:t>Reshape</a:t>
            </a:r>
            <a:r>
              <a:rPr lang="tr-TR" altLang="tr-TR" dirty="0"/>
              <a:t>: (</a:t>
            </a:r>
            <a:r>
              <a:rPr lang="tr-TR" altLang="tr-TR" dirty="0" err="1"/>
              <a:t>num_samples</a:t>
            </a:r>
            <a:r>
              <a:rPr lang="tr-TR" altLang="tr-TR" dirty="0"/>
              <a:t>, n2*4*4 = </a:t>
            </a:r>
            <a:r>
              <a:rPr lang="tr-TR" altLang="tr-TR" dirty="0" err="1"/>
              <a:t>feature_dim</a:t>
            </a:r>
            <a:r>
              <a:rPr lang="tr-TR" altLang="tr-T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tr-TR" dirty="0"/>
          </a:p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E188C9C-1824-46B4-A6E5-62FC6A52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34" y="4771449"/>
            <a:ext cx="2921770" cy="148865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9FE3540-D869-4A33-A2E7-8B5E8E1F135A}"/>
              </a:ext>
            </a:extLst>
          </p:cNvPr>
          <p:cNvSpPr txBox="1"/>
          <p:nvPr/>
        </p:nvSpPr>
        <p:spPr>
          <a:xfrm>
            <a:off x="8267307" y="6260107"/>
            <a:ext cx="1505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Binomial</a:t>
            </a:r>
            <a:r>
              <a:rPr lang="tr-TR" sz="1200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9169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95A6B-224B-4AC1-A951-E157EBCE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223723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happens</a:t>
            </a:r>
            <a:r>
              <a:rPr lang="tr-TR" dirty="0"/>
              <a:t> in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epoch</a:t>
            </a:r>
            <a:r>
              <a:rPr lang="tr-TR" dirty="0"/>
              <a:t>?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EFA924ED-0C0A-475E-B495-9D1956F3BABB}"/>
              </a:ext>
            </a:extLst>
          </p:cNvPr>
          <p:cNvCxnSpPr>
            <a:cxnSpLocks/>
          </p:cNvCxnSpPr>
          <p:nvPr/>
        </p:nvCxnSpPr>
        <p:spPr>
          <a:xfrm>
            <a:off x="7230360" y="452906"/>
            <a:ext cx="44644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3C8D1604-811B-43CF-9EA4-C911297AA329}"/>
              </a:ext>
            </a:extLst>
          </p:cNvPr>
          <p:cNvSpPr txBox="1"/>
          <p:nvPr/>
        </p:nvSpPr>
        <p:spPr>
          <a:xfrm>
            <a:off x="8640005" y="132049"/>
            <a:ext cx="1645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</a:t>
            </a:r>
            <a:r>
              <a:rPr lang="tr-T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Propagation</a:t>
            </a:r>
            <a:endParaRPr lang="tr-TR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93A3A0ED-FA6F-49AD-B1D5-8B1A81D4828D}"/>
              </a:ext>
            </a:extLst>
          </p:cNvPr>
          <p:cNvCxnSpPr/>
          <p:nvPr/>
        </p:nvCxnSpPr>
        <p:spPr>
          <a:xfrm flipH="1">
            <a:off x="6156969" y="1112905"/>
            <a:ext cx="1781666" cy="0"/>
          </a:xfrm>
          <a:prstGeom prst="straightConnector1">
            <a:avLst/>
          </a:prstGeom>
          <a:ln>
            <a:solidFill>
              <a:schemeClr val="tx1">
                <a:alpha val="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A Comprehensive Guide to Convolutional Neural Networks — the ELI5 way">
            <a:extLst>
              <a:ext uri="{FF2B5EF4-FFF2-40B4-BE49-F238E27FC236}">
                <a16:creationId xmlns:a16="http://schemas.microsoft.com/office/drawing/2014/main" id="{4D8684E7-17E3-4E07-BE47-72E5EE17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01" y="714740"/>
            <a:ext cx="3771794" cy="201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91E83CF-C9C6-42AE-A97D-2BAA8DF1E178}"/>
              </a:ext>
            </a:extLst>
          </p:cNvPr>
          <p:cNvSpPr txBox="1"/>
          <p:nvPr/>
        </p:nvSpPr>
        <p:spPr>
          <a:xfrm>
            <a:off x="102096" y="1014030"/>
            <a:ext cx="6879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tr-TR" dirty="0" err="1"/>
              <a:t>predictions</a:t>
            </a:r>
            <a:r>
              <a:rPr lang="tr-TR" dirty="0"/>
              <a:t> = </a:t>
            </a:r>
            <a:r>
              <a:rPr lang="tr-TR" dirty="0" err="1"/>
              <a:t>ForwardPropagation</a:t>
            </a:r>
            <a:r>
              <a:rPr lang="tr-TR" dirty="0"/>
              <a:t>(</a:t>
            </a:r>
            <a:r>
              <a:rPr lang="tr-TR" dirty="0" err="1"/>
              <a:t>x_train</a:t>
            </a:r>
            <a:r>
              <a:rPr lang="tr-TR" dirty="0"/>
              <a:t>)   </a:t>
            </a:r>
            <a:r>
              <a:rPr lang="tr-TR" b="1" dirty="0" err="1"/>
              <a:t>Yes</a:t>
            </a:r>
            <a:r>
              <a:rPr lang="tr-TR" b="1" dirty="0"/>
              <a:t> </a:t>
            </a:r>
            <a:r>
              <a:rPr lang="tr-TR" b="1" dirty="0" err="1"/>
              <a:t>regularization</a:t>
            </a:r>
            <a:endParaRPr lang="tr-TR" b="1" dirty="0"/>
          </a:p>
          <a:p>
            <a:pPr marL="342900" indent="-342900">
              <a:buAutoNum type="arabicParenR"/>
            </a:pPr>
            <a:r>
              <a:rPr lang="tr-TR" dirty="0" err="1"/>
              <a:t>MSELoss</a:t>
            </a:r>
            <a:r>
              <a:rPr lang="tr-TR" dirty="0"/>
              <a:t>(</a:t>
            </a:r>
            <a:r>
              <a:rPr lang="tr-TR" dirty="0" err="1"/>
              <a:t>predictions</a:t>
            </a:r>
            <a:r>
              <a:rPr lang="tr-TR" dirty="0"/>
              <a:t>, </a:t>
            </a:r>
            <a:r>
              <a:rPr lang="tr-TR" dirty="0" err="1"/>
              <a:t>y_train</a:t>
            </a:r>
            <a:r>
              <a:rPr lang="tr-TR" dirty="0"/>
              <a:t>)</a:t>
            </a:r>
          </a:p>
          <a:p>
            <a:pPr marL="342900" indent="-342900">
              <a:buAutoNum type="arabicParenR"/>
            </a:pPr>
            <a:r>
              <a:rPr lang="tr-TR" dirty="0" err="1"/>
              <a:t>BackwardPropagation</a:t>
            </a:r>
            <a:r>
              <a:rPr lang="tr-TR" dirty="0"/>
              <a:t>()    </a:t>
            </a:r>
            <a:r>
              <a:rPr lang="tr-TR" b="1" dirty="0">
                <a:sym typeface="Wingdings" panose="05000000000000000000" pitchFamily="2" charset="2"/>
              </a:rPr>
              <a:t> </a:t>
            </a:r>
            <a:r>
              <a:rPr lang="tr-TR" b="1" dirty="0"/>
              <a:t>(Learning)</a:t>
            </a:r>
          </a:p>
          <a:p>
            <a:pPr marL="342900" indent="-342900">
              <a:buAutoNum type="arabicParenR"/>
            </a:pPr>
            <a:r>
              <a:rPr lang="tr-TR" dirty="0" err="1"/>
              <a:t>predictions</a:t>
            </a:r>
            <a:r>
              <a:rPr lang="tr-TR" dirty="0"/>
              <a:t> = </a:t>
            </a:r>
            <a:r>
              <a:rPr lang="tr-TR" dirty="0" err="1"/>
              <a:t>ForwardPropagation</a:t>
            </a:r>
            <a:r>
              <a:rPr lang="tr-TR" dirty="0"/>
              <a:t>(</a:t>
            </a:r>
            <a:r>
              <a:rPr lang="tr-TR" dirty="0" err="1"/>
              <a:t>x_validation</a:t>
            </a:r>
            <a:r>
              <a:rPr lang="tr-TR" dirty="0"/>
              <a:t>) </a:t>
            </a:r>
            <a:r>
              <a:rPr lang="tr-TR" b="1" dirty="0"/>
              <a:t>No </a:t>
            </a:r>
            <a:r>
              <a:rPr lang="tr-TR" b="1" dirty="0" err="1"/>
              <a:t>regularization</a:t>
            </a:r>
            <a:endParaRPr lang="tr-TR" b="1" dirty="0"/>
          </a:p>
          <a:p>
            <a:pPr marL="342900" indent="-342900">
              <a:buFontTx/>
              <a:buAutoNum type="arabicParenR"/>
            </a:pPr>
            <a:r>
              <a:rPr lang="tr-TR" dirty="0" err="1"/>
              <a:t>MSELoss</a:t>
            </a:r>
            <a:r>
              <a:rPr lang="tr-TR" dirty="0"/>
              <a:t>(</a:t>
            </a:r>
            <a:r>
              <a:rPr lang="tr-TR" dirty="0" err="1"/>
              <a:t>predictions</a:t>
            </a:r>
            <a:r>
              <a:rPr lang="tr-TR" dirty="0"/>
              <a:t>, </a:t>
            </a:r>
            <a:r>
              <a:rPr lang="tr-TR" dirty="0" err="1"/>
              <a:t>y_validation</a:t>
            </a:r>
            <a:r>
              <a:rPr lang="tr-TR" dirty="0"/>
              <a:t>)    </a:t>
            </a:r>
            <a:r>
              <a:rPr lang="tr-TR" b="1" dirty="0" err="1"/>
              <a:t>Check</a:t>
            </a:r>
            <a:r>
              <a:rPr lang="tr-TR" b="1" dirty="0"/>
              <a:t> </a:t>
            </a:r>
            <a:r>
              <a:rPr lang="tr-TR" b="1" dirty="0" err="1"/>
              <a:t>overfitting</a:t>
            </a:r>
            <a:r>
              <a:rPr lang="tr-TR" b="1" dirty="0"/>
              <a:t>!</a:t>
            </a:r>
          </a:p>
          <a:p>
            <a:pPr marL="342900" indent="-342900">
              <a:buFontTx/>
              <a:buAutoNum type="arabicParenR"/>
            </a:pPr>
            <a:r>
              <a:rPr lang="tr-TR" dirty="0" err="1"/>
              <a:t>predictions</a:t>
            </a:r>
            <a:r>
              <a:rPr lang="tr-TR" dirty="0"/>
              <a:t> = </a:t>
            </a:r>
            <a:r>
              <a:rPr lang="tr-TR" dirty="0" err="1"/>
              <a:t>ForwardPropagation</a:t>
            </a:r>
            <a:r>
              <a:rPr lang="tr-TR" dirty="0"/>
              <a:t>(</a:t>
            </a:r>
            <a:r>
              <a:rPr lang="tr-TR" dirty="0" err="1"/>
              <a:t>x_test</a:t>
            </a:r>
            <a:r>
              <a:rPr lang="tr-TR" dirty="0"/>
              <a:t>) </a:t>
            </a:r>
            <a:r>
              <a:rPr lang="tr-TR" b="1" dirty="0"/>
              <a:t>No </a:t>
            </a:r>
            <a:r>
              <a:rPr lang="tr-TR" b="1" dirty="0" err="1"/>
              <a:t>regularization</a:t>
            </a:r>
            <a:endParaRPr lang="tr-TR" dirty="0"/>
          </a:p>
          <a:p>
            <a:r>
              <a:rPr lang="tr-TR" dirty="0"/>
              <a:t>7)   </a:t>
            </a:r>
            <a:r>
              <a:rPr lang="tr-TR" dirty="0" err="1"/>
              <a:t>CalculateAccuracy</a:t>
            </a:r>
            <a:r>
              <a:rPr lang="tr-TR" dirty="0"/>
              <a:t>(</a:t>
            </a:r>
            <a:r>
              <a:rPr lang="tr-TR" dirty="0" err="1"/>
              <a:t>predictions</a:t>
            </a:r>
            <a:r>
              <a:rPr lang="tr-TR" dirty="0"/>
              <a:t>, </a:t>
            </a:r>
            <a:r>
              <a:rPr lang="tr-TR" dirty="0" err="1"/>
              <a:t>y_test</a:t>
            </a:r>
            <a:r>
              <a:rPr lang="tr-TR" dirty="0"/>
              <a:t>) </a:t>
            </a:r>
            <a:r>
              <a:rPr lang="tr-TR" b="1" dirty="0" err="1"/>
              <a:t>Check</a:t>
            </a:r>
            <a:r>
              <a:rPr lang="tr-TR" b="1" dirty="0"/>
              <a:t> </a:t>
            </a:r>
            <a:r>
              <a:rPr lang="tr-TR" b="1" dirty="0" err="1"/>
              <a:t>accuracy</a:t>
            </a:r>
            <a:r>
              <a:rPr lang="tr-TR" b="1" dirty="0"/>
              <a:t>!</a:t>
            </a:r>
          </a:p>
          <a:p>
            <a:pPr marL="342900" indent="-342900">
              <a:buFontTx/>
              <a:buAutoNum type="arabicParenR"/>
            </a:pPr>
            <a:endParaRPr lang="tr-TR" b="1" dirty="0"/>
          </a:p>
          <a:p>
            <a:r>
              <a:rPr lang="tr-TR" altLang="tr-TR" b="1" dirty="0"/>
              <a:t>    </a:t>
            </a:r>
            <a:endParaRPr lang="tr-TR" altLang="tr-TR" dirty="0"/>
          </a:p>
          <a:p>
            <a:endParaRPr lang="tr-TR" altLang="tr-TR" dirty="0"/>
          </a:p>
          <a:p>
            <a:r>
              <a:rPr lang="tr-TR" b="1" dirty="0"/>
              <a:t>  </a:t>
            </a:r>
            <a:endParaRPr lang="tr-TR" dirty="0"/>
          </a:p>
          <a:p>
            <a:endParaRPr lang="tr-TR" dirty="0"/>
          </a:p>
          <a:p>
            <a:pPr marL="342900" indent="-342900">
              <a:buAutoNum type="arabicParenR"/>
            </a:pPr>
            <a:endParaRPr lang="tr-TR" dirty="0"/>
          </a:p>
          <a:p>
            <a:endParaRPr lang="tr-TR" dirty="0"/>
          </a:p>
          <a:p>
            <a:pPr marL="342900" indent="-342900">
              <a:buAutoNum type="arabicParenR"/>
            </a:pPr>
            <a:endParaRPr lang="tr-TR" dirty="0"/>
          </a:p>
          <a:p>
            <a:pPr marL="342900" indent="-342900">
              <a:buAutoNum type="arabicParenR"/>
            </a:pPr>
            <a:endParaRPr lang="tr-TR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FE7D4674-5033-4327-834D-F324E10F3797}"/>
              </a:ext>
            </a:extLst>
          </p:cNvPr>
          <p:cNvCxnSpPr>
            <a:cxnSpLocks/>
          </p:cNvCxnSpPr>
          <p:nvPr/>
        </p:nvCxnSpPr>
        <p:spPr>
          <a:xfrm flipH="1">
            <a:off x="7333025" y="2850666"/>
            <a:ext cx="41669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49143D7-9069-4F38-BD89-13ECCF51DA16}"/>
              </a:ext>
            </a:extLst>
          </p:cNvPr>
          <p:cNvSpPr txBox="1"/>
          <p:nvPr/>
        </p:nvSpPr>
        <p:spPr>
          <a:xfrm>
            <a:off x="8640005" y="2967603"/>
            <a:ext cx="1645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Backward</a:t>
            </a:r>
            <a:r>
              <a:rPr lang="tr-T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Propagation</a:t>
            </a:r>
            <a:endParaRPr lang="tr-TR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B1BD08A-ABF1-41B7-9167-52948692A6F0}"/>
              </a:ext>
            </a:extLst>
          </p:cNvPr>
          <p:cNvSpPr txBox="1"/>
          <p:nvPr/>
        </p:nvSpPr>
        <p:spPr>
          <a:xfrm>
            <a:off x="6754229" y="1798799"/>
            <a:ext cx="115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x_train</a:t>
            </a:r>
            <a:endParaRPr lang="tr-T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4F55D32-43E1-449D-B93B-5FAFE1C2676B}"/>
              </a:ext>
            </a:extLst>
          </p:cNvPr>
          <p:cNvSpPr txBox="1"/>
          <p:nvPr/>
        </p:nvSpPr>
        <p:spPr>
          <a:xfrm>
            <a:off x="11263652" y="1798799"/>
            <a:ext cx="115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y_train</a:t>
            </a:r>
            <a:endParaRPr lang="tr-T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D5244B53-E56F-484D-9A87-0C63940C7824}"/>
              </a:ext>
            </a:extLst>
          </p:cNvPr>
          <p:cNvSpPr txBox="1"/>
          <p:nvPr/>
        </p:nvSpPr>
        <p:spPr>
          <a:xfrm>
            <a:off x="240286" y="3276187"/>
            <a:ext cx="6317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dirty="0"/>
              <a:t> </a:t>
            </a:r>
            <a:r>
              <a:rPr lang="tr-TR" altLang="tr-TR" dirty="0" err="1"/>
              <a:t>predictions</a:t>
            </a:r>
            <a:r>
              <a:rPr lang="tr-TR" altLang="tr-TR" dirty="0"/>
              <a:t> = [0.05, 0.05, 0.2, 0.3, 0.05, 0.05, 0.05, 0.05, 0.1, 0.1] </a:t>
            </a:r>
          </a:p>
          <a:p>
            <a:r>
              <a:rPr lang="tr-TR" dirty="0"/>
              <a:t> 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5960E67-AA92-40AF-9957-FBAF4166C825}"/>
              </a:ext>
            </a:extLst>
          </p:cNvPr>
          <p:cNvSpPr txBox="1"/>
          <p:nvPr/>
        </p:nvSpPr>
        <p:spPr>
          <a:xfrm>
            <a:off x="240286" y="4161640"/>
            <a:ext cx="391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dirty="0"/>
              <a:t> </a:t>
            </a:r>
            <a:r>
              <a:rPr lang="tr-TR" altLang="tr-TR" dirty="0" err="1"/>
              <a:t>y_test</a:t>
            </a:r>
            <a:r>
              <a:rPr lang="tr-TR" altLang="tr-TR" dirty="0"/>
              <a:t> = [0., 0., 0., 1., 0., 0., 0., 0., 0., 0.]</a:t>
            </a:r>
            <a:endParaRPr lang="tr-TR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20DCB68-ABCA-41ED-BBCF-5D54ABF1D83F}"/>
              </a:ext>
            </a:extLst>
          </p:cNvPr>
          <p:cNvSpPr txBox="1"/>
          <p:nvPr/>
        </p:nvSpPr>
        <p:spPr>
          <a:xfrm>
            <a:off x="266637" y="3699975"/>
            <a:ext cx="439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tr-TR" dirty="0" err="1"/>
              <a:t>predictions</a:t>
            </a:r>
            <a:r>
              <a:rPr lang="tr-TR" altLang="tr-TR" dirty="0"/>
              <a:t> = [0., 0., 0., 1., 0., 0., 0., 0., 0., 0.] </a:t>
            </a:r>
          </a:p>
          <a:p>
            <a:endParaRPr lang="tr-TR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EDB8A08-3CB7-4D97-9401-53F93A4C40E8}"/>
              </a:ext>
            </a:extLst>
          </p:cNvPr>
          <p:cNvSpPr txBox="1"/>
          <p:nvPr/>
        </p:nvSpPr>
        <p:spPr>
          <a:xfrm>
            <a:off x="1686932" y="477009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True </a:t>
            </a:r>
            <a:r>
              <a:rPr lang="tr-TR" b="1" dirty="0" err="1"/>
              <a:t>Prediction</a:t>
            </a:r>
            <a:r>
              <a:rPr lang="tr-TR" b="1" dirty="0"/>
              <a:t>!</a:t>
            </a:r>
          </a:p>
          <a:p>
            <a:endParaRPr lang="tr-TR" dirty="0"/>
          </a:p>
        </p:txBody>
      </p:sp>
      <p:pic>
        <p:nvPicPr>
          <p:cNvPr id="27" name="Picture 3" descr="5 Terminating the training of a MLP ANN | Download Scientific Diagram">
            <a:extLst>
              <a:ext uri="{FF2B5EF4-FFF2-40B4-BE49-F238E27FC236}">
                <a16:creationId xmlns:a16="http://schemas.microsoft.com/office/drawing/2014/main" id="{6C8B8B36-74FA-4006-98B9-444D9524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62" y="3817789"/>
            <a:ext cx="3802633" cy="223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3B94248-6F7B-4FDD-B82E-7826F699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tr-TR" sz="3600" dirty="0" err="1"/>
              <a:t>Optimization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Cost</a:t>
            </a:r>
            <a:r>
              <a:rPr lang="tr-TR" sz="3600" dirty="0"/>
              <a:t> </a:t>
            </a:r>
            <a:r>
              <a:rPr lang="tr-TR" sz="3600" dirty="0" err="1"/>
              <a:t>Function</a:t>
            </a:r>
            <a:endParaRPr lang="tr-TR" sz="3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1364AE-DC78-48F9-8E52-A3CC96F0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720"/>
            <a:ext cx="3335789" cy="271480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AE2B32-ACA6-4429-9006-9335B990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tr-TR" sz="2000" b="1" dirty="0" err="1"/>
              <a:t>Gradient</a:t>
            </a:r>
            <a:r>
              <a:rPr lang="tr-TR" sz="2000" b="1" dirty="0"/>
              <a:t> </a:t>
            </a:r>
            <a:r>
              <a:rPr lang="tr-TR" sz="2000" b="1" dirty="0" err="1"/>
              <a:t>Descent</a:t>
            </a:r>
            <a:r>
              <a:rPr lang="tr-TR" sz="2000" b="1" dirty="0"/>
              <a:t> </a:t>
            </a:r>
            <a:r>
              <a:rPr lang="en-US" sz="2000" dirty="0"/>
              <a:t>is an optimization algorithm used to minimize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en-US" sz="2000" dirty="0"/>
              <a:t> </a:t>
            </a:r>
            <a:r>
              <a:rPr lang="tr-TR" sz="2000" dirty="0" err="1"/>
              <a:t>cost</a:t>
            </a:r>
            <a:r>
              <a:rPr lang="en-US" sz="2000" dirty="0"/>
              <a:t> function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Cost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tr-TR" sz="2000" dirty="0" err="1"/>
              <a:t>consists</a:t>
            </a:r>
            <a:r>
              <a:rPr lang="tr-TR" sz="2000" dirty="0"/>
              <a:t> of </a:t>
            </a:r>
            <a:r>
              <a:rPr lang="tr-TR" sz="2000" dirty="0" err="1"/>
              <a:t>losses</a:t>
            </a:r>
            <a:r>
              <a:rPr lang="tr-TR" sz="2000" dirty="0"/>
              <a:t> </a:t>
            </a:r>
            <a:r>
              <a:rPr lang="tr-TR" sz="2000" dirty="0" err="1"/>
              <a:t>calculated</a:t>
            </a:r>
            <a:r>
              <a:rPr lang="tr-TR" sz="2000" dirty="0"/>
              <a:t> in </a:t>
            </a:r>
            <a:r>
              <a:rPr lang="tr-TR" sz="2000" dirty="0" err="1"/>
              <a:t>every</a:t>
            </a:r>
            <a:r>
              <a:rPr lang="tr-TR" sz="2000" dirty="0"/>
              <a:t> </a:t>
            </a:r>
            <a:r>
              <a:rPr lang="tr-TR" sz="2000" dirty="0" err="1"/>
              <a:t>epoch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Prediction</a:t>
            </a:r>
            <a:r>
              <a:rPr lang="tr-TR" sz="2000" dirty="0"/>
              <a:t> = </a:t>
            </a:r>
            <a:r>
              <a:rPr lang="tr-TR" sz="2000" dirty="0" err="1"/>
              <a:t>weight</a:t>
            </a:r>
            <a:r>
              <a:rPr lang="tr-TR" sz="2000" dirty="0"/>
              <a:t>*</a:t>
            </a:r>
            <a:r>
              <a:rPr lang="tr-TR" sz="2000" dirty="0" err="1"/>
              <a:t>x_train</a:t>
            </a:r>
            <a:r>
              <a:rPr lang="tr-TR" sz="2000" dirty="0"/>
              <a:t> + </a:t>
            </a:r>
            <a:r>
              <a:rPr lang="tr-TR" sz="2000" dirty="0" err="1"/>
              <a:t>bias</a:t>
            </a:r>
            <a:endParaRPr lang="tr-TR" sz="2000" dirty="0"/>
          </a:p>
          <a:p>
            <a:r>
              <a:rPr lang="tr-TR" sz="2000" dirty="0"/>
              <a:t>MSE(</a:t>
            </a:r>
            <a:r>
              <a:rPr lang="tr-TR" sz="2000" dirty="0" err="1"/>
              <a:t>prediction</a:t>
            </a:r>
            <a:r>
              <a:rPr lang="tr-TR" sz="2000" dirty="0"/>
              <a:t>, </a:t>
            </a:r>
            <a:r>
              <a:rPr lang="tr-TR" sz="2000" dirty="0" err="1"/>
              <a:t>y_train</a:t>
            </a:r>
            <a:r>
              <a:rPr lang="tr-TR" sz="2000" dirty="0"/>
              <a:t>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A9C1E4F-BC05-481B-9055-0C0C385E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19" y="239357"/>
            <a:ext cx="4676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B82DF4-95B9-40D3-A685-1ECCE2E3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8" y="110601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035B15-2CF2-4C21-A69E-BE841D38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4" y="898855"/>
            <a:ext cx="3339660" cy="235700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F50C7CB-A5CF-4BEA-AF4C-B2620FDB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2" y="3466556"/>
            <a:ext cx="3459923" cy="247635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9F8C74B-C138-4C8D-B5DB-8C0667B97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759" y="898855"/>
            <a:ext cx="4405313" cy="24288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059E823-3696-48A1-A536-AAE7BF05C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679" y="3601356"/>
            <a:ext cx="7229475" cy="18097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568BFB1-9013-48C8-A0DD-02BC09813F6C}"/>
              </a:ext>
            </a:extLst>
          </p:cNvPr>
          <p:cNvSpPr txBox="1"/>
          <p:nvPr/>
        </p:nvSpPr>
        <p:spPr>
          <a:xfrm>
            <a:off x="7157556" y="468791"/>
            <a:ext cx="19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Power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CNNs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9F5AA8A-2C58-4F1D-BD52-5A6A37E8C2CA}"/>
              </a:ext>
            </a:extLst>
          </p:cNvPr>
          <p:cNvSpPr txBox="1"/>
          <p:nvPr/>
        </p:nvSpPr>
        <p:spPr>
          <a:xfrm>
            <a:off x="7930553" y="12742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err="1"/>
              <a:t>More</a:t>
            </a:r>
            <a:r>
              <a:rPr lang="tr-TR" sz="900" dirty="0"/>
              <a:t> </a:t>
            </a:r>
            <a:r>
              <a:rPr lang="tr-TR" sz="900" dirty="0" err="1"/>
              <a:t>clear</a:t>
            </a:r>
            <a:r>
              <a:rPr lang="tr-TR" sz="900" dirty="0"/>
              <a:t> </a:t>
            </a:r>
          </a:p>
          <a:p>
            <a:r>
              <a:rPr lang="tr-TR" sz="900" dirty="0" err="1"/>
              <a:t>feature</a:t>
            </a:r>
            <a:r>
              <a:rPr lang="tr-TR" sz="900" dirty="0"/>
              <a:t> </a:t>
            </a:r>
            <a:r>
              <a:rPr lang="tr-TR" sz="900" dirty="0" err="1"/>
              <a:t>space</a:t>
            </a:r>
            <a:endParaRPr lang="tr-TR" sz="900" dirty="0"/>
          </a:p>
        </p:txBody>
      </p:sp>
      <p:pic>
        <p:nvPicPr>
          <p:cNvPr id="1027" name="Picture 3" descr="5 Terminating the training of a MLP ANN | Download Scientific Diagram">
            <a:extLst>
              <a:ext uri="{FF2B5EF4-FFF2-40B4-BE49-F238E27FC236}">
                <a16:creationId xmlns:a16="http://schemas.microsoft.com/office/drawing/2014/main" id="{78295FDE-EE70-4202-95C9-274C164E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78" y="1274218"/>
            <a:ext cx="2530222" cy="14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9C6399B-F3BD-4041-BE53-83FDB49A5DE1}"/>
              </a:ext>
            </a:extLst>
          </p:cNvPr>
          <p:cNvSpPr txBox="1"/>
          <p:nvPr/>
        </p:nvSpPr>
        <p:spPr>
          <a:xfrm>
            <a:off x="4375070" y="2617652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No </a:t>
            </a:r>
            <a:r>
              <a:rPr lang="tr-TR" sz="1100" dirty="0" err="1"/>
              <a:t>regularization</a:t>
            </a:r>
            <a:r>
              <a:rPr lang="tr-TR" sz="1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22A9C1-0EEB-4B4A-8DDC-E56E9AD0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99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35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640</Words>
  <Application>Microsoft Office PowerPoint</Application>
  <PresentationFormat>Geniş ekran</PresentationFormat>
  <Paragraphs>89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Image Classification</vt:lpstr>
      <vt:lpstr>Digital Image Background</vt:lpstr>
      <vt:lpstr>Dataset</vt:lpstr>
      <vt:lpstr>Classification and It’s Steps</vt:lpstr>
      <vt:lpstr>Image Classification with Deep-Learning</vt:lpstr>
      <vt:lpstr>What happens in every epoch?</vt:lpstr>
      <vt:lpstr>Optimization of the Cost Function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Göktuğ YILDIRIM</dc:creator>
  <cp:lastModifiedBy>Göktuğ YILDIRIM</cp:lastModifiedBy>
  <cp:revision>52</cp:revision>
  <dcterms:created xsi:type="dcterms:W3CDTF">2020-04-12T13:31:22Z</dcterms:created>
  <dcterms:modified xsi:type="dcterms:W3CDTF">2020-04-15T02:37:49Z</dcterms:modified>
</cp:coreProperties>
</file>