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BR" sz="4400" spc="-1" strike="noStrike">
              <a:solidFill>
                <a:srgbClr val="ffffff"/>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BR" sz="4400" spc="-1" strike="noStrike">
              <a:solidFill>
                <a:srgbClr val="ffffff"/>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BR" sz="4400" spc="-1" strike="noStrike">
              <a:solidFill>
                <a:srgbClr val="ffffff"/>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BR" sz="4400" spc="-1" strike="noStrike">
              <a:solidFill>
                <a:srgbClr val="ffffff"/>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pt-BR" sz="3200" spc="-1" strike="noStrike">
              <a:solidFill>
                <a:srgbClr val="ffffff"/>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BR" sz="4400" spc="-1" strike="noStrike">
              <a:solidFill>
                <a:srgbClr val="ffffff"/>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BR" sz="4400" spc="-1" strike="noStrike">
              <a:solidFill>
                <a:srgbClr val="ffffff"/>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BR" sz="4400" spc="-1" strike="noStrike">
              <a:solidFill>
                <a:srgbClr val="ffffff"/>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pt-BR" sz="3200" spc="-1" strike="noStrike">
              <a:solidFill>
                <a:srgbClr val="ffffff"/>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BR" sz="4400" spc="-1" strike="noStrike">
              <a:solidFill>
                <a:srgbClr val="ffffff"/>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BR" sz="4400" spc="-1" strike="noStrike">
              <a:solidFill>
                <a:srgbClr val="ffffff"/>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pt-BR" sz="3200" spc="-1" strike="noStrike">
              <a:solidFill>
                <a:srgbClr val="ffffff"/>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BR" sz="4400" spc="-1" strike="noStrike">
              <a:solidFill>
                <a:srgbClr val="ffffff"/>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BR" sz="4400" spc="-1" strike="noStrike">
              <a:solidFill>
                <a:srgbClr val="ffffff"/>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BR" sz="4400" spc="-1" strike="noStrike">
              <a:solidFill>
                <a:srgbClr val="ffffff"/>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BR" sz="4400" spc="-1" strike="noStrike">
              <a:solidFill>
                <a:srgbClr val="ffffff"/>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BR" sz="4400" spc="-1" strike="noStrike">
              <a:solidFill>
                <a:srgbClr val="ffffff"/>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pic>
        <p:nvPicPr>
          <p:cNvPr id="70" name="" descr=""/>
          <p:cNvPicPr/>
          <p:nvPr/>
        </p:nvPicPr>
        <p:blipFill>
          <a:blip r:embed="rId2"/>
          <a:stretch/>
        </p:blipFill>
        <p:spPr>
          <a:xfrm>
            <a:off x="3602880" y="1604520"/>
            <a:ext cx="4984920" cy="3977280"/>
          </a:xfrm>
          <a:prstGeom prst="rect">
            <a:avLst/>
          </a:prstGeom>
          <a:ln>
            <a:noFill/>
          </a:ln>
        </p:spPr>
      </p:pic>
      <p:pic>
        <p:nvPicPr>
          <p:cNvPr id="71" name="" descr=""/>
          <p:cNvPicPr/>
          <p:nvPr/>
        </p:nvPicPr>
        <p:blipFill>
          <a:blip r:embed="rId3"/>
          <a:stretch/>
        </p:blipFill>
        <p:spPr>
          <a:xfrm>
            <a:off x="360288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BR" sz="4400" spc="-1" strike="noStrike">
              <a:solidFill>
                <a:srgbClr val="ffffff"/>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BR" sz="4400" spc="-1" strike="noStrike">
              <a:solidFill>
                <a:srgbClr val="ffffff"/>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BR" sz="4400" spc="-1" strike="noStrike">
              <a:solidFill>
                <a:srgbClr val="ffffff"/>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pt-BR" sz="3200" spc="-1" strike="noStrike">
              <a:solidFill>
                <a:srgbClr val="ffffff"/>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BR" sz="4400" spc="-1" strike="noStrike">
              <a:solidFill>
                <a:srgbClr val="ffffff"/>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BR" sz="4400" spc="-1" strike="noStrike">
              <a:solidFill>
                <a:srgbClr val="ffffff"/>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pt-BR" sz="4400" spc="-1" strike="noStrike">
              <a:solidFill>
                <a:srgbClr val="ffffff"/>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pt-BR" sz="3200" spc="-1" strike="noStrike">
              <a:solidFill>
                <a:srgbClr val="ffffff"/>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p>
            <a:r>
              <a:rPr b="0" lang="pt-BR" sz="1800" spc="-1" strike="noStrike">
                <a:solidFill>
                  <a:srgbClr val="ffffff"/>
                </a:solidFill>
                <a:uFill>
                  <a:solidFill>
                    <a:srgbClr val="ffffff"/>
                  </a:solidFill>
                </a:uFill>
                <a:latin typeface="Arial"/>
              </a:rPr>
              <a:t>Clique para editar o formato do texto do título</a:t>
            </a:r>
            <a:endParaRPr b="0" lang="pt-BR" sz="1800" spc="-1" strike="noStrike">
              <a:solidFill>
                <a:srgbClr val="ffffff"/>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pt-BR" sz="3200" spc="-1" strike="noStrike">
                <a:solidFill>
                  <a:srgbClr val="ffffff"/>
                </a:solidFill>
                <a:uFill>
                  <a:solidFill>
                    <a:srgbClr val="ffffff"/>
                  </a:solidFill>
                </a:uFill>
                <a:latin typeface="Arial"/>
              </a:rPr>
              <a:t>Clique para editar o formato do texto da estrutura de tópicos</a:t>
            </a:r>
            <a:endParaRPr b="0" lang="pt-BR" sz="3200" spc="-1" strike="noStrike">
              <a:solidFill>
                <a:srgbClr val="ffffff"/>
              </a:solidFill>
              <a:uFill>
                <a:solidFill>
                  <a:srgbClr val="ffffff"/>
                </a:solidFill>
              </a:uFill>
              <a:latin typeface="Arial"/>
            </a:endParaRPr>
          </a:p>
          <a:p>
            <a:pPr lvl="1" marL="864000" indent="-324000">
              <a:spcBef>
                <a:spcPts val="1134"/>
              </a:spcBef>
              <a:buClr>
                <a:srgbClr val="ffffff"/>
              </a:buClr>
              <a:buSzPct val="75000"/>
              <a:buFont typeface="Symbol" charset="2"/>
              <a:buChar char=""/>
            </a:pPr>
            <a:r>
              <a:rPr b="0" lang="pt-BR" sz="2800" spc="-1" strike="noStrike">
                <a:solidFill>
                  <a:srgbClr val="ffffff"/>
                </a:solidFill>
                <a:uFill>
                  <a:solidFill>
                    <a:srgbClr val="ffffff"/>
                  </a:solidFill>
                </a:uFill>
                <a:latin typeface="Arial"/>
              </a:rPr>
              <a:t>2.º nível da estrutura de tópicos</a:t>
            </a:r>
            <a:endParaRPr b="0" lang="pt-BR" sz="2800" spc="-1" strike="noStrike">
              <a:solidFill>
                <a:srgbClr val="ffffff"/>
              </a:solidFill>
              <a:uFill>
                <a:solidFill>
                  <a:srgbClr val="ffffff"/>
                </a:solidFill>
              </a:uFill>
              <a:latin typeface="Arial"/>
            </a:endParaRPr>
          </a:p>
          <a:p>
            <a:pPr lvl="2" marL="1296000" indent="-288000">
              <a:spcBef>
                <a:spcPts val="850"/>
              </a:spcBef>
              <a:buClr>
                <a:srgbClr val="ffffff"/>
              </a:buClr>
              <a:buSzPct val="45000"/>
              <a:buFont typeface="Wingdings" charset="2"/>
              <a:buChar char=""/>
            </a:pPr>
            <a:r>
              <a:rPr b="0" lang="pt-BR" sz="2400" spc="-1" strike="noStrike">
                <a:solidFill>
                  <a:srgbClr val="ffffff"/>
                </a:solidFill>
                <a:uFill>
                  <a:solidFill>
                    <a:srgbClr val="ffffff"/>
                  </a:solidFill>
                </a:uFill>
                <a:latin typeface="Arial"/>
              </a:rPr>
              <a:t>3.º nível da estrutura de tópicos</a:t>
            </a:r>
            <a:endParaRPr b="0" lang="pt-BR" sz="2400" spc="-1" strike="noStrike">
              <a:solidFill>
                <a:srgbClr val="ffffff"/>
              </a:solidFill>
              <a:uFill>
                <a:solidFill>
                  <a:srgbClr val="ffffff"/>
                </a:solidFill>
              </a:uFill>
              <a:latin typeface="Arial"/>
            </a:endParaRPr>
          </a:p>
          <a:p>
            <a:pPr lvl="3" marL="1728000" indent="-216000">
              <a:spcBef>
                <a:spcPts val="567"/>
              </a:spcBef>
              <a:buClr>
                <a:srgbClr val="ffffff"/>
              </a:buClr>
              <a:buSzPct val="75000"/>
              <a:buFont typeface="Symbol" charset="2"/>
              <a:buChar char=""/>
            </a:pPr>
            <a:r>
              <a:rPr b="0" lang="pt-BR" sz="2000" spc="-1" strike="noStrike">
                <a:solidFill>
                  <a:srgbClr val="ffffff"/>
                </a:solidFill>
                <a:uFill>
                  <a:solidFill>
                    <a:srgbClr val="ffffff"/>
                  </a:solidFill>
                </a:uFill>
                <a:latin typeface="Arial"/>
              </a:rPr>
              <a:t>4.º nível da estrutura de tópicos</a:t>
            </a:r>
            <a:endParaRPr b="0" lang="pt-BR" sz="2000" spc="-1" strike="noStrike">
              <a:solidFill>
                <a:srgbClr val="ffffff"/>
              </a:solidFill>
              <a:uFill>
                <a:solidFill>
                  <a:srgbClr val="ffffff"/>
                </a:solidFill>
              </a:uFill>
              <a:latin typeface="Arial"/>
            </a:endParaRPr>
          </a:p>
          <a:p>
            <a:pPr lvl="4" marL="2160000" indent="-216000">
              <a:spcBef>
                <a:spcPts val="283"/>
              </a:spcBef>
              <a:buClr>
                <a:srgbClr val="ffffff"/>
              </a:buClr>
              <a:buSzPct val="45000"/>
              <a:buFont typeface="Wingdings" charset="2"/>
              <a:buChar char=""/>
            </a:pPr>
            <a:r>
              <a:rPr b="0" lang="pt-BR" sz="2000" spc="-1" strike="noStrike">
                <a:solidFill>
                  <a:srgbClr val="ffffff"/>
                </a:solidFill>
                <a:uFill>
                  <a:solidFill>
                    <a:srgbClr val="ffffff"/>
                  </a:solidFill>
                </a:uFill>
                <a:latin typeface="Arial"/>
              </a:rPr>
              <a:t>5.º nível da estrutura de tópicos</a:t>
            </a:r>
            <a:endParaRPr b="0" lang="pt-BR" sz="2000" spc="-1" strike="noStrike">
              <a:solidFill>
                <a:srgbClr val="ffffff"/>
              </a:solidFill>
              <a:uFill>
                <a:solidFill>
                  <a:srgbClr val="ffffff"/>
                </a:solidFill>
              </a:uFill>
              <a:latin typeface="Arial"/>
            </a:endParaRPr>
          </a:p>
          <a:p>
            <a:pPr lvl="5" marL="2592000" indent="-216000">
              <a:spcBef>
                <a:spcPts val="283"/>
              </a:spcBef>
              <a:buClr>
                <a:srgbClr val="ffffff"/>
              </a:buClr>
              <a:buSzPct val="45000"/>
              <a:buFont typeface="Wingdings" charset="2"/>
              <a:buChar char=""/>
            </a:pPr>
            <a:r>
              <a:rPr b="0" lang="pt-BR" sz="2000" spc="-1" strike="noStrike">
                <a:solidFill>
                  <a:srgbClr val="ffffff"/>
                </a:solidFill>
                <a:uFill>
                  <a:solidFill>
                    <a:srgbClr val="ffffff"/>
                  </a:solidFill>
                </a:uFill>
                <a:latin typeface="Arial"/>
              </a:rPr>
              <a:t>6.º nível da estrutura de tópicos</a:t>
            </a:r>
            <a:endParaRPr b="0" lang="pt-BR" sz="2000" spc="-1" strike="noStrike">
              <a:solidFill>
                <a:srgbClr val="ffffff"/>
              </a:solidFill>
              <a:uFill>
                <a:solidFill>
                  <a:srgbClr val="ffffff"/>
                </a:solidFill>
              </a:uFill>
              <a:latin typeface="Arial"/>
            </a:endParaRPr>
          </a:p>
          <a:p>
            <a:pPr lvl="6" marL="3024000" indent="-216000">
              <a:spcBef>
                <a:spcPts val="283"/>
              </a:spcBef>
              <a:buClr>
                <a:srgbClr val="ffffff"/>
              </a:buClr>
              <a:buSzPct val="45000"/>
              <a:buFont typeface="Wingdings" charset="2"/>
              <a:buChar char=""/>
            </a:pPr>
            <a:r>
              <a:rPr b="0" lang="pt-BR" sz="2000" spc="-1" strike="noStrike">
                <a:solidFill>
                  <a:srgbClr val="ffffff"/>
                </a:solidFill>
                <a:uFill>
                  <a:solidFill>
                    <a:srgbClr val="ffffff"/>
                  </a:solidFill>
                </a:uFill>
                <a:latin typeface="Arial"/>
              </a:rPr>
              <a:t>7.º nível da estrutura de tópicos</a:t>
            </a:r>
            <a:endParaRPr b="0" lang="pt-BR"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b="0" lang="pt-BR" sz="4400" spc="-1" strike="noStrike">
                <a:solidFill>
                  <a:srgbClr val="ffffff"/>
                </a:solidFill>
                <a:uFill>
                  <a:solidFill>
                    <a:srgbClr val="ffffff"/>
                  </a:solidFill>
                </a:uFill>
                <a:latin typeface="Arial"/>
              </a:rPr>
              <a:t>Clique para editar o formato do texto do título</a:t>
            </a:r>
            <a:endParaRPr b="0" lang="pt-BR" sz="4400" spc="-1" strike="noStrike">
              <a:solidFill>
                <a:srgbClr val="ffffff"/>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pt-BR" sz="3200" spc="-1" strike="noStrike">
                <a:solidFill>
                  <a:srgbClr val="ffffff"/>
                </a:solidFill>
                <a:uFill>
                  <a:solidFill>
                    <a:srgbClr val="ffffff"/>
                  </a:solidFill>
                </a:uFill>
                <a:latin typeface="Arial"/>
              </a:rPr>
              <a:t>Clique para editar o formato do texto da estrutura de tópicos</a:t>
            </a:r>
            <a:endParaRPr b="0" lang="pt-BR" sz="3200" spc="-1" strike="noStrike">
              <a:solidFill>
                <a:srgbClr val="ffffff"/>
              </a:solidFill>
              <a:uFill>
                <a:solidFill>
                  <a:srgbClr val="ffffff"/>
                </a:solidFill>
              </a:uFill>
              <a:latin typeface="Arial"/>
            </a:endParaRPr>
          </a:p>
          <a:p>
            <a:pPr lvl="1" marL="864000" indent="-324000">
              <a:spcBef>
                <a:spcPts val="1134"/>
              </a:spcBef>
              <a:buClr>
                <a:srgbClr val="ffffff"/>
              </a:buClr>
              <a:buSzPct val="75000"/>
              <a:buFont typeface="Symbol" charset="2"/>
              <a:buChar char=""/>
            </a:pPr>
            <a:r>
              <a:rPr b="0" lang="pt-BR" sz="2800" spc="-1" strike="noStrike">
                <a:solidFill>
                  <a:srgbClr val="ffffff"/>
                </a:solidFill>
                <a:uFill>
                  <a:solidFill>
                    <a:srgbClr val="ffffff"/>
                  </a:solidFill>
                </a:uFill>
                <a:latin typeface="Arial"/>
              </a:rPr>
              <a:t>2.º nível da estrutura de tópicos</a:t>
            </a:r>
            <a:endParaRPr b="0" lang="pt-BR" sz="2800" spc="-1" strike="noStrike">
              <a:solidFill>
                <a:srgbClr val="ffffff"/>
              </a:solidFill>
              <a:uFill>
                <a:solidFill>
                  <a:srgbClr val="ffffff"/>
                </a:solidFill>
              </a:uFill>
              <a:latin typeface="Arial"/>
            </a:endParaRPr>
          </a:p>
          <a:p>
            <a:pPr lvl="2" marL="1296000" indent="-288000">
              <a:spcBef>
                <a:spcPts val="850"/>
              </a:spcBef>
              <a:buClr>
                <a:srgbClr val="ffffff"/>
              </a:buClr>
              <a:buSzPct val="45000"/>
              <a:buFont typeface="Wingdings" charset="2"/>
              <a:buChar char=""/>
            </a:pPr>
            <a:r>
              <a:rPr b="0" lang="pt-BR" sz="2400" spc="-1" strike="noStrike">
                <a:solidFill>
                  <a:srgbClr val="ffffff"/>
                </a:solidFill>
                <a:uFill>
                  <a:solidFill>
                    <a:srgbClr val="ffffff"/>
                  </a:solidFill>
                </a:uFill>
                <a:latin typeface="Arial"/>
              </a:rPr>
              <a:t>3.º nível da estrutura de tópicos</a:t>
            </a:r>
            <a:endParaRPr b="0" lang="pt-BR" sz="2400" spc="-1" strike="noStrike">
              <a:solidFill>
                <a:srgbClr val="ffffff"/>
              </a:solidFill>
              <a:uFill>
                <a:solidFill>
                  <a:srgbClr val="ffffff"/>
                </a:solidFill>
              </a:uFill>
              <a:latin typeface="Arial"/>
            </a:endParaRPr>
          </a:p>
          <a:p>
            <a:pPr lvl="3" marL="1728000" indent="-216000">
              <a:spcBef>
                <a:spcPts val="567"/>
              </a:spcBef>
              <a:buClr>
                <a:srgbClr val="ffffff"/>
              </a:buClr>
              <a:buSzPct val="75000"/>
              <a:buFont typeface="Symbol" charset="2"/>
              <a:buChar char=""/>
            </a:pPr>
            <a:r>
              <a:rPr b="0" lang="pt-BR" sz="2000" spc="-1" strike="noStrike">
                <a:solidFill>
                  <a:srgbClr val="ffffff"/>
                </a:solidFill>
                <a:uFill>
                  <a:solidFill>
                    <a:srgbClr val="ffffff"/>
                  </a:solidFill>
                </a:uFill>
                <a:latin typeface="Arial"/>
              </a:rPr>
              <a:t>4.º nível da estrutura de tópicos</a:t>
            </a:r>
            <a:endParaRPr b="0" lang="pt-BR" sz="2000" spc="-1" strike="noStrike">
              <a:solidFill>
                <a:srgbClr val="ffffff"/>
              </a:solidFill>
              <a:uFill>
                <a:solidFill>
                  <a:srgbClr val="ffffff"/>
                </a:solidFill>
              </a:uFill>
              <a:latin typeface="Arial"/>
            </a:endParaRPr>
          </a:p>
          <a:p>
            <a:pPr lvl="4" marL="2160000" indent="-216000">
              <a:spcBef>
                <a:spcPts val="283"/>
              </a:spcBef>
              <a:buClr>
                <a:srgbClr val="ffffff"/>
              </a:buClr>
              <a:buSzPct val="45000"/>
              <a:buFont typeface="Wingdings" charset="2"/>
              <a:buChar char=""/>
            </a:pPr>
            <a:r>
              <a:rPr b="0" lang="pt-BR" sz="2000" spc="-1" strike="noStrike">
                <a:solidFill>
                  <a:srgbClr val="ffffff"/>
                </a:solidFill>
                <a:uFill>
                  <a:solidFill>
                    <a:srgbClr val="ffffff"/>
                  </a:solidFill>
                </a:uFill>
                <a:latin typeface="Arial"/>
              </a:rPr>
              <a:t>5.º nível da estrutura de tópicos</a:t>
            </a:r>
            <a:endParaRPr b="0" lang="pt-BR" sz="2000" spc="-1" strike="noStrike">
              <a:solidFill>
                <a:srgbClr val="ffffff"/>
              </a:solidFill>
              <a:uFill>
                <a:solidFill>
                  <a:srgbClr val="ffffff"/>
                </a:solidFill>
              </a:uFill>
              <a:latin typeface="Arial"/>
            </a:endParaRPr>
          </a:p>
          <a:p>
            <a:pPr lvl="5" marL="2592000" indent="-216000">
              <a:spcBef>
                <a:spcPts val="283"/>
              </a:spcBef>
              <a:buClr>
                <a:srgbClr val="ffffff"/>
              </a:buClr>
              <a:buSzPct val="45000"/>
              <a:buFont typeface="Wingdings" charset="2"/>
              <a:buChar char=""/>
            </a:pPr>
            <a:r>
              <a:rPr b="0" lang="pt-BR" sz="2000" spc="-1" strike="noStrike">
                <a:solidFill>
                  <a:srgbClr val="ffffff"/>
                </a:solidFill>
                <a:uFill>
                  <a:solidFill>
                    <a:srgbClr val="ffffff"/>
                  </a:solidFill>
                </a:uFill>
                <a:latin typeface="Arial"/>
              </a:rPr>
              <a:t>6.º nível da estrutura de tópicos</a:t>
            </a:r>
            <a:endParaRPr b="0" lang="pt-BR" sz="2000" spc="-1" strike="noStrike">
              <a:solidFill>
                <a:srgbClr val="ffffff"/>
              </a:solidFill>
              <a:uFill>
                <a:solidFill>
                  <a:srgbClr val="ffffff"/>
                </a:solidFill>
              </a:uFill>
              <a:latin typeface="Arial"/>
            </a:endParaRPr>
          </a:p>
          <a:p>
            <a:pPr lvl="6" marL="3024000" indent="-216000">
              <a:spcBef>
                <a:spcPts val="283"/>
              </a:spcBef>
              <a:buClr>
                <a:srgbClr val="ffffff"/>
              </a:buClr>
              <a:buSzPct val="45000"/>
              <a:buFont typeface="Wingdings" charset="2"/>
              <a:buChar char=""/>
            </a:pPr>
            <a:r>
              <a:rPr b="0" lang="pt-BR" sz="2000" spc="-1" strike="noStrike">
                <a:solidFill>
                  <a:srgbClr val="ffffff"/>
                </a:solidFill>
                <a:uFill>
                  <a:solidFill>
                    <a:srgbClr val="ffffff"/>
                  </a:solidFill>
                </a:uFill>
                <a:latin typeface="Arial"/>
              </a:rPr>
              <a:t>7.º nível da estrutura de tópicos</a:t>
            </a:r>
            <a:endParaRPr b="0" lang="pt-BR" sz="2000" spc="-1" strike="noStrike">
              <a:solidFill>
                <a:srgbClr val="ffffff"/>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1466280" y="1354320"/>
            <a:ext cx="9143280" cy="2386800"/>
          </a:xfrm>
          <a:prstGeom prst="rect">
            <a:avLst/>
          </a:prstGeom>
          <a:noFill/>
          <a:ln>
            <a:noFill/>
          </a:ln>
        </p:spPr>
        <p:style>
          <a:lnRef idx="0"/>
          <a:fillRef idx="0"/>
          <a:effectRef idx="0"/>
          <a:fontRef idx="minor"/>
        </p:style>
        <p:txBody>
          <a:bodyPr lIns="90000" rIns="90000" tIns="45000" bIns="45000" anchor="b">
            <a:normAutofit/>
          </a:bodyPr>
          <a:p>
            <a:pPr algn="ctr">
              <a:lnSpc>
                <a:spcPct val="100000"/>
              </a:lnSpc>
            </a:pPr>
            <a:r>
              <a:rPr b="1" lang="pt-BR" sz="16600" spc="-1" strike="noStrike">
                <a:solidFill>
                  <a:srgbClr val="00b0f0"/>
                </a:solidFill>
                <a:uFill>
                  <a:solidFill>
                    <a:srgbClr val="ffffff"/>
                  </a:solidFill>
                </a:uFill>
                <a:latin typeface="Calibri Light"/>
              </a:rPr>
              <a:t>IoT</a:t>
            </a:r>
            <a:endParaRPr b="0" lang="pt-BR" sz="16600" spc="-1" strike="noStrike">
              <a:solidFill>
                <a:srgbClr val="ffffff"/>
              </a:solidFill>
              <a:uFill>
                <a:solidFill>
                  <a:srgbClr val="ffffff"/>
                </a:solidFill>
              </a:uFill>
              <a:latin typeface="Arial"/>
            </a:endParaRPr>
          </a:p>
        </p:txBody>
      </p:sp>
      <p:sp>
        <p:nvSpPr>
          <p:cNvPr id="73" name="CustomShape 2"/>
          <p:cNvSpPr/>
          <p:nvPr/>
        </p:nvSpPr>
        <p:spPr>
          <a:xfrm>
            <a:off x="1540440" y="3676320"/>
            <a:ext cx="9143280" cy="165492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1001"/>
              </a:spcBef>
            </a:pPr>
            <a:r>
              <a:rPr b="1" lang="pt-BR" sz="4400" spc="-1" strike="noStrike">
                <a:solidFill>
                  <a:srgbClr val="ffffff"/>
                </a:solidFill>
                <a:uFill>
                  <a:solidFill>
                    <a:srgbClr val="ffffff"/>
                  </a:solidFill>
                </a:uFill>
                <a:latin typeface="Calibri"/>
              </a:rPr>
              <a:t>Internet das Coisas</a:t>
            </a:r>
            <a:endParaRPr b="0" lang="pt-BR" sz="4400" spc="-1" strike="noStrike">
              <a:solidFill>
                <a:srgbClr val="ffffff"/>
              </a:solidFill>
              <a:uFill>
                <a:solidFill>
                  <a:srgbClr val="ffffff"/>
                </a:solidFill>
              </a:uFill>
              <a:latin typeface="Arial"/>
            </a:endParaRPr>
          </a:p>
        </p:txBody>
      </p:sp>
      <p:sp>
        <p:nvSpPr>
          <p:cNvPr id="74" name="CustomShape 3"/>
          <p:cNvSpPr/>
          <p:nvPr/>
        </p:nvSpPr>
        <p:spPr>
          <a:xfrm>
            <a:off x="7591680" y="5450400"/>
            <a:ext cx="3990600" cy="82152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pt-BR" sz="2400" spc="-1" strike="noStrike">
                <a:solidFill>
                  <a:srgbClr val="ffffff"/>
                </a:solidFill>
                <a:uFill>
                  <a:solidFill>
                    <a:srgbClr val="ffffff"/>
                  </a:solidFill>
                </a:uFill>
                <a:latin typeface="Calibri"/>
                <a:ea typeface="DejaVu Sans"/>
              </a:rPr>
              <a:t>Heitor Aparicio Costa</a:t>
            </a:r>
            <a:endParaRPr b="0" lang="pt-BR" sz="2400" spc="-1" strike="noStrike">
              <a:solidFill>
                <a:srgbClr val="ffffff"/>
              </a:solidFill>
              <a:uFill>
                <a:solidFill>
                  <a:srgbClr val="ffffff"/>
                </a:solidFill>
              </a:uFill>
              <a:latin typeface="Arial"/>
            </a:endParaRPr>
          </a:p>
          <a:p>
            <a:pPr algn="ctr">
              <a:lnSpc>
                <a:spcPct val="100000"/>
              </a:lnSpc>
            </a:pPr>
            <a:r>
              <a:rPr b="0" lang="pt-BR" sz="2400" spc="-1" strike="noStrike">
                <a:solidFill>
                  <a:srgbClr val="ffffff"/>
                </a:solidFill>
                <a:uFill>
                  <a:solidFill>
                    <a:srgbClr val="ffffff"/>
                  </a:solidFill>
                </a:uFill>
                <a:latin typeface="Calibri"/>
                <a:ea typeface="DejaVu Sans"/>
              </a:rPr>
              <a:t>Redes de Computadores - MT3</a:t>
            </a:r>
            <a:endParaRPr b="0" lang="pt-BR" sz="2400" spc="-1" strike="noStrike">
              <a:solidFill>
                <a:srgbClr val="ffffff"/>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pt-BR" sz="6000" spc="-1" strike="noStrike">
                <a:solidFill>
                  <a:srgbClr val="00b0f0"/>
                </a:solidFill>
                <a:uFill>
                  <a:solidFill>
                    <a:srgbClr val="ffffff"/>
                  </a:solidFill>
                </a:uFill>
                <a:latin typeface="Calibri Light"/>
              </a:rPr>
              <a:t>Sensores</a:t>
            </a:r>
            <a:endParaRPr b="0" lang="pt-BR" sz="6000" spc="-1" strike="noStrike">
              <a:solidFill>
                <a:srgbClr val="ffffff"/>
              </a:solidFill>
              <a:uFill>
                <a:solidFill>
                  <a:srgbClr val="ffffff"/>
                </a:solidFill>
              </a:uFill>
              <a:latin typeface="Arial"/>
            </a:endParaRPr>
          </a:p>
        </p:txBody>
      </p:sp>
      <p:sp>
        <p:nvSpPr>
          <p:cNvPr id="94" name="CustomShape 2"/>
          <p:cNvSpPr/>
          <p:nvPr/>
        </p:nvSpPr>
        <p:spPr>
          <a:xfrm>
            <a:off x="838080" y="1690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pt-BR" sz="1800" spc="-1" strike="noStrike">
              <a:solidFill>
                <a:srgbClr val="ffffff"/>
              </a:solidFill>
              <a:uFill>
                <a:solidFill>
                  <a:srgbClr val="ffffff"/>
                </a:solidFill>
              </a:uFill>
              <a:latin typeface="Arial"/>
            </a:endParaRPr>
          </a:p>
          <a:p>
            <a:pPr>
              <a:lnSpc>
                <a:spcPct val="90000"/>
              </a:lnSpc>
              <a:spcBef>
                <a:spcPts val="1001"/>
              </a:spcBef>
            </a:pPr>
            <a:r>
              <a:rPr b="0" lang="pt-BR" sz="3200" spc="-1" strike="noStrike">
                <a:solidFill>
                  <a:srgbClr val="3399ff"/>
                </a:solidFill>
                <a:uFill>
                  <a:solidFill>
                    <a:srgbClr val="ffffff"/>
                  </a:solidFill>
                </a:uFill>
                <a:latin typeface="Calibri"/>
              </a:rPr>
              <a:t>Sensores Fotocélulas</a:t>
            </a:r>
            <a:endParaRPr b="0" lang="pt-BR" sz="3200" spc="-1" strike="noStrike">
              <a:solidFill>
                <a:srgbClr val="ffffff"/>
              </a:solidFill>
              <a:uFill>
                <a:solidFill>
                  <a:srgbClr val="ffffff"/>
                </a:solidFill>
              </a:uFill>
              <a:latin typeface="Arial"/>
            </a:endParaRPr>
          </a:p>
          <a:p>
            <a:pPr>
              <a:lnSpc>
                <a:spcPct val="90000"/>
              </a:lnSpc>
              <a:spcBef>
                <a:spcPts val="1001"/>
              </a:spcBef>
            </a:pPr>
            <a:r>
              <a:rPr b="0" lang="pt-BR" sz="3200" spc="-1" strike="noStrike">
                <a:solidFill>
                  <a:srgbClr val="ffffff"/>
                </a:solidFill>
                <a:uFill>
                  <a:solidFill>
                    <a:srgbClr val="ffffff"/>
                  </a:solidFill>
                </a:uFill>
                <a:latin typeface="Calibri"/>
              </a:rPr>
              <a:t>As Fotocélulas ou Células Fotoelétricas são dispositivos que geram uma pequena tensão elétrica quando são iluminados. As fotocélulas podem ser usadas tanto para gerar energia elétrica a partir da luz solar como também como sensores, em diversos tipos de aplicações.</a:t>
            </a:r>
            <a:endParaRPr b="0" lang="pt-BR" sz="3200" spc="-1" strike="noStrike">
              <a:solidFill>
                <a:srgbClr val="ffffff"/>
              </a:solidFill>
              <a:uFill>
                <a:solidFill>
                  <a:srgbClr val="ffffff"/>
                </a:solidFill>
              </a:uFill>
              <a:latin typeface="Arial"/>
            </a:endParaRPr>
          </a:p>
          <a:p>
            <a:pPr>
              <a:lnSpc>
                <a:spcPct val="90000"/>
              </a:lnSpc>
              <a:spcBef>
                <a:spcPts val="1001"/>
              </a:spcBef>
            </a:pPr>
            <a:endParaRPr b="0" lang="pt-BR" sz="3200" spc="-1" strike="noStrike">
              <a:solidFill>
                <a:srgbClr val="ffffff"/>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pt-BR" sz="6000" spc="-1" strike="noStrike">
                <a:solidFill>
                  <a:srgbClr val="00b0f0"/>
                </a:solidFill>
                <a:uFill>
                  <a:solidFill>
                    <a:srgbClr val="ffffff"/>
                  </a:solidFill>
                </a:uFill>
                <a:latin typeface="Calibri Light"/>
              </a:rPr>
              <a:t>Microcontrolador </a:t>
            </a:r>
            <a:endParaRPr b="0" lang="pt-BR" sz="6000" spc="-1" strike="noStrike">
              <a:solidFill>
                <a:srgbClr val="ffffff"/>
              </a:solidFill>
              <a:uFill>
                <a:solidFill>
                  <a:srgbClr val="ffffff"/>
                </a:solidFill>
              </a:uFill>
              <a:latin typeface="Arial"/>
            </a:endParaRPr>
          </a:p>
        </p:txBody>
      </p:sp>
      <p:sp>
        <p:nvSpPr>
          <p:cNvPr id="96"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ffffff"/>
              </a:buClr>
              <a:buFont typeface="Arial"/>
              <a:buChar char="•"/>
            </a:pPr>
            <a:r>
              <a:rPr b="0" lang="pt-BR" sz="2800" spc="-1" strike="noStrike">
                <a:solidFill>
                  <a:srgbClr val="ffffff"/>
                </a:solidFill>
                <a:uFill>
                  <a:solidFill>
                    <a:srgbClr val="ffffff"/>
                  </a:solidFill>
                </a:uFill>
                <a:latin typeface="Calibri"/>
              </a:rPr>
              <a:t>Um microcontrolador (ou MCU para microcontrolador) é um pequeno computador em um único circuito integrado. Na terminologia moderna, é similar, mas menos sofisticada que, um sistema em um chip ou SoC; um SoC pode incluir um microcontrolador como um de seus componentes. Um microcontrolador contém um ou mais processadores (núcleos de processador), juntamente com periféricos de entrada e saída de memória e programáveis.</a:t>
            </a:r>
            <a:endParaRPr b="0" lang="pt-BR" sz="2800" spc="-1" strike="noStrike">
              <a:solidFill>
                <a:srgbClr val="ffffff"/>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pt-BR" sz="6000" spc="-1" strike="noStrike">
                <a:solidFill>
                  <a:srgbClr val="00b0f0"/>
                </a:solidFill>
                <a:uFill>
                  <a:solidFill>
                    <a:srgbClr val="ffffff"/>
                  </a:solidFill>
                </a:uFill>
                <a:latin typeface="Calibri Light"/>
              </a:rPr>
              <a:t>Single-board Computer (SBC)</a:t>
            </a:r>
            <a:endParaRPr b="0" lang="pt-BR" sz="6000" spc="-1" strike="noStrike">
              <a:solidFill>
                <a:srgbClr val="ffffff"/>
              </a:solidFill>
              <a:uFill>
                <a:solidFill>
                  <a:srgbClr val="ffffff"/>
                </a:solidFill>
              </a:uFill>
              <a:latin typeface="Arial"/>
            </a:endParaRPr>
          </a:p>
        </p:txBody>
      </p:sp>
      <p:sp>
        <p:nvSpPr>
          <p:cNvPr id="98"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ffffff"/>
              </a:buClr>
              <a:buFont typeface="Arial"/>
              <a:buChar char="•"/>
            </a:pPr>
            <a:r>
              <a:rPr b="0" lang="pt-BR" sz="2800" spc="-1" strike="noStrike">
                <a:solidFill>
                  <a:srgbClr val="ffffff"/>
                </a:solidFill>
                <a:uFill>
                  <a:solidFill>
                    <a:srgbClr val="ffffff"/>
                  </a:solidFill>
                </a:uFill>
                <a:latin typeface="Calibri"/>
              </a:rPr>
              <a:t>Um computador de placa única (SBC) é um computador completo, construído em uma única placa de circuito, com microprocessador (es), memória, entrada / saída (E / S) e outros recursos necessários de um computador funcional. Os computadores de placa única eram feitos como sistemas de demonstração ou desenvolvimento, para sistemas educacionais, ou para uso como controladores de computador embarcados. Muitos tipos de computadores domésticos ou computadores portáteis integram todas as suas funções em uma única placa de circuito impresso.</a:t>
            </a:r>
            <a:endParaRPr b="0" lang="pt-BR" sz="2800" spc="-1" strike="noStrike">
              <a:solidFill>
                <a:srgbClr val="ffffff"/>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pt-BR" sz="6000" spc="-1" strike="noStrike">
                <a:solidFill>
                  <a:srgbClr val="00b0f0"/>
                </a:solidFill>
                <a:uFill>
                  <a:solidFill>
                    <a:srgbClr val="ffffff"/>
                  </a:solidFill>
                </a:uFill>
                <a:latin typeface="Calibri Light"/>
              </a:rPr>
              <a:t>Cenário IoT</a:t>
            </a:r>
            <a:endParaRPr b="0" lang="pt-BR" sz="6000" spc="-1" strike="noStrike">
              <a:solidFill>
                <a:srgbClr val="ffffff"/>
              </a:solidFill>
              <a:uFill>
                <a:solidFill>
                  <a:srgbClr val="ffffff"/>
                </a:solidFill>
              </a:uFill>
              <a:latin typeface="Arial"/>
            </a:endParaRPr>
          </a:p>
        </p:txBody>
      </p:sp>
      <p:sp>
        <p:nvSpPr>
          <p:cNvPr id="100" name="CustomShape 2"/>
          <p:cNvSpPr/>
          <p:nvPr/>
        </p:nvSpPr>
        <p:spPr>
          <a:xfrm>
            <a:off x="838080" y="169704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ffffff"/>
              </a:buClr>
              <a:buFont typeface="Arial"/>
              <a:buChar char="•"/>
            </a:pPr>
            <a:r>
              <a:rPr b="0" lang="pt-BR" sz="2800" spc="-1" strike="noStrike">
                <a:solidFill>
                  <a:srgbClr val="ffffff"/>
                </a:solidFill>
                <a:uFill>
                  <a:solidFill>
                    <a:srgbClr val="ffffff"/>
                  </a:solidFill>
                </a:uFill>
                <a:latin typeface="Calibri"/>
              </a:rPr>
              <a:t>Estão sendo utilizado um microcontrolador e um computador de placa única conectados a internet, para controle de uma pequena rede, com a finalidade de controlar a abertura e o fechamento das portas e garagem de uma residência. </a:t>
            </a:r>
            <a:endParaRPr b="0" lang="pt-BR" sz="2800" spc="-1" strike="noStrike">
              <a:solidFill>
                <a:srgbClr val="ffffff"/>
              </a:solidFill>
              <a:uFill>
                <a:solidFill>
                  <a:srgbClr val="ffffff"/>
                </a:solidFill>
              </a:uFill>
              <a:latin typeface="Arial"/>
            </a:endParaRPr>
          </a:p>
          <a:p>
            <a:pPr>
              <a:lnSpc>
                <a:spcPct val="90000"/>
              </a:lnSpc>
              <a:spcBef>
                <a:spcPts val="1001"/>
              </a:spcBef>
            </a:pPr>
            <a:endParaRPr b="0" lang="pt-BR" sz="2800" spc="-1" strike="noStrike">
              <a:solidFill>
                <a:srgbClr val="ffffff"/>
              </a:solidFill>
              <a:uFill>
                <a:solidFill>
                  <a:srgbClr val="ffffff"/>
                </a:solidFill>
              </a:uFill>
              <a:latin typeface="Arial"/>
            </a:endParaRPr>
          </a:p>
          <a:p>
            <a:pPr>
              <a:lnSpc>
                <a:spcPct val="90000"/>
              </a:lnSpc>
              <a:spcBef>
                <a:spcPts val="1001"/>
              </a:spcBef>
            </a:pPr>
            <a:endParaRPr b="0" lang="pt-BR" sz="2800" spc="-1" strike="noStrike">
              <a:solidFill>
                <a:srgbClr val="ffffff"/>
              </a:solidFill>
              <a:uFill>
                <a:solidFill>
                  <a:srgbClr val="ffffff"/>
                </a:solidFill>
              </a:uFill>
              <a:latin typeface="Arial"/>
            </a:endParaRPr>
          </a:p>
        </p:txBody>
      </p:sp>
      <p:pic>
        <p:nvPicPr>
          <p:cNvPr id="101" name="" descr=""/>
          <p:cNvPicPr/>
          <p:nvPr/>
        </p:nvPicPr>
        <p:blipFill>
          <a:blip r:embed="rId1"/>
          <a:stretch/>
        </p:blipFill>
        <p:spPr>
          <a:xfrm>
            <a:off x="3456000" y="3575160"/>
            <a:ext cx="5399640" cy="30891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pt-BR" sz="6000" spc="-1" strike="noStrike">
                <a:solidFill>
                  <a:srgbClr val="00b0f0"/>
                </a:solidFill>
                <a:uFill>
                  <a:solidFill>
                    <a:srgbClr val="ffffff"/>
                  </a:solidFill>
                </a:uFill>
                <a:latin typeface="Calibri Light"/>
              </a:rPr>
              <a:t>O que é Internet?</a:t>
            </a:r>
            <a:endParaRPr b="0" lang="pt-BR" sz="6000" spc="-1" strike="noStrike">
              <a:solidFill>
                <a:srgbClr val="ffffff"/>
              </a:solidFill>
              <a:uFill>
                <a:solidFill>
                  <a:srgbClr val="ffffff"/>
                </a:solidFill>
              </a:uFill>
              <a:latin typeface="Arial"/>
            </a:endParaRPr>
          </a:p>
        </p:txBody>
      </p:sp>
      <p:sp>
        <p:nvSpPr>
          <p:cNvPr id="76" name="CustomShape 2"/>
          <p:cNvSpPr/>
          <p:nvPr/>
        </p:nvSpPr>
        <p:spPr>
          <a:xfrm>
            <a:off x="912240" y="1690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pt-BR" sz="1800" spc="-1" strike="noStrike">
              <a:solidFill>
                <a:srgbClr val="ffffff"/>
              </a:solidFill>
              <a:uFill>
                <a:solidFill>
                  <a:srgbClr val="ffffff"/>
                </a:solidFill>
              </a:uFill>
              <a:latin typeface="Arial"/>
            </a:endParaRPr>
          </a:p>
          <a:p>
            <a:pPr marL="228600" indent="-227880">
              <a:lnSpc>
                <a:spcPct val="90000"/>
              </a:lnSpc>
              <a:spcBef>
                <a:spcPts val="1001"/>
              </a:spcBef>
              <a:buClr>
                <a:srgbClr val="ffffff"/>
              </a:buClr>
              <a:buFont typeface="Arial"/>
              <a:buChar char="•"/>
            </a:pPr>
            <a:r>
              <a:rPr b="0" lang="pt-BR" sz="2800" spc="-1" strike="noStrike">
                <a:solidFill>
                  <a:srgbClr val="ffffff"/>
                </a:solidFill>
                <a:uFill>
                  <a:solidFill>
                    <a:srgbClr val="ffffff"/>
                  </a:solidFill>
                </a:uFill>
                <a:latin typeface="Calibri"/>
              </a:rPr>
              <a:t>Podemos definir Internet como uma rede de redes. É uma rede mundial que interliga milhões de computadores em todo o mundo, de vários tipos e tamanhos, marcas e modelos e com diferentes sistemas operacionais.</a:t>
            </a:r>
            <a:endParaRPr b="0" lang="pt-BR" sz="2800" spc="-1" strike="noStrike">
              <a:solidFill>
                <a:srgbClr val="ffffff"/>
              </a:solidFill>
              <a:uFill>
                <a:solidFill>
                  <a:srgbClr val="ffffff"/>
                </a:solidFill>
              </a:uFill>
              <a:latin typeface="Arial"/>
            </a:endParaRPr>
          </a:p>
          <a:p>
            <a:pPr>
              <a:lnSpc>
                <a:spcPct val="90000"/>
              </a:lnSpc>
              <a:spcBef>
                <a:spcPts val="1001"/>
              </a:spcBef>
            </a:pPr>
            <a:endParaRPr b="0" lang="pt-BR" sz="2800" spc="-1" strike="noStrike">
              <a:solidFill>
                <a:srgbClr val="ffffff"/>
              </a:solidFill>
              <a:uFill>
                <a:solidFill>
                  <a:srgbClr val="ffffff"/>
                </a:solidFill>
              </a:uFill>
              <a:latin typeface="Arial"/>
            </a:endParaRPr>
          </a:p>
          <a:p>
            <a:pPr marL="228600" indent="-227880">
              <a:lnSpc>
                <a:spcPct val="90000"/>
              </a:lnSpc>
              <a:spcBef>
                <a:spcPts val="1001"/>
              </a:spcBef>
              <a:buClr>
                <a:srgbClr val="ffffff"/>
              </a:buClr>
              <a:buFont typeface="Arial"/>
              <a:buChar char="•"/>
            </a:pPr>
            <a:r>
              <a:rPr b="0" lang="pt-BR" sz="2800" spc="-1" strike="noStrike">
                <a:solidFill>
                  <a:srgbClr val="ffffff"/>
                </a:solidFill>
                <a:uFill>
                  <a:solidFill>
                    <a:srgbClr val="ffffff"/>
                  </a:solidFill>
                </a:uFill>
                <a:latin typeface="Calibri"/>
              </a:rPr>
              <a:t>Foi criada em 1969, nos Estados Unidos. Chamada de Arpanet, tinha como função interligar laboratórios de pesquisa. Naquele ano, um professor da Universidade da Califórnia passou para um amigo em Stanford o primeiro e-mail da história.</a:t>
            </a:r>
            <a:endParaRPr b="0" lang="pt-BR" sz="2800" spc="-1" strike="noStrike">
              <a:solidFill>
                <a:srgbClr val="ffffff"/>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pt-BR" sz="6000" spc="-1" strike="noStrike">
                <a:solidFill>
                  <a:srgbClr val="00b0f0"/>
                </a:solidFill>
                <a:uFill>
                  <a:solidFill>
                    <a:srgbClr val="ffffff"/>
                  </a:solidFill>
                </a:uFill>
                <a:latin typeface="Calibri Light"/>
              </a:rPr>
              <a:t>O que é Internet?</a:t>
            </a:r>
            <a:endParaRPr b="0" lang="pt-BR" sz="6000" spc="-1" strike="noStrike">
              <a:solidFill>
                <a:srgbClr val="ffffff"/>
              </a:solidFill>
              <a:uFill>
                <a:solidFill>
                  <a:srgbClr val="ffffff"/>
                </a:solidFill>
              </a:uFill>
              <a:latin typeface="Arial"/>
            </a:endParaRPr>
          </a:p>
        </p:txBody>
      </p:sp>
      <p:sp>
        <p:nvSpPr>
          <p:cNvPr id="78" name="CustomShape 2"/>
          <p:cNvSpPr/>
          <p:nvPr/>
        </p:nvSpPr>
        <p:spPr>
          <a:xfrm>
            <a:off x="969840" y="1542240"/>
            <a:ext cx="10514880" cy="43506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pt-BR" sz="1800" spc="-1" strike="noStrike">
              <a:solidFill>
                <a:srgbClr val="ffffff"/>
              </a:solidFill>
              <a:uFill>
                <a:solidFill>
                  <a:srgbClr val="ffffff"/>
                </a:solidFill>
              </a:uFill>
              <a:latin typeface="Arial"/>
            </a:endParaRPr>
          </a:p>
          <a:p>
            <a:pPr marL="228600" indent="-227880">
              <a:lnSpc>
                <a:spcPct val="90000"/>
              </a:lnSpc>
              <a:spcBef>
                <a:spcPts val="1001"/>
              </a:spcBef>
              <a:buClr>
                <a:srgbClr val="ffffff"/>
              </a:buClr>
              <a:buFont typeface="Arial"/>
              <a:buChar char="•"/>
            </a:pPr>
            <a:r>
              <a:rPr b="0" lang="pt-BR" sz="3200" spc="-1" strike="noStrike">
                <a:solidFill>
                  <a:srgbClr val="ffffff"/>
                </a:solidFill>
                <a:uFill>
                  <a:solidFill>
                    <a:srgbClr val="ffffff"/>
                  </a:solidFill>
                </a:uFill>
                <a:latin typeface="Calibri"/>
              </a:rPr>
              <a:t>Essa rede pertencia ao Departamento de Defesa norte-americano. O mundo vivia o auge da Guerra Fria. A Arpanet era uma garantia de que a comunicação entre militares e cientistas persistiria, mesmo em caso de bombardeio</a:t>
            </a:r>
            <a:r>
              <a:rPr b="0" lang="pt-BR" sz="2800" spc="-1" strike="noStrike">
                <a:solidFill>
                  <a:srgbClr val="ffffff"/>
                </a:solidFill>
                <a:uFill>
                  <a:solidFill>
                    <a:srgbClr val="ffffff"/>
                  </a:solidFill>
                </a:uFill>
                <a:latin typeface="Calibri"/>
              </a:rPr>
              <a:t>.</a:t>
            </a:r>
            <a:endParaRPr b="0" lang="pt-BR" sz="2800" spc="-1" strike="noStrike">
              <a:solidFill>
                <a:srgbClr val="ffffff"/>
              </a:solidFill>
              <a:uFill>
                <a:solidFill>
                  <a:srgbClr val="ffffff"/>
                </a:solidFill>
              </a:uFill>
              <a:latin typeface="Arial"/>
            </a:endParaRPr>
          </a:p>
        </p:txBody>
      </p:sp>
      <p:pic>
        <p:nvPicPr>
          <p:cNvPr id="79" name="Imagem 2" descr=""/>
          <p:cNvPicPr/>
          <p:nvPr/>
        </p:nvPicPr>
        <p:blipFill>
          <a:blip r:embed="rId1"/>
          <a:stretch/>
        </p:blipFill>
        <p:spPr>
          <a:xfrm>
            <a:off x="3188160" y="4393440"/>
            <a:ext cx="5691600" cy="144792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pt-BR" sz="6000" spc="-1" strike="noStrike">
                <a:solidFill>
                  <a:srgbClr val="00b0f0"/>
                </a:solidFill>
                <a:uFill>
                  <a:solidFill>
                    <a:srgbClr val="ffffff"/>
                  </a:solidFill>
                </a:uFill>
                <a:latin typeface="Calibri Light"/>
              </a:rPr>
              <a:t>O que são as coisas?</a:t>
            </a:r>
            <a:endParaRPr b="0" lang="pt-BR" sz="6000" spc="-1" strike="noStrike">
              <a:solidFill>
                <a:srgbClr val="ffffff"/>
              </a:solidFill>
              <a:uFill>
                <a:solidFill>
                  <a:srgbClr val="ffffff"/>
                </a:solidFill>
              </a:uFill>
              <a:latin typeface="Arial"/>
            </a:endParaRPr>
          </a:p>
        </p:txBody>
      </p:sp>
      <p:sp>
        <p:nvSpPr>
          <p:cNvPr id="81"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marL="228600" indent="-227880">
              <a:lnSpc>
                <a:spcPct val="90000"/>
              </a:lnSpc>
              <a:spcBef>
                <a:spcPts val="1001"/>
              </a:spcBef>
              <a:buClr>
                <a:srgbClr val="ffffff"/>
              </a:buClr>
              <a:buFont typeface="Arial"/>
              <a:buChar char="•"/>
            </a:pPr>
            <a:r>
              <a:rPr b="0" lang="pt-BR" sz="2800" spc="-1" strike="noStrike">
                <a:solidFill>
                  <a:srgbClr val="ffffff"/>
                </a:solidFill>
                <a:uFill>
                  <a:solidFill>
                    <a:srgbClr val="ffffff"/>
                  </a:solidFill>
                </a:uFill>
                <a:latin typeface="Calibri"/>
              </a:rPr>
              <a:t>Em IoT, coisas podem ser definidas como dispositivos que geram informação e fazem a interligação de objetos comuns a uma rede.</a:t>
            </a:r>
            <a:endParaRPr b="0" lang="pt-BR" sz="2800" spc="-1" strike="noStrike">
              <a:solidFill>
                <a:srgbClr val="ffffff"/>
              </a:solidFill>
              <a:uFill>
                <a:solidFill>
                  <a:srgbClr val="ffffff"/>
                </a:solidFill>
              </a:uFill>
              <a:latin typeface="Arial"/>
            </a:endParaRPr>
          </a:p>
          <a:p>
            <a:pPr marL="228600" indent="-227880">
              <a:lnSpc>
                <a:spcPct val="90000"/>
              </a:lnSpc>
              <a:spcBef>
                <a:spcPts val="1001"/>
              </a:spcBef>
              <a:buClr>
                <a:srgbClr val="ffffff"/>
              </a:buClr>
              <a:buFont typeface="Arial"/>
              <a:buChar char="•"/>
            </a:pPr>
            <a:r>
              <a:rPr b="0" lang="pt-BR" sz="2800" spc="-1" strike="noStrike">
                <a:solidFill>
                  <a:srgbClr val="ffffff"/>
                </a:solidFill>
                <a:uFill>
                  <a:solidFill>
                    <a:srgbClr val="ffffff"/>
                  </a:solidFill>
                </a:uFill>
                <a:latin typeface="Calibri"/>
              </a:rPr>
              <a:t>Podem ser constituídas de dispositivos, sensores simples a smartphones, conectados juntos.</a:t>
            </a:r>
            <a:endParaRPr b="0" lang="pt-BR" sz="2800" spc="-1" strike="noStrike">
              <a:solidFill>
                <a:srgbClr val="ffffff"/>
              </a:solidFill>
              <a:uFill>
                <a:solidFill>
                  <a:srgbClr val="ffffff"/>
                </a:solidFill>
              </a:uFill>
              <a:latin typeface="Arial"/>
            </a:endParaRPr>
          </a:p>
          <a:p>
            <a:pPr>
              <a:lnSpc>
                <a:spcPct val="90000"/>
              </a:lnSpc>
              <a:spcBef>
                <a:spcPts val="1001"/>
              </a:spcBef>
            </a:pPr>
            <a:endParaRPr b="0" lang="pt-BR" sz="2800" spc="-1" strike="noStrike">
              <a:solidFill>
                <a:srgbClr val="ffffff"/>
              </a:solidFill>
              <a:uFill>
                <a:solidFill>
                  <a:srgbClr val="ffffff"/>
                </a:solidFill>
              </a:uFill>
              <a:latin typeface="Arial"/>
            </a:endParaRPr>
          </a:p>
          <a:p>
            <a:pPr>
              <a:lnSpc>
                <a:spcPct val="90000"/>
              </a:lnSpc>
              <a:spcBef>
                <a:spcPts val="1001"/>
              </a:spcBef>
            </a:pPr>
            <a:endParaRPr b="0" lang="pt-BR" sz="2800" spc="-1" strike="noStrike">
              <a:solidFill>
                <a:srgbClr val="ffffff"/>
              </a:solidFill>
              <a:uFill>
                <a:solidFill>
                  <a:srgbClr val="ffffff"/>
                </a:solidFill>
              </a:uFill>
              <a:latin typeface="Arial"/>
            </a:endParaRPr>
          </a:p>
        </p:txBody>
      </p:sp>
      <p:pic>
        <p:nvPicPr>
          <p:cNvPr id="82" name="Imagem 6" descr=""/>
          <p:cNvPicPr/>
          <p:nvPr/>
        </p:nvPicPr>
        <p:blipFill>
          <a:blip r:embed="rId1"/>
          <a:stretch/>
        </p:blipFill>
        <p:spPr>
          <a:xfrm>
            <a:off x="6627240" y="3621600"/>
            <a:ext cx="3430440" cy="30301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pt-BR" sz="6000" spc="-1" strike="noStrike">
                <a:solidFill>
                  <a:srgbClr val="00b0f0"/>
                </a:solidFill>
                <a:uFill>
                  <a:solidFill>
                    <a:srgbClr val="ffffff"/>
                  </a:solidFill>
                </a:uFill>
                <a:latin typeface="Calibri Light"/>
              </a:rPr>
              <a:t>Internet das Coisas</a:t>
            </a:r>
            <a:endParaRPr b="0" lang="pt-BR" sz="6000" spc="-1" strike="noStrike">
              <a:solidFill>
                <a:srgbClr val="ffffff"/>
              </a:solidFill>
              <a:uFill>
                <a:solidFill>
                  <a:srgbClr val="ffffff"/>
                </a:solidFill>
              </a:uFill>
              <a:latin typeface="Arial"/>
            </a:endParaRPr>
          </a:p>
        </p:txBody>
      </p:sp>
      <p:sp>
        <p:nvSpPr>
          <p:cNvPr id="84" name="CustomShape 2"/>
          <p:cNvSpPr/>
          <p:nvPr/>
        </p:nvSpPr>
        <p:spPr>
          <a:xfrm>
            <a:off x="838080" y="1825560"/>
            <a:ext cx="10514880" cy="4350600"/>
          </a:xfrm>
          <a:prstGeom prst="rect">
            <a:avLst/>
          </a:prstGeom>
          <a:noFill/>
          <a:ln>
            <a:noFill/>
          </a:ln>
        </p:spPr>
        <p:style>
          <a:lnRef idx="0"/>
          <a:fillRef idx="0"/>
          <a:effectRef idx="0"/>
          <a:fontRef idx="minor"/>
        </p:style>
        <p:txBody>
          <a:bodyPr lIns="90000" rIns="90000" tIns="45000" bIns="45000"/>
          <a:p>
            <a:pPr>
              <a:lnSpc>
                <a:spcPct val="90000"/>
              </a:lnSpc>
              <a:spcBef>
                <a:spcPts val="1001"/>
              </a:spcBef>
            </a:pPr>
            <a:endParaRPr b="0" lang="pt-BR" sz="1800" spc="-1" strike="noStrike">
              <a:solidFill>
                <a:srgbClr val="ffffff"/>
              </a:solidFill>
              <a:uFill>
                <a:solidFill>
                  <a:srgbClr val="ffffff"/>
                </a:solidFill>
              </a:uFill>
              <a:latin typeface="Arial"/>
            </a:endParaRPr>
          </a:p>
          <a:p>
            <a:pPr marL="228600" indent="-227880">
              <a:lnSpc>
                <a:spcPct val="90000"/>
              </a:lnSpc>
              <a:spcBef>
                <a:spcPts val="1001"/>
              </a:spcBef>
              <a:buClr>
                <a:srgbClr val="ffffff"/>
              </a:buClr>
              <a:buFont typeface="Arial"/>
              <a:buChar char="•"/>
            </a:pPr>
            <a:r>
              <a:rPr b="0" lang="pt-BR" sz="2800" spc="-1" strike="noStrike">
                <a:solidFill>
                  <a:srgbClr val="ffffff"/>
                </a:solidFill>
                <a:uFill>
                  <a:solidFill>
                    <a:srgbClr val="ffffff"/>
                  </a:solidFill>
                </a:uFill>
                <a:latin typeface="Calibri"/>
              </a:rPr>
              <a:t>A Internet das Coisas ( IoT ) é a rede de dispositivos físicos, veículos, eletrodomésticos e outros itens incorporados à eletrônica, software, sensores, atuadores e conectividade, que permite que esses objetos se conectem e troquem dados . Cada coisa é exclusivamente identificável por meio de seu sistema de computação integrado , mas é capaz de interoperar dentro da infraestrutura da Internet existente .</a:t>
            </a:r>
            <a:endParaRPr b="0" lang="pt-BR" sz="2800" spc="-1" strike="noStrike">
              <a:solidFill>
                <a:srgbClr val="ffffff"/>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pt-BR" sz="6000" spc="-1" strike="noStrike">
                <a:solidFill>
                  <a:srgbClr val="00b0f0"/>
                </a:solidFill>
                <a:uFill>
                  <a:solidFill>
                    <a:srgbClr val="ffffff"/>
                  </a:solidFill>
                </a:uFill>
                <a:latin typeface="Calibri Light"/>
              </a:rPr>
              <a:t>Internet das Coisas</a:t>
            </a:r>
            <a:endParaRPr b="0" lang="pt-BR" sz="6000" spc="-1" strike="noStrike">
              <a:solidFill>
                <a:srgbClr val="ffffff"/>
              </a:solidFill>
              <a:uFill>
                <a:solidFill>
                  <a:srgbClr val="ffffff"/>
                </a:solidFill>
              </a:uFill>
              <a:latin typeface="Arial"/>
            </a:endParaRPr>
          </a:p>
        </p:txBody>
      </p:sp>
      <p:sp>
        <p:nvSpPr>
          <p:cNvPr id="86" name="CustomShape 2"/>
          <p:cNvSpPr/>
          <p:nvPr/>
        </p:nvSpPr>
        <p:spPr>
          <a:xfrm>
            <a:off x="838080" y="1690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pt-BR" sz="1800" spc="-1" strike="noStrike">
              <a:solidFill>
                <a:srgbClr val="ffffff"/>
              </a:solidFill>
              <a:uFill>
                <a:solidFill>
                  <a:srgbClr val="ffffff"/>
                </a:solidFill>
              </a:uFill>
              <a:latin typeface="Arial"/>
            </a:endParaRPr>
          </a:p>
          <a:p>
            <a:pPr marL="228600" indent="-227880">
              <a:lnSpc>
                <a:spcPct val="90000"/>
              </a:lnSpc>
              <a:spcBef>
                <a:spcPts val="1001"/>
              </a:spcBef>
              <a:buClr>
                <a:srgbClr val="ffffff"/>
              </a:buClr>
              <a:buFont typeface="Arial"/>
              <a:buChar char="•"/>
            </a:pPr>
            <a:r>
              <a:rPr b="0" lang="pt-BR" sz="2800" spc="-1" strike="noStrike">
                <a:solidFill>
                  <a:srgbClr val="ffffff"/>
                </a:solidFill>
                <a:uFill>
                  <a:solidFill>
                    <a:srgbClr val="ffffff"/>
                  </a:solidFill>
                </a:uFill>
                <a:latin typeface="Calibri"/>
              </a:rPr>
              <a:t>A partir de 2016 , a visão da Internet das coisas evoluiu devido a uma convergência de várias tecnologias, incluindo comunicação sem fio onipresente, análise em tempo real , aprendizado de máquina , sensores de mercadorias e sistemas embarcados . [14] Isso significa que os campos tradicionais de sistemas embarcados, redes de sensores sem fio , sistemas de controle , automação (incluindo automação residencial e predial ) e outros contribuem para a habilitação da Internet das coisas.</a:t>
            </a:r>
            <a:endParaRPr b="0" lang="pt-BR" sz="2800" spc="-1" strike="noStrike">
              <a:solidFill>
                <a:srgbClr val="ffffff"/>
              </a:solidFill>
              <a:uFill>
                <a:solidFill>
                  <a:srgbClr val="ffffff"/>
                </a:solidFill>
              </a:uFill>
              <a:latin typeface="Arial"/>
            </a:endParaRPr>
          </a:p>
          <a:p>
            <a:pPr>
              <a:lnSpc>
                <a:spcPct val="90000"/>
              </a:lnSpc>
              <a:spcBef>
                <a:spcPts val="1001"/>
              </a:spcBef>
            </a:pPr>
            <a:endParaRPr b="0" lang="pt-BR" sz="2800" spc="-1" strike="noStrike">
              <a:solidFill>
                <a:srgbClr val="ffffff"/>
              </a:solidFill>
              <a:uFill>
                <a:solidFill>
                  <a:srgbClr val="ffffff"/>
                </a:solidFill>
              </a:uFill>
              <a:latin typeface="Arial"/>
            </a:endParaRPr>
          </a:p>
          <a:p>
            <a:pPr marL="228600" indent="-227880">
              <a:lnSpc>
                <a:spcPct val="90000"/>
              </a:lnSpc>
              <a:spcBef>
                <a:spcPts val="1001"/>
              </a:spcBef>
              <a:buClr>
                <a:srgbClr val="ffffff"/>
              </a:buClr>
              <a:buFont typeface="Arial"/>
              <a:buChar char="•"/>
            </a:pPr>
            <a:r>
              <a:rPr b="0" lang="pt-BR" sz="2800" spc="-1" strike="noStrike">
                <a:solidFill>
                  <a:srgbClr val="ffffff"/>
                </a:solidFill>
                <a:uFill>
                  <a:solidFill>
                    <a:srgbClr val="ffffff"/>
                  </a:solidFill>
                </a:uFill>
                <a:latin typeface="Calibri"/>
              </a:rPr>
              <a:t>O conceito de uma rede de dispositivos inteligentes foi discutido em 1982, com uma máquina de Coca-Cola modificada na Carnegie Mellon University se tornando o primeiro appliance conectado à Internet, capaz de relatar seu inventário e se as bebidas recém carregadas eram frias.</a:t>
            </a:r>
            <a:endParaRPr b="0" lang="pt-BR" sz="2800" spc="-1" strike="noStrike">
              <a:solidFill>
                <a:srgbClr val="ffffff"/>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pt-BR" sz="6000" spc="-1" strike="noStrike">
                <a:solidFill>
                  <a:srgbClr val="00b0f0"/>
                </a:solidFill>
                <a:uFill>
                  <a:solidFill>
                    <a:srgbClr val="ffffff"/>
                  </a:solidFill>
                </a:uFill>
                <a:latin typeface="Calibri Light"/>
              </a:rPr>
              <a:t>Sensores</a:t>
            </a:r>
            <a:endParaRPr b="0" lang="pt-BR" sz="6000" spc="-1" strike="noStrike">
              <a:solidFill>
                <a:srgbClr val="ffffff"/>
              </a:solidFill>
              <a:uFill>
                <a:solidFill>
                  <a:srgbClr val="ffffff"/>
                </a:solidFill>
              </a:uFill>
              <a:latin typeface="Arial"/>
            </a:endParaRPr>
          </a:p>
        </p:txBody>
      </p:sp>
      <p:sp>
        <p:nvSpPr>
          <p:cNvPr id="88" name="CustomShape 2"/>
          <p:cNvSpPr/>
          <p:nvPr/>
        </p:nvSpPr>
        <p:spPr>
          <a:xfrm>
            <a:off x="838080" y="1690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pt-BR" sz="1800" spc="-1" strike="noStrike">
              <a:solidFill>
                <a:srgbClr val="ffffff"/>
              </a:solidFill>
              <a:uFill>
                <a:solidFill>
                  <a:srgbClr val="ffffff"/>
                </a:solidFill>
              </a:uFill>
              <a:latin typeface="Arial"/>
            </a:endParaRPr>
          </a:p>
          <a:p>
            <a:pPr>
              <a:lnSpc>
                <a:spcPct val="90000"/>
              </a:lnSpc>
              <a:spcBef>
                <a:spcPts val="1001"/>
              </a:spcBef>
            </a:pPr>
            <a:r>
              <a:rPr b="0" lang="pt-BR" sz="3200" spc="-1" strike="noStrike">
                <a:solidFill>
                  <a:srgbClr val="ffffff"/>
                </a:solidFill>
                <a:uFill>
                  <a:solidFill>
                    <a:srgbClr val="ffffff"/>
                  </a:solidFill>
                </a:uFill>
                <a:latin typeface="Calibri"/>
              </a:rPr>
              <a:t>Em termos básicos, um sensor é um dispositivo que faz a detecção e responde com eficiência a algumas entradas provenientes de um ambiente físico. Mas o que poderiam ser estas entradas? Uma luz, o calor, um movimento, umidade, pressão ou qualquer variável detectável em um ambiente são exemplos de entradas.</a:t>
            </a:r>
            <a:endParaRPr b="0" lang="pt-BR" sz="3200" spc="-1" strike="noStrike">
              <a:solidFill>
                <a:srgbClr val="ffffff"/>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pt-BR" sz="6000" spc="-1" strike="noStrike">
                <a:solidFill>
                  <a:srgbClr val="00b0f0"/>
                </a:solidFill>
                <a:uFill>
                  <a:solidFill>
                    <a:srgbClr val="ffffff"/>
                  </a:solidFill>
                </a:uFill>
                <a:latin typeface="Calibri Light"/>
              </a:rPr>
              <a:t>Sensores</a:t>
            </a:r>
            <a:endParaRPr b="0" lang="pt-BR" sz="6000" spc="-1" strike="noStrike">
              <a:solidFill>
                <a:srgbClr val="ffffff"/>
              </a:solidFill>
              <a:uFill>
                <a:solidFill>
                  <a:srgbClr val="ffffff"/>
                </a:solidFill>
              </a:uFill>
              <a:latin typeface="Arial"/>
            </a:endParaRPr>
          </a:p>
        </p:txBody>
      </p:sp>
      <p:sp>
        <p:nvSpPr>
          <p:cNvPr id="90" name="CustomShape 2"/>
          <p:cNvSpPr/>
          <p:nvPr/>
        </p:nvSpPr>
        <p:spPr>
          <a:xfrm>
            <a:off x="838080" y="1690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r>
              <a:rPr b="1" lang="pt-BR" sz="3200" spc="-1" strike="noStrike">
                <a:solidFill>
                  <a:srgbClr val="3399ff"/>
                </a:solidFill>
                <a:uFill>
                  <a:solidFill>
                    <a:srgbClr val="ffffff"/>
                  </a:solidFill>
                </a:uFill>
                <a:latin typeface="Calibri"/>
              </a:rPr>
              <a:t>Tipos de sensores:</a:t>
            </a:r>
            <a:endParaRPr b="0" lang="pt-BR" sz="3200" spc="-1" strike="noStrike">
              <a:solidFill>
                <a:srgbClr val="ffffff"/>
              </a:solidFill>
              <a:uFill>
                <a:solidFill>
                  <a:srgbClr val="ffffff"/>
                </a:solidFill>
              </a:uFill>
              <a:latin typeface="Arial"/>
            </a:endParaRPr>
          </a:p>
          <a:p>
            <a:pPr>
              <a:lnSpc>
                <a:spcPct val="90000"/>
              </a:lnSpc>
              <a:spcBef>
                <a:spcPts val="1001"/>
              </a:spcBef>
            </a:pPr>
            <a:endParaRPr b="0" lang="pt-BR" sz="3200" spc="-1" strike="noStrike">
              <a:solidFill>
                <a:srgbClr val="ffffff"/>
              </a:solidFill>
              <a:uFill>
                <a:solidFill>
                  <a:srgbClr val="ffffff"/>
                </a:solidFill>
              </a:uFill>
              <a:latin typeface="Arial"/>
            </a:endParaRPr>
          </a:p>
          <a:p>
            <a:pPr>
              <a:lnSpc>
                <a:spcPct val="90000"/>
              </a:lnSpc>
              <a:spcBef>
                <a:spcPts val="1001"/>
              </a:spcBef>
            </a:pPr>
            <a:r>
              <a:rPr b="1" lang="pt-BR" sz="3200" spc="-1" strike="noStrike">
                <a:solidFill>
                  <a:srgbClr val="ffffff"/>
                </a:solidFill>
                <a:uFill>
                  <a:solidFill>
                    <a:srgbClr val="ffffff"/>
                  </a:solidFill>
                </a:uFill>
                <a:latin typeface="Calibri"/>
              </a:rPr>
              <a:t>Magnético:</a:t>
            </a:r>
            <a:r>
              <a:rPr b="0" lang="pt-BR" sz="3200" spc="-1" strike="noStrike">
                <a:solidFill>
                  <a:srgbClr val="ffffff"/>
                </a:solidFill>
                <a:uFill>
                  <a:solidFill>
                    <a:srgbClr val="ffffff"/>
                  </a:solidFill>
                </a:uFill>
                <a:latin typeface="Calibri"/>
              </a:rPr>
              <a:t> </a:t>
            </a:r>
            <a:r>
              <a:rPr b="0" lang="pt-BR" sz="3200" spc="-1" strike="noStrike">
                <a:solidFill>
                  <a:srgbClr val="ffffff"/>
                </a:solidFill>
                <a:uFill>
                  <a:solidFill>
                    <a:srgbClr val="ffffff"/>
                  </a:solidFill>
                </a:uFill>
                <a:latin typeface="Calibri"/>
              </a:rPr>
              <a:t>	</a:t>
            </a:r>
            <a:r>
              <a:rPr b="0" lang="pt-BR" sz="3200" spc="-1" strike="noStrike">
                <a:solidFill>
                  <a:srgbClr val="ffffff"/>
                </a:solidFill>
                <a:uFill>
                  <a:solidFill>
                    <a:srgbClr val="ffffff"/>
                  </a:solidFill>
                </a:uFill>
                <a:latin typeface="Calibri"/>
              </a:rPr>
              <a:t>Campo magnético, fluxo magnético e permeabilidade.</a:t>
            </a:r>
            <a:endParaRPr b="0" lang="pt-BR" sz="3200" spc="-1" strike="noStrike">
              <a:solidFill>
                <a:srgbClr val="ffffff"/>
              </a:solidFill>
              <a:uFill>
                <a:solidFill>
                  <a:srgbClr val="ffffff"/>
                </a:solidFill>
              </a:uFill>
              <a:latin typeface="Arial"/>
            </a:endParaRPr>
          </a:p>
          <a:p>
            <a:pPr>
              <a:lnSpc>
                <a:spcPct val="90000"/>
              </a:lnSpc>
              <a:spcBef>
                <a:spcPts val="1001"/>
              </a:spcBef>
            </a:pPr>
            <a:r>
              <a:rPr b="1" lang="pt-BR" sz="3200" spc="-1" strike="noStrike">
                <a:solidFill>
                  <a:srgbClr val="ffffff"/>
                </a:solidFill>
                <a:uFill>
                  <a:solidFill>
                    <a:srgbClr val="ffffff"/>
                  </a:solidFill>
                </a:uFill>
                <a:latin typeface="Calibri"/>
              </a:rPr>
              <a:t>Óptico:</a:t>
            </a:r>
            <a:r>
              <a:rPr b="0" lang="pt-BR" sz="3200" spc="-1" strike="noStrike">
                <a:solidFill>
                  <a:srgbClr val="ffffff"/>
                </a:solidFill>
                <a:uFill>
                  <a:solidFill>
                    <a:srgbClr val="ffffff"/>
                  </a:solidFill>
                </a:uFill>
                <a:latin typeface="Calibri"/>
              </a:rPr>
              <a:t>	</a:t>
            </a:r>
            <a:r>
              <a:rPr b="0" lang="pt-BR" sz="3200" spc="-1" strike="noStrike">
                <a:solidFill>
                  <a:srgbClr val="ffffff"/>
                </a:solidFill>
                <a:uFill>
                  <a:solidFill>
                    <a:srgbClr val="ffffff"/>
                  </a:solidFill>
                </a:uFill>
                <a:latin typeface="Calibri"/>
              </a:rPr>
              <a:t>Onda (Amplitude, fase, polarização), velocidade de onda, índice de refração, emissividade, absorção, refletividade.</a:t>
            </a:r>
            <a:endParaRPr b="0" lang="pt-BR" sz="3200" spc="-1" strike="noStrike">
              <a:solidFill>
                <a:srgbClr val="ffffff"/>
              </a:solidFill>
              <a:uFill>
                <a:solidFill>
                  <a:srgbClr val="ffffff"/>
                </a:solidFill>
              </a:uFill>
              <a:latin typeface="Arial"/>
            </a:endParaRPr>
          </a:p>
          <a:p>
            <a:pPr>
              <a:lnSpc>
                <a:spcPct val="90000"/>
              </a:lnSpc>
              <a:spcBef>
                <a:spcPts val="1001"/>
              </a:spcBef>
            </a:pPr>
            <a:r>
              <a:rPr b="1" lang="pt-BR" sz="3200" spc="-1" strike="noStrike">
                <a:solidFill>
                  <a:srgbClr val="ffffff"/>
                </a:solidFill>
                <a:uFill>
                  <a:solidFill>
                    <a:srgbClr val="ffffff"/>
                  </a:solidFill>
                </a:uFill>
                <a:latin typeface="Calibri"/>
              </a:rPr>
              <a:t>Térmico:</a:t>
            </a:r>
            <a:r>
              <a:rPr b="0" lang="pt-BR" sz="3200" spc="-1" strike="noStrike">
                <a:solidFill>
                  <a:srgbClr val="ffffff"/>
                </a:solidFill>
                <a:uFill>
                  <a:solidFill>
                    <a:srgbClr val="ffffff"/>
                  </a:solidFill>
                </a:uFill>
                <a:latin typeface="Calibri"/>
              </a:rPr>
              <a:t>	</a:t>
            </a:r>
            <a:r>
              <a:rPr b="0" lang="pt-BR" sz="3200" spc="-1" strike="noStrike">
                <a:solidFill>
                  <a:srgbClr val="ffffff"/>
                </a:solidFill>
                <a:uFill>
                  <a:solidFill>
                    <a:srgbClr val="ffffff"/>
                  </a:solidFill>
                </a:uFill>
                <a:latin typeface="Calibri"/>
              </a:rPr>
              <a:t>Temperatura, fluxo, calor específico, condutividade térmica.</a:t>
            </a:r>
            <a:endParaRPr b="0" lang="pt-BR" sz="3200" spc="-1" strike="noStrike">
              <a:solidFill>
                <a:srgbClr val="ffffff"/>
              </a:solidFill>
              <a:uFill>
                <a:solidFill>
                  <a:srgbClr val="ffffff"/>
                </a:solidFill>
              </a:uFill>
              <a:latin typeface="Arial"/>
            </a:endParaRPr>
          </a:p>
          <a:p>
            <a:pPr>
              <a:lnSpc>
                <a:spcPct val="90000"/>
              </a:lnSpc>
              <a:spcBef>
                <a:spcPts val="1001"/>
              </a:spcBef>
            </a:pPr>
            <a:r>
              <a:rPr b="1" lang="pt-BR" sz="3200" spc="-1" strike="noStrike">
                <a:solidFill>
                  <a:srgbClr val="ffffff"/>
                </a:solidFill>
                <a:uFill>
                  <a:solidFill>
                    <a:srgbClr val="ffffff"/>
                  </a:solidFill>
                </a:uFill>
                <a:latin typeface="Calibri"/>
              </a:rPr>
              <a:t>Mecânico:</a:t>
            </a:r>
            <a:r>
              <a:rPr b="0" lang="pt-BR" sz="3200" spc="-1" strike="noStrike">
                <a:solidFill>
                  <a:srgbClr val="ffffff"/>
                </a:solidFill>
                <a:uFill>
                  <a:solidFill>
                    <a:srgbClr val="ffffff"/>
                  </a:solidFill>
                </a:uFill>
                <a:latin typeface="Calibri"/>
              </a:rPr>
              <a:t> Posição (linear, angular), aceleração, força, massa, densidade, momento, torque, orientação.</a:t>
            </a:r>
            <a:endParaRPr b="0" lang="pt-BR" sz="3200" spc="-1" strike="noStrike">
              <a:solidFill>
                <a:srgbClr val="ffffff"/>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838080" y="365040"/>
            <a:ext cx="10514880" cy="13248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pt-BR" sz="6000" spc="-1" strike="noStrike">
                <a:solidFill>
                  <a:srgbClr val="00b0f0"/>
                </a:solidFill>
                <a:uFill>
                  <a:solidFill>
                    <a:srgbClr val="ffffff"/>
                  </a:solidFill>
                </a:uFill>
                <a:latin typeface="Calibri Light"/>
              </a:rPr>
              <a:t>Sensores</a:t>
            </a:r>
            <a:endParaRPr b="0" lang="pt-BR" sz="6000" spc="-1" strike="noStrike">
              <a:solidFill>
                <a:srgbClr val="ffffff"/>
              </a:solidFill>
              <a:uFill>
                <a:solidFill>
                  <a:srgbClr val="ffffff"/>
                </a:solidFill>
              </a:uFill>
              <a:latin typeface="Arial"/>
            </a:endParaRPr>
          </a:p>
        </p:txBody>
      </p:sp>
      <p:sp>
        <p:nvSpPr>
          <p:cNvPr id="92" name="CustomShape 2"/>
          <p:cNvSpPr/>
          <p:nvPr/>
        </p:nvSpPr>
        <p:spPr>
          <a:xfrm>
            <a:off x="838080" y="1690560"/>
            <a:ext cx="10514880" cy="43506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pPr>
            <a:endParaRPr b="0" lang="pt-BR" sz="1800" spc="-1" strike="noStrike">
              <a:solidFill>
                <a:srgbClr val="ffffff"/>
              </a:solidFill>
              <a:uFill>
                <a:solidFill>
                  <a:srgbClr val="ffffff"/>
                </a:solidFill>
              </a:uFill>
              <a:latin typeface="Arial"/>
            </a:endParaRPr>
          </a:p>
          <a:p>
            <a:pPr>
              <a:lnSpc>
                <a:spcPct val="90000"/>
              </a:lnSpc>
              <a:spcBef>
                <a:spcPts val="1001"/>
              </a:spcBef>
            </a:pPr>
            <a:r>
              <a:rPr b="0" lang="pt-BR" sz="3600" spc="-1" strike="noStrike">
                <a:solidFill>
                  <a:srgbClr val="3399ff"/>
                </a:solidFill>
                <a:uFill>
                  <a:solidFill>
                    <a:srgbClr val="ffffff"/>
                  </a:solidFill>
                </a:uFill>
                <a:latin typeface="Calibri"/>
              </a:rPr>
              <a:t>Sensores Fotoelétricos</a:t>
            </a:r>
            <a:endParaRPr b="0" lang="pt-BR" sz="3600" spc="-1" strike="noStrike">
              <a:solidFill>
                <a:srgbClr val="ffffff"/>
              </a:solidFill>
              <a:uFill>
                <a:solidFill>
                  <a:srgbClr val="ffffff"/>
                </a:solidFill>
              </a:uFill>
              <a:latin typeface="Arial"/>
            </a:endParaRPr>
          </a:p>
          <a:p>
            <a:pPr>
              <a:lnSpc>
                <a:spcPct val="90000"/>
              </a:lnSpc>
              <a:spcBef>
                <a:spcPts val="1001"/>
              </a:spcBef>
            </a:pPr>
            <a:r>
              <a:rPr b="0" lang="pt-BR" sz="3200" spc="-1" strike="noStrike">
                <a:solidFill>
                  <a:srgbClr val="ffffff"/>
                </a:solidFill>
                <a:uFill>
                  <a:solidFill>
                    <a:srgbClr val="ffffff"/>
                  </a:solidFill>
                </a:uFill>
                <a:latin typeface="Calibri"/>
              </a:rPr>
              <a:t>Os sensores fotoelétricos podem ser de diversos tipos, sendo empregados numa infinidade de aplicações na indústria e em outros campos. O tipo mais simples de sensor consiste num elemento fotossensível que tem a luz incidente interceptada quando a parte móvel de um dispositivo passa diante dele</a:t>
            </a:r>
            <a:endParaRPr b="0" lang="pt-BR" sz="3200" spc="-1" strike="noStrike">
              <a:solidFill>
                <a:srgbClr val="ffffff"/>
              </a:solidFill>
              <a:uFill>
                <a:solidFill>
                  <a:srgbClr val="ffffff"/>
                </a:solidFill>
              </a:uFill>
              <a:latin typeface="Arial"/>
            </a:endParaRPr>
          </a:p>
          <a:p>
            <a:pPr>
              <a:lnSpc>
                <a:spcPct val="90000"/>
              </a:lnSpc>
              <a:spcBef>
                <a:spcPts val="1001"/>
              </a:spcBef>
            </a:pPr>
            <a:endParaRPr b="0" lang="pt-BR" sz="3200" spc="-1" strike="noStrike">
              <a:solidFill>
                <a:srgbClr val="ffffff"/>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279</TotalTime>
  <Application>LibreOffice/5.2.7.2$Linux_X86_64 LibreOffice_project/20m0$Build-2</Application>
  <Words>391</Words>
  <Paragraphs>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2018-04-09T10:41:07Z</dcterms:created>
  <dc:creator>HEITOR APARICIO COSTA</dc:creator>
  <dc:description/>
  <dc:language>pt-BR</dc:language>
  <cp:lastModifiedBy/>
  <dcterms:modified xsi:type="dcterms:W3CDTF">2018-04-16T05:21:15Z</dcterms:modified>
  <cp:revision>21</cp:revision>
  <dc:subject/>
  <dc:title>IoT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