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51"/>
  </p:notesMasterIdLst>
  <p:sldIdLst>
    <p:sldId id="279" r:id="rId2"/>
    <p:sldId id="280" r:id="rId3"/>
    <p:sldId id="281" r:id="rId4"/>
    <p:sldId id="282" r:id="rId5"/>
    <p:sldId id="283" r:id="rId6"/>
    <p:sldId id="284" r:id="rId7"/>
    <p:sldId id="285" r:id="rId8"/>
    <p:sldId id="262" r:id="rId9"/>
    <p:sldId id="301" r:id="rId10"/>
    <p:sldId id="309" r:id="rId11"/>
    <p:sldId id="310" r:id="rId12"/>
    <p:sldId id="335" r:id="rId13"/>
    <p:sldId id="336" r:id="rId14"/>
    <p:sldId id="339" r:id="rId15"/>
    <p:sldId id="337" r:id="rId16"/>
    <p:sldId id="338" r:id="rId17"/>
    <p:sldId id="312" r:id="rId18"/>
    <p:sldId id="313" r:id="rId19"/>
    <p:sldId id="314" r:id="rId20"/>
    <p:sldId id="315" r:id="rId21"/>
    <p:sldId id="316" r:id="rId22"/>
    <p:sldId id="322" r:id="rId23"/>
    <p:sldId id="323" r:id="rId24"/>
    <p:sldId id="320" r:id="rId25"/>
    <p:sldId id="324" r:id="rId26"/>
    <p:sldId id="317" r:id="rId27"/>
    <p:sldId id="318" r:id="rId28"/>
    <p:sldId id="325" r:id="rId29"/>
    <p:sldId id="326" r:id="rId30"/>
    <p:sldId id="327" r:id="rId31"/>
    <p:sldId id="328" r:id="rId32"/>
    <p:sldId id="329" r:id="rId33"/>
    <p:sldId id="330" r:id="rId34"/>
    <p:sldId id="331" r:id="rId35"/>
    <p:sldId id="332" r:id="rId36"/>
    <p:sldId id="333" r:id="rId37"/>
    <p:sldId id="334" r:id="rId38"/>
    <p:sldId id="340" r:id="rId39"/>
    <p:sldId id="341" r:id="rId40"/>
    <p:sldId id="342" r:id="rId41"/>
    <p:sldId id="343" r:id="rId42"/>
    <p:sldId id="344" r:id="rId43"/>
    <p:sldId id="345" r:id="rId44"/>
    <p:sldId id="346" r:id="rId45"/>
    <p:sldId id="311" r:id="rId46"/>
    <p:sldId id="349" r:id="rId47"/>
    <p:sldId id="350" r:id="rId48"/>
    <p:sldId id="348" r:id="rId49"/>
    <p:sldId id="34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BCACA8-7826-472D-907E-F95094DD5C14}">
          <p14:sldIdLst>
            <p14:sldId id="279"/>
            <p14:sldId id="280"/>
            <p14:sldId id="281"/>
            <p14:sldId id="282"/>
            <p14:sldId id="283"/>
            <p14:sldId id="284"/>
            <p14:sldId id="285"/>
            <p14:sldId id="262"/>
            <p14:sldId id="301"/>
            <p14:sldId id="309"/>
            <p14:sldId id="310"/>
            <p14:sldId id="335"/>
            <p14:sldId id="336"/>
            <p14:sldId id="339"/>
            <p14:sldId id="337"/>
            <p14:sldId id="338"/>
            <p14:sldId id="312"/>
            <p14:sldId id="313"/>
          </p14:sldIdLst>
        </p14:section>
        <p14:section name="Untitled Section" id="{6DD92239-4CE0-4B7B-BA4E-98E15765F4E2}">
          <p14:sldIdLst>
            <p14:sldId id="314"/>
            <p14:sldId id="315"/>
            <p14:sldId id="316"/>
            <p14:sldId id="322"/>
            <p14:sldId id="323"/>
            <p14:sldId id="320"/>
            <p14:sldId id="324"/>
            <p14:sldId id="317"/>
            <p14:sldId id="318"/>
            <p14:sldId id="325"/>
            <p14:sldId id="326"/>
            <p14:sldId id="327"/>
            <p14:sldId id="328"/>
            <p14:sldId id="329"/>
            <p14:sldId id="330"/>
            <p14:sldId id="331"/>
            <p14:sldId id="332"/>
            <p14:sldId id="333"/>
            <p14:sldId id="334"/>
            <p14:sldId id="340"/>
            <p14:sldId id="341"/>
            <p14:sldId id="342"/>
            <p14:sldId id="343"/>
            <p14:sldId id="344"/>
            <p14:sldId id="345"/>
            <p14:sldId id="346"/>
            <p14:sldId id="311"/>
            <p14:sldId id="349"/>
            <p14:sldId id="350"/>
            <p14:sldId id="348"/>
            <p14:sldId id="34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fessor Maker" initials="PM" lastIdx="1" clrIdx="0">
    <p:extLst>
      <p:ext uri="{19B8F6BF-5375-455C-9EA6-DF929625EA0E}">
        <p15:presenceInfo xmlns:p15="http://schemas.microsoft.com/office/powerpoint/2012/main" userId="12667f3b1a09d0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71" autoAdjust="0"/>
  </p:normalViewPr>
  <p:slideViewPr>
    <p:cSldViewPr>
      <p:cViewPr varScale="1">
        <p:scale>
          <a:sx n="107" d="100"/>
          <a:sy n="107" d="100"/>
        </p:scale>
        <p:origin x="176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FCC023-351C-4C94-845B-4642F798E680}" type="datetimeFigureOut">
              <a:rPr lang="en-US" smtClean="0"/>
              <a:pPr/>
              <a:t>4/25/2024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D5357-1FB0-4284-BE64-4FB292384BC0}" type="slidenum">
              <a:rPr lang="en-US" smtClean="0"/>
              <a:pPr/>
              <a:t>‹#›</a:t>
            </a:fld>
            <a:endParaRPr lang="en-US"/>
          </a:p>
        </p:txBody>
      </p:sp>
    </p:spTree>
    <p:extLst>
      <p:ext uri="{BB962C8B-B14F-4D97-AF65-F5344CB8AC3E}">
        <p14:creationId xmlns:p14="http://schemas.microsoft.com/office/powerpoint/2010/main" val="259672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F42A0B-F2C0-407E-8E77-D76ABB7A230C}"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42A0B-F2C0-407E-8E77-D76ABB7A230C}"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42A0B-F2C0-407E-8E77-D76ABB7A230C}"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42A0B-F2C0-407E-8E77-D76ABB7A230C}"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42A0B-F2C0-407E-8E77-D76ABB7A230C}"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F42A0B-F2C0-407E-8E77-D76ABB7A230C}"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F42A0B-F2C0-407E-8E77-D76ABB7A230C}"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F42A0B-F2C0-407E-8E77-D76ABB7A230C}"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42A0B-F2C0-407E-8E77-D76ABB7A230C}"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42A0B-F2C0-407E-8E77-D76ABB7A230C}"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42A0B-F2C0-407E-8E77-D76ABB7A230C}"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42A0B-F2C0-407E-8E77-D76ABB7A230C}" type="datetimeFigureOut">
              <a:rPr lang="en-US" smtClean="0"/>
              <a:pPr/>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1D068-801C-4473-B9F4-F3535EC862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extBox 4"/>
          <p:cNvSpPr txBox="1">
            <a:spLocks noChangeArrowheads="1"/>
          </p:cNvSpPr>
          <p:nvPr/>
        </p:nvSpPr>
        <p:spPr bwMode="auto">
          <a:xfrm>
            <a:off x="1295400" y="381000"/>
            <a:ext cx="6477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2600" b="1">
                <a:solidFill>
                  <a:srgbClr val="002060"/>
                </a:solidFill>
                <a:latin typeface="Adobe Garamond Pro Bold" pitchFamily="18" charset="0"/>
              </a:rPr>
              <a:t>PRINCE DR. K. VASUDEVAN COLLEGE</a:t>
            </a:r>
          </a:p>
          <a:p>
            <a:pPr algn="ctr"/>
            <a:r>
              <a:rPr lang="en-US" sz="2600" b="1">
                <a:solidFill>
                  <a:srgbClr val="002060"/>
                </a:solidFill>
                <a:latin typeface="Adobe Garamond Pro Bold" pitchFamily="18" charset="0"/>
              </a:rPr>
              <a:t>OF ENGINEERING AND TECHNOLOGY</a:t>
            </a:r>
          </a:p>
        </p:txBody>
      </p:sp>
      <p:pic>
        <p:nvPicPr>
          <p:cNvPr id="7" name="Picture 6" descr="Anna_University,_Chennai_logo.gif"/>
          <p:cNvPicPr>
            <a:picLocks noChangeAspect="1"/>
          </p:cNvPicPr>
          <p:nvPr/>
        </p:nvPicPr>
        <p:blipFill>
          <a:blip r:embed="rId2"/>
          <a:stretch>
            <a:fillRect/>
          </a:stretch>
        </p:blipFill>
        <p:spPr>
          <a:xfrm>
            <a:off x="7620000" y="152400"/>
            <a:ext cx="1222147" cy="1171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0" y="1676400"/>
            <a:ext cx="9144000" cy="400050"/>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fontAlgn="auto">
              <a:spcBef>
                <a:spcPts val="0"/>
              </a:spcBef>
              <a:spcAft>
                <a:spcPts val="0"/>
              </a:spcAft>
              <a:defRPr/>
            </a:pPr>
            <a:r>
              <a:rPr lang="en-US" sz="2000" b="1" dirty="0">
                <a:latin typeface="Adobe Garamond Pro" pitchFamily="18" charset="0"/>
              </a:rPr>
              <a:t>Department of Computer Science and Engineering</a:t>
            </a:r>
          </a:p>
        </p:txBody>
      </p:sp>
      <p:sp>
        <p:nvSpPr>
          <p:cNvPr id="11" name="Rectangle 10"/>
          <p:cNvSpPr/>
          <p:nvPr/>
        </p:nvSpPr>
        <p:spPr>
          <a:xfrm>
            <a:off x="304800" y="2514600"/>
            <a:ext cx="8458200" cy="1371600"/>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
        <p:nvSpPr>
          <p:cNvPr id="12" name="Rectangle 11"/>
          <p:cNvSpPr/>
          <p:nvPr/>
        </p:nvSpPr>
        <p:spPr>
          <a:xfrm>
            <a:off x="304800" y="2514600"/>
            <a:ext cx="304800" cy="1371600"/>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12"/>
          <p:cNvSpPr txBox="1"/>
          <p:nvPr/>
        </p:nvSpPr>
        <p:spPr>
          <a:xfrm>
            <a:off x="1049914" y="2706870"/>
            <a:ext cx="7772400" cy="1569660"/>
          </a:xfrm>
          <a:prstGeom prst="rect">
            <a:avLst/>
          </a:prstGeom>
          <a:noFill/>
        </p:spPr>
        <p:txBody>
          <a:bodyPr>
            <a:spAutoFit/>
          </a:bodyPr>
          <a:lstStyle/>
          <a:p>
            <a:pPr algn="ctr" fontAlgn="auto">
              <a:spcBef>
                <a:spcPts val="0"/>
              </a:spcBef>
              <a:spcAft>
                <a:spcPts val="0"/>
              </a:spcAft>
              <a:defRPr/>
            </a:pPr>
            <a:r>
              <a:rPr lang="en-US" sz="2400" b="1" dirty="0">
                <a:latin typeface="Times New Roman" panose="02020603050405020304" pitchFamily="18" charset="0"/>
                <a:cs typeface="Times New Roman" panose="02020603050405020304" pitchFamily="18" charset="0"/>
              </a:rPr>
              <a:t>DEEP LEARNING BASED 3D MRI SEGMENTATION USING CNN ALGORITHM FOR DETECTING THE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BRAIN TUMOUR</a:t>
            </a:r>
            <a:br>
              <a:rPr lang="en-US" sz="2400" b="1" dirty="0">
                <a:latin typeface="Times New Roman" panose="02020603050405020304" pitchFamily="18" charset="0"/>
                <a:cs typeface="Times New Roman" panose="02020603050405020304" pitchFamily="18" charset="0"/>
              </a:rPr>
            </a:b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4" name="Picture 13" descr="clg_logo.jpg"/>
          <p:cNvPicPr>
            <a:picLocks noChangeAspect="1"/>
          </p:cNvPicPr>
          <p:nvPr/>
        </p:nvPicPr>
        <p:blipFill>
          <a:blip r:embed="rId3" cstate="print"/>
          <a:stretch>
            <a:fillRect/>
          </a:stretch>
        </p:blipFill>
        <p:spPr>
          <a:xfrm>
            <a:off x="304800" y="304800"/>
            <a:ext cx="1143000" cy="114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p:cNvSpPr txBox="1">
            <a:spLocks noChangeArrowheads="1"/>
          </p:cNvSpPr>
          <p:nvPr/>
        </p:nvSpPr>
        <p:spPr bwMode="auto">
          <a:xfrm>
            <a:off x="304800" y="2514600"/>
            <a:ext cx="3048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700" b="1">
                <a:solidFill>
                  <a:schemeClr val="bg1"/>
                </a:solidFill>
              </a:rPr>
              <a:t>TITLE</a:t>
            </a:r>
          </a:p>
        </p:txBody>
      </p:sp>
      <p:sp>
        <p:nvSpPr>
          <p:cNvPr id="16" name="TextBox 15"/>
          <p:cNvSpPr txBox="1"/>
          <p:nvPr/>
        </p:nvSpPr>
        <p:spPr>
          <a:xfrm>
            <a:off x="46762" y="4688174"/>
            <a:ext cx="3086100" cy="1289071"/>
          </a:xfrm>
          <a:prstGeom prst="rect">
            <a:avLst/>
          </a:prstGeom>
          <a:noFill/>
        </p:spPr>
        <p:txBody>
          <a:bodyPr wrap="square">
            <a:spAutoFit/>
          </a:bodyPr>
          <a:lstStyle/>
          <a:p>
            <a:pPr fontAlgn="auto">
              <a:lnSpc>
                <a:spcPct val="150000"/>
              </a:lnSpc>
              <a:spcBef>
                <a:spcPts val="0"/>
              </a:spcBef>
              <a:spcAft>
                <a:spcPts val="0"/>
              </a:spcAft>
              <a:defRPr/>
            </a:pPr>
            <a:r>
              <a:rPr lang="en-US" b="1" dirty="0">
                <a:solidFill>
                  <a:schemeClr val="accent1">
                    <a:lumMod val="50000"/>
                  </a:schemeClr>
                </a:solidFill>
                <a:latin typeface="Times New Roman" panose="02020603050405020304" pitchFamily="18" charset="0"/>
                <a:cs typeface="Times New Roman" panose="02020603050405020304" pitchFamily="18" charset="0"/>
              </a:rPr>
              <a:t>Coordinated By </a:t>
            </a:r>
          </a:p>
          <a:p>
            <a:pP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Mrs. Shalini. S M.E, (</a:t>
            </a:r>
            <a:r>
              <a:rPr lang="en-US" dirty="0" err="1">
                <a:solidFill>
                  <a:schemeClr val="accent1">
                    <a:lumMod val="50000"/>
                  </a:schemeClr>
                </a:solidFill>
                <a:latin typeface="Times New Roman" panose="02020603050405020304" pitchFamily="18" charset="0"/>
                <a:cs typeface="Times New Roman" panose="02020603050405020304" pitchFamily="18" charset="0"/>
              </a:rPr>
              <a:t>Ph.D</a:t>
            </a:r>
            <a:r>
              <a:rPr lang="en-US" dirty="0">
                <a:solidFill>
                  <a:schemeClr val="accent1">
                    <a:lumMod val="50000"/>
                  </a:schemeClr>
                </a:solidFill>
                <a:latin typeface="Times New Roman" panose="02020603050405020304" pitchFamily="18" charset="0"/>
                <a:cs typeface="Times New Roman" panose="02020603050405020304" pitchFamily="18" charset="0"/>
              </a:rPr>
              <a:t>),</a:t>
            </a:r>
          </a:p>
          <a:p>
            <a:pP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Head of Department – CSE</a:t>
            </a:r>
          </a:p>
        </p:txBody>
      </p:sp>
      <p:sp>
        <p:nvSpPr>
          <p:cNvPr id="17" name="TextBox 16"/>
          <p:cNvSpPr txBox="1"/>
          <p:nvPr/>
        </p:nvSpPr>
        <p:spPr>
          <a:xfrm>
            <a:off x="6649713" y="4688175"/>
            <a:ext cx="4042442" cy="2169825"/>
          </a:xfrm>
          <a:prstGeom prst="rect">
            <a:avLst/>
          </a:prstGeom>
          <a:noFill/>
        </p:spPr>
        <p:txBody>
          <a:bodyPr wrap="square">
            <a:spAutoFit/>
          </a:bodyPr>
          <a:lstStyle/>
          <a:p>
            <a:pPr fontAlgn="auto">
              <a:lnSpc>
                <a:spcPct val="150000"/>
              </a:lnSpc>
              <a:spcBef>
                <a:spcPts val="0"/>
              </a:spcBef>
              <a:spcAft>
                <a:spcPts val="0"/>
              </a:spcAft>
              <a:defRPr/>
            </a:pPr>
            <a:r>
              <a:rPr lang="en-US" b="1" dirty="0">
                <a:solidFill>
                  <a:schemeClr val="accent1">
                    <a:lumMod val="50000"/>
                  </a:schemeClr>
                </a:solidFill>
                <a:latin typeface="Times New Roman" panose="02020603050405020304" pitchFamily="18" charset="0"/>
                <a:cs typeface="Times New Roman" panose="02020603050405020304" pitchFamily="18" charset="0"/>
              </a:rPr>
              <a:t>Presented By </a:t>
            </a:r>
          </a:p>
          <a:p>
            <a:pP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Gokul. K</a:t>
            </a:r>
          </a:p>
          <a:p>
            <a:pP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Reg. No : 411620104004</a:t>
            </a:r>
          </a:p>
          <a:p>
            <a:pP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Praveen Kumar. K</a:t>
            </a:r>
          </a:p>
          <a:p>
            <a:pPr fontAlgn="auto">
              <a:lnSpc>
                <a:spcPct val="150000"/>
              </a:lnSpc>
              <a:spcBef>
                <a:spcPts val="0"/>
              </a:spcBef>
              <a:spcAft>
                <a:spcPts val="0"/>
              </a:spcAft>
              <a:defRPr/>
            </a:pPr>
            <a:r>
              <a:rPr lang="en-US" dirty="0">
                <a:solidFill>
                  <a:schemeClr val="accent1">
                    <a:lumMod val="50000"/>
                  </a:schemeClr>
                </a:solidFill>
                <a:latin typeface="Times New Roman" panose="02020603050405020304" pitchFamily="18" charset="0"/>
                <a:cs typeface="Times New Roman" panose="02020603050405020304" pitchFamily="18" charset="0"/>
              </a:rPr>
              <a:t>Reg. No : 411620104013</a:t>
            </a:r>
          </a:p>
        </p:txBody>
      </p:sp>
      <p:sp>
        <p:nvSpPr>
          <p:cNvPr id="4" name="Title 3"/>
          <p:cNvSpPr>
            <a:spLocks noGrp="1"/>
          </p:cNvSpPr>
          <p:nvPr>
            <p:ph type="title"/>
          </p:nvPr>
        </p:nvSpPr>
        <p:spPr>
          <a:xfrm>
            <a:off x="2855129" y="4325521"/>
            <a:ext cx="3601590" cy="2341380"/>
          </a:xfrm>
        </p:spPr>
        <p:txBody>
          <a:bodyPr>
            <a:normAutofit/>
          </a:bodyPr>
          <a:lstStyle/>
          <a:p>
            <a:pPr fontAlgn="auto">
              <a:lnSpc>
                <a:spcPct val="150000"/>
              </a:lnSpc>
              <a:spcBef>
                <a:spcPts val="0"/>
              </a:spcBef>
              <a:spcAft>
                <a:spcPts val="0"/>
              </a:spcAft>
              <a:defRPr/>
            </a:pPr>
            <a:r>
              <a:rPr lang="en-US" sz="1800" b="1" dirty="0">
                <a:solidFill>
                  <a:schemeClr val="accent1">
                    <a:lumMod val="50000"/>
                  </a:schemeClr>
                </a:solidFill>
                <a:latin typeface="Times New Roman" panose="02020603050405020304" pitchFamily="18" charset="0"/>
                <a:cs typeface="Times New Roman" panose="02020603050405020304" pitchFamily="18" charset="0"/>
              </a:rPr>
              <a:t>Guided By </a:t>
            </a:r>
            <a:br>
              <a:rPr lang="en-US" sz="1800" dirty="0">
                <a:solidFill>
                  <a:schemeClr val="accent1">
                    <a:lumMod val="50000"/>
                  </a:schemeClr>
                </a:solidFill>
                <a:latin typeface="Times New Roman" panose="02020603050405020304" pitchFamily="18" charset="0"/>
                <a:cs typeface="Times New Roman" panose="02020603050405020304" pitchFamily="18" charset="0"/>
              </a:rPr>
            </a:br>
            <a:r>
              <a:rPr lang="en-US" sz="1800" dirty="0">
                <a:solidFill>
                  <a:schemeClr val="accent1">
                    <a:lumMod val="50000"/>
                  </a:schemeClr>
                </a:solidFill>
                <a:latin typeface="Times New Roman" panose="02020603050405020304" pitchFamily="18" charset="0"/>
                <a:cs typeface="Times New Roman" panose="02020603050405020304" pitchFamily="18" charset="0"/>
              </a:rPr>
              <a:t>Mrs. </a:t>
            </a:r>
            <a:r>
              <a:rPr lang="en-US" sz="1800">
                <a:solidFill>
                  <a:schemeClr val="accent1">
                    <a:lumMod val="50000"/>
                  </a:schemeClr>
                </a:solidFill>
                <a:latin typeface="Times New Roman" panose="02020603050405020304" pitchFamily="18" charset="0"/>
                <a:cs typeface="Times New Roman" panose="02020603050405020304" pitchFamily="18" charset="0"/>
              </a:rPr>
              <a:t>Mohamed </a:t>
            </a:r>
            <a:r>
              <a:rPr lang="en-US" sz="1800" dirty="0">
                <a:solidFill>
                  <a:schemeClr val="accent1">
                    <a:lumMod val="50000"/>
                  </a:schemeClr>
                </a:solidFill>
                <a:latin typeface="Times New Roman" panose="02020603050405020304" pitchFamily="18" charset="0"/>
                <a:cs typeface="Times New Roman" panose="02020603050405020304" pitchFamily="18" charset="0"/>
              </a:rPr>
              <a:t>Fathima Barvin. S M.E.,</a:t>
            </a:r>
            <a:br>
              <a:rPr lang="en-US" sz="1800" dirty="0">
                <a:solidFill>
                  <a:schemeClr val="accent1">
                    <a:lumMod val="50000"/>
                  </a:schemeClr>
                </a:solidFill>
                <a:latin typeface="Times New Roman" panose="02020603050405020304" pitchFamily="18" charset="0"/>
                <a:cs typeface="Times New Roman" panose="02020603050405020304" pitchFamily="18" charset="0"/>
              </a:rPr>
            </a:br>
            <a:r>
              <a:rPr lang="en-US" sz="1800" dirty="0">
                <a:solidFill>
                  <a:schemeClr val="accent1">
                    <a:lumMod val="50000"/>
                  </a:schemeClr>
                </a:solidFill>
                <a:latin typeface="Times New Roman" panose="02020603050405020304" pitchFamily="18" charset="0"/>
                <a:cs typeface="Times New Roman" panose="02020603050405020304" pitchFamily="18" charset="0"/>
              </a:rPr>
              <a:t>AP/CSE</a:t>
            </a:r>
          </a:p>
        </p:txBody>
      </p:sp>
    </p:spTree>
    <p:extLst>
      <p:ext uri="{BB962C8B-B14F-4D97-AF65-F5344CB8AC3E}">
        <p14:creationId xmlns:p14="http://schemas.microsoft.com/office/powerpoint/2010/main" val="29424232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10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edg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5"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ppt_w</p:attrName>
                                        </p:attrNameLst>
                                      </p:cBhvr>
                                      <p:tavLst>
                                        <p:tav tm="0" fmla="#ppt_w*sin(2.5*pi*$)">
                                          <p:val>
                                            <p:fltVal val="0"/>
                                          </p:val>
                                        </p:tav>
                                        <p:tav tm="100000">
                                          <p:val>
                                            <p:fltVal val="1"/>
                                          </p:val>
                                        </p:tav>
                                      </p:tavLst>
                                    </p:anim>
                                    <p:anim calcmode="lin" valueType="num">
                                      <p:cBhvr>
                                        <p:cTn id="19"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plus(in)">
                                      <p:cBhvr>
                                        <p:cTn id="24" dur="10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1"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4)">
                                      <p:cBhvr>
                                        <p:cTn id="29" dur="10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93" decel="100000"/>
                                        <p:tgtEl>
                                          <p:spTgt spid="15"/>
                                        </p:tgtEl>
                                      </p:cBhvr>
                                    </p:animEffect>
                                    <p:animScale>
                                      <p:cBhvr>
                                        <p:cTn id="35" dur="193" decel="100000"/>
                                        <p:tgtEl>
                                          <p:spTgt spid="15"/>
                                        </p:tgtEl>
                                      </p:cBhvr>
                                      <p:from x="10000" y="10000"/>
                                      <p:to x="200000" y="450000"/>
                                    </p:animScale>
                                    <p:animScale>
                                      <p:cBhvr>
                                        <p:cTn id="36" dur="308" accel="100000" fill="hold">
                                          <p:stCondLst>
                                            <p:cond delay="193"/>
                                          </p:stCondLst>
                                        </p:cTn>
                                        <p:tgtEl>
                                          <p:spTgt spid="15"/>
                                        </p:tgtEl>
                                      </p:cBhvr>
                                      <p:from x="200000" y="450000"/>
                                      <p:to x="100000" y="100000"/>
                                    </p:animScale>
                                    <p:set>
                                      <p:cBhvr>
                                        <p:cTn id="37" dur="193" fill="hold"/>
                                        <p:tgtEl>
                                          <p:spTgt spid="15"/>
                                        </p:tgtEl>
                                        <p:attrNameLst>
                                          <p:attrName>ppt_x</p:attrName>
                                        </p:attrNameLst>
                                      </p:cBhvr>
                                      <p:to>
                                        <p:strVal val="(0.5)"/>
                                      </p:to>
                                    </p:set>
                                    <p:anim from="(0.5)" to="(#ppt_x)" calcmode="lin" valueType="num">
                                      <p:cBhvr>
                                        <p:cTn id="38" dur="308" accel="100000" fill="hold">
                                          <p:stCondLst>
                                            <p:cond delay="193"/>
                                          </p:stCondLst>
                                        </p:cTn>
                                        <p:tgtEl>
                                          <p:spTgt spid="15"/>
                                        </p:tgtEl>
                                        <p:attrNameLst>
                                          <p:attrName>ppt_x</p:attrName>
                                        </p:attrNameLst>
                                      </p:cBhvr>
                                    </p:anim>
                                    <p:set>
                                      <p:cBhvr>
                                        <p:cTn id="39" dur="193" fill="hold"/>
                                        <p:tgtEl>
                                          <p:spTgt spid="15"/>
                                        </p:tgtEl>
                                        <p:attrNameLst>
                                          <p:attrName>ppt_y</p:attrName>
                                        </p:attrNameLst>
                                      </p:cBhvr>
                                      <p:to>
                                        <p:strVal val="(#ppt_y+0.4)"/>
                                      </p:to>
                                    </p:set>
                                    <p:anim from="(#ppt_y+0.4)" to="(#ppt_y)" calcmode="lin" valueType="num">
                                      <p:cBhvr>
                                        <p:cTn id="40" dur="308" accel="100000" fill="hold">
                                          <p:stCondLst>
                                            <p:cond delay="193"/>
                                          </p:stCondLst>
                                        </p:cTn>
                                        <p:tgtEl>
                                          <p:spTgt spid="15"/>
                                        </p:tgtEl>
                                        <p:attrNameLst>
                                          <p:attrName>ppt_y</p:attrName>
                                        </p:attrNameLst>
                                      </p:cBhvr>
                                    </p:anim>
                                  </p:childTnLst>
                                </p:cTn>
                              </p:par>
                              <p:par>
                                <p:cTn id="41" presetID="5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93" decel="100000"/>
                                        <p:tgtEl>
                                          <p:spTgt spid="12"/>
                                        </p:tgtEl>
                                      </p:cBhvr>
                                    </p:animEffect>
                                    <p:animScale>
                                      <p:cBhvr>
                                        <p:cTn id="44" dur="193" decel="100000"/>
                                        <p:tgtEl>
                                          <p:spTgt spid="12"/>
                                        </p:tgtEl>
                                      </p:cBhvr>
                                      <p:from x="10000" y="10000"/>
                                      <p:to x="200000" y="450000"/>
                                    </p:animScale>
                                    <p:animScale>
                                      <p:cBhvr>
                                        <p:cTn id="45" dur="308" accel="100000" fill="hold">
                                          <p:stCondLst>
                                            <p:cond delay="193"/>
                                          </p:stCondLst>
                                        </p:cTn>
                                        <p:tgtEl>
                                          <p:spTgt spid="12"/>
                                        </p:tgtEl>
                                      </p:cBhvr>
                                      <p:from x="200000" y="450000"/>
                                      <p:to x="100000" y="100000"/>
                                    </p:animScale>
                                    <p:set>
                                      <p:cBhvr>
                                        <p:cTn id="46" dur="193" fill="hold"/>
                                        <p:tgtEl>
                                          <p:spTgt spid="12"/>
                                        </p:tgtEl>
                                        <p:attrNameLst>
                                          <p:attrName>ppt_x</p:attrName>
                                        </p:attrNameLst>
                                      </p:cBhvr>
                                      <p:to>
                                        <p:strVal val="(0.5)"/>
                                      </p:to>
                                    </p:set>
                                    <p:anim from="(0.5)" to="(#ppt_x)" calcmode="lin" valueType="num">
                                      <p:cBhvr>
                                        <p:cTn id="47" dur="308" accel="100000" fill="hold">
                                          <p:stCondLst>
                                            <p:cond delay="193"/>
                                          </p:stCondLst>
                                        </p:cTn>
                                        <p:tgtEl>
                                          <p:spTgt spid="12"/>
                                        </p:tgtEl>
                                        <p:attrNameLst>
                                          <p:attrName>ppt_x</p:attrName>
                                        </p:attrNameLst>
                                      </p:cBhvr>
                                    </p:anim>
                                    <p:set>
                                      <p:cBhvr>
                                        <p:cTn id="48" dur="193" fill="hold"/>
                                        <p:tgtEl>
                                          <p:spTgt spid="12"/>
                                        </p:tgtEl>
                                        <p:attrNameLst>
                                          <p:attrName>ppt_y</p:attrName>
                                        </p:attrNameLst>
                                      </p:cBhvr>
                                      <p:to>
                                        <p:strVal val="(#ppt_y+0.4)"/>
                                      </p:to>
                                    </p:set>
                                    <p:anim from="(#ppt_y+0.4)" to="(#ppt_y)" calcmode="lin" valueType="num">
                                      <p:cBhvr>
                                        <p:cTn id="49" dur="308" accel="100000" fill="hold">
                                          <p:stCondLst>
                                            <p:cond delay="193"/>
                                          </p:stCondLst>
                                        </p:cTn>
                                        <p:tgtEl>
                                          <p:spTgt spid="12"/>
                                        </p:tgtEl>
                                        <p:attrNameLst>
                                          <p:attrName>ppt_y</p:attrName>
                                        </p:attrNameLst>
                                      </p:cBhvr>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0" presetClass="entr" presetSubtype="0" fill="hold" grpId="0" nodeType="clickEffect">
                                  <p:stCondLst>
                                    <p:cond delay="0"/>
                                  </p:stCondLst>
                                  <p:iterate type="lt">
                                    <p:tmPct val="10000"/>
                                  </p:iterate>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anim calcmode="lin" valueType="num">
                                      <p:cBhvr>
                                        <p:cTn id="55" dur="500" fill="hold"/>
                                        <p:tgtEl>
                                          <p:spTgt spid="13"/>
                                        </p:tgtEl>
                                        <p:attrNameLst>
                                          <p:attrName>ppt_x</p:attrName>
                                        </p:attrNameLst>
                                      </p:cBhvr>
                                      <p:tavLst>
                                        <p:tav tm="0">
                                          <p:val>
                                            <p:strVal val="#ppt_x-.1"/>
                                          </p:val>
                                        </p:tav>
                                        <p:tav tm="100000">
                                          <p:val>
                                            <p:strVal val="#ppt_x"/>
                                          </p:val>
                                        </p:tav>
                                      </p:tavLst>
                                    </p:anim>
                                    <p:anim calcmode="lin" valueType="num">
                                      <p:cBhvr>
                                        <p:cTn id="5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16"/>
                                        </p:tgtEl>
                                        <p:attrNameLst>
                                          <p:attrName>style.visibility</p:attrName>
                                        </p:attrNameLst>
                                      </p:cBhvr>
                                      <p:to>
                                        <p:strVal val="visible"/>
                                      </p:to>
                                    </p:set>
                                    <p:anim calcmode="lin" valueType="num">
                                      <p:cBhvr>
                                        <p:cTn id="61" dur="10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62" dur="1000" fill="hold"/>
                                        <p:tgtEl>
                                          <p:spTgt spid="16"/>
                                        </p:tgtEl>
                                        <p:attrNameLst>
                                          <p:attrName>ppt_y</p:attrName>
                                        </p:attrNameLst>
                                      </p:cBhvr>
                                      <p:tavLst>
                                        <p:tav tm="0">
                                          <p:val>
                                            <p:strVal val="#ppt_y"/>
                                          </p:val>
                                        </p:tav>
                                        <p:tav tm="100000">
                                          <p:val>
                                            <p:strVal val="#ppt_y"/>
                                          </p:val>
                                        </p:tav>
                                      </p:tavLst>
                                    </p:anim>
                                    <p:anim calcmode="lin" valueType="num">
                                      <p:cBhvr>
                                        <p:cTn id="63" dur="10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64" dur="10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65" dur="1000" tmFilter="0,0; .5, 1; 1, 1"/>
                                        <p:tgtEl>
                                          <p:spTgt spid="1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17"/>
                                        </p:tgtEl>
                                        <p:attrNameLst>
                                          <p:attrName>style.visibility</p:attrName>
                                        </p:attrNameLst>
                                      </p:cBhvr>
                                      <p:to>
                                        <p:strVal val="visible"/>
                                      </p:to>
                                    </p:set>
                                    <p:anim calcmode="lin" valueType="num">
                                      <p:cBhvr>
                                        <p:cTn id="70"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17"/>
                                        </p:tgtEl>
                                        <p:attrNameLst>
                                          <p:attrName>ppt_y</p:attrName>
                                        </p:attrNameLst>
                                      </p:cBhvr>
                                      <p:tavLst>
                                        <p:tav tm="0">
                                          <p:val>
                                            <p:strVal val="#ppt_y"/>
                                          </p:val>
                                        </p:tav>
                                        <p:tav tm="100000">
                                          <p:val>
                                            <p:strVal val="#ppt_y"/>
                                          </p:val>
                                        </p:tav>
                                      </p:tavLst>
                                    </p:anim>
                                    <p:anim calcmode="lin" valueType="num">
                                      <p:cBhvr>
                                        <p:cTn id="72"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1" grpId="0" animBg="1"/>
      <p:bldP spid="12" grpId="0" animBg="1"/>
      <p:bldP spid="13" grpId="0"/>
      <p:bldP spid="15" grpId="0"/>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441211" y="2401288"/>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Rectangle 4"/>
          <p:cNvSpPr/>
          <p:nvPr/>
        </p:nvSpPr>
        <p:spPr>
          <a:xfrm>
            <a:off x="1752600" y="307675"/>
            <a:ext cx="7064490" cy="461665"/>
          </a:xfrm>
          <a:prstGeom prst="rect">
            <a:avLst/>
          </a:prstGeom>
        </p:spPr>
        <p:txBody>
          <a:bodyPr wrap="square">
            <a:spAutoFit/>
          </a:bodyPr>
          <a:lstStyle/>
          <a:p>
            <a:r>
              <a:rPr lang="en-US" sz="2400" b="1" dirty="0">
                <a:solidFill>
                  <a:prstClr val="black"/>
                </a:solidFill>
                <a:latin typeface="Times New Roman" panose="02020603050405020304" pitchFamily="18" charset="0"/>
                <a:cs typeface="Times New Roman" panose="02020603050405020304" pitchFamily="18" charset="0"/>
              </a:rPr>
              <a:t>	SOFTWARE REQUIREMENTS</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219200"/>
            <a:ext cx="5715000" cy="786754"/>
          </a:xfrm>
          <a:prstGeom prst="rect">
            <a:avLst/>
          </a:prstGeom>
        </p:spPr>
        <p:txBody>
          <a:bodyPr wrap="square">
            <a:spAutoFit/>
          </a:bodyPr>
          <a:lstStyle/>
          <a:p>
            <a:pPr lvl="0" hangingPunct="0">
              <a:lnSpc>
                <a:spcPct val="150000"/>
              </a:lnSpc>
              <a:defRPr sz="1600" b="1">
                <a:latin typeface="+mn-lt"/>
                <a:ea typeface="+mn-ea"/>
                <a:cs typeface="+mn-cs"/>
                <a:sym typeface="Calibri"/>
              </a:defRPr>
            </a:pPr>
            <a:br>
              <a:rPr lang="en-US" sz="1600" dirty="0"/>
            </a:br>
            <a:endParaRPr lang="en-US" kern="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 name="Rectangle 1"/>
          <p:cNvSpPr/>
          <p:nvPr/>
        </p:nvSpPr>
        <p:spPr>
          <a:xfrm>
            <a:off x="1219200" y="1143000"/>
            <a:ext cx="4572000" cy="2951064"/>
          </a:xfrm>
          <a:prstGeom prst="rect">
            <a:avLst/>
          </a:prstGeom>
        </p:spPr>
        <p:txBody>
          <a:bodyPr>
            <a:spAutoFit/>
          </a:bodyPr>
          <a:lstStyle/>
          <a:p>
            <a:pPr>
              <a:lnSpc>
                <a:spcPct val="150000"/>
              </a:lnSpc>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Windows 10</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 Learning Frameworks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Processing Libraries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Open-CV</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784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Rectangle 4"/>
          <p:cNvSpPr/>
          <p:nvPr/>
        </p:nvSpPr>
        <p:spPr>
          <a:xfrm>
            <a:off x="2514600" y="506216"/>
            <a:ext cx="4626138" cy="461665"/>
          </a:xfrm>
          <a:prstGeom prst="rect">
            <a:avLst/>
          </a:prstGeom>
        </p:spPr>
        <p:txBody>
          <a:bodyPr wrap="none">
            <a:spAutoFit/>
          </a:bodyPr>
          <a:lstStyle/>
          <a:p>
            <a:r>
              <a:rPr lang="en-US" sz="2400" b="1" dirty="0">
                <a:solidFill>
                  <a:prstClr val="black"/>
                </a:solidFill>
                <a:latin typeface="Times New Roman" panose="02020603050405020304" pitchFamily="18" charset="0"/>
                <a:cs typeface="Times New Roman" panose="02020603050405020304" pitchFamily="18" charset="0"/>
              </a:rPr>
              <a:t>HARDWARE REQUIREMENTS</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90600" y="1676400"/>
            <a:ext cx="8061211" cy="128907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Processor Intel® Core™ i3 </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RAM: 4.00 GB</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 Disk: 1 TB</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58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EEE316-165E-407E-A972-00C00618838D}"/>
              </a:ext>
            </a:extLst>
          </p:cNvPr>
          <p:cNvSpPr/>
          <p:nvPr/>
        </p:nvSpPr>
        <p:spPr>
          <a:xfrm>
            <a:off x="533400" y="287547"/>
            <a:ext cx="8153400" cy="5190908"/>
          </a:xfrm>
          <a:prstGeom prst="rect">
            <a:avLst/>
          </a:prstGeom>
        </p:spPr>
        <p:txBody>
          <a:bodyPr wrap="square">
            <a:spAutoFit/>
          </a:bodyPr>
          <a:lstStyle/>
          <a:p>
            <a:pPr algn="ctr">
              <a:spcBef>
                <a:spcPct val="20000"/>
              </a:spcBef>
            </a:pPr>
            <a:r>
              <a:rPr lang="en-US" altLang="en-US" sz="2000" b="1" dirty="0">
                <a:latin typeface="Times New Roman" panose="02020603050405020304" pitchFamily="18" charset="0"/>
                <a:cs typeface="Times New Roman" panose="02020603050405020304" pitchFamily="18" charset="0"/>
              </a:rPr>
              <a:t>MODULES</a:t>
            </a:r>
            <a:endParaRPr lang="en-US" altLang="en-US" sz="1400" b="1" dirty="0">
              <a:latin typeface="Times New Roman" panose="02020603050405020304" pitchFamily="18" charset="0"/>
              <a:cs typeface="Times New Roman" panose="02020603050405020304" pitchFamily="18" charset="0"/>
            </a:endParaRPr>
          </a:p>
          <a:p>
            <a:pPr algn="just">
              <a:lnSpc>
                <a:spcPct val="200000"/>
              </a:lnSpc>
              <a:spcBef>
                <a:spcPct val="20000"/>
              </a:spcBef>
            </a:pPr>
            <a:r>
              <a:rPr lang="en-US" altLang="en-US" b="1" dirty="0">
                <a:latin typeface="Times New Roman" panose="02020603050405020304" pitchFamily="18" charset="0"/>
                <a:cs typeface="Times New Roman" panose="02020603050405020304" pitchFamily="18" charset="0"/>
              </a:rPr>
              <a:t>MODULE 1:</a:t>
            </a:r>
          </a:p>
          <a:p>
            <a:pPr algn="just">
              <a:lnSpc>
                <a:spcPct val="200000"/>
              </a:lnSpc>
              <a:spcBef>
                <a:spcPct val="20000"/>
              </a:spcBef>
            </a:pPr>
            <a:r>
              <a:rPr lang="en-US" altLang="en-US" b="1" dirty="0">
                <a:latin typeface="Times New Roman" panose="02020603050405020304" pitchFamily="18" charset="0"/>
                <a:cs typeface="Times New Roman" panose="02020603050405020304" pitchFamily="18" charset="0"/>
              </a:rPr>
              <a:t>	Data Preprocessing        </a:t>
            </a:r>
            <a:endParaRPr lang="en-US" altLang="en-US" sz="1600" dirty="0">
              <a:latin typeface="Times New Roman" panose="02020603050405020304" pitchFamily="18" charset="0"/>
              <a:cs typeface="Times New Roman" panose="02020603050405020304" pitchFamily="18" charset="0"/>
            </a:endParaRPr>
          </a:p>
          <a:p>
            <a:pPr algn="just">
              <a:lnSpc>
                <a:spcPct val="200000"/>
              </a:lnSpc>
              <a:spcBef>
                <a:spcPct val="20000"/>
              </a:spcBef>
            </a:pPr>
            <a:r>
              <a:rPr lang="en-US" altLang="en-US" b="1" dirty="0">
                <a:latin typeface="Times New Roman" panose="02020603050405020304" pitchFamily="18" charset="0"/>
                <a:cs typeface="Times New Roman" panose="02020603050405020304" pitchFamily="18" charset="0"/>
              </a:rPr>
              <a:t>MODULE 2:</a:t>
            </a:r>
          </a:p>
          <a:p>
            <a:pPr algn="just">
              <a:lnSpc>
                <a:spcPct val="200000"/>
              </a:lnSpc>
              <a:spcBef>
                <a:spcPct val="20000"/>
              </a:spcBef>
            </a:pPr>
            <a:r>
              <a:rPr lang="en-US" altLang="en-US" sz="1600" b="1"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Features Extraction</a:t>
            </a:r>
            <a:r>
              <a:rPr lang="en-US" altLang="en-US" sz="1600" b="1" dirty="0">
                <a:latin typeface="Times New Roman" panose="02020603050405020304" pitchFamily="18" charset="0"/>
                <a:cs typeface="Times New Roman" panose="02020603050405020304" pitchFamily="18" charset="0"/>
              </a:rPr>
              <a:t>.</a:t>
            </a:r>
            <a:endParaRPr lang="en-US" altLang="en-US" sz="1600" dirty="0">
              <a:latin typeface="Times New Roman" panose="02020603050405020304" pitchFamily="18" charset="0"/>
              <a:cs typeface="Times New Roman" panose="02020603050405020304" pitchFamily="18" charset="0"/>
            </a:endParaRPr>
          </a:p>
          <a:p>
            <a:pPr algn="just">
              <a:lnSpc>
                <a:spcPct val="200000"/>
              </a:lnSpc>
              <a:spcBef>
                <a:spcPct val="20000"/>
              </a:spcBef>
            </a:pPr>
            <a:r>
              <a:rPr lang="en-US" altLang="en-US" b="1" dirty="0">
                <a:latin typeface="Times New Roman" panose="02020603050405020304" pitchFamily="18" charset="0"/>
                <a:cs typeface="Times New Roman" panose="02020603050405020304" pitchFamily="18" charset="0"/>
              </a:rPr>
              <a:t>MODULE 3:</a:t>
            </a:r>
          </a:p>
          <a:p>
            <a:pPr algn="just">
              <a:lnSpc>
                <a:spcPct val="200000"/>
              </a:lnSpc>
              <a:spcBef>
                <a:spcPct val="20000"/>
              </a:spcBef>
            </a:pPr>
            <a:r>
              <a:rPr lang="en-US" altLang="en-US" b="1"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Multimodal Fusion.</a:t>
            </a:r>
            <a:endParaRPr lang="en-US" altLang="en-US" dirty="0">
              <a:latin typeface="Times New Roman" panose="02020603050405020304" pitchFamily="18" charset="0"/>
              <a:cs typeface="Times New Roman" panose="02020603050405020304" pitchFamily="18" charset="0"/>
            </a:endParaRPr>
          </a:p>
          <a:p>
            <a:pPr algn="just">
              <a:lnSpc>
                <a:spcPct val="200000"/>
              </a:lnSpc>
              <a:spcBef>
                <a:spcPct val="20000"/>
              </a:spcBef>
            </a:pPr>
            <a:r>
              <a:rPr lang="en-US" altLang="en-US" b="1" dirty="0">
                <a:latin typeface="Times New Roman" panose="02020603050405020304" pitchFamily="18" charset="0"/>
                <a:cs typeface="Times New Roman" panose="02020603050405020304" pitchFamily="18" charset="0"/>
              </a:rPr>
              <a:t>MODULE 4:</a:t>
            </a:r>
          </a:p>
          <a:p>
            <a:pPr algn="just">
              <a:lnSpc>
                <a:spcPct val="200000"/>
              </a:lnSpc>
              <a:spcBef>
                <a:spcPct val="20000"/>
              </a:spcBef>
            </a:pPr>
            <a:r>
              <a:rPr lang="en-US" altLang="en-US" b="1" dirty="0">
                <a:latin typeface="Times New Roman" panose="02020603050405020304" pitchFamily="18" charset="0"/>
                <a:cs typeface="Times New Roman" panose="02020603050405020304" pitchFamily="18" charset="0"/>
              </a:rPr>
              <a:t>                Training Strategy</a:t>
            </a:r>
            <a:endParaRPr lang="en-US"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09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C2CE03-EB6A-4AB9-B7D2-2D94B7B37218}"/>
              </a:ext>
            </a:extLst>
          </p:cNvPr>
          <p:cNvSpPr/>
          <p:nvPr/>
        </p:nvSpPr>
        <p:spPr>
          <a:xfrm>
            <a:off x="647700" y="990600"/>
            <a:ext cx="7848600" cy="4613058"/>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			</a:t>
            </a:r>
          </a:p>
          <a:p>
            <a:pPr>
              <a:lnSpc>
                <a:spcPct val="150000"/>
              </a:lnSpc>
            </a:pPr>
            <a:r>
              <a:rPr lang="en-US" b="1" dirty="0">
                <a:latin typeface="Times New Roman" panose="02020603050405020304" pitchFamily="18" charset="0"/>
                <a:cs typeface="Times New Roman" panose="02020603050405020304" pitchFamily="18" charset="0"/>
              </a:rPr>
              <a:t>1.Data Preprocessing</a:t>
            </a:r>
          </a:p>
          <a:p>
            <a:pPr>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It is very difficult to process an image. Before any image is processed, it is very significant to remove unnecessary items it may hold. After removing unnecessary artifacts, the image can be processed successfully. The initial step of image processing is Image Pre-Processing. Preprocessing involves processes like conversion to grayscale image, noise removal and image reconstruction. Conversion to grey scale image is the most common pre-processing practice. After the image is converted to grayscale, then remove excess noise using different filtering methods.</a:t>
            </a:r>
          </a:p>
        </p:txBody>
      </p:sp>
      <p:sp>
        <p:nvSpPr>
          <p:cNvPr id="2" name="Title 1">
            <a:extLst>
              <a:ext uri="{FF2B5EF4-FFF2-40B4-BE49-F238E27FC236}">
                <a16:creationId xmlns:a16="http://schemas.microsoft.com/office/drawing/2014/main" id="{A374A752-2E7C-4DB9-B5B0-757D3BBC6188}"/>
              </a:ext>
            </a:extLst>
          </p:cNvPr>
          <p:cNvSpPr>
            <a:spLocks noGrp="1"/>
          </p:cNvSpPr>
          <p:nvPr>
            <p:ph type="title"/>
          </p:nvPr>
        </p:nvSpPr>
        <p:spPr/>
        <p:txBody>
          <a:bodyPr>
            <a:noAutofit/>
          </a:bodyPr>
          <a:lstStyle/>
          <a:p>
            <a:r>
              <a:rPr lang="en-US" sz="2400" b="1" dirty="0">
                <a:latin typeface="Times New Roman" panose="02020603050405020304" pitchFamily="18" charset="0"/>
                <a:cs typeface="Times New Roman" panose="02020603050405020304" pitchFamily="18" charset="0"/>
              </a:rPr>
              <a:t>Module Description</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46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523BA-2DCB-46CD-BDF2-99B36EDDEEAA}"/>
              </a:ext>
            </a:extLst>
          </p:cNvPr>
          <p:cNvSpPr/>
          <p:nvPr/>
        </p:nvSpPr>
        <p:spPr>
          <a:xfrm>
            <a:off x="457200" y="889844"/>
            <a:ext cx="8305800" cy="3782061"/>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2.Feature extraction</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Feature extraction is an important step in the construction of any pattern classification and aims at the extraction of the relevant information that characterizes each class. In this process relevant features are extracted from objects/ alphabets to form feature vectors. These feature vectors are then used by classifiers to recognize the input unit with target output unit. It becomes easier for the classifier to classify between different classes by looking at these features as it allows fairly easy to distinguish. Feature extraction is the process to retrieve the most important data from the raw data.</a:t>
            </a:r>
          </a:p>
        </p:txBody>
      </p:sp>
    </p:spTree>
    <p:extLst>
      <p:ext uri="{BB962C8B-B14F-4D97-AF65-F5344CB8AC3E}">
        <p14:creationId xmlns:p14="http://schemas.microsoft.com/office/powerpoint/2010/main" val="84101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91995B-E083-46DA-95CE-43B00128EF9A}"/>
              </a:ext>
            </a:extLst>
          </p:cNvPr>
          <p:cNvSpPr/>
          <p:nvPr/>
        </p:nvSpPr>
        <p:spPr>
          <a:xfrm>
            <a:off x="457200" y="1028343"/>
            <a:ext cx="8229600" cy="4613058"/>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Multimodal Fusion</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Segmentation of images is important as large numbers of images are generated during the scan and it is unlikely for clinical experts to manually divide these images in reasonable time. </a:t>
            </a:r>
          </a:p>
          <a:p>
            <a:pPr algn="just">
              <a:lnSpc>
                <a:spcPct val="150000"/>
              </a:lnSpc>
            </a:pPr>
            <a:r>
              <a:rPr lang="en-US" dirty="0">
                <a:latin typeface="Times New Roman" panose="02020603050405020304" pitchFamily="18" charset="0"/>
                <a:cs typeface="Times New Roman" panose="02020603050405020304" pitchFamily="18" charset="0"/>
              </a:rPr>
              <a:t>Image segmentation refers to segregation of given image into multiple non-overlapping regions. Segmentation represents the image into sets of pixels that are more significant and easier for analysis. It is applied to approximately locate the boundaries or objects in an image and the resulting segments collectively cover the complete image . The segmentation algorithms works on one of the two basic characteristics of image intensity; similarity and discontinuity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39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A98F00-0AF6-4DF3-AA93-7373BB26F398}"/>
              </a:ext>
            </a:extLst>
          </p:cNvPr>
          <p:cNvSpPr/>
          <p:nvPr/>
        </p:nvSpPr>
        <p:spPr>
          <a:xfrm>
            <a:off x="457200" y="1166843"/>
            <a:ext cx="8229600" cy="3782061"/>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4.Training Strategy</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Classification is used to classify each item in a set of data into one of predefined set of classes or groups. In other words, classification is an important technique used widely to differentiate normal and tumor brain images. The data analysis task classification is where a model or classifier is constructed to predict categorical labels (the class label attributes). Classification is a data mining function that assigns items in a collection to target categories or classes. The goal of classification is to accurately predict the target class for each case in the data</a:t>
            </a:r>
          </a:p>
        </p:txBody>
      </p:sp>
    </p:spTree>
    <p:extLst>
      <p:ext uri="{BB962C8B-B14F-4D97-AF65-F5344CB8AC3E}">
        <p14:creationId xmlns:p14="http://schemas.microsoft.com/office/powerpoint/2010/main" val="6179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939144-15D0-4EF3-9B47-19657DD0A782}"/>
              </a:ext>
            </a:extLst>
          </p:cNvPr>
          <p:cNvSpPr/>
          <p:nvPr/>
        </p:nvSpPr>
        <p:spPr>
          <a:xfrm>
            <a:off x="1371600" y="2438400"/>
            <a:ext cx="6705600" cy="1200329"/>
          </a:xfrm>
          <a:prstGeom prst="rect">
            <a:avLst/>
          </a:prstGeom>
        </p:spPr>
        <p:txBody>
          <a:bodyPr wrap="square">
            <a:spAutoFit/>
          </a:bodyPr>
          <a:lstStyle/>
          <a:p>
            <a:pPr algn="ctr"/>
            <a:r>
              <a:rPr lang="en-US" sz="3600" b="1" dirty="0">
                <a:latin typeface="Times New Roman" panose="02020603050405020304" pitchFamily="18" charset="0"/>
                <a:ea typeface="Calibri"/>
                <a:cs typeface="Times New Roman" panose="02020603050405020304" pitchFamily="18" charset="0"/>
                <a:sym typeface="Calibri"/>
              </a:rPr>
              <a:t>LITERATURE SURVEY</a:t>
            </a:r>
            <a:endParaRPr lang="en-US" sz="3600" b="1" dirty="0">
              <a:latin typeface="Times New Roman" panose="02020603050405020304" pitchFamily="18" charset="0"/>
              <a:cs typeface="Times New Roman" panose="02020603050405020304" pitchFamily="18" charset="0"/>
            </a:endParaRPr>
          </a:p>
          <a:p>
            <a:pPr algn="ct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835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D1A0E0-D061-4079-8972-419DC5C755AC}"/>
              </a:ext>
            </a:extLst>
          </p:cNvPr>
          <p:cNvSpPr/>
          <p:nvPr/>
        </p:nvSpPr>
        <p:spPr>
          <a:xfrm>
            <a:off x="381000" y="572321"/>
            <a:ext cx="8534400" cy="4101123"/>
          </a:xfrm>
          <a:prstGeom prst="rect">
            <a:avLst/>
          </a:prstGeom>
        </p:spPr>
        <p:txBody>
          <a:bodyPr wrap="square">
            <a:spAutoFit/>
          </a:bodyPr>
          <a:lstStyle/>
          <a:p>
            <a:pPr lvl="0" algn="just">
              <a:lnSpc>
                <a:spcPct val="150000"/>
              </a:lnSpc>
              <a:buClr>
                <a:schemeClr val="dk1"/>
              </a:buClr>
              <a:buSzPts val="2000"/>
            </a:pPr>
            <a:r>
              <a:rPr lang="en-US" b="1" dirty="0">
                <a:latin typeface="Times New Roman" panose="02020603050405020304" pitchFamily="18" charset="0"/>
                <a:cs typeface="Times New Roman" panose="02020603050405020304" pitchFamily="18" charset="0"/>
              </a:rPr>
              <a:t>PAPER 1:</a:t>
            </a:r>
            <a:endParaRPr lang="en-US" dirty="0">
              <a:latin typeface="Times New Roman" panose="02020603050405020304" pitchFamily="18" charset="0"/>
              <a:cs typeface="Times New Roman" panose="02020603050405020304" pitchFamily="18" charset="0"/>
            </a:endParaRPr>
          </a:p>
          <a:p>
            <a:pPr lvl="0" algn="just">
              <a:lnSpc>
                <a:spcPct val="150000"/>
              </a:lnSpc>
              <a:spcBef>
                <a:spcPts val="400"/>
              </a:spcBef>
              <a:buClr>
                <a:schemeClr val="dk1"/>
              </a:buClr>
              <a:buSzPts val="2000"/>
            </a:pPr>
            <a:r>
              <a:rPr lang="en-US" b="1" dirty="0">
                <a:latin typeface="Times New Roman" panose="02020603050405020304" pitchFamily="18" charset="0"/>
                <a:ea typeface="Times New Roman"/>
                <a:cs typeface="Times New Roman" panose="02020603050405020304" pitchFamily="18" charset="0"/>
                <a:sym typeface="Times New Roman"/>
              </a:rPr>
              <a:t>Title	: “</a:t>
            </a:r>
            <a:r>
              <a:rPr lang="en-US" b="1" dirty="0">
                <a:latin typeface="Times New Roman" panose="02020603050405020304" pitchFamily="18" charset="0"/>
                <a:cs typeface="Times New Roman" panose="02020603050405020304" pitchFamily="18" charset="0"/>
              </a:rPr>
              <a:t>MRI Brain Tumor Detection Methods Using Contourlet Transform Based 	on  Time Adaptive Self-Organizing Map”</a:t>
            </a:r>
          </a:p>
          <a:p>
            <a:pPr lvl="0" algn="just">
              <a:lnSpc>
                <a:spcPct val="150000"/>
              </a:lnSpc>
              <a:spcBef>
                <a:spcPts val="400"/>
              </a:spcBef>
              <a:buClr>
                <a:schemeClr val="dk1"/>
              </a:buClr>
              <a:buSzPts val="2000"/>
            </a:pPr>
            <a:r>
              <a:rPr lang="en-US" b="1" dirty="0">
                <a:latin typeface="Times New Roman" panose="02020603050405020304" pitchFamily="18" charset="0"/>
                <a:ea typeface="Times New Roman"/>
                <a:cs typeface="Times New Roman" panose="02020603050405020304" pitchFamily="18" charset="0"/>
                <a:sym typeface="Times New Roman"/>
              </a:rPr>
              <a:t>Author	:</a:t>
            </a:r>
            <a:r>
              <a:rPr lang="en-US" dirty="0">
                <a:latin typeface="Times New Roman" panose="02020603050405020304" pitchFamily="18" charset="0"/>
                <a:ea typeface="Times New Roman"/>
                <a:cs typeface="Times New Roman" panose="02020603050405020304" pitchFamily="18" charset="0"/>
                <a:sym typeface="Times New Roman"/>
              </a:rPr>
              <a:t> </a:t>
            </a:r>
            <a:r>
              <a:rPr lang="en-IN" dirty="0">
                <a:latin typeface="Times New Roman" panose="02020603050405020304" pitchFamily="18" charset="0"/>
                <a:cs typeface="Times New Roman" panose="02020603050405020304" pitchFamily="18" charset="0"/>
              </a:rPr>
              <a:t>ALI FARZAMNIA 1 , (Senior Member, IEEE), SEYED HAMIDREZA 	HAZAVEH 2 , SEYEDE SAFIEH SIADAT3 , AND ERVIN GUBIN MOUNG </a:t>
            </a:r>
            <a:endParaRPr lang="en-US" b="1" dirty="0">
              <a:latin typeface="Times New Roman" panose="02020603050405020304" pitchFamily="18" charset="0"/>
              <a:ea typeface="Times New Roman"/>
              <a:cs typeface="Times New Roman" panose="02020603050405020304" pitchFamily="18" charset="0"/>
              <a:sym typeface="Times New Roman"/>
            </a:endParaRPr>
          </a:p>
          <a:p>
            <a:pPr lvl="0" algn="just">
              <a:lnSpc>
                <a:spcPct val="150000"/>
              </a:lnSpc>
              <a:spcBef>
                <a:spcPts val="400"/>
              </a:spcBef>
              <a:buClr>
                <a:schemeClr val="dk1"/>
              </a:buClr>
              <a:buSzPts val="2000"/>
            </a:pPr>
            <a:r>
              <a:rPr lang="en-US" b="1" dirty="0">
                <a:latin typeface="Times New Roman" panose="02020603050405020304" pitchFamily="18" charset="0"/>
                <a:ea typeface="Times New Roman"/>
                <a:cs typeface="Times New Roman" panose="02020603050405020304" pitchFamily="18" charset="0"/>
                <a:sym typeface="Times New Roman"/>
              </a:rPr>
              <a:t>Year	: </a:t>
            </a:r>
            <a:r>
              <a:rPr lang="en-US" dirty="0">
                <a:latin typeface="Times New Roman" panose="02020603050405020304" pitchFamily="18" charset="0"/>
                <a:ea typeface="Times New Roman"/>
                <a:cs typeface="Times New Roman" panose="02020603050405020304" pitchFamily="18" charset="0"/>
                <a:sym typeface="Times New Roman"/>
              </a:rPr>
              <a:t>2023.</a:t>
            </a:r>
          </a:p>
          <a:p>
            <a:pPr lvl="0" algn="just">
              <a:lnSpc>
                <a:spcPct val="150000"/>
              </a:lnSpc>
              <a:spcBef>
                <a:spcPts val="400"/>
              </a:spcBef>
              <a:buClr>
                <a:schemeClr val="dk1"/>
              </a:buClr>
              <a:buSzPts val="2000"/>
            </a:pPr>
            <a:r>
              <a:rPr lang="en-US" b="1" dirty="0">
                <a:latin typeface="Times New Roman" panose="02020603050405020304" pitchFamily="18" charset="0"/>
                <a:ea typeface="Times New Roman"/>
                <a:cs typeface="Times New Roman" panose="02020603050405020304" pitchFamily="18" charset="0"/>
                <a:sym typeface="Times New Roman"/>
              </a:rPr>
              <a:t>Explanation:</a:t>
            </a:r>
            <a:endParaRPr lang="en-US" dirty="0">
              <a:latin typeface="Times New Roman" panose="02020603050405020304" pitchFamily="18" charset="0"/>
              <a:cs typeface="Times New Roman" panose="02020603050405020304" pitchFamily="18" charset="0"/>
            </a:endParaRPr>
          </a:p>
          <a:p>
            <a:pPr lvl="0" algn="just">
              <a:lnSpc>
                <a:spcPct val="150000"/>
              </a:lnSpc>
              <a:spcBef>
                <a:spcPts val="480"/>
              </a:spcBef>
              <a:buClr>
                <a:schemeClr val="dk1"/>
              </a:buClr>
              <a:buSzPts val="2400"/>
            </a:pPr>
            <a:r>
              <a:rPr lang="en-US" dirty="0">
                <a:latin typeface="Times New Roman" panose="02020603050405020304" pitchFamily="18" charset="0"/>
                <a:ea typeface="Times New Roman"/>
                <a:cs typeface="Times New Roman" panose="02020603050405020304" pitchFamily="18" charset="0"/>
                <a:sym typeface="Times New Roman"/>
              </a:rPr>
              <a:t>The paper proposes that the brain tumor has different forms and depending on the contour of the tumor present in the brain we can able find whether it is benign or malignant.</a:t>
            </a:r>
            <a:endParaRPr lang="en-US" sz="20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26552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C70725-126D-4DB9-850C-7E9417A6995E}"/>
              </a:ext>
            </a:extLst>
          </p:cNvPr>
          <p:cNvSpPr/>
          <p:nvPr/>
        </p:nvSpPr>
        <p:spPr>
          <a:xfrm>
            <a:off x="228600" y="914400"/>
            <a:ext cx="8750963"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CONCEPT RELATED TO OUR PROJECT</a:t>
            </a:r>
            <a:endParaRPr lang="en-IN" sz="2400" b="1" dirty="0"/>
          </a:p>
        </p:txBody>
      </p:sp>
      <p:sp>
        <p:nvSpPr>
          <p:cNvPr id="3" name="Rectangle 2">
            <a:extLst>
              <a:ext uri="{FF2B5EF4-FFF2-40B4-BE49-F238E27FC236}">
                <a16:creationId xmlns:a16="http://schemas.microsoft.com/office/drawing/2014/main" id="{63758AF0-897A-4EC3-8789-DE6BC1F323A1}"/>
              </a:ext>
            </a:extLst>
          </p:cNvPr>
          <p:cNvSpPr/>
          <p:nvPr/>
        </p:nvSpPr>
        <p:spPr>
          <a:xfrm>
            <a:off x="457200" y="1828800"/>
            <a:ext cx="7620000" cy="253556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brain tumor can be found by the difference in cells in the brain.</a:t>
            </a:r>
          </a:p>
          <a:p>
            <a:pPr marL="342900" indent="-3429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also be able find the malignance of the tumor using the contour.</a:t>
            </a:r>
          </a:p>
          <a:p>
            <a:pPr marL="342900" indent="-3429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will help us to differentiate the normal and tumor brain.</a:t>
            </a:r>
          </a:p>
          <a:p>
            <a:pPr algn="just">
              <a:lnSpc>
                <a:spcPct val="150000"/>
              </a:lnSpc>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965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18" name="Title 1"/>
          <p:cNvSpPr txBox="1">
            <a:spLocks/>
          </p:cNvSpPr>
          <p:nvPr/>
        </p:nvSpPr>
        <p:spPr>
          <a:xfrm>
            <a:off x="457200" y="25738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itchFamily="18" charset="0"/>
              </a:rPr>
              <a:t> AIM AND OBJECTIVE</a:t>
            </a:r>
          </a:p>
        </p:txBody>
      </p:sp>
      <p:sp>
        <p:nvSpPr>
          <p:cNvPr id="19"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1500" b="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bg2">
                  <a:lumMod val="10000"/>
                </a:schemeClr>
              </a:solidFill>
              <a:latin typeface="Times New Roman" pitchFamily="18" charset="0"/>
              <a:cs typeface="Times New Roman" pitchFamily="18" charset="0"/>
            </a:endParaRPr>
          </a:p>
          <a:p>
            <a:pPr marL="342900" indent="-342900" algn="just">
              <a:buFont typeface="Arial" pitchFamily="34" charset="0"/>
              <a:buChar char="•"/>
            </a:pPr>
            <a:endParaRPr lang="en-US" sz="2400" dirty="0">
              <a:solidFill>
                <a:schemeClr val="bg2">
                  <a:lumMod val="10000"/>
                </a:schemeClr>
              </a:solidFill>
              <a:latin typeface="Times New Roman" pitchFamily="18" charset="0"/>
              <a:cs typeface="Times New Roman" pitchFamily="18" charset="0"/>
            </a:endParaRPr>
          </a:p>
          <a:p>
            <a:pPr marL="342900" indent="-342900" algn="just">
              <a:buFont typeface="Arial" pitchFamily="34" charset="0"/>
              <a:buChar char="•"/>
            </a:pPr>
            <a:endParaRPr lang="en-US" sz="2400" dirty="0">
              <a:solidFill>
                <a:schemeClr val="bg2">
                  <a:lumMod val="10000"/>
                </a:schemeClr>
              </a:solidFill>
              <a:latin typeface="Times New Roman" pitchFamily="18" charset="0"/>
              <a:cs typeface="Times New Roman" pitchFamily="18" charset="0"/>
            </a:endParaRPr>
          </a:p>
          <a:p>
            <a:pPr marL="342900" indent="-342900" algn="just">
              <a:buFont typeface="Arial" pitchFamily="34" charset="0"/>
              <a:buChar char="•"/>
            </a:pPr>
            <a:endParaRPr lang="en-US" sz="2400" dirty="0">
              <a:solidFill>
                <a:schemeClr val="bg2">
                  <a:lumMod val="10000"/>
                </a:schemeClr>
              </a:solidFill>
              <a:latin typeface="Times New Roman" pitchFamily="18" charset="0"/>
              <a:cs typeface="Times New Roman" pitchFamily="18" charset="0"/>
            </a:endParaRPr>
          </a:p>
        </p:txBody>
      </p:sp>
      <p:sp>
        <p:nvSpPr>
          <p:cNvPr id="7" name="Content Placeholder 6">
            <a:extLst>
              <a:ext uri="{FF2B5EF4-FFF2-40B4-BE49-F238E27FC236}">
                <a16:creationId xmlns:a16="http://schemas.microsoft.com/office/drawing/2014/main" id="{81168C51-478D-41C3-BE2E-0EA8F0F742BF}"/>
              </a:ext>
            </a:extLst>
          </p:cNvPr>
          <p:cNvSpPr>
            <a:spLocks noGrp="1"/>
          </p:cNvSpPr>
          <p:nvPr>
            <p:ph idx="1"/>
          </p:nvPr>
        </p:nvSpPr>
        <p:spPr>
          <a:xfrm>
            <a:off x="457200" y="1600200"/>
            <a:ext cx="8382000" cy="4525963"/>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Identifying the presence and location of tumors in the brain at an early stage can lead to timely medical intervention and patient prognosis.</a:t>
            </a:r>
          </a:p>
          <a:p>
            <a:pPr>
              <a:lnSpc>
                <a:spcPct val="150000"/>
              </a:lnSpc>
            </a:pPr>
            <a:r>
              <a:rPr lang="en-US" sz="1800" dirty="0">
                <a:latin typeface="Times New Roman" panose="02020603050405020304" pitchFamily="18" charset="0"/>
                <a:cs typeface="Times New Roman" panose="02020603050405020304" pitchFamily="18" charset="0"/>
              </a:rPr>
              <a:t>Accurate segmentation of brain tumors is essential for treatment planning.</a:t>
            </a:r>
          </a:p>
          <a:p>
            <a:pPr>
              <a:lnSpc>
                <a:spcPct val="150000"/>
              </a:lnSpc>
            </a:pPr>
            <a:r>
              <a:rPr lang="en-US" sz="1800" dirty="0">
                <a:latin typeface="Times New Roman" panose="02020603050405020304" pitchFamily="18" charset="0"/>
                <a:cs typeface="Times New Roman" panose="02020603050405020304" pitchFamily="18" charset="0"/>
              </a:rPr>
              <a:t>Surgeons, radiation oncologists, and other healthcare professionals use the segmented regions to plan surgeries, radiotherapy, and other treatments.</a:t>
            </a:r>
          </a:p>
          <a:p>
            <a:pPr>
              <a:lnSpc>
                <a:spcPct val="150000"/>
              </a:lnSpc>
            </a:pPr>
            <a:r>
              <a:rPr lang="en-US" sz="1800" dirty="0">
                <a:latin typeface="Times New Roman" panose="02020603050405020304" pitchFamily="18" charset="0"/>
                <a:cs typeface="Times New Roman" panose="02020603050405020304" pitchFamily="18" charset="0"/>
              </a:rPr>
              <a:t>Precise knowledge of the tumor location and extent is critical to minimizing damage to healthy brain tissue.</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44839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F6714C-6694-4338-8D7B-2ADBB2EAB005}"/>
              </a:ext>
            </a:extLst>
          </p:cNvPr>
          <p:cNvSpPr/>
          <p:nvPr/>
        </p:nvSpPr>
        <p:spPr>
          <a:xfrm>
            <a:off x="228600" y="152400"/>
            <a:ext cx="8610600" cy="6544036"/>
          </a:xfrm>
          <a:prstGeom prst="rect">
            <a:avLst/>
          </a:prstGeom>
        </p:spPr>
        <p:txBody>
          <a:bodyPr wrap="square">
            <a:spAutoFit/>
          </a:bodyPr>
          <a:lstStyle/>
          <a:p>
            <a:pPr lvl="0" algn="just">
              <a:lnSpc>
                <a:spcPct val="150000"/>
              </a:lnSpc>
              <a:buClr>
                <a:schemeClr val="dk1"/>
              </a:buClr>
              <a:buSzPts val="2000"/>
            </a:pPr>
            <a:r>
              <a:rPr lang="en-US" b="1" dirty="0">
                <a:latin typeface="Times New Roman" panose="02020603050405020304" pitchFamily="18" charset="0"/>
                <a:cs typeface="Times New Roman" panose="02020603050405020304" pitchFamily="18" charset="0"/>
              </a:rPr>
              <a:t>PAPER 2:</a:t>
            </a:r>
            <a:endParaRPr lang="en-US" dirty="0">
              <a:latin typeface="Times New Roman" panose="02020603050405020304" pitchFamily="18" charset="0"/>
              <a:cs typeface="Times New Roman" panose="02020603050405020304" pitchFamily="18" charset="0"/>
            </a:endParaRPr>
          </a:p>
          <a:p>
            <a:pPr algn="just">
              <a:lnSpc>
                <a:spcPct val="150000"/>
              </a:lnSpc>
              <a:spcBef>
                <a:spcPts val="400"/>
              </a:spcBef>
              <a:buClr>
                <a:schemeClr val="dk1"/>
              </a:buClr>
              <a:buSzPts val="2000"/>
            </a:pPr>
            <a:r>
              <a:rPr lang="en-US" b="1" dirty="0">
                <a:latin typeface="Times New Roman" panose="02020603050405020304" pitchFamily="18" charset="0"/>
                <a:ea typeface="Times New Roman"/>
                <a:cs typeface="Times New Roman" panose="02020603050405020304" pitchFamily="18" charset="0"/>
                <a:sym typeface="Times New Roman"/>
              </a:rPr>
              <a:t>Title	: “</a:t>
            </a:r>
            <a:r>
              <a:rPr lang="en-US" b="1" dirty="0">
                <a:latin typeface="Times New Roman" panose="02020603050405020304" pitchFamily="18" charset="0"/>
                <a:cs typeface="Times New Roman" panose="02020603050405020304" pitchFamily="18" charset="0"/>
              </a:rPr>
              <a:t>Brain Tumor Detection Using 3D-UNet Segmentation Features and 	Hybrid Machine Learning Model</a:t>
            </a:r>
            <a:r>
              <a:rPr lang="en-US" dirty="0">
                <a:latin typeface="Times New Roman" panose="02020603050405020304" pitchFamily="18" charset="0"/>
                <a:cs typeface="Times New Roman" panose="02020603050405020304" pitchFamily="18" charset="0"/>
              </a:rPr>
              <a:t>” </a:t>
            </a:r>
          </a:p>
          <a:p>
            <a:pPr lvl="0" algn="just">
              <a:lnSpc>
                <a:spcPct val="150000"/>
              </a:lnSpc>
              <a:spcBef>
                <a:spcPts val="400"/>
              </a:spcBef>
              <a:buClr>
                <a:schemeClr val="dk1"/>
              </a:buClr>
              <a:buSzPts val="2000"/>
            </a:pPr>
            <a:r>
              <a:rPr lang="en-US" b="1" dirty="0">
                <a:latin typeface="Times New Roman" panose="02020603050405020304" pitchFamily="18" charset="0"/>
                <a:ea typeface="Times New Roman"/>
                <a:cs typeface="Times New Roman" panose="02020603050405020304" pitchFamily="18" charset="0"/>
                <a:sym typeface="Times New Roman"/>
              </a:rPr>
              <a:t>Author	:</a:t>
            </a:r>
            <a:r>
              <a:rPr lang="en-US" dirty="0">
                <a:latin typeface="Times New Roman" panose="02020603050405020304" pitchFamily="18" charset="0"/>
                <a:ea typeface="Times New Roman"/>
                <a:cs typeface="Times New Roman" panose="02020603050405020304" pitchFamily="18" charset="0"/>
                <a:sym typeface="Times New Roman"/>
              </a:rPr>
              <a:t> </a:t>
            </a:r>
            <a:r>
              <a:rPr lang="sv-SE" dirty="0">
                <a:latin typeface="Times New Roman" panose="02020603050405020304" pitchFamily="18" charset="0"/>
                <a:cs typeface="Times New Roman" panose="02020603050405020304" pitchFamily="18" charset="0"/>
              </a:rPr>
              <a:t>Bhargav Mallampati; Abid Ishaq; Furqan Rustam; Venu Kuthala; Sultan 	Alfarhood.</a:t>
            </a:r>
          </a:p>
          <a:p>
            <a:pPr lvl="0" algn="just">
              <a:lnSpc>
                <a:spcPct val="150000"/>
              </a:lnSpc>
              <a:spcBef>
                <a:spcPts val="400"/>
              </a:spcBef>
              <a:buClr>
                <a:schemeClr val="dk1"/>
              </a:buClr>
              <a:buSzPts val="2000"/>
            </a:pPr>
            <a:r>
              <a:rPr lang="en-IN" b="1" dirty="0">
                <a:latin typeface="Times New Roman" panose="02020603050405020304" pitchFamily="18" charset="0"/>
                <a:ea typeface="Times New Roman"/>
                <a:cs typeface="Times New Roman" panose="02020603050405020304" pitchFamily="18" charset="0"/>
                <a:sym typeface="Times New Roman"/>
              </a:rPr>
              <a:t> </a:t>
            </a:r>
            <a:r>
              <a:rPr lang="en-US" b="1" dirty="0">
                <a:latin typeface="Times New Roman" panose="02020603050405020304" pitchFamily="18" charset="0"/>
                <a:ea typeface="Times New Roman"/>
                <a:cs typeface="Times New Roman" panose="02020603050405020304" pitchFamily="18" charset="0"/>
                <a:sym typeface="Times New Roman"/>
              </a:rPr>
              <a:t>Year      :</a:t>
            </a:r>
            <a:r>
              <a:rPr lang="en-US" dirty="0">
                <a:latin typeface="Times New Roman" panose="02020603050405020304" pitchFamily="18" charset="0"/>
                <a:ea typeface="Times New Roman"/>
                <a:cs typeface="Times New Roman" panose="02020603050405020304" pitchFamily="18" charset="0"/>
                <a:sym typeface="Times New Roman"/>
              </a:rPr>
              <a:t>2023.</a:t>
            </a:r>
          </a:p>
          <a:p>
            <a:pPr lvl="0" algn="just">
              <a:lnSpc>
                <a:spcPct val="150000"/>
              </a:lnSpc>
              <a:spcBef>
                <a:spcPts val="400"/>
              </a:spcBef>
              <a:buClr>
                <a:schemeClr val="dk1"/>
              </a:buClr>
              <a:buSzPts val="2000"/>
            </a:pPr>
            <a:r>
              <a:rPr lang="en-US" b="1" dirty="0">
                <a:latin typeface="Times New Roman" panose="02020603050405020304" pitchFamily="18" charset="0"/>
                <a:ea typeface="Times New Roman"/>
                <a:cs typeface="Times New Roman" panose="02020603050405020304" pitchFamily="18" charset="0"/>
                <a:sym typeface="Times New Roman"/>
              </a:rPr>
              <a:t>Explanation:</a:t>
            </a:r>
            <a:endParaRPr lang="en-US" dirty="0">
              <a:latin typeface="Times New Roman" panose="02020603050405020304" pitchFamily="18" charset="0"/>
              <a:cs typeface="Times New Roman" panose="02020603050405020304" pitchFamily="18" charset="0"/>
            </a:endParaRPr>
          </a:p>
          <a:p>
            <a:pPr lvl="0" algn="just">
              <a:lnSpc>
                <a:spcPct val="150000"/>
              </a:lnSpc>
              <a:spcBef>
                <a:spcPts val="480"/>
              </a:spcBef>
              <a:buClr>
                <a:schemeClr val="dk1"/>
              </a:buClr>
              <a:buSzPts val="2400"/>
            </a:pPr>
            <a:r>
              <a:rPr lang="en-IN" dirty="0">
                <a:latin typeface="Times New Roman" panose="02020603050405020304" pitchFamily="18" charset="0"/>
                <a:cs typeface="Times New Roman" panose="02020603050405020304" pitchFamily="18" charset="0"/>
              </a:rPr>
              <a:t>This study focuses on deploying a machine learning-based approach for brain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detection, utilizing Magnetic Resonance Imaging (MRI) features. We train the proposed model using 3D-UNet and 2D-UNet segmentation features extracted from MRI, encompassing shape, statistics,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level size zone matrix,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level dependence matrix,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level co-occurrence matrix, and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level run length matrix values. To improve performance, we propose a hybrid model that combines the strengths of two machine learning models, K-nearest </a:t>
            </a:r>
            <a:r>
              <a:rPr lang="en-IN" dirty="0" err="1">
                <a:latin typeface="Times New Roman" panose="02020603050405020304" pitchFamily="18" charset="0"/>
                <a:cs typeface="Times New Roman" panose="02020603050405020304" pitchFamily="18" charset="0"/>
              </a:rPr>
              <a:t>neighbor</a:t>
            </a:r>
            <a:r>
              <a:rPr lang="en-IN" dirty="0">
                <a:latin typeface="Times New Roman" panose="02020603050405020304" pitchFamily="18" charset="0"/>
                <a:cs typeface="Times New Roman" panose="02020603050405020304" pitchFamily="18" charset="0"/>
              </a:rPr>
              <a:t> (KNN) and gradient boosting classifier (GBC), using soft voting criteria.</a:t>
            </a:r>
            <a:endParaRPr lang="en-US" sz="20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772888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25ACD-AF74-498F-93FD-310F79972CDD}"/>
              </a:ext>
            </a:extLst>
          </p:cNvPr>
          <p:cNvSpPr/>
          <p:nvPr/>
        </p:nvSpPr>
        <p:spPr>
          <a:xfrm>
            <a:off x="1527480" y="381000"/>
            <a:ext cx="6089039"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CONCEPT RELATED TO OUR PROJECT</a:t>
            </a:r>
            <a:endParaRPr lang="en-IN" sz="2400" dirty="0"/>
          </a:p>
        </p:txBody>
      </p:sp>
      <p:sp>
        <p:nvSpPr>
          <p:cNvPr id="3" name="Rectangle 2">
            <a:extLst>
              <a:ext uri="{FF2B5EF4-FFF2-40B4-BE49-F238E27FC236}">
                <a16:creationId xmlns:a16="http://schemas.microsoft.com/office/drawing/2014/main" id="{A666F9FE-B90F-4D12-AD9B-2ACAFDCE4BFE}"/>
              </a:ext>
            </a:extLst>
          </p:cNvPr>
          <p:cNvSpPr/>
          <p:nvPr/>
        </p:nvSpPr>
        <p:spPr>
          <a:xfrm>
            <a:off x="266700" y="1676400"/>
            <a:ext cx="8610600" cy="212006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solidFill>
                  <a:srgbClr val="252525"/>
                </a:solidFill>
                <a:latin typeface="Times New Roman" panose="02020603050405020304" pitchFamily="18" charset="0"/>
                <a:cs typeface="Times New Roman" panose="02020603050405020304" pitchFamily="18" charset="0"/>
              </a:rPr>
              <a:t>As our project is Brain tumor detection we use MRI images for finding the presence of tumor.</a:t>
            </a:r>
          </a:p>
          <a:p>
            <a:pPr marL="285750" indent="-285750" algn="just">
              <a:lnSpc>
                <a:spcPct val="150000"/>
              </a:lnSpc>
              <a:buFont typeface="Arial" panose="020B0604020202020204" pitchFamily="34" charset="0"/>
              <a:buChar char="•"/>
            </a:pPr>
            <a:r>
              <a:rPr lang="en-US" dirty="0">
                <a:solidFill>
                  <a:srgbClr val="252525"/>
                </a:solidFill>
                <a:latin typeface="Times New Roman" panose="02020603050405020304" pitchFamily="18" charset="0"/>
                <a:cs typeface="Times New Roman" panose="02020603050405020304" pitchFamily="18" charset="0"/>
              </a:rPr>
              <a:t>To find that we need to segment the MRI images into various pieces .</a:t>
            </a:r>
          </a:p>
          <a:p>
            <a:pPr marL="285750" indent="-285750" algn="just">
              <a:lnSpc>
                <a:spcPct val="150000"/>
              </a:lnSpc>
              <a:buFont typeface="Arial" panose="020B0604020202020204" pitchFamily="34" charset="0"/>
              <a:buChar char="•"/>
            </a:pPr>
            <a:r>
              <a:rPr lang="en-US" dirty="0">
                <a:solidFill>
                  <a:srgbClr val="252525"/>
                </a:solidFill>
                <a:latin typeface="Times New Roman" panose="02020603050405020304" pitchFamily="18" charset="0"/>
                <a:cs typeface="Times New Roman" panose="02020603050405020304" pitchFamily="18" charset="0"/>
              </a:rPr>
              <a:t>By doing this we can able to locate the position and the size of the tumor in the brain.</a:t>
            </a:r>
          </a:p>
          <a:p>
            <a:pPr marL="285750" indent="-285750" algn="just">
              <a:lnSpc>
                <a:spcPct val="150000"/>
              </a:lnSpc>
              <a:buFont typeface="Arial" panose="020B0604020202020204" pitchFamily="34" charset="0"/>
              <a:buChar char="•"/>
            </a:pPr>
            <a:endParaRPr lang="en-US" dirty="0">
              <a:solidFill>
                <a:srgbClr val="25252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83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06630-B9A6-4EAB-9B15-553BBC5A59F3}"/>
              </a:ext>
            </a:extLst>
          </p:cNvPr>
          <p:cNvSpPr/>
          <p:nvPr/>
        </p:nvSpPr>
        <p:spPr>
          <a:xfrm>
            <a:off x="190500" y="381000"/>
            <a:ext cx="8763000" cy="5033879"/>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PAPER 3:</a:t>
            </a:r>
          </a:p>
          <a:p>
            <a:pPr algn="just">
              <a:lnSpc>
                <a:spcPct val="150000"/>
              </a:lnSpc>
            </a:pPr>
            <a:r>
              <a:rPr lang="en-US" b="1" dirty="0">
                <a:latin typeface="Times New Roman" panose="02020603050405020304" pitchFamily="18" charset="0"/>
                <a:cs typeface="Times New Roman" panose="02020603050405020304" pitchFamily="18" charset="0"/>
              </a:rPr>
              <a:t>TITLE		: “</a:t>
            </a:r>
            <a:r>
              <a:rPr lang="da-DK" b="1" dirty="0">
                <a:latin typeface="Times New Roman" panose="02020603050405020304" pitchFamily="18" charset="0"/>
                <a:cs typeface="Times New Roman" panose="02020603050405020304" pitchFamily="18" charset="0"/>
              </a:rPr>
              <a:t>SEResU-Net for Multimodal Brain Tumor Segmentation</a:t>
            </a:r>
            <a:r>
              <a:rPr lang="en-US" dirty="0">
                <a:latin typeface="Times New Roman" panose="02020603050405020304" pitchFamily="18" charset="0"/>
                <a:cs typeface="Times New Roman" panose="02020603050405020304" pitchFamily="18" charset="0"/>
              </a:rPr>
              <a:t>“.</a:t>
            </a:r>
          </a:p>
          <a:p>
            <a:pPr algn="just">
              <a:lnSpc>
                <a:spcPct val="150000"/>
              </a:lnSpc>
            </a:pPr>
            <a:r>
              <a:rPr lang="en-US" b="1" dirty="0">
                <a:latin typeface="Times New Roman" panose="02020603050405020304" pitchFamily="18" charset="0"/>
                <a:cs typeface="Times New Roman" panose="02020603050405020304" pitchFamily="18" charset="0"/>
              </a:rPr>
              <a:t>AUTHOR	: </a:t>
            </a:r>
            <a:r>
              <a:rPr lang="en-IN" dirty="0">
                <a:latin typeface="Times New Roman" panose="02020603050405020304" pitchFamily="18" charset="0"/>
                <a:cs typeface="Times New Roman" panose="02020603050405020304" pitchFamily="18" charset="0"/>
              </a:rPr>
              <a:t>CHENGDONG YAN1,2, JURONG DING 1,2, HUI ZHANG1,2 , KE 		TONG1,2, BO HUA1,2, AND SHAOLONG SHI .</a:t>
            </a:r>
          </a:p>
          <a:p>
            <a:pPr algn="just">
              <a:lnSpc>
                <a:spcPct val="150000"/>
              </a:lnSpc>
            </a:pPr>
            <a:r>
              <a:rPr lang="en-US" b="1" dirty="0">
                <a:latin typeface="Times New Roman" panose="02020603050405020304" pitchFamily="18" charset="0"/>
                <a:cs typeface="Times New Roman" panose="02020603050405020304" pitchFamily="18" charset="0"/>
              </a:rPr>
              <a:t>YEAR		: </a:t>
            </a:r>
            <a:r>
              <a:rPr lang="en-US" dirty="0">
                <a:latin typeface="Times New Roman" panose="02020603050405020304" pitchFamily="18" charset="0"/>
                <a:cs typeface="Times New Roman" panose="02020603050405020304" pitchFamily="18" charset="0"/>
              </a:rPr>
              <a:t>2022</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EXPLANATION:</a:t>
            </a:r>
          </a:p>
          <a:p>
            <a:pPr algn="just">
              <a:lnSpc>
                <a:spcPct val="150000"/>
              </a:lnSpc>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Glioma is the most common type of brain tumor, and it has a high mortality rate. Accurate tumor segmentation based on magnetic resonance imaging (MRI) is of great significance for the diagnosis and treatment of brain tumors. Recently, the automatic segmentation of brain tumors based on U-Net has gained considerable </a:t>
            </a:r>
            <a:r>
              <a:rPr lang="en-US" dirty="0" err="1">
                <a:latin typeface="Times New Roman" panose="02020603050405020304" pitchFamily="18" charset="0"/>
                <a:cs typeface="Times New Roman" panose="02020603050405020304" pitchFamily="18" charset="0"/>
              </a:rPr>
              <a:t>attentiony</a:t>
            </a:r>
            <a:r>
              <a:rPr lang="en-US" dirty="0">
                <a:latin typeface="Times New Roman" panose="02020603050405020304" pitchFamily="18" charset="0"/>
                <a:cs typeface="Times New Roman" panose="02020603050405020304" pitchFamily="18" charset="0"/>
              </a:rPr>
              <a:t>. Our findings demonstrate that the proposed </a:t>
            </a:r>
            <a:r>
              <a:rPr lang="en-US" dirty="0" err="1">
                <a:latin typeface="Times New Roman" panose="02020603050405020304" pitchFamily="18" charset="0"/>
                <a:cs typeface="Times New Roman" panose="02020603050405020304" pitchFamily="18" charset="0"/>
              </a:rPr>
              <a:t>SEResU</a:t>
            </a:r>
            <a:r>
              <a:rPr lang="en-US" dirty="0">
                <a:latin typeface="Times New Roman" panose="02020603050405020304" pitchFamily="18" charset="0"/>
                <a:cs typeface="Times New Roman" panose="02020603050405020304" pitchFamily="18" charset="0"/>
              </a:rPr>
              <a:t>-Net has a competitive effect in segmenting multimodal brain tumors.</a:t>
            </a:r>
            <a:r>
              <a:rPr lang="en-US" dirty="0">
                <a:solidFill>
                  <a:srgbClr val="252525"/>
                </a:solidFill>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278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2617E2-D525-4B68-9DC3-7DB1A2863384}"/>
              </a:ext>
            </a:extLst>
          </p:cNvPr>
          <p:cNvSpPr/>
          <p:nvPr/>
        </p:nvSpPr>
        <p:spPr>
          <a:xfrm>
            <a:off x="1676400" y="381000"/>
            <a:ext cx="6089039" cy="461665"/>
          </a:xfrm>
          <a:prstGeom prst="rect">
            <a:avLst/>
          </a:prstGeom>
        </p:spPr>
        <p:txBody>
          <a:bodyPr wrap="none">
            <a:spAutoFit/>
          </a:bodyPr>
          <a:lstStyle/>
          <a:p>
            <a:pPr lvl="0">
              <a:defRPr/>
            </a:pPr>
            <a:r>
              <a:rPr lang="en-US" sz="2400" dirty="0">
                <a:solidFill>
                  <a:prstClr val="black"/>
                </a:solidFill>
                <a:latin typeface="Times New Roman" panose="02020603050405020304" pitchFamily="18" charset="0"/>
                <a:cs typeface="Times New Roman" panose="02020603050405020304" pitchFamily="18" charset="0"/>
              </a:rPr>
              <a:t> </a:t>
            </a:r>
            <a:r>
              <a:rPr lang="en-US" sz="2400" b="1" dirty="0">
                <a:solidFill>
                  <a:prstClr val="black"/>
                </a:solidFill>
                <a:latin typeface="Times New Roman" panose="02020603050405020304" pitchFamily="18" charset="0"/>
                <a:cs typeface="Times New Roman" panose="02020603050405020304" pitchFamily="18" charset="0"/>
              </a:rPr>
              <a:t>CONCEPT RELATED TO OUR PROJECT</a:t>
            </a:r>
            <a:endParaRPr lang="en-IN" sz="2400" dirty="0">
              <a:solidFill>
                <a:prstClr val="black"/>
              </a:solidFill>
            </a:endParaRPr>
          </a:p>
        </p:txBody>
      </p:sp>
      <p:sp>
        <p:nvSpPr>
          <p:cNvPr id="3" name="Rectangle 2">
            <a:extLst>
              <a:ext uri="{FF2B5EF4-FFF2-40B4-BE49-F238E27FC236}">
                <a16:creationId xmlns:a16="http://schemas.microsoft.com/office/drawing/2014/main" id="{8D92DBB0-606D-4806-AC3F-A94B7EF1AE4B}"/>
              </a:ext>
            </a:extLst>
          </p:cNvPr>
          <p:cNvSpPr/>
          <p:nvPr/>
        </p:nvSpPr>
        <p:spPr>
          <a:xfrm>
            <a:off x="304800" y="1143000"/>
            <a:ext cx="8610600" cy="3000821"/>
          </a:xfrm>
          <a:prstGeom prst="rect">
            <a:avLst/>
          </a:prstGeom>
        </p:spPr>
        <p:txBody>
          <a:bodyPr wrap="square">
            <a:spAutoFit/>
          </a:bodyPr>
          <a:lstStyle/>
          <a:p>
            <a:pPr algn="just">
              <a:lnSpc>
                <a:spcPct val="150000"/>
              </a:lnSpc>
            </a:pP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brain tumor segmentation is a challenging task due to the structural variations and in homogeneous intensity of tumors.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proposed an improved U-Net model, which combines the deep residual network and the Squeeze-and-Excitation Network.</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evaluating on the data-sets of </a:t>
            </a:r>
            <a:r>
              <a:rPr lang="en-US" dirty="0" err="1">
                <a:latin typeface="Times New Roman" panose="02020603050405020304" pitchFamily="18" charset="0"/>
                <a:cs typeface="Times New Roman" panose="02020603050405020304" pitchFamily="18" charset="0"/>
              </a:rPr>
              <a:t>BraTS</a:t>
            </a:r>
            <a:r>
              <a:rPr lang="en-US" dirty="0">
                <a:latin typeface="Times New Roman" panose="02020603050405020304" pitchFamily="18" charset="0"/>
                <a:cs typeface="Times New Roman" panose="02020603050405020304" pitchFamily="18" charset="0"/>
              </a:rPr>
              <a:t>  the result we obtained in dice-coefficient were 0.9373, 0.9108, and 0.8758 for the whole tumor.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094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DB0180-79A7-4D7A-B858-9750A4CE51DB}"/>
              </a:ext>
            </a:extLst>
          </p:cNvPr>
          <p:cNvSpPr/>
          <p:nvPr/>
        </p:nvSpPr>
        <p:spPr>
          <a:xfrm>
            <a:off x="90055" y="457200"/>
            <a:ext cx="8901545" cy="6275051"/>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PAPER 4:</a:t>
            </a:r>
          </a:p>
          <a:p>
            <a:pPr algn="just">
              <a:lnSpc>
                <a:spcPct val="150000"/>
              </a:lnSpc>
            </a:pPr>
            <a:r>
              <a:rPr lang="en-US" b="1" dirty="0">
                <a:latin typeface="Times New Roman" panose="02020603050405020304" pitchFamily="18" charset="0"/>
                <a:cs typeface="Times New Roman" panose="02020603050405020304" pitchFamily="18" charset="0"/>
              </a:rPr>
              <a:t>TITLE		: “Improving Effectiveness of Different Deep Transfer Learning-Based 		Models for Detecting Brain Tumors From MR Images “.</a:t>
            </a:r>
          </a:p>
          <a:p>
            <a:pPr algn="just">
              <a:lnSpc>
                <a:spcPct val="150000"/>
              </a:lnSpc>
            </a:pPr>
            <a:r>
              <a:rPr lang="en-US" b="1" dirty="0">
                <a:latin typeface="Times New Roman" panose="02020603050405020304" pitchFamily="18" charset="0"/>
                <a:cs typeface="Times New Roman" panose="02020603050405020304" pitchFamily="18" charset="0"/>
              </a:rPr>
              <a:t>AUTHOR	: </a:t>
            </a:r>
            <a:r>
              <a:rPr lang="en-IN" dirty="0">
                <a:latin typeface="Times New Roman" panose="02020603050405020304" pitchFamily="18" charset="0"/>
                <a:cs typeface="Times New Roman" panose="02020603050405020304" pitchFamily="18" charset="0"/>
              </a:rPr>
              <a:t>WENHUI YI 1 , QURRAT UL AIN3 , JIN HOU4 , TAO YI5 , AND 		JINHAI SI</a:t>
            </a:r>
            <a:r>
              <a:rPr lang="fi-FI" dirty="0">
                <a:latin typeface="Times New Roman" panose="02020603050405020304" pitchFamily="18" charset="0"/>
                <a:cs typeface="Times New Roman" panose="02020603050405020304" pitchFamily="18" charset="0"/>
              </a:rPr>
              <a:t>.</a:t>
            </a:r>
          </a:p>
          <a:p>
            <a:pPr algn="just">
              <a:lnSpc>
                <a:spcPct val="150000"/>
              </a:lnSpc>
            </a:pPr>
            <a:r>
              <a:rPr lang="en-US" b="1" dirty="0">
                <a:latin typeface="Times New Roman" panose="02020603050405020304" pitchFamily="18" charset="0"/>
                <a:cs typeface="Times New Roman" panose="02020603050405020304" pitchFamily="18" charset="0"/>
              </a:rPr>
              <a:t>YEAR		: </a:t>
            </a:r>
            <a:r>
              <a:rPr lang="en-US" dirty="0">
                <a:latin typeface="Times New Roman" panose="02020603050405020304" pitchFamily="18" charset="0"/>
                <a:cs typeface="Times New Roman" panose="02020603050405020304" pitchFamily="18" charset="0"/>
              </a:rPr>
              <a:t>2020</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EXPLANATION:</a:t>
            </a:r>
          </a:p>
          <a:p>
            <a:pPr algn="just">
              <a:lnSpc>
                <a:spcPct val="150000"/>
              </a:lnSpc>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Early classification of brain tumors from magnetic resonance imaging (MRI) plays an important role in the diagnosis of such diseases. There are many diagnostic imaging methods used to identify tumors in the brain. MRI is commonly used for such tasks because of its unmatched image quality. This study aimed to develop a robust and efficient method based on transfer learning technique for classifying brain tumors using MRI. The proposed method is superior to the existing literature, indicating that it can be used to quickly and accurately classify brain tumors.</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solidFill>
                  <a:srgbClr val="252525"/>
                </a:solidFill>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631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17DFC5-E15D-47D1-BF21-CAD4BEE3B06D}"/>
              </a:ext>
            </a:extLst>
          </p:cNvPr>
          <p:cNvSpPr/>
          <p:nvPr/>
        </p:nvSpPr>
        <p:spPr>
          <a:xfrm>
            <a:off x="533400" y="1295400"/>
            <a:ext cx="8077200" cy="2956387"/>
          </a:xfrm>
          <a:prstGeom prst="rect">
            <a:avLst/>
          </a:prstGeom>
        </p:spPr>
        <p:txBody>
          <a:bodyPr wrap="square">
            <a:spAutoFit/>
          </a:bodyPr>
          <a:lstStyle/>
          <a:p>
            <a:pPr algn="just">
              <a:lnSpc>
                <a:spcPct val="150000"/>
              </a:lnSpc>
            </a:pP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s the quality of the image is most important in the detection of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present in the brain the MRI image is used.</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enhance the user view of the brain, the images from the dataset were cropped, pre-processed , and augmented for accurate and fast training.</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doing this process we can achieve accuracy, sensitivity , precision score of about 99.67% while using a large dataset.</a:t>
            </a:r>
            <a:endParaRPr lang="en-IN" dirty="0"/>
          </a:p>
        </p:txBody>
      </p:sp>
      <p:sp>
        <p:nvSpPr>
          <p:cNvPr id="3" name="Rectangle 2">
            <a:extLst>
              <a:ext uri="{FF2B5EF4-FFF2-40B4-BE49-F238E27FC236}">
                <a16:creationId xmlns:a16="http://schemas.microsoft.com/office/drawing/2014/main" id="{3526E7D9-9122-46EB-AE5A-BB77F987ECD0}"/>
              </a:ext>
            </a:extLst>
          </p:cNvPr>
          <p:cNvSpPr/>
          <p:nvPr/>
        </p:nvSpPr>
        <p:spPr>
          <a:xfrm>
            <a:off x="1828800" y="533400"/>
            <a:ext cx="6089039" cy="461665"/>
          </a:xfrm>
          <a:prstGeom prst="rect">
            <a:avLst/>
          </a:prstGeom>
        </p:spPr>
        <p:txBody>
          <a:bodyPr wrap="none">
            <a:spAutoFit/>
          </a:bodyPr>
          <a:lstStyle/>
          <a:p>
            <a:pPr lvl="0">
              <a:defRPr/>
            </a:pPr>
            <a:r>
              <a:rPr lang="en-US" sz="2400" dirty="0">
                <a:solidFill>
                  <a:prstClr val="black"/>
                </a:solidFill>
                <a:latin typeface="Times New Roman" panose="02020603050405020304" pitchFamily="18" charset="0"/>
                <a:cs typeface="Times New Roman" panose="02020603050405020304" pitchFamily="18" charset="0"/>
              </a:rPr>
              <a:t> </a:t>
            </a:r>
            <a:r>
              <a:rPr lang="en-US" sz="2400" b="1" dirty="0">
                <a:solidFill>
                  <a:prstClr val="black"/>
                </a:solidFill>
                <a:latin typeface="Times New Roman" panose="02020603050405020304" pitchFamily="18" charset="0"/>
                <a:cs typeface="Times New Roman" panose="02020603050405020304" pitchFamily="18" charset="0"/>
              </a:rPr>
              <a:t>CONCEPT RELATED TO OUR PROJECT</a:t>
            </a:r>
            <a:endParaRPr lang="en-IN" sz="2400" dirty="0">
              <a:solidFill>
                <a:prstClr val="black"/>
              </a:solidFill>
            </a:endParaRPr>
          </a:p>
        </p:txBody>
      </p:sp>
    </p:spTree>
    <p:extLst>
      <p:ext uri="{BB962C8B-B14F-4D97-AF65-F5344CB8AC3E}">
        <p14:creationId xmlns:p14="http://schemas.microsoft.com/office/powerpoint/2010/main" val="376717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CC3479-BCFB-4B39-93F0-5323DE8BFC91}"/>
              </a:ext>
            </a:extLst>
          </p:cNvPr>
          <p:cNvSpPr/>
          <p:nvPr/>
        </p:nvSpPr>
        <p:spPr>
          <a:xfrm>
            <a:off x="190500" y="228600"/>
            <a:ext cx="8763000" cy="6275051"/>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PAPER 5:</a:t>
            </a:r>
          </a:p>
          <a:p>
            <a:pPr algn="just">
              <a:lnSpc>
                <a:spcPct val="150000"/>
              </a:lnSpc>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 Deep Learning Model Based on Concatenation Approach for the 		Diagnosis of Brain Tumor”.</a:t>
            </a:r>
          </a:p>
          <a:p>
            <a:pPr algn="just">
              <a:lnSpc>
                <a:spcPct val="150000"/>
              </a:lnSpc>
            </a:pPr>
            <a:r>
              <a:rPr lang="en-US" b="1" dirty="0">
                <a:latin typeface="Times New Roman" panose="02020603050405020304" pitchFamily="18" charset="0"/>
                <a:cs typeface="Times New Roman" panose="02020603050405020304" pitchFamily="18" charset="0"/>
              </a:rPr>
              <a:t>AUTHOR	: </a:t>
            </a:r>
            <a:r>
              <a:rPr lang="fi-FI" dirty="0">
                <a:latin typeface="Times New Roman" panose="02020603050405020304" pitchFamily="18" charset="0"/>
                <a:cs typeface="Times New Roman" panose="02020603050405020304" pitchFamily="18" charset="0"/>
              </a:rPr>
              <a:t>NEELUM NOREEN 1 , SELLAPPAN PALANIAPPAN.</a:t>
            </a:r>
          </a:p>
          <a:p>
            <a:pPr algn="just">
              <a:lnSpc>
                <a:spcPct val="150000"/>
              </a:lnSpc>
            </a:pPr>
            <a:r>
              <a:rPr lang="en-US" b="1" dirty="0">
                <a:latin typeface="Times New Roman" panose="02020603050405020304" pitchFamily="18" charset="0"/>
                <a:cs typeface="Times New Roman" panose="02020603050405020304" pitchFamily="18" charset="0"/>
              </a:rPr>
              <a:t>YEAR		: </a:t>
            </a:r>
            <a:r>
              <a:rPr lang="en-US" dirty="0">
                <a:latin typeface="Times New Roman" panose="02020603050405020304" pitchFamily="18" charset="0"/>
                <a:cs typeface="Times New Roman" panose="02020603050405020304" pitchFamily="18" charset="0"/>
              </a:rPr>
              <a:t>2020</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EXPLANATION:</a:t>
            </a:r>
          </a:p>
          <a:p>
            <a:pPr algn="just">
              <a:lnSpc>
                <a:spcPct val="150000"/>
              </a:lnSpc>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study proposes a method of multi-level features extraction and concatenation for early diagnosis of brain tumor. wo different scenarios of brain tumor detection and its classification were evaluated. First, the features from different Inception modules were extracted from pre-trained Inception-v3 model and concatenated these features for brain tumor classification. Then, these features were passed to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classifier to classify the brain tumor As results indicated, the proposed method based on features concatenation using pre-trained models outperformed as compared to existing state-of-the-art deep learning and machine learning based methods for brain tumor classification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solidFill>
                  <a:srgbClr val="252525"/>
                </a:solidFill>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138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54DC08-94AF-4E1D-94FC-66BAD83D070F}"/>
              </a:ext>
            </a:extLst>
          </p:cNvPr>
          <p:cNvSpPr/>
          <p:nvPr/>
        </p:nvSpPr>
        <p:spPr>
          <a:xfrm>
            <a:off x="1524000" y="533400"/>
            <a:ext cx="6089039" cy="461665"/>
          </a:xfrm>
          <a:prstGeom prst="rect">
            <a:avLst/>
          </a:prstGeom>
        </p:spPr>
        <p:txBody>
          <a:bodyPr wrap="none">
            <a:spAutoFit/>
          </a:bodyPr>
          <a:lstStyle/>
          <a:p>
            <a:pPr lvl="0">
              <a:defRPr/>
            </a:pPr>
            <a:r>
              <a:rPr lang="en-US" sz="2400" dirty="0">
                <a:solidFill>
                  <a:prstClr val="black"/>
                </a:solidFill>
                <a:latin typeface="Times New Roman" panose="02020603050405020304" pitchFamily="18" charset="0"/>
                <a:cs typeface="Times New Roman" panose="02020603050405020304" pitchFamily="18" charset="0"/>
              </a:rPr>
              <a:t> </a:t>
            </a:r>
            <a:r>
              <a:rPr lang="en-US" sz="2400" b="1" dirty="0">
                <a:solidFill>
                  <a:prstClr val="black"/>
                </a:solidFill>
                <a:latin typeface="Times New Roman" panose="02020603050405020304" pitchFamily="18" charset="0"/>
                <a:cs typeface="Times New Roman" panose="02020603050405020304" pitchFamily="18" charset="0"/>
              </a:rPr>
              <a:t>CONCEPT RELATED TO OUR PROJECT</a:t>
            </a:r>
            <a:endParaRPr lang="en-IN" sz="2400" dirty="0">
              <a:solidFill>
                <a:prstClr val="black"/>
              </a:solidFill>
            </a:endParaRPr>
          </a:p>
        </p:txBody>
      </p:sp>
      <p:sp>
        <p:nvSpPr>
          <p:cNvPr id="3" name="Rectangle 2">
            <a:extLst>
              <a:ext uri="{FF2B5EF4-FFF2-40B4-BE49-F238E27FC236}">
                <a16:creationId xmlns:a16="http://schemas.microsoft.com/office/drawing/2014/main" id="{0F8C6720-5ECC-4D48-B6D4-53A9E839CC47}"/>
              </a:ext>
            </a:extLst>
          </p:cNvPr>
          <p:cNvSpPr/>
          <p:nvPr/>
        </p:nvSpPr>
        <p:spPr>
          <a:xfrm>
            <a:off x="304800" y="1600200"/>
            <a:ext cx="8382000" cy="212006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itchFamily="18" charset="0"/>
              </a:rPr>
              <a:t>From this project we are using 3d U-net instead of using DensNet201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itchFamily="18" charset="0"/>
              </a:rPr>
              <a:t>When we segment the image using the segmentation model we can get the contour of the brain.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itchFamily="18" charset="0"/>
              </a:rPr>
              <a:t>But after segmentation has been carried out we will need to concatenate the image in order to get the visual as an output.</a:t>
            </a:r>
          </a:p>
        </p:txBody>
      </p:sp>
    </p:spTree>
    <p:extLst>
      <p:ext uri="{BB962C8B-B14F-4D97-AF65-F5344CB8AC3E}">
        <p14:creationId xmlns:p14="http://schemas.microsoft.com/office/powerpoint/2010/main" val="1171000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8686800" cy="6324808"/>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PAPER 6:</a:t>
            </a:r>
          </a:p>
          <a:p>
            <a:pPr algn="just">
              <a:lnSpc>
                <a:spcPct val="150000"/>
              </a:lnSpc>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“Brain Tumor Classification and Detection Based DL Models: A 			Systematic Review”.</a:t>
            </a:r>
          </a:p>
          <a:p>
            <a:pPr algn="just">
              <a:lnSpc>
                <a:spcPct val="150000"/>
              </a:lnSpc>
            </a:pPr>
            <a:r>
              <a:rPr lang="en-US" b="1" dirty="0">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KARRAR NEAMAH1 , FARHAN MOHAMED 2MYASAR 			MUNDHER ADNAN 3 , TANZILA SABA 4 ,SAEED ALI BAHAJ 5 , 		KARRAR ABDULAMEER KADHIM. </a:t>
            </a:r>
          </a:p>
          <a:p>
            <a:pPr algn="just">
              <a:lnSpc>
                <a:spcPct val="150000"/>
              </a:lnSpc>
            </a:pP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YEAR		: </a:t>
            </a:r>
            <a:r>
              <a:rPr lang="en-US" dirty="0">
                <a:latin typeface="Times New Roman" panose="02020603050405020304" pitchFamily="18" charset="0"/>
                <a:cs typeface="Times New Roman" panose="02020603050405020304" pitchFamily="18" charset="0"/>
              </a:rPr>
              <a:t>2022</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EXPLANATION:</a:t>
            </a:r>
          </a:p>
          <a:p>
            <a:pPr algn="just">
              <a:lnSpc>
                <a:spcPct val="150000"/>
              </a:lnSpc>
            </a:pPr>
            <a:r>
              <a:rPr lang="en-US" dirty="0">
                <a:latin typeface="Times New Roman" panose="02020603050405020304" pitchFamily="18" charset="0"/>
                <a:cs typeface="Times New Roman" panose="02020603050405020304" pitchFamily="18" charset="0"/>
              </a:rPr>
              <a:t>The realms of computer vision and deep learning have ushered in transformative changes across various domains. Among these, deep learning stands out for its remarkable capacity to handle vast datasets, revolutionizing numerous fields, including the biomedical sector. In particular, its prowess has been harnessed in the realm of brain tumor identification through MRI scans, yielding impressive results. This research project is dedicated to conducting an exhaustive exploration of existing endeavors in the domain of brain tumor identification and classification via MRI scans.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952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04800"/>
            <a:ext cx="6012095" cy="461665"/>
          </a:xfrm>
          <a:prstGeom prst="rect">
            <a:avLst/>
          </a:prstGeom>
        </p:spPr>
        <p:txBody>
          <a:bodyPr wrap="none">
            <a:spAutoFit/>
          </a:bodyPr>
          <a:lstStyle/>
          <a:p>
            <a:pPr lvl="0">
              <a:defRPr/>
            </a:pPr>
            <a:r>
              <a:rPr lang="en-US" sz="2400" b="1" dirty="0">
                <a:solidFill>
                  <a:prstClr val="black"/>
                </a:solidFill>
                <a:latin typeface="Times New Roman" panose="02020603050405020304" pitchFamily="18" charset="0"/>
                <a:cs typeface="Times New Roman" panose="02020603050405020304" pitchFamily="18" charset="0"/>
              </a:rPr>
              <a:t>CONCEPT RELATED TO OUR PROJECT</a:t>
            </a:r>
            <a:endParaRPr lang="en-IN" sz="2400" dirty="0">
              <a:solidFill>
                <a:prstClr val="black"/>
              </a:solidFill>
            </a:endParaRPr>
          </a:p>
        </p:txBody>
      </p:sp>
      <p:sp>
        <p:nvSpPr>
          <p:cNvPr id="3" name="Rectangle 2"/>
          <p:cNvSpPr/>
          <p:nvPr/>
        </p:nvSpPr>
        <p:spPr>
          <a:xfrm>
            <a:off x="457200" y="914400"/>
            <a:ext cx="8001000" cy="378206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innovative strategy minimizes the necessity for vast labeled datasets and accelerates the pace of model creation.</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continuously refining and optimizing Deep Learning algorithms, researchers can unlock the full potential of this technology.</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Ultimately, these advancements hold the promise of enhancing patient outcomes through more accurate and timely tumor detection.</a:t>
            </a:r>
          </a:p>
          <a:p>
            <a:pPr algn="just">
              <a:lnSpc>
                <a:spcPct val="150000"/>
              </a:lnSpc>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4998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6"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latin typeface="Times New Roman" pitchFamily="18" charset="0"/>
              <a:cs typeface="Times New Roman" pitchFamily="18" charset="0"/>
            </a:endParaRPr>
          </a:p>
        </p:txBody>
      </p:sp>
      <p:sp>
        <p:nvSpPr>
          <p:cNvPr id="9" name="Title 8"/>
          <p:cNvSpPr>
            <a:spLocks noGrp="1"/>
          </p:cNvSpPr>
          <p:nvPr>
            <p:ph type="ctrTitle"/>
          </p:nvPr>
        </p:nvSpPr>
        <p:spPr>
          <a:xfrm>
            <a:off x="701789" y="111125"/>
            <a:ext cx="7772400" cy="1470025"/>
          </a:xfrm>
        </p:spPr>
        <p:txBody>
          <a:bodyPr>
            <a:normAutofit/>
          </a:bodyPr>
          <a:lstStyle/>
          <a:p>
            <a:r>
              <a:rPr lang="en-US" sz="2400" b="1" dirty="0">
                <a:latin typeface="Times New Roman" panose="02020603050405020304" pitchFamily="18" charset="0"/>
                <a:cs typeface="Times New Roman" panose="02020603050405020304" pitchFamily="18" charset="0"/>
              </a:rPr>
              <a:t>ABSTRACT</a:t>
            </a:r>
          </a:p>
        </p:txBody>
      </p:sp>
      <p:sp>
        <p:nvSpPr>
          <p:cNvPr id="2" name="Subtitle 1">
            <a:extLst>
              <a:ext uri="{FF2B5EF4-FFF2-40B4-BE49-F238E27FC236}">
                <a16:creationId xmlns:a16="http://schemas.microsoft.com/office/drawing/2014/main" id="{013106D7-3BF7-4EC2-A6EC-13D397AD5B97}"/>
              </a:ext>
            </a:extLst>
          </p:cNvPr>
          <p:cNvSpPr>
            <a:spLocks noGrp="1"/>
          </p:cNvSpPr>
          <p:nvPr>
            <p:ph type="subTitle" idx="1"/>
          </p:nvPr>
        </p:nvSpPr>
        <p:spPr>
          <a:xfrm>
            <a:off x="701789" y="1219200"/>
            <a:ext cx="7740421" cy="4648200"/>
          </a:xfrm>
        </p:spPr>
        <p:txBody>
          <a:bodyPr>
            <a:normAutofit/>
          </a:bodyPr>
          <a:lstStyle/>
          <a:p>
            <a:pPr algn="just">
              <a:lnSpc>
                <a:spcPct val="150000"/>
              </a:lnSpc>
            </a:pPr>
            <a:r>
              <a:rPr lang="en-US" sz="1800" kern="0" dirty="0">
                <a:solidFill>
                  <a:srgbClr val="000000"/>
                </a:solidFill>
                <a:latin typeface="Times New Roman" panose="02020603050405020304" pitchFamily="18" charset="0"/>
                <a:ea typeface="Calibri"/>
                <a:cs typeface="Times New Roman" panose="02020603050405020304" pitchFamily="18" charset="0"/>
                <a:sym typeface="Calibri"/>
              </a:rPr>
              <a:t>	A deep learning-based approach for the most precise brain tumor segmentation in medical images. Leveraging convolutional neural networks (CNNs), the model demonstrates robust performance in delineating tumor boundaries, providing a crucial tool for precise diagnosis and treatment planning in neuro-oncology. The methodology integrates advanced neural network architectures and explores optimization techniques to enhance segmentation accuracy . By predicting the tumor based on their size, grade  and the location in which it is present we can able to identify the type of the tumor present in the brain and the seriousness of the tumor . And can able to give some suggestions for taking the actions regarding the rehabilitation of the  brain tumor to the doctor.</a:t>
            </a:r>
            <a:endParaRPr lang="en-US" sz="1800" kern="0" dirty="0">
              <a:solidFill>
                <a:srgbClr val="000000"/>
              </a:solidFill>
              <a:latin typeface="Times New Roman" panose="02020603050405020304" pitchFamily="18" charset="0"/>
              <a:cs typeface="Times New Roman" panose="02020603050405020304" pitchFamily="18" charset="0"/>
              <a:sym typeface="Helvetica"/>
            </a:endParaRPr>
          </a:p>
          <a:p>
            <a:pPr algn="just">
              <a:lnSpc>
                <a:spcPct val="150000"/>
              </a:lnSpc>
            </a:pPr>
            <a:endParaRPr lang="en-US" sz="1800" dirty="0"/>
          </a:p>
        </p:txBody>
      </p:sp>
    </p:spTree>
    <p:extLst>
      <p:ext uri="{BB962C8B-B14F-4D97-AF65-F5344CB8AC3E}">
        <p14:creationId xmlns:p14="http://schemas.microsoft.com/office/powerpoint/2010/main" val="273482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7693"/>
            <a:ext cx="8458200" cy="5859553"/>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PAPER 7:</a:t>
            </a:r>
          </a:p>
          <a:p>
            <a:pPr algn="just">
              <a:lnSpc>
                <a:spcPct val="150000"/>
              </a:lnSpc>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Brain Tumour Detection and Classification Using Intelligence 			Techniques</a:t>
            </a:r>
            <a:r>
              <a:rPr lang="en-US" b="1" dirty="0">
                <a:latin typeface="Times New Roman" panose="02020603050405020304" pitchFamily="18" charset="0"/>
                <a:cs typeface="Times New Roman" panose="02020603050405020304" pitchFamily="18" charset="0"/>
              </a:rPr>
              <a:t>”.</a:t>
            </a:r>
          </a:p>
          <a:p>
            <a:pPr algn="just">
              <a:lnSpc>
                <a:spcPct val="150000"/>
              </a:lnSpc>
            </a:pPr>
            <a:r>
              <a:rPr lang="en-US" b="1" dirty="0">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SHUBHANGI SOLANKI, UDAY PRATAP SINGH, (Member, 			IEEE), SIDDHARTH SINGH CHOUHAN , AND SANJEEV JAIN</a:t>
            </a:r>
            <a:r>
              <a:rPr lang="fi-FI" dirty="0">
                <a:latin typeface="Times New Roman" panose="02020603050405020304" pitchFamily="18" charset="0"/>
                <a:cs typeface="Times New Roman" panose="02020603050405020304" pitchFamily="18" charset="0"/>
              </a:rPr>
              <a:t>.</a:t>
            </a:r>
          </a:p>
          <a:p>
            <a:pPr algn="just">
              <a:lnSpc>
                <a:spcPct val="150000"/>
              </a:lnSpc>
            </a:pPr>
            <a:r>
              <a:rPr lang="en-US" b="1" dirty="0">
                <a:latin typeface="Times New Roman" panose="02020603050405020304" pitchFamily="18" charset="0"/>
                <a:cs typeface="Times New Roman" panose="02020603050405020304" pitchFamily="18" charset="0"/>
              </a:rPr>
              <a:t>YEAR		: </a:t>
            </a:r>
            <a:r>
              <a:rPr lang="en-US" dirty="0">
                <a:latin typeface="Times New Roman" panose="02020603050405020304" pitchFamily="18" charset="0"/>
                <a:cs typeface="Times New Roman" panose="02020603050405020304" pitchFamily="18" charset="0"/>
              </a:rPr>
              <a:t>2021</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EXPLANATION : </a:t>
            </a:r>
            <a:r>
              <a:rPr lang="en-US" dirty="0">
                <a:latin typeface="Times New Roman" panose="02020603050405020304" pitchFamily="18" charset="0"/>
                <a:cs typeface="Times New Roman" panose="02020603050405020304" pitchFamily="18" charset="0"/>
              </a:rPr>
              <a:t>The main disinterest of this study stays to offer investigators, comprehensive literature on Magnetic Resonance (MR) imaging’s ability to identify brain tumors. Using computational intelligence and statistical image processing techniques, this research paper proposed several ways to detect brain cancer and tumors. This paper also explains the morphology of brain tumors, accessible data sets, augmentation methods, component extraction, and categorization among Deep Learning (DL). Finally, our study compiles all relevant material for the identification of understanding tumors, including their benefits, drawbacks, advancements, and upcoming trends.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163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81000"/>
            <a:ext cx="6012095" cy="461665"/>
          </a:xfrm>
          <a:prstGeom prst="rect">
            <a:avLst/>
          </a:prstGeom>
        </p:spPr>
        <p:txBody>
          <a:bodyPr wrap="none">
            <a:spAutoFit/>
          </a:bodyPr>
          <a:lstStyle/>
          <a:p>
            <a:pPr lvl="0">
              <a:defRPr/>
            </a:pPr>
            <a:r>
              <a:rPr lang="en-US" sz="2400" b="1" dirty="0">
                <a:solidFill>
                  <a:prstClr val="black"/>
                </a:solidFill>
                <a:latin typeface="Times New Roman" panose="02020603050405020304" pitchFamily="18" charset="0"/>
                <a:cs typeface="Times New Roman" panose="02020603050405020304" pitchFamily="18" charset="0"/>
              </a:rPr>
              <a:t>CONCEPT RELATED TO OUR PROJECT</a:t>
            </a:r>
            <a:endParaRPr lang="en-IN" sz="2400" dirty="0">
              <a:solidFill>
                <a:prstClr val="black"/>
              </a:solidFill>
            </a:endParaRPr>
          </a:p>
        </p:txBody>
      </p:sp>
      <p:sp>
        <p:nvSpPr>
          <p:cNvPr id="3" name="Rectangle 2"/>
          <p:cNvSpPr/>
          <p:nvPr/>
        </p:nvSpPr>
        <p:spPr>
          <a:xfrm>
            <a:off x="457200" y="1219200"/>
            <a:ext cx="8314959" cy="336656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CAD systems for the detection of brain tumors are developed using brain MRI scans and digital image processing methods like pre-processing, separation, and classification.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section provides a summary of commonly used MRI datasets. Although several deep learning methods are used for classification, CNN has shown to be quite accurate.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development of an autonomous brain tumor detection system must consider reliability, accuracy, and calculation time. </a:t>
            </a:r>
          </a:p>
        </p:txBody>
      </p:sp>
    </p:spTree>
    <p:extLst>
      <p:ext uri="{BB962C8B-B14F-4D97-AF65-F5344CB8AC3E}">
        <p14:creationId xmlns:p14="http://schemas.microsoft.com/office/powerpoint/2010/main" val="3691539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534400" cy="5493812"/>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PAPER 8:</a:t>
            </a:r>
          </a:p>
          <a:p>
            <a:pPr algn="just">
              <a:lnSpc>
                <a:spcPct val="150000"/>
              </a:lnSpc>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An Efficient Classification of MRI Brain Images</a:t>
            </a:r>
            <a:r>
              <a:rPr lang="en-US" b="1" dirty="0">
                <a:latin typeface="Times New Roman" panose="02020603050405020304" pitchFamily="18" charset="0"/>
                <a:cs typeface="Times New Roman" panose="02020603050405020304" pitchFamily="18" charset="0"/>
              </a:rPr>
              <a:t>”.</a:t>
            </a:r>
          </a:p>
          <a:p>
            <a:pPr algn="just">
              <a:lnSpc>
                <a:spcPct val="150000"/>
              </a:lnSpc>
            </a:pPr>
            <a:r>
              <a:rPr lang="en-US" b="1" dirty="0">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 MUHAMMAD ASSAM, HIRA KANWAL, UMAR FAROOQ, 			SAID KHALID SHAH.</a:t>
            </a:r>
            <a:endParaRPr lang="fi-FI"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YEAR		: </a:t>
            </a:r>
            <a:r>
              <a:rPr lang="en-US" dirty="0">
                <a:latin typeface="Times New Roman" panose="02020603050405020304" pitchFamily="18" charset="0"/>
                <a:cs typeface="Times New Roman" panose="02020603050405020304" pitchFamily="18" charset="0"/>
              </a:rPr>
              <a:t>2020</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EXPLANATION : </a:t>
            </a:r>
            <a:r>
              <a:rPr lang="en-US" dirty="0">
                <a:latin typeface="Times New Roman" panose="02020603050405020304" pitchFamily="18" charset="0"/>
                <a:cs typeface="Times New Roman" panose="02020603050405020304" pitchFamily="18" charset="0"/>
              </a:rPr>
              <a:t>This paper proposes a simple but efficient solution for the classification of MRI brain images into normal, and abnormal images containing disorders and injuries. It uses images with brain tumor, acute stroke and Alzheimer, besides normal images, from the public dataset developed by Harvard medical school, for evaluation purposes. The proposed model is a four-step process, in which the steps are named- Pre-processing, Features Extraction , Features Reduction , and Classification. Median filter, being one of the best algorithms, is used for the removal of noise such as salt and pepper, and unwanted components such as scalp and skull.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644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04800"/>
            <a:ext cx="6012095" cy="461665"/>
          </a:xfrm>
          <a:prstGeom prst="rect">
            <a:avLst/>
          </a:prstGeom>
        </p:spPr>
        <p:txBody>
          <a:bodyPr wrap="none">
            <a:spAutoFit/>
          </a:bodyPr>
          <a:lstStyle/>
          <a:p>
            <a:pPr lvl="0">
              <a:defRPr/>
            </a:pPr>
            <a:r>
              <a:rPr lang="en-US" sz="2400" b="1" dirty="0">
                <a:solidFill>
                  <a:prstClr val="black"/>
                </a:solidFill>
                <a:latin typeface="Times New Roman" panose="02020603050405020304" pitchFamily="18" charset="0"/>
                <a:cs typeface="Times New Roman" panose="02020603050405020304" pitchFamily="18" charset="0"/>
              </a:rPr>
              <a:t>CONCEPT RELATED TO OUR PROJECT</a:t>
            </a:r>
            <a:endParaRPr lang="en-IN" sz="2400" dirty="0">
              <a:solidFill>
                <a:prstClr val="black"/>
              </a:solidFill>
            </a:endParaRPr>
          </a:p>
        </p:txBody>
      </p:sp>
      <p:sp>
        <p:nvSpPr>
          <p:cNvPr id="4" name="Rectangle 3"/>
          <p:cNvSpPr/>
          <p:nvPr/>
        </p:nvSpPr>
        <p:spPr>
          <a:xfrm>
            <a:off x="457200" y="1219200"/>
            <a:ext cx="8305800" cy="336656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intend to extend the proposed model to investigate more individual and hybrid classifiers. This research would also be extended to evaluate the proposed model with more parameters.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work could be also extended to use different features reduction methodologies while keeping the  execution time at minimum. It would be interesting to compare the results of the proposed technique with the methods based on deep learning.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would be further interesting to check the impact of statistical features other than those used in this work.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291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458200" cy="6275051"/>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PAPER 9:</a:t>
            </a:r>
          </a:p>
          <a:p>
            <a:pPr algn="just">
              <a:lnSpc>
                <a:spcPct val="150000"/>
              </a:lnSpc>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“Exploring </a:t>
            </a:r>
            <a:r>
              <a:rPr lang="en-US" b="1" dirty="0" err="1">
                <a:latin typeface="Times New Roman" panose="02020603050405020304" pitchFamily="18" charset="0"/>
                <a:cs typeface="Times New Roman" panose="02020603050405020304" pitchFamily="18" charset="0"/>
              </a:rPr>
              <a:t>sMRI</a:t>
            </a:r>
            <a:r>
              <a:rPr lang="en-US" b="1" dirty="0">
                <a:latin typeface="Times New Roman" panose="02020603050405020304" pitchFamily="18" charset="0"/>
                <a:cs typeface="Times New Roman" panose="02020603050405020304" pitchFamily="18" charset="0"/>
              </a:rPr>
              <a:t> Biomarkers for Diagnosis of Autism Spectrum 		Disorders Based on Multi Class Activation Mapping Models”.</a:t>
            </a:r>
          </a:p>
          <a:p>
            <a:pPr algn="just">
              <a:lnSpc>
                <a:spcPct val="150000"/>
              </a:lnSpc>
            </a:pPr>
            <a:r>
              <a:rPr lang="en-US" b="1" dirty="0">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 RUI YANG , FENGKAI KE , HUANPING LIU  , MINGCHENG 			ZHOU  , AND HUI-MIN CAO .</a:t>
            </a:r>
            <a:endParaRPr lang="fi-FI"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YEAR		: </a:t>
            </a:r>
            <a:r>
              <a:rPr lang="en-US" dirty="0">
                <a:latin typeface="Times New Roman" panose="02020603050405020304" pitchFamily="18" charset="0"/>
                <a:cs typeface="Times New Roman" panose="02020603050405020304" pitchFamily="18" charset="0"/>
              </a:rPr>
              <a:t>2020</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EXPLANATION : </a:t>
            </a:r>
            <a:r>
              <a:rPr lang="en-US" dirty="0">
                <a:latin typeface="Times New Roman" panose="02020603050405020304" pitchFamily="18" charset="0"/>
                <a:cs typeface="Times New Roman" panose="02020603050405020304" pitchFamily="18" charset="0"/>
              </a:rPr>
              <a:t>With the continuous development of artificial intelligence, image aided diagnosis of brain diseases has been widely studied and concerned. However, many doctors and researchers still doubt the diagnosis basis of the neural network and think that the neural network belongs to a limited interpretable black-box function </a:t>
            </a:r>
            <a:r>
              <a:rPr lang="en-US" dirty="0" err="1">
                <a:latin typeface="Times New Roman" panose="02020603050405020304" pitchFamily="18" charset="0"/>
                <a:cs typeface="Times New Roman" panose="02020603050405020304" pitchFamily="18" charset="0"/>
              </a:rPr>
              <a:t>approximator</a:t>
            </a:r>
            <a:r>
              <a:rPr lang="en-US" dirty="0">
                <a:latin typeface="Times New Roman" panose="02020603050405020304" pitchFamily="18" charset="0"/>
                <a:cs typeface="Times New Roman" panose="02020603050405020304" pitchFamily="18" charset="0"/>
              </a:rPr>
              <a:t>. They are not sure whether the neural network has learned some interpretive image features like humans. In order to solve this problem, three new models (2D CAM, 3D CAM and 3D Grad-CAM) are proposed for structural Magnetic Resonance Imaging (</a:t>
            </a:r>
            <a:r>
              <a:rPr lang="en-US" dirty="0" err="1">
                <a:latin typeface="Times New Roman" panose="02020603050405020304" pitchFamily="18" charset="0"/>
                <a:cs typeface="Times New Roman" panose="02020603050405020304" pitchFamily="18" charset="0"/>
              </a:rPr>
              <a:t>sMRI</a:t>
            </a:r>
            <a:r>
              <a:rPr lang="en-US" dirty="0">
                <a:latin typeface="Times New Roman" panose="02020603050405020304" pitchFamily="18" charset="0"/>
                <a:cs typeface="Times New Roman" panose="02020603050405020304" pitchFamily="18" charset="0"/>
              </a:rPr>
              <a:t>) data. The Regions Of Interest (ROI) of subcortical tissues among models and between groups are analyzed based on the heat maps of the three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424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81000"/>
            <a:ext cx="6012095" cy="461665"/>
          </a:xfrm>
          <a:prstGeom prst="rect">
            <a:avLst/>
          </a:prstGeom>
        </p:spPr>
        <p:txBody>
          <a:bodyPr wrap="none">
            <a:spAutoFit/>
          </a:bodyPr>
          <a:lstStyle/>
          <a:p>
            <a:pPr lvl="0">
              <a:defRPr/>
            </a:pPr>
            <a:r>
              <a:rPr lang="en-US" sz="2400" b="1" dirty="0">
                <a:solidFill>
                  <a:prstClr val="black"/>
                </a:solidFill>
                <a:latin typeface="Times New Roman" panose="02020603050405020304" pitchFamily="18" charset="0"/>
                <a:cs typeface="Times New Roman" panose="02020603050405020304" pitchFamily="18" charset="0"/>
              </a:rPr>
              <a:t>CONCEPT RELATED TO OUR PROJECT</a:t>
            </a:r>
            <a:endParaRPr lang="en-IN" sz="2400" dirty="0">
              <a:solidFill>
                <a:prstClr val="black"/>
              </a:solidFill>
            </a:endParaRPr>
          </a:p>
        </p:txBody>
      </p:sp>
      <p:sp>
        <p:nvSpPr>
          <p:cNvPr id="3" name="Rectangle 2"/>
          <p:cNvSpPr/>
          <p:nvPr/>
        </p:nvSpPr>
        <p:spPr>
          <a:xfrm>
            <a:off x="371841" y="1143000"/>
            <a:ext cx="8534400" cy="295106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propose 2D , 3D and 3D Grad-CAM for MRI data based on existing CAM and ad-CAM model.</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CAM-based models can explain the classification basis of neural network and reflect the features extracted by neural network.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some differences in MRI acquisition methods, acquisition equipment and autism diagnosis methods in different sites.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use the data set of a single site to obtain the ideal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840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534400" cy="6324808"/>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PAPER 10:</a:t>
            </a:r>
          </a:p>
          <a:p>
            <a:pPr algn="just">
              <a:lnSpc>
                <a:spcPct val="150000"/>
              </a:lnSpc>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“Brain Tumor and Glioma Grade Classification Using Gaussian 		Convolutional Neural Network”.</a:t>
            </a:r>
          </a:p>
          <a:p>
            <a:pPr algn="just">
              <a:lnSpc>
                <a:spcPct val="150000"/>
              </a:lnSpc>
            </a:pPr>
            <a:r>
              <a:rPr lang="en-US" b="1" dirty="0">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MUHAMMAD RIZWAN 1 , (Member, IEEE), AYSHA SHABBIR1 , 		ABDUL REHMAN JAVED.</a:t>
            </a:r>
            <a:endParaRPr lang="fi-FI"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YEAR		: </a:t>
            </a:r>
            <a:r>
              <a:rPr lang="en-US" dirty="0">
                <a:latin typeface="Times New Roman" panose="02020603050405020304" pitchFamily="18" charset="0"/>
                <a:cs typeface="Times New Roman" panose="02020603050405020304" pitchFamily="18" charset="0"/>
              </a:rPr>
              <a:t>2021</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EXPLANATION : </a:t>
            </a:r>
            <a:r>
              <a:rPr lang="en-US" dirty="0">
                <a:latin typeface="Times New Roman" panose="02020603050405020304" pitchFamily="18" charset="0"/>
                <a:cs typeface="Times New Roman" panose="02020603050405020304" pitchFamily="18" charset="0"/>
              </a:rPr>
              <a:t>Understanding brain diseases such as categorizing Brain-Tumor (BT) is critical to assess the tumors and facilitate the patient with proper cure as per their categorizations. Numerous imaging schemes exist for BT detection, such as Magnetic Resonance Imaging (MRI), generally utilized because of the better quality of images and the reality of depending on non-ionizing radiation. This paper proposes an approach to detect distinctive BT types using Gaussian Convolutional Neural Network (GCNN) on two datasets. One of the datasets is used to classify tumors into pituitary, glioma, and meningioma. The other one separates the three grades of glioma, i.e., Grade-two, Grade-three, and Grade-four.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557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452735"/>
            <a:ext cx="6012095" cy="461665"/>
          </a:xfrm>
          <a:prstGeom prst="rect">
            <a:avLst/>
          </a:prstGeom>
        </p:spPr>
        <p:txBody>
          <a:bodyPr wrap="none">
            <a:spAutoFit/>
          </a:bodyPr>
          <a:lstStyle/>
          <a:p>
            <a:pPr lvl="0">
              <a:defRPr/>
            </a:pPr>
            <a:r>
              <a:rPr lang="en-US" sz="2400" b="1" dirty="0">
                <a:solidFill>
                  <a:prstClr val="black"/>
                </a:solidFill>
                <a:latin typeface="Times New Roman" panose="02020603050405020304" pitchFamily="18" charset="0"/>
                <a:cs typeface="Times New Roman" panose="02020603050405020304" pitchFamily="18" charset="0"/>
              </a:rPr>
              <a:t>CONCEPT RELATED TO OUR PROJECT</a:t>
            </a:r>
            <a:endParaRPr lang="en-IN" sz="2400" dirty="0">
              <a:solidFill>
                <a:prstClr val="black"/>
              </a:solidFill>
            </a:endParaRPr>
          </a:p>
        </p:txBody>
      </p:sp>
      <p:sp>
        <p:nvSpPr>
          <p:cNvPr id="3" name="Rectangle 2"/>
          <p:cNvSpPr/>
          <p:nvPr/>
        </p:nvSpPr>
        <p:spPr>
          <a:xfrm>
            <a:off x="304800" y="1371600"/>
            <a:ext cx="8534400" cy="336656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CAD approach for detecting and categorizing BT’s radiological images into three kinds (pituitary-tumor, glioma-tumor, and meningioma-tumor).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also classified glioma-tumor into various categories (Grade-two, Grade-three, and Grade-four) utilizing the CNN approach.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layers are ordered like input layer convolutional layers along with activation functions.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augmentation proved favorable to depict effective outcomes, even though the dataset is generally not huge (because of the assortment of imaging views).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712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29178A-D6CE-4F99-830A-EA05E6C7DFE9}"/>
              </a:ext>
            </a:extLst>
          </p:cNvPr>
          <p:cNvSpPr/>
          <p:nvPr/>
        </p:nvSpPr>
        <p:spPr>
          <a:xfrm>
            <a:off x="304800" y="381000"/>
            <a:ext cx="8534400" cy="2335511"/>
          </a:xfrm>
          <a:prstGeom prst="rect">
            <a:avLst/>
          </a:prstGeom>
        </p:spPr>
        <p:txBody>
          <a:bodyPr wrap="square">
            <a:spAutoFit/>
          </a:bodyPr>
          <a:lstStyle/>
          <a:p>
            <a:pPr algn="just"/>
            <a:r>
              <a:rPr lang="en-US" altLang="en-US" sz="2000" b="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SYSTEM DESIGN</a:t>
            </a:r>
          </a:p>
          <a:p>
            <a:pPr algn="just"/>
            <a:endParaRPr lang="en-US" altLang="en-US" sz="2400" b="1" dirty="0">
              <a:latin typeface="Times New Roman" panose="02020603050405020304" pitchFamily="18" charset="0"/>
              <a:cs typeface="Times New Roman" panose="02020603050405020304" pitchFamily="18" charset="0"/>
            </a:endParaRPr>
          </a:p>
          <a:p>
            <a:pPr algn="just"/>
            <a:r>
              <a:rPr lang="en-US" altLang="en-US" sz="2000" b="1" dirty="0">
                <a:latin typeface="Times New Roman" panose="02020603050405020304" pitchFamily="18" charset="0"/>
                <a:cs typeface="Times New Roman" panose="02020603050405020304" pitchFamily="18" charset="0"/>
              </a:rPr>
              <a:t>USE CASE DIAGRAM:</a:t>
            </a:r>
            <a:endParaRPr lang="en-US" altLang="en-US" dirty="0">
              <a:latin typeface="Times New Roman" panose="02020603050405020304" pitchFamily="18" charset="0"/>
              <a:cs typeface="Times New Roman" panose="02020603050405020304" pitchFamily="18" charset="0"/>
            </a:endParaRPr>
          </a:p>
          <a:p>
            <a:pPr algn="just">
              <a:lnSpc>
                <a:spcPct val="150000"/>
              </a:lnSpc>
            </a:pPr>
            <a:r>
              <a:rPr lang="en-US" altLang="en-US" dirty="0">
                <a:latin typeface="Times New Roman" panose="02020603050405020304" pitchFamily="18" charset="0"/>
                <a:cs typeface="Times New Roman" panose="02020603050405020304" pitchFamily="18" charset="0"/>
              </a:rPr>
              <a:t>	A use case diagram is a type of behavioral diagram created from a Use-case analysis. The purpose of use case is to present overview of the functionality provided by the system in terms of actors, their goals and any dependencies between those use cases.</a:t>
            </a:r>
          </a:p>
        </p:txBody>
      </p:sp>
      <p:pic>
        <p:nvPicPr>
          <p:cNvPr id="3" name="image11.jpeg">
            <a:extLst>
              <a:ext uri="{FF2B5EF4-FFF2-40B4-BE49-F238E27FC236}">
                <a16:creationId xmlns:a16="http://schemas.microsoft.com/office/drawing/2014/main" id="{AA889E45-5A57-4D1F-BA66-30D80F5BF032}"/>
              </a:ext>
            </a:extLst>
          </p:cNvPr>
          <p:cNvPicPr/>
          <p:nvPr/>
        </p:nvPicPr>
        <p:blipFill>
          <a:blip r:embed="rId2" cstate="print"/>
          <a:stretch>
            <a:fillRect/>
          </a:stretch>
        </p:blipFill>
        <p:spPr>
          <a:xfrm>
            <a:off x="914400" y="2804160"/>
            <a:ext cx="7162800" cy="3672840"/>
          </a:xfrm>
          <a:prstGeom prst="rect">
            <a:avLst/>
          </a:prstGeom>
        </p:spPr>
      </p:pic>
    </p:spTree>
    <p:extLst>
      <p:ext uri="{BB962C8B-B14F-4D97-AF65-F5344CB8AC3E}">
        <p14:creationId xmlns:p14="http://schemas.microsoft.com/office/powerpoint/2010/main" val="2377304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C5C57E-D1F4-4EBE-94D6-8398B76F763A}"/>
              </a:ext>
            </a:extLst>
          </p:cNvPr>
          <p:cNvSpPr/>
          <p:nvPr/>
        </p:nvSpPr>
        <p:spPr>
          <a:xfrm>
            <a:off x="457200" y="838200"/>
            <a:ext cx="8229600" cy="1658403"/>
          </a:xfrm>
          <a:prstGeom prst="rect">
            <a:avLst/>
          </a:prstGeom>
        </p:spPr>
        <p:txBody>
          <a:bodyPr wrap="square">
            <a:spAutoFit/>
          </a:bodyPr>
          <a:lstStyle/>
          <a:p>
            <a:pPr algn="just">
              <a:defRPr/>
            </a:pPr>
            <a:r>
              <a:rPr lang="en-US" sz="2000" b="1" kern="0" dirty="0">
                <a:solidFill>
                  <a:prstClr val="black"/>
                </a:solidFill>
                <a:latin typeface="Times New Roman" pitchFamily="18" charset="0"/>
                <a:cs typeface="Times New Roman" pitchFamily="18" charset="0"/>
              </a:rPr>
              <a:t>ACTIVITY DIAGRAM:</a:t>
            </a:r>
          </a:p>
          <a:p>
            <a:pPr>
              <a:lnSpc>
                <a:spcPct val="150000"/>
              </a:lnSpc>
            </a:pPr>
            <a:r>
              <a:rPr lang="en-US" dirty="0">
                <a:latin typeface="Times New Roman" panose="02020603050405020304" pitchFamily="18" charset="0"/>
                <a:cs typeface="Times New Roman" panose="02020603050405020304" pitchFamily="18" charset="0"/>
              </a:rPr>
              <a:t>Activity diagram is a graphical representation of workflows of stepwise activities and actions with support for choice, iteration and concurrency. An activity diagram shows the overall flow of control.</a:t>
            </a:r>
            <a:endParaRPr lang="en-IN" dirty="0">
              <a:latin typeface="Times New Roman" panose="02020603050405020304" pitchFamily="18" charset="0"/>
              <a:cs typeface="Times New Roman" panose="02020603050405020304" pitchFamily="18" charset="0"/>
            </a:endParaRPr>
          </a:p>
        </p:txBody>
      </p:sp>
      <p:pic>
        <p:nvPicPr>
          <p:cNvPr id="3" name="image12.jpeg">
            <a:extLst>
              <a:ext uri="{FF2B5EF4-FFF2-40B4-BE49-F238E27FC236}">
                <a16:creationId xmlns:a16="http://schemas.microsoft.com/office/drawing/2014/main" id="{633A83F7-3C0C-46CD-AA70-D8C0FCDC7980}"/>
              </a:ext>
            </a:extLst>
          </p:cNvPr>
          <p:cNvPicPr/>
          <p:nvPr/>
        </p:nvPicPr>
        <p:blipFill>
          <a:blip r:embed="rId2" cstate="print"/>
          <a:stretch>
            <a:fillRect/>
          </a:stretch>
        </p:blipFill>
        <p:spPr>
          <a:xfrm>
            <a:off x="2514600" y="2590800"/>
            <a:ext cx="3352800" cy="3657600"/>
          </a:xfrm>
          <a:prstGeom prst="rect">
            <a:avLst/>
          </a:prstGeom>
        </p:spPr>
      </p:pic>
    </p:spTree>
    <p:extLst>
      <p:ext uri="{BB962C8B-B14F-4D97-AF65-F5344CB8AC3E}">
        <p14:creationId xmlns:p14="http://schemas.microsoft.com/office/powerpoint/2010/main" val="48332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777991" y="2101856"/>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p:cNvSpPr txBox="1">
            <a:spLocks/>
          </p:cNvSpPr>
          <p:nvPr/>
        </p:nvSpPr>
        <p:spPr>
          <a:xfrm>
            <a:off x="465196" y="382093"/>
            <a:ext cx="8229600" cy="96362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itchFamily="18" charset="0"/>
                <a:cs typeface="Times New Roman" pitchFamily="18" charset="0"/>
              </a:rPr>
              <a:t>EXISTING SYSTEM</a:t>
            </a:r>
          </a:p>
        </p:txBody>
      </p:sp>
      <p:sp>
        <p:nvSpPr>
          <p:cNvPr id="6" name="Content Placeholder 2"/>
          <p:cNvSpPr txBox="1">
            <a:spLocks/>
          </p:cNvSpPr>
          <p:nvPr/>
        </p:nvSpPr>
        <p:spPr>
          <a:xfrm>
            <a:off x="457200" y="1676400"/>
            <a:ext cx="82296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itchFamily="18" charset="0"/>
              <a:cs typeface="Times New Roman" pitchFamily="18" charset="0"/>
            </a:endParaRPr>
          </a:p>
        </p:txBody>
      </p:sp>
      <p:sp>
        <p:nvSpPr>
          <p:cNvPr id="3" name="Rectangle 2"/>
          <p:cNvSpPr/>
          <p:nvPr/>
        </p:nvSpPr>
        <p:spPr>
          <a:xfrm>
            <a:off x="304800" y="1245646"/>
            <a:ext cx="8374004" cy="2951064"/>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MRI images are prone to more noise and interference, doctors felt difficult to detect the tumor at early stage.</a:t>
            </a:r>
          </a:p>
          <a:p>
            <a:pPr marL="457200" indent="-4572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not only felt difficult to detect the tumor at early stage, but they also took many days to detect manually.</a:t>
            </a:r>
          </a:p>
          <a:p>
            <a:pPr marL="457200" indent="-4572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Due to these difficulties , medical field faces certain problems.</a:t>
            </a:r>
          </a:p>
        </p:txBody>
      </p:sp>
    </p:spTree>
    <p:extLst>
      <p:ext uri="{BB962C8B-B14F-4D97-AF65-F5344CB8AC3E}">
        <p14:creationId xmlns:p14="http://schemas.microsoft.com/office/powerpoint/2010/main" val="3408122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93229D-0315-4208-8EF2-1D263CA9ECBA}"/>
              </a:ext>
            </a:extLst>
          </p:cNvPr>
          <p:cNvSpPr/>
          <p:nvPr/>
        </p:nvSpPr>
        <p:spPr>
          <a:xfrm>
            <a:off x="457200" y="457200"/>
            <a:ext cx="8305800" cy="2017668"/>
          </a:xfrm>
          <a:prstGeom prst="rect">
            <a:avLst/>
          </a:prstGeom>
        </p:spPr>
        <p:txBody>
          <a:bodyPr wrap="square">
            <a:spAutoFit/>
          </a:bodyPr>
          <a:lstStyle/>
          <a:p>
            <a:pPr algn="just"/>
            <a:r>
              <a:rPr lang="en-US" altLang="en-US" sz="2000" b="1" dirty="0">
                <a:latin typeface="Times New Roman" panose="02020603050405020304" pitchFamily="18" charset="0"/>
                <a:cs typeface="Times New Roman" panose="02020603050405020304" pitchFamily="18" charset="0"/>
              </a:rPr>
              <a:t>COLLABORATION DIAGRAM:</a:t>
            </a:r>
          </a:p>
          <a:p>
            <a:pPr algn="just">
              <a:lnSpc>
                <a:spcPct val="150000"/>
              </a:lnSpc>
            </a:pPr>
            <a:r>
              <a:rPr lang="en-US" altLang="en-US" dirty="0">
                <a:latin typeface="Times New Roman" panose="02020603050405020304" pitchFamily="18" charset="0"/>
                <a:cs typeface="Times New Roman" panose="02020603050405020304" pitchFamily="18" charset="0"/>
              </a:rPr>
              <a:t>      UML collaboration diagram illustrates the relationship and interaction between software objects. They assume that use cases, system usage contracts and domain models already exist. The collaboration diagram shows the messages sent between the class and the object.</a:t>
            </a:r>
            <a:endParaRPr lang="en-US" altLang="en-US" sz="1600" dirty="0"/>
          </a:p>
        </p:txBody>
      </p:sp>
      <p:pic>
        <p:nvPicPr>
          <p:cNvPr id="3" name="image13.jpeg">
            <a:extLst>
              <a:ext uri="{FF2B5EF4-FFF2-40B4-BE49-F238E27FC236}">
                <a16:creationId xmlns:a16="http://schemas.microsoft.com/office/drawing/2014/main" id="{AA5A9E68-82AE-46B5-B90A-B2D177F5C7F7}"/>
              </a:ext>
            </a:extLst>
          </p:cNvPr>
          <p:cNvPicPr/>
          <p:nvPr/>
        </p:nvPicPr>
        <p:blipFill>
          <a:blip r:embed="rId2" cstate="print"/>
          <a:stretch>
            <a:fillRect/>
          </a:stretch>
        </p:blipFill>
        <p:spPr>
          <a:xfrm>
            <a:off x="1905000" y="2438400"/>
            <a:ext cx="5132705" cy="3503930"/>
          </a:xfrm>
          <a:prstGeom prst="rect">
            <a:avLst/>
          </a:prstGeom>
        </p:spPr>
      </p:pic>
    </p:spTree>
    <p:extLst>
      <p:ext uri="{BB962C8B-B14F-4D97-AF65-F5344CB8AC3E}">
        <p14:creationId xmlns:p14="http://schemas.microsoft.com/office/powerpoint/2010/main" val="2918159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97B1A-92F3-4B2D-80C3-3600416E016A}"/>
              </a:ext>
            </a:extLst>
          </p:cNvPr>
          <p:cNvSpPr/>
          <p:nvPr/>
        </p:nvSpPr>
        <p:spPr>
          <a:xfrm>
            <a:off x="304800" y="381000"/>
            <a:ext cx="8534400" cy="187384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SEQUENCE DIAGRAM:</a:t>
            </a:r>
          </a:p>
          <a:p>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 sequence diagram is an interaction diagram that shows how and in what order the processes interact. This is the construction of message sequence diagrams, sometimes called event diagrams, event scenarios, and sequence diagrams.</a:t>
            </a:r>
          </a:p>
        </p:txBody>
      </p:sp>
      <p:pic>
        <p:nvPicPr>
          <p:cNvPr id="5" name="image10.jpeg">
            <a:extLst>
              <a:ext uri="{FF2B5EF4-FFF2-40B4-BE49-F238E27FC236}">
                <a16:creationId xmlns:a16="http://schemas.microsoft.com/office/drawing/2014/main" id="{5EE1BE7E-C3E7-42FD-BA4E-FCB9BDD95006}"/>
              </a:ext>
            </a:extLst>
          </p:cNvPr>
          <p:cNvPicPr/>
          <p:nvPr/>
        </p:nvPicPr>
        <p:blipFill>
          <a:blip r:embed="rId2" cstate="print"/>
          <a:stretch>
            <a:fillRect/>
          </a:stretch>
        </p:blipFill>
        <p:spPr>
          <a:xfrm>
            <a:off x="1219200" y="2350135"/>
            <a:ext cx="5562600" cy="4279265"/>
          </a:xfrm>
          <a:prstGeom prst="rect">
            <a:avLst/>
          </a:prstGeom>
        </p:spPr>
      </p:pic>
    </p:spTree>
    <p:extLst>
      <p:ext uri="{BB962C8B-B14F-4D97-AF65-F5344CB8AC3E}">
        <p14:creationId xmlns:p14="http://schemas.microsoft.com/office/powerpoint/2010/main" val="2894359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8B18-5EEC-4B48-80CC-A89371B5002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SCREENSHOTS</a:t>
            </a:r>
          </a:p>
        </p:txBody>
      </p:sp>
      <p:pic>
        <p:nvPicPr>
          <p:cNvPr id="5" name="Content Placeholder 4" descr="A screenshot of a computer&#10;&#10;Description automatically generated">
            <a:extLst>
              <a:ext uri="{FF2B5EF4-FFF2-40B4-BE49-F238E27FC236}">
                <a16:creationId xmlns:a16="http://schemas.microsoft.com/office/drawing/2014/main" id="{06B6A1BF-C20C-4C11-8D96-27994346F8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147" y="1600200"/>
            <a:ext cx="7269706" cy="4525963"/>
          </a:xfrm>
        </p:spPr>
      </p:pic>
    </p:spTree>
    <p:extLst>
      <p:ext uri="{BB962C8B-B14F-4D97-AF65-F5344CB8AC3E}">
        <p14:creationId xmlns:p14="http://schemas.microsoft.com/office/powerpoint/2010/main" val="1650942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B626-9948-4F1E-A9E6-B7BF93A3BC7E}"/>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FEATURE EXTRACTION</a:t>
            </a:r>
          </a:p>
        </p:txBody>
      </p:sp>
      <p:pic>
        <p:nvPicPr>
          <p:cNvPr id="7" name="Content Placeholder 6">
            <a:extLst>
              <a:ext uri="{FF2B5EF4-FFF2-40B4-BE49-F238E27FC236}">
                <a16:creationId xmlns:a16="http://schemas.microsoft.com/office/drawing/2014/main" id="{1E5EE27D-7F63-4B59-A38A-542CFB2C72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383" t="11786" r="30112" b="19186"/>
          <a:stretch/>
        </p:blipFill>
        <p:spPr>
          <a:xfrm>
            <a:off x="944137" y="1424826"/>
            <a:ext cx="7255725" cy="4507344"/>
          </a:xfrm>
        </p:spPr>
      </p:pic>
    </p:spTree>
    <p:extLst>
      <p:ext uri="{BB962C8B-B14F-4D97-AF65-F5344CB8AC3E}">
        <p14:creationId xmlns:p14="http://schemas.microsoft.com/office/powerpoint/2010/main" val="1999655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1186-645D-4920-8EED-644B0E66BC9A}"/>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TUMOR REGION</a:t>
            </a:r>
          </a:p>
        </p:txBody>
      </p:sp>
      <p:pic>
        <p:nvPicPr>
          <p:cNvPr id="5" name="Content Placeholder 4" descr="A close-up of a computer screen&#10;&#10;Description automatically generated">
            <a:extLst>
              <a:ext uri="{FF2B5EF4-FFF2-40B4-BE49-F238E27FC236}">
                <a16:creationId xmlns:a16="http://schemas.microsoft.com/office/drawing/2014/main" id="{34A066AF-1749-45DA-BB08-A1CB3B755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242" y="1600200"/>
            <a:ext cx="7277515" cy="4525963"/>
          </a:xfrm>
        </p:spPr>
      </p:pic>
    </p:spTree>
    <p:extLst>
      <p:ext uri="{BB962C8B-B14F-4D97-AF65-F5344CB8AC3E}">
        <p14:creationId xmlns:p14="http://schemas.microsoft.com/office/powerpoint/2010/main" val="3961598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519394-855C-4C34-8A8D-36723389B5B3}"/>
              </a:ext>
            </a:extLst>
          </p:cNvPr>
          <p:cNvSpPr txBox="1"/>
          <p:nvPr/>
        </p:nvSpPr>
        <p:spPr>
          <a:xfrm>
            <a:off x="457200" y="762000"/>
            <a:ext cx="8077200" cy="5620065"/>
          </a:xfrm>
          <a:prstGeom prst="rect">
            <a:avLst/>
          </a:prstGeom>
          <a:noFill/>
        </p:spPr>
        <p:txBody>
          <a:bodyPr wrap="square">
            <a:spAutoFit/>
          </a:bodyPr>
          <a:lstStyle/>
          <a:p>
            <a:pPr marR="0" algn="ctr">
              <a:lnSpc>
                <a:spcPct val="107000"/>
              </a:lnSpc>
              <a:spcBef>
                <a:spcPts val="0"/>
              </a:spcBef>
              <a:spcAft>
                <a:spcPts val="990"/>
              </a:spcAft>
            </a:pPr>
            <a:r>
              <a:rPr lang="en-US" sz="28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REFERENCES</a:t>
            </a:r>
          </a:p>
          <a:p>
            <a:pPr marR="0" algn="just">
              <a:lnSpc>
                <a:spcPct val="107000"/>
              </a:lnSpc>
              <a:spcBef>
                <a:spcPts val="0"/>
              </a:spcBef>
              <a:spcAft>
                <a:spcPts val="990"/>
              </a:spcAft>
            </a:pP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Abhishek Anil, Aditya Raj, H Aravind Samra, Naveen Chandran Deepa </a:t>
            </a:r>
            <a:r>
              <a:rPr lang="en-US" sz="1800" dirty="0">
                <a:solidFill>
                  <a:srgbClr val="000000"/>
                </a:solidFill>
                <a:effectLst/>
                <a:latin typeface="Times New Roman" panose="02020603050405020304" pitchFamily="18" charset="0"/>
                <a:ea typeface="Times New Roman" panose="02020603050405020304" pitchFamily="18" charset="0"/>
              </a:rPr>
              <a:t>P         L,“Brain Tumor detection from brain MRI using Deep Learning” International Journal of Innovative Research in Applied Sciences and Engineering </a:t>
            </a:r>
            <a:r>
              <a:rPr lang="en-US"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(IJIRASE), Volume 3,Issue 2.</a:t>
            </a:r>
            <a:endParaRPr lang="en-US" dirty="0">
              <a:solidFill>
                <a:srgbClr val="000000"/>
              </a:solidFill>
              <a:latin typeface="Times New Roman" panose="02020603050405020304" pitchFamily="18" charset="0"/>
              <a:ea typeface="Times New Roman" panose="02020603050405020304" pitchFamily="18" charset="0"/>
            </a:endParaRPr>
          </a:p>
          <a:p>
            <a:pPr marR="0" algn="just">
              <a:lnSpc>
                <a:spcPct val="107000"/>
              </a:lnSpc>
              <a:spcBef>
                <a:spcPts val="0"/>
              </a:spcBef>
              <a:spcAft>
                <a:spcPts val="990"/>
              </a:spcAft>
            </a:pP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George, Dena Nadir, Hashem B. Jehlol, and Anwer Subhi Abdul Hussein. </a:t>
            </a:r>
            <a:r>
              <a:rPr lang="en-US" sz="1800" dirty="0">
                <a:solidFill>
                  <a:srgbClr val="000000"/>
                </a:solidFill>
                <a:effectLst/>
                <a:latin typeface="Times New Roman" panose="02020603050405020304" pitchFamily="18" charset="0"/>
                <a:ea typeface="Times New Roman" panose="02020603050405020304" pitchFamily="18" charset="0"/>
              </a:rPr>
              <a:t>"Brain Tumor Detection Using Shape features and Machine Learning  Algorithms". </a:t>
            </a:r>
          </a:p>
          <a:p>
            <a:pPr algn="just">
              <a:lnSpc>
                <a:spcPct val="107000"/>
              </a:lnSpc>
              <a:spcAft>
                <a:spcPts val="990"/>
              </a:spcAft>
            </a:pPr>
            <a:r>
              <a:rPr lang="en-US" sz="1800" b="1"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Leiner</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Tim, et al. "Machine learning in cardiovascular magnetic resonance: basic concepts and applications." Journal of Cardiovascular Magnetic Resonance 21.1 (2019): 61. </a:t>
            </a:r>
            <a:endParaRPr lang="en-US" sz="1800" b="1"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990"/>
              </a:spcAft>
            </a:pPr>
            <a:r>
              <a:rPr lang="en-US" b="1" u="none" strike="noStrike"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Işın</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Ali, </a:t>
            </a: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Cem</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Direkoğlu, and Melike </a:t>
            </a: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Şah</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"Review of MRI-based brain tumor image segmentation using deep learning methods." Procedia </a:t>
            </a:r>
            <a:r>
              <a:rPr lang="en-US" sz="1800" dirty="0">
                <a:solidFill>
                  <a:srgbClr val="000000"/>
                </a:solidFill>
                <a:effectLst/>
                <a:latin typeface="Times New Roman" panose="02020603050405020304" pitchFamily="18" charset="0"/>
                <a:ea typeface="Times New Roman" panose="02020603050405020304" pitchFamily="18" charset="0"/>
              </a:rPr>
              <a:t>Computer Science 102 (2016): 317-324 </a:t>
            </a: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990"/>
              </a:spcAft>
            </a:pP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Lundervold, Alexander Selvikvåg, and </a:t>
            </a: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Arvid</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Lundervold. "An overview of deep learning in medical imaging focusing on MRI." </a:t>
            </a: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Zeitschrift</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für</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Medizinische </a:t>
            </a: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Physik</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29.2 (2019): 102-127. </a:t>
            </a:r>
          </a:p>
        </p:txBody>
      </p:sp>
    </p:spTree>
    <p:extLst>
      <p:ext uri="{BB962C8B-B14F-4D97-AF65-F5344CB8AC3E}">
        <p14:creationId xmlns:p14="http://schemas.microsoft.com/office/powerpoint/2010/main" val="3144990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519394-855C-4C34-8A8D-36723389B5B3}"/>
              </a:ext>
            </a:extLst>
          </p:cNvPr>
          <p:cNvSpPr txBox="1"/>
          <p:nvPr/>
        </p:nvSpPr>
        <p:spPr>
          <a:xfrm>
            <a:off x="533400" y="457200"/>
            <a:ext cx="8077200" cy="5620065"/>
          </a:xfrm>
          <a:prstGeom prst="rect">
            <a:avLst/>
          </a:prstGeom>
          <a:noFill/>
        </p:spPr>
        <p:txBody>
          <a:bodyPr wrap="square">
            <a:spAutoFit/>
          </a:bodyPr>
          <a:lstStyle/>
          <a:p>
            <a:pPr marR="0" algn="ctr">
              <a:lnSpc>
                <a:spcPct val="107000"/>
              </a:lnSpc>
              <a:spcBef>
                <a:spcPts val="0"/>
              </a:spcBef>
              <a:spcAft>
                <a:spcPts val="990"/>
              </a:spcAft>
            </a:pPr>
            <a:r>
              <a:rPr lang="en-US" sz="28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REFERENCES</a:t>
            </a:r>
          </a:p>
          <a:p>
            <a:pPr marR="0" algn="just">
              <a:lnSpc>
                <a:spcPct val="107000"/>
              </a:lnSpc>
              <a:spcBef>
                <a:spcPts val="0"/>
              </a:spcBef>
              <a:spcAft>
                <a:spcPts val="990"/>
              </a:spcAft>
            </a:pP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Lundervold, Alexander Selvikvåg, and </a:t>
            </a:r>
            <a:r>
              <a:rPr lang="en-US"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Arvid</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Lundervold. "An overview of deep learning in medical imaging focusing on MRI." </a:t>
            </a:r>
            <a:r>
              <a:rPr lang="en-US"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Zeitschrift</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für</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Medizinische </a:t>
            </a:r>
            <a:r>
              <a:rPr lang="en-US"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bPhysik</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29.2 (2022): 102-127.  </a:t>
            </a:r>
          </a:p>
          <a:p>
            <a:pPr marR="0" algn="just">
              <a:lnSpc>
                <a:spcPct val="107000"/>
              </a:lnSpc>
              <a:spcBef>
                <a:spcPts val="0"/>
              </a:spcBef>
              <a:spcAft>
                <a:spcPts val="990"/>
              </a:spcAft>
            </a:pP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[7]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Long, C., Basharat, A., Hoots, A.: A Coarse-to-fine Deep Convolutional Neural Network Framework for Frame Duplication Detection and Localization in Forged Videos, p. 10 (2021).</a:t>
            </a:r>
          </a:p>
          <a:p>
            <a:pPr marR="0" algn="just">
              <a:lnSpc>
                <a:spcPct val="107000"/>
              </a:lnSpc>
              <a:spcBef>
                <a:spcPts val="0"/>
              </a:spcBef>
              <a:spcAft>
                <a:spcPts val="990"/>
              </a:spcAft>
            </a:pP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[8]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 Wu, C. Lin and C. Chang, "Brain Tumor Detection Using </a:t>
            </a:r>
            <a:r>
              <a:rPr lang="en-US"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ColorBased</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K- Means Clustering Segmentation," Third International Conference on Intelligent  Information Hiding and Multimedia Signal Processing (IIH-MSP2007), Kaohsiung, 2021.  </a:t>
            </a:r>
          </a:p>
          <a:p>
            <a:pPr marR="0" algn="just">
              <a:lnSpc>
                <a:spcPct val="107000"/>
              </a:lnSpc>
              <a:spcBef>
                <a:spcPts val="0"/>
              </a:spcBef>
              <a:spcAft>
                <a:spcPts val="990"/>
              </a:spcAft>
            </a:pP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[9]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Mohsen, Heba, et al. "Classification using deep learning neuralnetworks for brain tumors." Future Computing and Informatics Journal3.1 (2021): 68-71. </a:t>
            </a:r>
          </a:p>
          <a:p>
            <a:pPr marR="0" algn="just">
              <a:lnSpc>
                <a:spcPct val="107000"/>
              </a:lnSpc>
              <a:spcBef>
                <a:spcPts val="0"/>
              </a:spcBef>
              <a:spcAft>
                <a:spcPts val="990"/>
              </a:spcAft>
            </a:pP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[10]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Nogovitsyn, N., et al.: Testing a deep convolutional neural network for automated hippocampus segmentation in a longitudinal sample of healthy participants. </a:t>
            </a:r>
            <a:r>
              <a:rPr lang="en-US"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NeuroImage</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197, 589–597 (2021).</a:t>
            </a:r>
            <a:endParaRPr lang="en-US"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500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9897-F7F2-4BF8-9868-8DE9AAF8AED4}"/>
              </a:ext>
            </a:extLst>
          </p:cNvPr>
          <p:cNvSpPr>
            <a:spLocks noGrp="1"/>
          </p:cNvSpPr>
          <p:nvPr>
            <p:ph type="title"/>
          </p:nvPr>
        </p:nvSpPr>
        <p:spPr>
          <a:xfrm>
            <a:off x="609600" y="693737"/>
            <a:ext cx="8229600" cy="76200"/>
          </a:xfrm>
        </p:spPr>
        <p:txBody>
          <a:bodyPr>
            <a:normAutofit fontScale="90000"/>
          </a:bodyPr>
          <a:lstStyle/>
          <a:p>
            <a:r>
              <a:rPr lang="en-US" sz="31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REFERENCES</a:t>
            </a:r>
            <a:br>
              <a:rPr lang="en-US" sz="44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1058217-B237-49A2-825E-FA630E81496B}"/>
              </a:ext>
            </a:extLst>
          </p:cNvPr>
          <p:cNvSpPr>
            <a:spLocks noGrp="1"/>
          </p:cNvSpPr>
          <p:nvPr>
            <p:ph idx="1"/>
          </p:nvPr>
        </p:nvSpPr>
        <p:spPr>
          <a:xfrm>
            <a:off x="533400" y="769937"/>
            <a:ext cx="8229600" cy="5783263"/>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[11] </a:t>
            </a:r>
            <a:r>
              <a:rPr lang="en-US" sz="1800" dirty="0">
                <a:latin typeface="Times New Roman" panose="02020603050405020304" pitchFamily="18" charset="0"/>
                <a:cs typeface="Times New Roman" panose="02020603050405020304" pitchFamily="18" charset="0"/>
              </a:rPr>
              <a:t>Sharma, Komal, </a:t>
            </a:r>
            <a:r>
              <a:rPr lang="en-US" sz="1800" dirty="0" err="1">
                <a:latin typeface="Times New Roman" panose="02020603050405020304" pitchFamily="18" charset="0"/>
                <a:cs typeface="Times New Roman" panose="02020603050405020304" pitchFamily="18" charset="0"/>
              </a:rPr>
              <a:t>Akwinder</a:t>
            </a:r>
            <a:r>
              <a:rPr lang="en-US" sz="1800" dirty="0">
                <a:latin typeface="Times New Roman" panose="02020603050405020304" pitchFamily="18" charset="0"/>
                <a:cs typeface="Times New Roman" panose="02020603050405020304" pitchFamily="18" charset="0"/>
              </a:rPr>
              <a:t> Kaur, and Shruti Gujral. "Brain tumor detection based on machine learning algorithms." International Journal of Computer Applications 103.1 (2021).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[12] </a:t>
            </a:r>
            <a:r>
              <a:rPr lang="en-US" sz="1800" dirty="0">
                <a:latin typeface="Times New Roman" panose="02020603050405020304" pitchFamily="18" charset="0"/>
                <a:cs typeface="Times New Roman" panose="02020603050405020304" pitchFamily="18" charset="0"/>
              </a:rPr>
              <a:t>Sobhaninia, Zahra, et al. "Brain tumor segmentation using deep learning by type </a:t>
            </a:r>
          </a:p>
          <a:p>
            <a:pPr marL="0" indent="0" algn="just">
              <a:buNone/>
            </a:pPr>
            <a:r>
              <a:rPr lang="en-US" sz="1800" dirty="0">
                <a:latin typeface="Times New Roman" panose="02020603050405020304" pitchFamily="18" charset="0"/>
                <a:cs typeface="Times New Roman" panose="02020603050405020304" pitchFamily="18" charset="0"/>
              </a:rPr>
              <a:t>specific sorting of images." arXiv preprint arXiv:1809.07786 (2020). </a:t>
            </a:r>
          </a:p>
          <a:p>
            <a:pPr marL="0" indent="0" algn="just">
              <a:buNone/>
            </a:pPr>
            <a:r>
              <a:rPr lang="en-US" sz="1800" dirty="0">
                <a:latin typeface="Times New Roman" panose="02020603050405020304" pitchFamily="18" charset="0"/>
                <a:cs typeface="Times New Roman" panose="02020603050405020304" pitchFamily="18" charset="0"/>
              </a:rPr>
              <a:t> </a:t>
            </a:r>
          </a:p>
          <a:p>
            <a:pPr marL="0" indent="0" algn="just">
              <a:buNone/>
            </a:pPr>
            <a:r>
              <a:rPr lang="en-US" sz="1800" b="1" dirty="0">
                <a:latin typeface="Times New Roman" panose="02020603050405020304" pitchFamily="18" charset="0"/>
                <a:cs typeface="Times New Roman" panose="02020603050405020304" pitchFamily="18" charset="0"/>
              </a:rPr>
              <a:t>[13] </a:t>
            </a:r>
            <a:r>
              <a:rPr lang="en-US" sz="1800" dirty="0" err="1">
                <a:latin typeface="Times New Roman" panose="02020603050405020304" pitchFamily="18" charset="0"/>
                <a:cs typeface="Times New Roman" panose="02020603050405020304" pitchFamily="18" charset="0"/>
              </a:rPr>
              <a:t>Szegedy</a:t>
            </a:r>
            <a:r>
              <a:rPr lang="en-US" sz="1800" dirty="0">
                <a:latin typeface="Times New Roman" panose="02020603050405020304" pitchFamily="18" charset="0"/>
                <a:cs typeface="Times New Roman" panose="02020603050405020304" pitchFamily="18" charset="0"/>
              </a:rPr>
              <a:t>, C., Vanhoucke, V., </a:t>
            </a:r>
            <a:r>
              <a:rPr lang="en-US" sz="1800" dirty="0" err="1">
                <a:latin typeface="Times New Roman" panose="02020603050405020304" pitchFamily="18" charset="0"/>
                <a:cs typeface="Times New Roman" panose="02020603050405020304" pitchFamily="18" charset="0"/>
              </a:rPr>
              <a:t>Ioffe</a:t>
            </a:r>
            <a:r>
              <a:rPr lang="en-US" sz="1800" dirty="0">
                <a:latin typeface="Times New Roman" panose="02020603050405020304" pitchFamily="18" charset="0"/>
                <a:cs typeface="Times New Roman" panose="02020603050405020304" pitchFamily="18" charset="0"/>
              </a:rPr>
              <a:t>, S., Shlens, J., Wojna, </a:t>
            </a:r>
            <a:r>
              <a:rPr lang="en-US" sz="1800" dirty="0" err="1">
                <a:latin typeface="Times New Roman" panose="02020603050405020304" pitchFamily="18" charset="0"/>
                <a:cs typeface="Times New Roman" panose="02020603050405020304" pitchFamily="18" charset="0"/>
              </a:rPr>
              <a:t>Z.Rethinking</a:t>
            </a:r>
            <a:r>
              <a:rPr lang="en-US" sz="1800" dirty="0">
                <a:latin typeface="Times New Roman" panose="02020603050405020304" pitchFamily="18" charset="0"/>
                <a:cs typeface="Times New Roman" panose="02020603050405020304" pitchFamily="18" charset="0"/>
              </a:rPr>
              <a:t> the  Inception Architecture for Computer Vision, arXiv:1512.00567  December 2020.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[14] </a:t>
            </a:r>
            <a:r>
              <a:rPr lang="en-US" sz="1800" dirty="0">
                <a:latin typeface="Times New Roman" panose="02020603050405020304" pitchFamily="18" charset="0"/>
                <a:cs typeface="Times New Roman" panose="02020603050405020304" pitchFamily="18" charset="0"/>
              </a:rPr>
              <a:t>Wang, </a:t>
            </a:r>
            <a:r>
              <a:rPr lang="en-US" sz="1800" dirty="0" err="1">
                <a:latin typeface="Times New Roman" panose="02020603050405020304" pitchFamily="18" charset="0"/>
                <a:cs typeface="Times New Roman" panose="02020603050405020304" pitchFamily="18" charset="0"/>
              </a:rPr>
              <a:t>Guotai</a:t>
            </a:r>
            <a:r>
              <a:rPr lang="en-US" sz="1800" dirty="0">
                <a:latin typeface="Times New Roman" panose="02020603050405020304" pitchFamily="18" charset="0"/>
                <a:cs typeface="Times New Roman" panose="02020603050405020304" pitchFamily="18" charset="0"/>
              </a:rPr>
              <a:t>, et al. "Interactive medical image segmentation using deep learning with image-specific fine tuning." IEEE transactions on medical imaging 37.7 (2020): 1562-1573.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[15] </a:t>
            </a:r>
            <a:r>
              <a:rPr lang="en-US" sz="1800" dirty="0" err="1">
                <a:latin typeface="Times New Roman" panose="02020603050405020304" pitchFamily="18" charset="0"/>
                <a:cs typeface="Times New Roman" panose="02020603050405020304" pitchFamily="18" charset="0"/>
              </a:rPr>
              <a:t>Zacharaki</a:t>
            </a:r>
            <a:r>
              <a:rPr lang="en-US" sz="1800" dirty="0">
                <a:latin typeface="Times New Roman" panose="02020603050405020304" pitchFamily="18" charset="0"/>
                <a:cs typeface="Times New Roman" panose="02020603050405020304" pitchFamily="18" charset="0"/>
              </a:rPr>
              <a:t>, E.I., et al.: Classification of brain tumor type and grade using MRI texture and shape in a machine learning scheme. </a:t>
            </a:r>
            <a:r>
              <a:rPr lang="en-US" sz="1800" dirty="0" err="1">
                <a:latin typeface="Times New Roman" panose="02020603050405020304" pitchFamily="18" charset="0"/>
                <a:cs typeface="Times New Roman" panose="02020603050405020304" pitchFamily="18" charset="0"/>
              </a:rPr>
              <a:t>Magn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Reson</a:t>
            </a:r>
            <a:r>
              <a:rPr lang="en-US" sz="1800" dirty="0">
                <a:latin typeface="Times New Roman" panose="02020603050405020304" pitchFamily="18" charset="0"/>
                <a:cs typeface="Times New Roman" panose="02020603050405020304" pitchFamily="18" charset="0"/>
              </a:rPr>
              <a:t>. Med.  62(6),1609–1618 (2019). https://doi.org/10.100mr.22147.</a:t>
            </a:r>
          </a:p>
        </p:txBody>
      </p:sp>
    </p:spTree>
    <p:extLst>
      <p:ext uri="{BB962C8B-B14F-4D97-AF65-F5344CB8AC3E}">
        <p14:creationId xmlns:p14="http://schemas.microsoft.com/office/powerpoint/2010/main" val="512959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2743200"/>
            <a:ext cx="5334000" cy="76944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4400" kern="0" dirty="0">
                <a:solidFill>
                  <a:srgbClr val="000000"/>
                </a:solidFill>
                <a:latin typeface="Times New Roman" panose="02020603050405020304" pitchFamily="18" charset="0"/>
                <a:ea typeface="Calibri"/>
                <a:cs typeface="Times New Roman" panose="02020603050405020304" pitchFamily="18" charset="0"/>
                <a:sym typeface="Calibri"/>
              </a:rPr>
              <a:t>	QUERY</a:t>
            </a:r>
            <a:endParaRPr kumimoji="0" lang="en-IN" sz="1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749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5418"/>
            <a:ext cx="5334000" cy="76944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4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THANK YOU</a:t>
            </a:r>
            <a:endParaRPr kumimoji="0" lang="en-IN" sz="1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98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1" y="2355851"/>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itle 1"/>
          <p:cNvSpPr txBox="1">
            <a:spLocks/>
          </p:cNvSpPr>
          <p:nvPr/>
        </p:nvSpPr>
        <p:spPr>
          <a:xfrm>
            <a:off x="457200" y="543524"/>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itchFamily="18" charset="0"/>
                <a:cs typeface="Times New Roman" pitchFamily="18" charset="0"/>
              </a:rPr>
              <a:t>DISADVANTAGES</a:t>
            </a:r>
          </a:p>
        </p:txBody>
      </p:sp>
      <p:sp>
        <p:nvSpPr>
          <p:cNvPr id="4" name="Content Placeholder 2"/>
          <p:cNvSpPr txBox="1">
            <a:spLocks/>
          </p:cNvSpPr>
          <p:nvPr/>
        </p:nvSpPr>
        <p:spPr>
          <a:xfrm>
            <a:off x="457200" y="1417638"/>
            <a:ext cx="82296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algorithms, however, suffer from several drawbacks, including low contrast images, incorrect tumor region segmentation caused by some artifacts.</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computationally complex method that needs more treatment time to correctly identify the tumor region, and existing deep learning.</a:t>
            </a:r>
          </a:p>
        </p:txBody>
      </p:sp>
    </p:spTree>
    <p:extLst>
      <p:ext uri="{BB962C8B-B14F-4D97-AF65-F5344CB8AC3E}">
        <p14:creationId xmlns:p14="http://schemas.microsoft.com/office/powerpoint/2010/main" val="346833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itle 1"/>
          <p:cNvSpPr txBox="1">
            <a:spLocks/>
          </p:cNvSpPr>
          <p:nvPr/>
        </p:nvSpPr>
        <p:spPr>
          <a:xfrm>
            <a:off x="457200" y="358281"/>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itchFamily="18" charset="0"/>
                <a:cs typeface="Times New Roman" pitchFamily="18" charset="0"/>
              </a:rPr>
              <a:t>PROPOSED SYSTEM</a:t>
            </a:r>
          </a:p>
        </p:txBody>
      </p:sp>
      <p:sp>
        <p:nvSpPr>
          <p:cNvPr id="4" name="Content Placeholder 2"/>
          <p:cNvSpPr txBox="1">
            <a:spLocks/>
          </p:cNvSpPr>
          <p:nvPr/>
        </p:nvSpPr>
        <p:spPr>
          <a:xfrm>
            <a:off x="457200" y="1600200"/>
            <a:ext cx="8229600" cy="4525963"/>
          </a:xfrm>
          <a:prstGeom prst="rect">
            <a:avLst/>
          </a:prstGeom>
        </p:spPr>
        <p:txBody>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itchFamily="18" charset="0"/>
              <a:cs typeface="Times New Roman" pitchFamily="18" charset="0"/>
            </a:endParaRPr>
          </a:p>
          <a:p>
            <a:pPr marL="342900" indent="-342900">
              <a:buFont typeface="Arial" pitchFamily="34" charset="0"/>
              <a:buChar char="•"/>
            </a:pPr>
            <a:endParaRPr lang="en-US" sz="2400" dirty="0">
              <a:latin typeface="Times New Roman" pitchFamily="18" charset="0"/>
              <a:cs typeface="Times New Roman" pitchFamily="18" charset="0"/>
            </a:endParaRPr>
          </a:p>
          <a:p>
            <a:pPr marL="1143000" indent="-1143000">
              <a:buFont typeface="Arial" pitchFamily="34" charset="0"/>
              <a:buChar char="•"/>
            </a:pPr>
            <a:endParaRPr lang="en-US" dirty="0"/>
          </a:p>
          <a:p>
            <a:pPr marL="1143000" indent="-1143000">
              <a:buFont typeface="Arial" pitchFamily="34" charset="0"/>
              <a:buChar char="•"/>
            </a:pPr>
            <a:endParaRPr lang="en-US" dirty="0"/>
          </a:p>
        </p:txBody>
      </p:sp>
      <p:sp>
        <p:nvSpPr>
          <p:cNvPr id="6" name="Rectangle 5"/>
          <p:cNvSpPr/>
          <p:nvPr/>
        </p:nvSpPr>
        <p:spPr>
          <a:xfrm>
            <a:off x="457200" y="873402"/>
            <a:ext cx="7985011" cy="577081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system detects the tumor from the MRI images through image processing method  and that includes some techniques.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Those techniques are the modules of the project.</a:t>
            </a:r>
          </a:p>
          <a:p>
            <a:pPr marL="742950" lvl="1"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Data Preprocessing.</a:t>
            </a:r>
          </a:p>
          <a:p>
            <a:pPr marL="742950" lvl="1"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Feature Extraction.</a:t>
            </a:r>
          </a:p>
          <a:p>
            <a:pPr marL="742950" lvl="1"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Multimodal fusion.</a:t>
            </a:r>
          </a:p>
          <a:p>
            <a:pPr marL="742950" lvl="1"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Training Strategy</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Depending upon the shape, size, grade and location, we can find the type of tumor that is present in brain.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7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itle 1"/>
          <p:cNvSpPr txBox="1">
            <a:spLocks/>
          </p:cNvSpPr>
          <p:nvPr/>
        </p:nvSpPr>
        <p:spPr>
          <a:xfrm>
            <a:off x="457200" y="345087"/>
            <a:ext cx="8229600" cy="10668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itchFamily="18" charset="0"/>
                <a:cs typeface="Times New Roman" pitchFamily="18" charset="0"/>
              </a:rPr>
              <a:t>ADVANTAGES</a:t>
            </a:r>
          </a:p>
        </p:txBody>
      </p:sp>
      <p:sp>
        <p:nvSpPr>
          <p:cNvPr id="4" name="Content Placeholder 2"/>
          <p:cNvSpPr txBox="1">
            <a:spLocks/>
          </p:cNvSpPr>
          <p:nvPr/>
        </p:nvSpPr>
        <p:spPr>
          <a:xfrm>
            <a:off x="701788" y="1143000"/>
            <a:ext cx="7985011"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Combining multiple imaging modalities enhances accuracy by providing complementary information. improving the system's ability to differentiate between tumor and normal tissue.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Enhances robustness-As the model can adapt to variations in image quality and characteristics across different modalities.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incorporation of such diverse data sources can improve sensitivity and specificity, leading to more reliable and precise tumor identification in clinical settings.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can be able to predict the brain tumor grade, size, and the location and by giving suggestions we can be able to treat the tumor with the most care.</a:t>
            </a:r>
          </a:p>
        </p:txBody>
      </p:sp>
    </p:spTree>
    <p:extLst>
      <p:ext uri="{BB962C8B-B14F-4D97-AF65-F5344CB8AC3E}">
        <p14:creationId xmlns:p14="http://schemas.microsoft.com/office/powerpoint/2010/main" val="363595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108700" y="2629889"/>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11" name="Title 10"/>
          <p:cNvSpPr>
            <a:spLocks noGrp="1"/>
          </p:cNvSpPr>
          <p:nvPr>
            <p:ph type="ctrTitle" idx="4294967295"/>
          </p:nvPr>
        </p:nvSpPr>
        <p:spPr>
          <a:xfrm>
            <a:off x="1343889" y="242168"/>
            <a:ext cx="5943600" cy="838200"/>
          </a:xfrm>
        </p:spPr>
        <p:txBody>
          <a:bodyPr>
            <a:normAutofit/>
          </a:bodyPr>
          <a:lstStyle/>
          <a:p>
            <a:r>
              <a:rPr lang="en-US" sz="2400" b="1" dirty="0">
                <a:latin typeface="Times New Roman" panose="02020603050405020304" pitchFamily="18" charset="0"/>
                <a:cs typeface="Times New Roman" panose="02020603050405020304" pitchFamily="18" charset="0"/>
              </a:rPr>
              <a:t>   	ALGORITHM USED</a:t>
            </a:r>
          </a:p>
        </p:txBody>
      </p:sp>
      <p:sp>
        <p:nvSpPr>
          <p:cNvPr id="12" name="Subtitle 11"/>
          <p:cNvSpPr>
            <a:spLocks noGrp="1"/>
          </p:cNvSpPr>
          <p:nvPr>
            <p:ph type="subTitle" idx="4294967295"/>
          </p:nvPr>
        </p:nvSpPr>
        <p:spPr>
          <a:xfrm>
            <a:off x="380999" y="1219395"/>
            <a:ext cx="8305801" cy="4683125"/>
          </a:xfrm>
        </p:spPr>
        <p:txBody>
          <a:bodyPr>
            <a:normAutofit/>
          </a:bodyPr>
          <a:lstStyle/>
          <a:p>
            <a:pPr marL="457200" indent="-457200" algn="just">
              <a:lnSpc>
                <a:spcPct val="150000"/>
              </a:lnSpc>
            </a:pPr>
            <a:r>
              <a:rPr lang="en-US" sz="1800" dirty="0">
                <a:latin typeface="Times New Roman" panose="02020603050405020304" pitchFamily="18" charset="0"/>
                <a:cs typeface="Times New Roman" panose="02020603050405020304" pitchFamily="18" charset="0"/>
              </a:rPr>
              <a:t>Deep Learning (DL) approaches have recently been popular in developing automated systems capable of accurately diagnosing or segmenting brain tumors in less time. DL enables a pre-trained Convolutional Neural Network (CNN) model for medical images, specifically for classifying brain cancers.</a:t>
            </a:r>
          </a:p>
          <a:p>
            <a:pPr marL="457200" indent="-457200"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Some of the algorithm which are use</a:t>
            </a:r>
            <a:r>
              <a:rPr lang="en-US" sz="1800" dirty="0">
                <a:latin typeface="Times New Roman" panose="02020603050405020304" pitchFamily="18" charset="0"/>
                <a:cs typeface="Times New Roman" panose="02020603050405020304" pitchFamily="18" charset="0"/>
              </a:rPr>
              <a:t>d are ,</a:t>
            </a:r>
          </a:p>
          <a:p>
            <a:pPr lvl="1"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Data Preprocessing.</a:t>
            </a:r>
          </a:p>
          <a:p>
            <a:pPr lvl="1"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Feature Extraction.</a:t>
            </a:r>
          </a:p>
          <a:p>
            <a:pPr lvl="1"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Multimodal fusion.</a:t>
            </a:r>
          </a:p>
          <a:p>
            <a:pPr lvl="1" algn="just">
              <a:lnSpc>
                <a:spcPct val="150000"/>
              </a:lnSpc>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Training Strategy.</a:t>
            </a:r>
          </a:p>
        </p:txBody>
      </p:sp>
    </p:spTree>
    <p:extLst>
      <p:ext uri="{BB962C8B-B14F-4D97-AF65-F5344CB8AC3E}">
        <p14:creationId xmlns:p14="http://schemas.microsoft.com/office/powerpoint/2010/main" val="189835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470"/>
            <a:ext cx="8229600" cy="1143000"/>
          </a:xfrm>
        </p:spPr>
        <p:txBody>
          <a:bodyPr>
            <a:normAutofit/>
          </a:bodyPr>
          <a:lstStyle/>
          <a:p>
            <a:r>
              <a:rPr lang="en-US" sz="2400" b="1" dirty="0">
                <a:latin typeface="Times New Roman" pitchFamily="18" charset="0"/>
                <a:cs typeface="Times New Roman" pitchFamily="18" charset="0"/>
              </a:rPr>
              <a:t>SYSTEM ARCHITECTURE</a:t>
            </a:r>
          </a:p>
        </p:txBody>
      </p:sp>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ysClr val="windowText" lastClr="000000"/>
              </a:solidFill>
              <a:effectLst/>
              <a:uLnTx/>
              <a:uFillTx/>
              <a:latin typeface="Calibri Light" panose="020F0302020204030204"/>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656" y="1316579"/>
            <a:ext cx="6262688" cy="4543425"/>
          </a:xfrm>
          <a:prstGeom prst="rect">
            <a:avLst/>
          </a:prstGeom>
        </p:spPr>
      </p:pic>
    </p:spTree>
    <p:extLst>
      <p:ext uri="{BB962C8B-B14F-4D97-AF65-F5344CB8AC3E}">
        <p14:creationId xmlns:p14="http://schemas.microsoft.com/office/powerpoint/2010/main" val="1490760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1079</TotalTime>
  <Words>4080</Words>
  <Application>Microsoft Office PowerPoint</Application>
  <PresentationFormat>On-screen Show (4:3)</PresentationFormat>
  <Paragraphs>256</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Adobe Garamond Pro</vt:lpstr>
      <vt:lpstr>Adobe Garamond Pro Bold</vt:lpstr>
      <vt:lpstr>Arial</vt:lpstr>
      <vt:lpstr>Calibri</vt:lpstr>
      <vt:lpstr>Calibri Light</vt:lpstr>
      <vt:lpstr>Times New Roman</vt:lpstr>
      <vt:lpstr>Wingdings</vt:lpstr>
      <vt:lpstr>Office Theme</vt:lpstr>
      <vt:lpstr>Guided By  Mrs. Mohamed Fathima Barvin. S M.E., AP/CSE</vt:lpstr>
      <vt:lpstr>PowerPoint Presentation</vt:lpstr>
      <vt:lpstr>ABSTRACT</vt:lpstr>
      <vt:lpstr>PowerPoint Presentation</vt:lpstr>
      <vt:lpstr>PowerPoint Presentation</vt:lpstr>
      <vt:lpstr>PowerPoint Presentation</vt:lpstr>
      <vt:lpstr>PowerPoint Presentation</vt:lpstr>
      <vt:lpstr>    ALGORITHM USED</vt:lpstr>
      <vt:lpstr>SYSTEM ARCHITECTURE</vt:lpstr>
      <vt:lpstr>PowerPoint Presentation</vt:lpstr>
      <vt:lpstr>PowerPoint Presentation</vt:lpstr>
      <vt:lpstr>PowerPoint Presentation</vt:lpstr>
      <vt:lpstr>Module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vt:lpstr>
      <vt:lpstr>FEATURE EXTRACTION</vt:lpstr>
      <vt:lpstr>TUMOR REGION</vt:lpstr>
      <vt:lpstr>PowerPoint Presentation</vt:lpstr>
      <vt:lpstr>PowerPoint Presentation</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ACERAspire</dc:creator>
  <cp:lastModifiedBy>gokul070503@gmail.com</cp:lastModifiedBy>
  <cp:revision>206</cp:revision>
  <dcterms:created xsi:type="dcterms:W3CDTF">2016-02-20T08:00:06Z</dcterms:created>
  <dcterms:modified xsi:type="dcterms:W3CDTF">2024-04-25T08:03:21Z</dcterms:modified>
</cp:coreProperties>
</file>