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6"/>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5"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1048676"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7"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8"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9"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4/1/2024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lstStyle/>
          <a:p>
            <a:r>
              <a:rPr lang="en-US"/>
              <a:t>Click to edit Master title style</a:t>
            </a:r>
          </a:p>
        </p:txBody>
      </p:sp>
      <p:sp>
        <p:nvSpPr>
          <p:cNvPr id="1048640"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1048642"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3"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6"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lstStyle/>
          <a:p>
            <a:fld id="{ED291B17-9318-49DB-B28B-6E5994AE9581}" type="datetime1">
              <a:rPr lang="en-US" smtClean="0"/>
              <a:t>4/1/2024</a:t>
            </a:fld>
            <a:endParaRPr lang="en-US"/>
          </a:p>
        </p:txBody>
      </p:sp>
      <p:sp>
        <p:nvSpPr>
          <p:cNvPr id="1048631"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2"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4/1/2024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6"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7" name="Date Placeholder 6"/>
          <p:cNvSpPr>
            <a:spLocks noGrp="1"/>
          </p:cNvSpPr>
          <p:nvPr>
            <p:ph type="dt" sz="half" idx="10"/>
          </p:nvPr>
        </p:nvSpPr>
        <p:spPr/>
        <p:txBody>
          <a:bodyPr/>
          <a:lstStyle/>
          <a:p>
            <a:fld id="{B2497495-0637-405E-AE64-5CC7506D51F5}" type="datetime1">
              <a:rPr lang="en-US" smtClean="0"/>
              <a:t>4/1/2024</a:t>
            </a:fld>
            <a:endParaRPr lang="en-US"/>
          </a:p>
        </p:txBody>
      </p:sp>
      <p:sp>
        <p:nvSpPr>
          <p:cNvPr id="1048648"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9"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0" name="Title 1"/>
          <p:cNvSpPr>
            <a:spLocks noGrp="1"/>
          </p:cNvSpPr>
          <p:nvPr>
            <p:ph type="title"/>
          </p:nvPr>
        </p:nvSpPr>
        <p:spPr>
          <a:xfrm>
            <a:off x="581193" y="729658"/>
            <a:ext cx="11029616" cy="492855"/>
          </a:xfrm>
        </p:spPr>
        <p:txBody>
          <a:bodyPr/>
          <a:lstStyle/>
          <a:p>
            <a:r>
              <a:rPr lang="en-US"/>
              <a:t>Click to edit Master title style</a:t>
            </a:r>
          </a:p>
        </p:txBody>
      </p:sp>
      <p:sp>
        <p:nvSpPr>
          <p:cNvPr id="1048651"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1048654"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5"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6" name="Title 1"/>
          <p:cNvSpPr>
            <a:spLocks noGrp="1"/>
          </p:cNvSpPr>
          <p:nvPr>
            <p:ph type="title"/>
          </p:nvPr>
        </p:nvSpPr>
        <p:spPr>
          <a:xfrm>
            <a:off x="581193" y="729658"/>
            <a:ext cx="11029616" cy="988332"/>
          </a:xfrm>
        </p:spPr>
        <p:txBody>
          <a:bodyPr/>
          <a:lstStyle/>
          <a:p>
            <a:r>
              <a:rPr lang="en-US"/>
              <a:t>Click to edit Master title style</a:t>
            </a:r>
          </a:p>
        </p:txBody>
      </p:sp>
      <p:sp>
        <p:nvSpPr>
          <p:cNvPr id="1048657"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8"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0"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1048662"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3"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lstStyle/>
          <a:p>
            <a:r>
              <a:rPr lang="en-US"/>
              <a:t>Click to edit Master title style</a:t>
            </a:r>
          </a:p>
        </p:txBody>
      </p:sp>
      <p:sp>
        <p:nvSpPr>
          <p:cNvPr id="1048620"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1048621"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2"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4"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1048665"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6"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7"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8"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9"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1"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48672"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3"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4"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6"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1048637"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8"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hepythoncode.com/article/write-a-keylogger-python" TargetMode="External"/><Relationship Id="rId7" Type="http://schemas.openxmlformats.org/officeDocument/2006/relationships/hyperlink" Target="https://docs.python.org/3/library/json.html" TargetMode="External"/><Relationship Id="rId2" Type="http://schemas.openxmlformats.org/officeDocument/2006/relationships/hyperlink" Target="https://www.geeksforgeeks.org/design-a-keylogger-in-python" TargetMode="External"/><Relationship Id="rId1" Type="http://schemas.openxmlformats.org/officeDocument/2006/relationships/slideLayout" Target="../slideLayouts/slideLayout2.xml"/><Relationship Id="rId6" Type="http://schemas.openxmlformats.org/officeDocument/2006/relationships/hyperlink" Target="https://pynput.readthedocs.io/en/latest/" TargetMode="External"/><Relationship Id="rId5" Type="http://schemas.openxmlformats.org/officeDocument/2006/relationships/hyperlink" Target="https://docs.python.org/3/library/tkinter.html" TargetMode="External"/><Relationship Id="rId4" Type="http://schemas.openxmlformats.org/officeDocument/2006/relationships/hyperlink" Target="https://www.python.org/doc/"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472440"/>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1048591" name="TextBox 3"/>
          <p:cNvSpPr txBox="1"/>
          <p:nvPr/>
        </p:nvSpPr>
        <p:spPr>
          <a:xfrm>
            <a:off x="2419438" y="3839114"/>
            <a:ext cx="7980183" cy="224676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NAME-GOKUL S </a:t>
            </a:r>
          </a:p>
          <a:p>
            <a:r>
              <a:rPr lang="en-US" sz="2000" b="1" dirty="0">
                <a:solidFill>
                  <a:schemeClr val="accent1">
                    <a:lumMod val="75000"/>
                  </a:schemeClr>
                </a:solidFill>
                <a:latin typeface="Arial"/>
                <a:cs typeface="Arial"/>
              </a:rPr>
              <a:t>REG NO-510821205008</a:t>
            </a:r>
          </a:p>
          <a:p>
            <a:r>
              <a:rPr lang="en-US" sz="2000" b="1" dirty="0">
                <a:solidFill>
                  <a:schemeClr val="accent1">
                    <a:lumMod val="75000"/>
                  </a:schemeClr>
                </a:solidFill>
                <a:latin typeface="Arial"/>
                <a:cs typeface="Arial"/>
              </a:rPr>
              <a:t>COLLEGE-</a:t>
            </a:r>
            <a:r>
              <a:rPr lang="en-US" sz="2000" dirty="0">
                <a:solidFill>
                  <a:schemeClr val="bg1"/>
                </a:solidFill>
              </a:rPr>
              <a:t> </a:t>
            </a:r>
            <a:r>
              <a:rPr lang="en-US" sz="2000" b="1" dirty="0">
                <a:solidFill>
                  <a:schemeClr val="accent2"/>
                </a:solidFill>
                <a:latin typeface="Arial" panose="020B0604020202020204" pitchFamily="34" charset="0"/>
                <a:cs typeface="Arial" panose="020B0604020202020204" pitchFamily="34" charset="0"/>
              </a:rPr>
              <a:t>GANADHIPATHY TULSI’S JAIN ENGINEERING COLLEGE</a:t>
            </a:r>
          </a:p>
          <a:p>
            <a:r>
              <a:rPr lang="en-US" sz="2000" b="1" dirty="0">
                <a:solidFill>
                  <a:schemeClr val="accent2"/>
                </a:solidFill>
                <a:latin typeface="Arial" panose="020B0604020202020204" pitchFamily="34" charset="0"/>
                <a:cs typeface="Arial" panose="020B0604020202020204" pitchFamily="34" charset="0"/>
              </a:rPr>
              <a:t>DEP&amp;BRANCH - B.TECH-IT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4"/>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1048614" name="Content Placeholder 1"/>
          <p:cNvSpPr>
            <a:spLocks noGrp="1"/>
          </p:cNvSpPr>
          <p:nvPr>
            <p:ph idx="1"/>
          </p:nvPr>
        </p:nvSpPr>
        <p:spPr/>
        <p:txBody>
          <a:bodyPr>
            <a:normAutofit/>
          </a:bodyPr>
          <a:lstStyle/>
          <a:p>
            <a:pPr marL="0" indent="0">
              <a:buNone/>
            </a:pPr>
            <a:r>
              <a:rPr lang="en-US" sz="2000" b="0" i="0" dirty="0">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lang="en-IN" sz="2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Content Placeholder 2"/>
          <p:cNvSpPr>
            <a:spLocks noGrp="1"/>
          </p:cNvSpPr>
          <p:nvPr>
            <p:ph idx="1"/>
          </p:nvPr>
        </p:nvSpPr>
        <p:spPr/>
        <p:txBody>
          <a:bodyPr/>
          <a:lstStyle/>
          <a:p>
            <a:pPr marL="0" indent="0">
              <a:buNone/>
            </a:pPr>
            <a:r>
              <a:rPr lang="en-US" sz="2000" b="0" i="0" dirty="0">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lang="en-US" sz="2000" b="1" dirty="0"/>
          </a:p>
          <a:p>
            <a:pPr marL="305435" indent="-305435"/>
            <a:endParaRPr lang="en-US" dirty="0"/>
          </a:p>
        </p:txBody>
      </p:sp>
      <p:sp>
        <p:nvSpPr>
          <p:cNvPr id="1048616" name="Title 4"/>
          <p:cNvSpPr txBox="1"/>
          <p:nvPr/>
        </p:nvSpPr>
        <p:spPr>
          <a:xfrm>
            <a:off x="535670" y="844659"/>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4"/>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1048618" name="Content Placeholder 1"/>
          <p:cNvSpPr>
            <a:spLocks noGrp="1"/>
          </p:cNvSpPr>
          <p:nvPr>
            <p:ph idx="1"/>
          </p:nvPr>
        </p:nvSpPr>
        <p:spPr/>
        <p:txBody>
          <a:bodyPr>
            <a:normAutofit lnSpcReduction="10000"/>
          </a:bodyPr>
          <a:lstStyle/>
          <a:p>
            <a:pPr marL="0" indent="0">
              <a:buNone/>
            </a:pPr>
            <a:endParaRPr lang="en-IN" sz="1400" dirty="0"/>
          </a:p>
          <a:p>
            <a:pPr marL="305435" indent="-305435"/>
            <a:r>
              <a:rPr lang="en-IN" sz="1400" dirty="0" err="1"/>
              <a:t>GeeksforGeeks</a:t>
            </a:r>
            <a:r>
              <a:rPr lang="en-IN" sz="1400" dirty="0"/>
              <a:t>. (n.d.). Design a Keylogger in Python. Retrieved from </a:t>
            </a:r>
            <a:r>
              <a:rPr lang="en-IN" sz="1400" dirty="0">
                <a:hlinkClick r:id="rId2"/>
              </a:rPr>
              <a:t>https://www.geeksforgeeks.org/design-a-keylogger-in-python</a:t>
            </a:r>
            <a:endParaRPr lang="en-IN" sz="1400" dirty="0"/>
          </a:p>
          <a:p>
            <a:pPr marL="305435" indent="-305435"/>
            <a:endParaRPr lang="en-IN" sz="1400" dirty="0"/>
          </a:p>
          <a:p>
            <a:pPr marL="305435" indent="-305435"/>
            <a:r>
              <a:rPr lang="en-IN" sz="1400" dirty="0" err="1"/>
              <a:t>ThePythonCode</a:t>
            </a:r>
            <a:r>
              <a:rPr lang="en-IN" sz="1400" dirty="0"/>
              <a:t>. (n.d.). Write a Keylogger in Python. Retrieved from </a:t>
            </a:r>
            <a:r>
              <a:rPr lang="en-IN" sz="1400" dirty="0">
                <a:hlinkClick r:id="rId3"/>
              </a:rPr>
              <a:t>https://thepythoncode.com/article/write-a-keylogger-python</a:t>
            </a:r>
            <a:endParaRPr lang="en-IN" sz="1400" dirty="0"/>
          </a:p>
          <a:p>
            <a:pPr marL="305435" indent="-305435"/>
            <a:endParaRPr lang="en-IN" sz="1400" dirty="0"/>
          </a:p>
          <a:p>
            <a:pPr marL="305435" indent="-305435"/>
            <a:r>
              <a:rPr lang="en-IN" sz="1400" dirty="0"/>
              <a:t> Python Documentation. (n.d.). Retrieved from </a:t>
            </a:r>
            <a:r>
              <a:rPr lang="en-IN" sz="1400" dirty="0">
                <a:hlinkClick r:id="rId4"/>
              </a:rPr>
              <a:t>https://www.python.org/doc/</a:t>
            </a:r>
            <a:endParaRPr lang="en-IN" sz="1400" dirty="0"/>
          </a:p>
          <a:p>
            <a:pPr marL="0" indent="0">
              <a:buNone/>
            </a:pPr>
            <a:endParaRPr lang="en-IN" sz="1400" dirty="0"/>
          </a:p>
          <a:p>
            <a:pPr marL="305435" indent="-305435"/>
            <a:r>
              <a:rPr lang="en-IN" sz="1400" dirty="0" err="1"/>
              <a:t>Tkinter</a:t>
            </a:r>
            <a:r>
              <a:rPr lang="en-IN" sz="1400" dirty="0"/>
              <a:t> Documentation. (n.d.). Retrieved from </a:t>
            </a:r>
            <a:r>
              <a:rPr lang="en-IN" sz="1400" dirty="0">
                <a:hlinkClick r:id="rId5"/>
              </a:rPr>
              <a:t>https://docs.python.org/3/library/tkinter.html</a:t>
            </a:r>
            <a:endParaRPr lang="en-IN" sz="1400" dirty="0"/>
          </a:p>
          <a:p>
            <a:pPr marL="305435" indent="-305435"/>
            <a:endParaRPr lang="en-IN" sz="1400" dirty="0"/>
          </a:p>
          <a:p>
            <a:pPr marL="305435" indent="-305435"/>
            <a:r>
              <a:rPr lang="en-IN" sz="1400" dirty="0"/>
              <a:t> </a:t>
            </a:r>
            <a:r>
              <a:rPr lang="en-IN" sz="1400" dirty="0" err="1"/>
              <a:t>Pynput</a:t>
            </a:r>
            <a:r>
              <a:rPr lang="en-IN" sz="1400" dirty="0"/>
              <a:t> Documentation. (n.d.). Retrieved from </a:t>
            </a:r>
            <a:r>
              <a:rPr lang="en-IN" sz="1400" dirty="0">
                <a:hlinkClick r:id="rId6"/>
              </a:rPr>
              <a:t>https://pynput.readthedocs.io/en/latest/</a:t>
            </a:r>
            <a:endParaRPr lang="en-IN" sz="1400" dirty="0"/>
          </a:p>
          <a:p>
            <a:pPr marL="305435" indent="-305435"/>
            <a:endParaRPr lang="en-IN" sz="1400" dirty="0"/>
          </a:p>
          <a:p>
            <a:pPr marL="305435" indent="-305435"/>
            <a:r>
              <a:rPr lang="en-IN" sz="1400" dirty="0"/>
              <a:t>JSON Documentation. (n.d.). Retrieved from </a:t>
            </a:r>
            <a:r>
              <a:rPr lang="en-IN" sz="1400" dirty="0">
                <a:hlinkClick r:id="rId7"/>
              </a:rPr>
              <a:t>https://docs.python.org/3/library/json.html</a:t>
            </a:r>
            <a:endParaRPr lang="en-IN" sz="1400" dirty="0"/>
          </a:p>
          <a:p>
            <a:pPr marL="305435" indent="-305435"/>
            <a:endParaRPr lang="en-IN" sz="1400" dirty="0"/>
          </a:p>
          <a:p>
            <a:pPr marL="305435" indent="-305435"/>
            <a:r>
              <a:rPr lang="en-IN" sz="1400" dirty="0"/>
              <a:t> Various online tutorials and forums for Python programming and cybersecurity practices.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normAutofit/>
          </a:bodyPr>
          <a:lstStyle/>
          <a:p>
            <a:pPr marL="0" indent="0">
              <a:buNone/>
            </a:pPr>
            <a:r>
              <a:rPr lang="en-US" sz="2400" dirty="0">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endParaRPr lang="en-US" sz="1200" b="1" dirty="0">
              <a:latin typeface="Calibri"/>
              <a:cs typeface="Calibri"/>
            </a:endParaRPr>
          </a:p>
          <a:p>
            <a:pPr marL="305435" indent="-305435"/>
            <a:r>
              <a:rPr lang="en-US" sz="1200" b="1" dirty="0">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lang="en-IN" sz="1200" b="1" dirty="0">
              <a:latin typeface="Calibri"/>
              <a:cs typeface="Calibri"/>
            </a:endParaRPr>
          </a:p>
          <a:p>
            <a:pPr marL="305435" indent="-305435"/>
            <a:r>
              <a:rPr lang="en-IN" sz="1200" b="1" dirty="0">
                <a:latin typeface="Calibri"/>
                <a:cs typeface="Calibri"/>
              </a:rPr>
              <a:t>Keylogger Development</a:t>
            </a:r>
          </a:p>
          <a:p>
            <a:pPr marL="629920" lvl="1" indent="-305435"/>
            <a:r>
              <a:rPr lang="en-US" sz="1200" b="1" dirty="0">
                <a:latin typeface="Calibri"/>
                <a:cs typeface="Calibri"/>
              </a:rPr>
              <a:t>Design and implement a keylogging software capable of discreetly recording keystrokes on the target system.</a:t>
            </a:r>
          </a:p>
          <a:p>
            <a:pPr marL="629920" lvl="1" indent="-305435"/>
            <a:r>
              <a:rPr lang="en-US" sz="1200" b="1" dirty="0">
                <a:latin typeface="Calibri"/>
                <a:cs typeface="Calibri"/>
              </a:rPr>
              <a:t>Ensure the keylogger operates stealthily to avoid detection by users and antivirus programs.</a:t>
            </a:r>
          </a:p>
          <a:p>
            <a:pPr marL="629920" lvl="1" indent="-305435"/>
            <a:r>
              <a:rPr lang="en-US" sz="1200" b="1" dirty="0">
                <a:latin typeface="Calibri"/>
                <a:cs typeface="Calibri"/>
              </a:rPr>
              <a:t>Develop mechanisms to securely store captured keystrokes to prevent unauthorized access by malicious actors.</a:t>
            </a:r>
            <a:endParaRPr lang="en-IN" sz="1200" b="1" dirty="0">
              <a:latin typeface="Calibri"/>
              <a:cs typeface="Calibri"/>
            </a:endParaRPr>
          </a:p>
          <a:p>
            <a:pPr marL="305435" indent="-305435"/>
            <a:r>
              <a:rPr lang="en-IN" sz="1200" b="1" dirty="0">
                <a:latin typeface="Calibri"/>
                <a:cs typeface="Calibri"/>
              </a:rPr>
              <a:t>Detection Mechanisms:</a:t>
            </a:r>
          </a:p>
          <a:p>
            <a:pPr marL="629920" lvl="1" indent="-305435"/>
            <a:r>
              <a:rPr lang="en-US" sz="1200" b="1" dirty="0">
                <a:latin typeface="Calibri"/>
                <a:cs typeface="Calibri"/>
              </a:rPr>
              <a:t>Integrate advanced detection algorithms to identify the presence of keyloggers on targeted devices.</a:t>
            </a:r>
          </a:p>
          <a:p>
            <a:pPr marL="629920" lvl="1" indent="-305435"/>
            <a:r>
              <a:rPr lang="en-US" sz="1200" b="1" dirty="0">
                <a:latin typeface="Calibri"/>
                <a:cs typeface="Calibri"/>
              </a:rPr>
              <a:t>Employ heuristic analysis and anomaly detection techniques to identify suspicious behavior indicative of keylogging activities.</a:t>
            </a:r>
          </a:p>
          <a:p>
            <a:pPr marL="629920" lvl="1" indent="-305435"/>
            <a:r>
              <a:rPr lang="en-US" sz="1200" b="1" dirty="0">
                <a:latin typeface="Calibri"/>
                <a:cs typeface="Calibri"/>
              </a:rPr>
              <a:t>Implement real-time monitoring capabilities to promptly detect and alert users of potential keylogger infections.</a:t>
            </a:r>
            <a:endParaRPr lang="en-IN" sz="1200" b="1" dirty="0">
              <a:latin typeface="Calibri"/>
              <a:cs typeface="Calibri"/>
            </a:endParaRPr>
          </a:p>
          <a:p>
            <a:pPr marL="305435" indent="-305435"/>
            <a:r>
              <a:rPr lang="en-IN" sz="1200" b="1" dirty="0">
                <a:latin typeface="Calibri"/>
                <a:ea typeface="+mn-lt"/>
                <a:cs typeface="+mn-lt"/>
              </a:rPr>
              <a:t>Prevention Strategies:</a:t>
            </a:r>
          </a:p>
          <a:p>
            <a:pPr marL="629920" lvl="1" indent="-305435"/>
            <a:r>
              <a:rPr lang="en-US" sz="1200" b="1" dirty="0">
                <a:latin typeface="Calibri"/>
                <a:cs typeface="Calibri"/>
              </a:rPr>
              <a:t>Incorporate preventive measures to mitigate the risk of keylogger infiltration, such as encryption of sensitive data input fields.</a:t>
            </a:r>
          </a:p>
          <a:p>
            <a:pPr marL="629920" lvl="1" indent="-305435"/>
            <a:r>
              <a:rPr lang="en-US" sz="1200" b="1" dirty="0">
                <a:latin typeface="Calibri"/>
                <a:cs typeface="Calibri"/>
              </a:rPr>
              <a:t>Integrate anti-keylogging features into existing security software suites to provide comprehensive protection against keylogging threats.</a:t>
            </a:r>
          </a:p>
          <a:p>
            <a:pPr marL="629920" lvl="1" indent="-305435"/>
            <a:r>
              <a:rPr lang="en-US" sz="1200" b="1" dirty="0">
                <a:latin typeface="Calibri"/>
                <a:cs typeface="Calibri"/>
              </a:rPr>
              <a:t>Educate users on best practices for preventing keylogger attacks, including the importance of regular software updates and the use of virtual keyboards for sensitive input.</a:t>
            </a:r>
            <a:endParaRPr lang="en-IN" sz="1200" b="1" dirty="0">
              <a:latin typeface="Calibri"/>
              <a:cs typeface="Calibri"/>
            </a:endParaRPr>
          </a:p>
          <a:p>
            <a:pPr marL="305435" indent="-305435"/>
            <a:r>
              <a:rPr lang="en-IN" sz="1200" b="1" dirty="0">
                <a:latin typeface="Calibri"/>
                <a:cs typeface="Calibri"/>
              </a:rPr>
              <a:t>Testing and Evaluation:</a:t>
            </a:r>
          </a:p>
          <a:p>
            <a:pPr marL="629920" lvl="1" indent="-305435"/>
            <a:r>
              <a:rPr lang="en-US" sz="1200" b="1" dirty="0">
                <a:latin typeface="Calibri"/>
                <a:cs typeface="Calibri"/>
              </a:rPr>
              <a:t>Conduct rigorous testing to validate the effectiveness and reliability of the keylogger in detecting and preventing keylogging activities.</a:t>
            </a:r>
          </a:p>
          <a:p>
            <a:pPr marL="629920" lvl="1" indent="-305435"/>
            <a:r>
              <a:rPr lang="en-US" sz="1200" b="1" dirty="0">
                <a:latin typeface="Calibri"/>
                <a:cs typeface="Calibri"/>
              </a:rPr>
              <a:t>Evaluate the performance of the keylogger against various attack scenarios and benchmark it against existing solutions.</a:t>
            </a:r>
          </a:p>
          <a:p>
            <a:pPr marL="629920" lvl="1" indent="-305435"/>
            <a:r>
              <a:rPr lang="en-US" sz="1200" b="1" dirty="0">
                <a:latin typeface="Calibri"/>
                <a:cs typeface="Calibri"/>
              </a:rPr>
              <a:t>Solicit feedback from security experts and end-users to refine the keylogger's functionality and usability.</a:t>
            </a:r>
            <a:endParaRPr lang="en-IN" sz="1200" b="1" dirty="0">
              <a:latin typeface="Calibri"/>
              <a:cs typeface="Calibri"/>
            </a:endParaRP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Content Placeholder 2"/>
          <p:cNvSpPr>
            <a:spLocks noGrp="1"/>
          </p:cNvSpPr>
          <p:nvPr>
            <p:ph idx="1"/>
          </p:nvPr>
        </p:nvSpPr>
        <p:spPr/>
        <p:txBody>
          <a:bodyPr/>
          <a:lstStyle/>
          <a:p>
            <a:pPr marL="305435" indent="-305435"/>
            <a:endParaRPr lang="en-IN" sz="1200" b="1" dirty="0">
              <a:latin typeface="Calibri"/>
              <a:cs typeface="Calibri"/>
            </a:endParaRPr>
          </a:p>
          <a:p>
            <a:pPr marL="305435" indent="-305435"/>
            <a:endParaRPr lang="en-IN" sz="1200" b="1" dirty="0">
              <a:latin typeface="Calibri"/>
              <a:cs typeface="Calibri"/>
            </a:endParaRPr>
          </a:p>
          <a:p>
            <a:pPr marL="0" indent="0">
              <a:buNone/>
            </a:pPr>
            <a:endParaRPr lang="en-IN" sz="1200" b="1" dirty="0">
              <a:latin typeface="Calibri"/>
              <a:cs typeface="Calibri"/>
            </a:endParaRPr>
          </a:p>
          <a:p>
            <a:pPr marL="305435" indent="-305435"/>
            <a:r>
              <a:rPr lang="en-IN" sz="1200" b="1" dirty="0">
                <a:latin typeface="Calibri"/>
                <a:cs typeface="Calibri"/>
              </a:rPr>
              <a:t>Deployment:</a:t>
            </a:r>
          </a:p>
          <a:p>
            <a:pPr marL="629920" lvl="1" indent="-305435"/>
            <a:r>
              <a:rPr lang="en-US" sz="1200" b="1" dirty="0">
                <a:latin typeface="Calibri"/>
                <a:cs typeface="Calibri"/>
              </a:rPr>
              <a:t>Package the keylogger solution into a user-friendly application or software suite for easy deployment on targeted systems.</a:t>
            </a:r>
          </a:p>
          <a:p>
            <a:pPr marL="629920" lvl="1" indent="-305435"/>
            <a:r>
              <a:rPr lang="en-US" sz="1200" b="1" dirty="0">
                <a:latin typeface="Calibri"/>
                <a:cs typeface="Calibri"/>
              </a:rPr>
              <a:t>Provide comprehensive documentation and support resources to assist users in configuring and utilizing the keylogger effectively.</a:t>
            </a:r>
          </a:p>
          <a:p>
            <a:pPr marL="629920" lvl="1" indent="-305435"/>
            <a:r>
              <a:rPr lang="en-US" sz="1200" b="1" dirty="0">
                <a:latin typeface="Calibri"/>
                <a:cs typeface="Calibri"/>
              </a:rPr>
              <a:t>Ensure compatibility with a wide range of operating systems and software environments to maximize accessibility and usability.</a:t>
            </a:r>
          </a:p>
          <a:p>
            <a:pPr marL="629920" lvl="1" indent="-305435"/>
            <a:endParaRPr lang="en-US" sz="1200" b="1" dirty="0">
              <a:latin typeface="Calibri"/>
              <a:cs typeface="Calibri"/>
            </a:endParaRPr>
          </a:p>
          <a:p>
            <a:pPr marL="305435" indent="-305435"/>
            <a:r>
              <a:rPr lang="en-IN" sz="1200" b="1" dirty="0">
                <a:latin typeface="Calibri"/>
                <a:cs typeface="Calibri"/>
              </a:rPr>
              <a:t>Result:</a:t>
            </a:r>
          </a:p>
          <a:p>
            <a:pPr marL="629920" lvl="1" indent="-305435"/>
            <a:r>
              <a:rPr lang="en-US" sz="1200" b="1" dirty="0">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IN" sz="1200" b="1" dirty="0">
              <a:latin typeface="Calibri"/>
              <a:cs typeface="Calibri"/>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3" name="Content Placeholder 1"/>
          <p:cNvSpPr>
            <a:spLocks noGrp="1"/>
          </p:cNvSpPr>
          <p:nvPr>
            <p:ph idx="1"/>
          </p:nvPr>
        </p:nvSpPr>
        <p:spPr/>
        <p:txBody>
          <a:bodyPr/>
          <a:lstStyle/>
          <a:p>
            <a:pPr marL="0" indent="0">
              <a:buNone/>
            </a:pPr>
            <a:r>
              <a:rPr lang="en-US" sz="1800" b="1" dirty="0">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lang="en-IN" sz="1800" b="1" dirty="0">
                <a:solidFill>
                  <a:srgbClr val="0F0F0F"/>
                </a:solidFill>
              </a:rPr>
              <a:t>System requirements</a:t>
            </a:r>
          </a:p>
          <a:p>
            <a:pPr lvl="1"/>
            <a:r>
              <a:rPr lang="en-US" sz="1500" b="1" dirty="0">
                <a:solidFill>
                  <a:srgbClr val="0F0F0F"/>
                </a:solidFill>
              </a:rPr>
              <a:t>Define the functional and non-functional requirements of the keylogger system, including its core functionalities, performance expectations, and security considerations.</a:t>
            </a:r>
          </a:p>
          <a:p>
            <a:pPr lvl="1"/>
            <a:r>
              <a:rPr lang="en-US" sz="1500" b="1" dirty="0">
                <a:solidFill>
                  <a:srgbClr val="0F0F0F"/>
                </a:solidFill>
              </a:rPr>
              <a:t>Identify the target platforms and operating systems for deployment, ensuring compatibility and accessibility across diverse environments.</a:t>
            </a:r>
          </a:p>
          <a:p>
            <a:pPr lvl="1"/>
            <a:r>
              <a:rPr lang="en-US" sz="1500" b="1" dirty="0">
                <a:solidFill>
                  <a:srgbClr val="0F0F0F"/>
                </a:solidFill>
              </a:rPr>
              <a:t>Specify the user interface requirements to ensure usability and ease of interaction for both administrators and end-users.</a:t>
            </a:r>
            <a:endParaRPr lang="en-IN" sz="1500" b="1" dirty="0">
              <a:solidFill>
                <a:srgbClr val="0F0F0F"/>
              </a:solidFill>
            </a:endParaRPr>
          </a:p>
          <a:p>
            <a:pPr marL="305435" indent="-305435"/>
            <a:r>
              <a:rPr lang="en-IN" sz="1800" b="1" dirty="0">
                <a:solidFill>
                  <a:srgbClr val="0F0F0F"/>
                </a:solidFill>
              </a:rPr>
              <a:t>Library required to build the model</a:t>
            </a:r>
          </a:p>
          <a:p>
            <a:pPr marL="629435" lvl="1" indent="-305435"/>
            <a:r>
              <a:rPr lang="en-IN" sz="1500" b="1" dirty="0" err="1">
                <a:solidFill>
                  <a:srgbClr val="0F0F0F"/>
                </a:solidFill>
              </a:rPr>
              <a:t>tkinter</a:t>
            </a:r>
            <a:r>
              <a:rPr lang="en-IN" sz="1500" b="1" dirty="0">
                <a:solidFill>
                  <a:srgbClr val="0F0F0F"/>
                </a:solidFill>
              </a:rPr>
              <a:t>: For developing the graphical user interface (GUI) of the keylogger system.</a:t>
            </a:r>
          </a:p>
          <a:p>
            <a:pPr marL="629435" lvl="1" indent="-305435"/>
            <a:r>
              <a:rPr lang="en-IN" sz="1500" b="1" dirty="0" err="1">
                <a:solidFill>
                  <a:srgbClr val="0F0F0F"/>
                </a:solidFill>
              </a:rPr>
              <a:t>pynput</a:t>
            </a:r>
            <a:r>
              <a:rPr lang="en-IN" sz="1500" b="1" dirty="0">
                <a:solidFill>
                  <a:srgbClr val="0F0F0F"/>
                </a:solidFill>
              </a:rPr>
              <a:t>: For capturing keyboard events and implementing the keylogging functionality.</a:t>
            </a:r>
          </a:p>
          <a:p>
            <a:pPr marL="629435" lvl="1" indent="-305435"/>
            <a:r>
              <a:rPr lang="en-IN" sz="1500" b="1" dirty="0" err="1">
                <a:solidFill>
                  <a:srgbClr val="0F0F0F"/>
                </a:solidFill>
              </a:rPr>
              <a:t>json</a:t>
            </a:r>
            <a:r>
              <a:rPr lang="en-IN" sz="1500" b="1" dirty="0">
                <a:solidFill>
                  <a:srgbClr val="0F0F0F"/>
                </a:solidFill>
              </a:rPr>
              <a:t>: For serializing and deserializing data in JSON format for storing logged keystrokes.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4"/>
          <p:cNvSpPr>
            <a:spLocks noGrp="1"/>
          </p:cNvSpPr>
          <p:nvPr>
            <p:ph type="title"/>
          </p:nvPr>
        </p:nvSpPr>
        <p:spPr/>
        <p:txBody>
          <a:bodyPr>
            <a:normAutofit/>
          </a:bodyPr>
          <a:lstStyle/>
          <a:p>
            <a:r>
              <a:rPr lang="en-US" sz="4400" b="1" dirty="0">
                <a:solidFill>
                  <a:schemeClr val="accent1"/>
                </a:solidFill>
                <a:latin typeface="Arial"/>
                <a:ea typeface="+mj-lt"/>
                <a:cs typeface="Arial"/>
              </a:rPr>
              <a:t>Algorithm</a:t>
            </a:r>
            <a:endParaRPr lang="en-US" dirty="0"/>
          </a:p>
        </p:txBody>
      </p:sp>
      <p:sp>
        <p:nvSpPr>
          <p:cNvPr id="1048605" name="Content Placeholder 1"/>
          <p:cNvSpPr>
            <a:spLocks noGrp="1"/>
          </p:cNvSpPr>
          <p:nvPr>
            <p:ph idx="1"/>
          </p:nvPr>
        </p:nvSpPr>
        <p:spPr/>
        <p:txBody>
          <a:bodyPr>
            <a:normAutofit/>
          </a:bodyPr>
          <a:lstStyle/>
          <a:p>
            <a:pPr marL="305435" indent="-305435"/>
            <a:r>
              <a:rPr lang="en-US" sz="1200" dirty="0">
                <a:ea typeface="+mn-lt"/>
                <a:cs typeface="+mn-lt"/>
              </a:rPr>
              <a:t>The keylogger algorithm plays a crucial role in capturing and processing keystrokes effectively while ensuring the system's efficiency and reliability. Below is an outline of the keylogger algorithm:</a:t>
            </a:r>
            <a:endParaRPr lang="en-IN" sz="1200" b="1" dirty="0"/>
          </a:p>
          <a:p>
            <a:pPr marL="305435" indent="-305435"/>
            <a:r>
              <a:rPr lang="en-IN" sz="1200" b="1" dirty="0"/>
              <a:t>Initialization</a:t>
            </a:r>
            <a:r>
              <a:rPr lang="en-IN" sz="1200" dirty="0"/>
              <a:t>:</a:t>
            </a:r>
          </a:p>
          <a:p>
            <a:pPr marL="629920" lvl="1" indent="-305435"/>
            <a:r>
              <a:rPr lang="en-US" sz="1200" dirty="0"/>
              <a:t>Initialize the keylogger system, including setting up event listeners and data structures to store captured keystrokes.</a:t>
            </a:r>
            <a:endParaRPr lang="en-IN" sz="1200" dirty="0"/>
          </a:p>
          <a:p>
            <a:pPr marL="305435" indent="-305435"/>
            <a:r>
              <a:rPr lang="en-IN" sz="1200" b="1" dirty="0"/>
              <a:t>Keystroke Capture:</a:t>
            </a:r>
          </a:p>
          <a:p>
            <a:pPr marL="629435" lvl="1" indent="-305435"/>
            <a:r>
              <a:rPr lang="en-US" sz="1200" dirty="0"/>
              <a:t>Continuously monitor keyboard events using event listeners, capturing each keystroke as it occurs.</a:t>
            </a:r>
          </a:p>
          <a:p>
            <a:pPr marL="629435" lvl="1" indent="-305435"/>
            <a:r>
              <a:rPr lang="en-US" sz="1200" dirty="0"/>
              <a:t>Record the timestamp, key type (pressed, held, released), and the corresponding key code or character.</a:t>
            </a:r>
            <a:endParaRPr lang="en-IN" sz="1200" dirty="0"/>
          </a:p>
          <a:p>
            <a:pPr marL="305435" indent="-305435"/>
            <a:r>
              <a:rPr lang="en-IN" sz="1200" b="1" dirty="0"/>
              <a:t>Data Processing:</a:t>
            </a:r>
          </a:p>
          <a:p>
            <a:pPr marL="629435" lvl="1" indent="-305435"/>
            <a:r>
              <a:rPr lang="en-US" sz="1200" dirty="0"/>
              <a:t>Preprocess the captured keystrokes to filter out irrelevant or redundant information.</a:t>
            </a:r>
          </a:p>
          <a:p>
            <a:pPr marL="629435" lvl="1" indent="-305435"/>
            <a:r>
              <a:rPr lang="en-US" sz="1200" dirty="0"/>
              <a:t>Organize the keystroke data into a structured format for storage and analysis, such as JSON or CSV.</a:t>
            </a:r>
            <a:endParaRPr lang="en-IN" sz="1200" dirty="0"/>
          </a:p>
          <a:p>
            <a:pPr marL="305435" indent="-305435"/>
            <a:r>
              <a:rPr lang="en-IN" sz="1200" b="1" dirty="0"/>
              <a:t>Storage and Logging:</a:t>
            </a:r>
          </a:p>
          <a:p>
            <a:pPr marL="629435" lvl="1" indent="-305435"/>
            <a:r>
              <a:rPr lang="en-US" sz="1200" dirty="0"/>
              <a:t>Store the processed keystroke data securely, ensuring encryption and protection against unauthorized access.</a:t>
            </a:r>
          </a:p>
          <a:p>
            <a:pPr marL="629435" lvl="1" indent="-305435"/>
            <a:r>
              <a:rPr lang="en-US" sz="1200" dirty="0"/>
              <a:t>Implement logging mechanisms to maintain a record of all keystrokes captured over time, facilitating analysis and forensic investigations.</a:t>
            </a:r>
          </a:p>
          <a:p>
            <a:pPr marL="305435" indent="-305435"/>
            <a:r>
              <a:rPr lang="en-IN" sz="1200" b="1" dirty="0"/>
              <a:t>User Interface Interaction:</a:t>
            </a:r>
            <a:endParaRPr lang="en-US" sz="900" b="1" dirty="0"/>
          </a:p>
          <a:p>
            <a:pPr marL="629435" lvl="1" indent="-305435"/>
            <a:r>
              <a:rPr lang="en-US" sz="1200" dirty="0"/>
              <a:t>Develop user interface components to interact with the keylogger system, including options for starting/stopping logging, viewing logs, and configuring settings.</a:t>
            </a:r>
            <a:endParaRPr lang="en-IN"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p:txBody>
          <a:bodyPr>
            <a:normAutofit/>
          </a:bodyPr>
          <a:lstStyle/>
          <a:p>
            <a:r>
              <a:rPr lang="en-IN" sz="4000" b="1" dirty="0">
                <a:solidFill>
                  <a:schemeClr val="accent1"/>
                </a:solidFill>
                <a:latin typeface="Arial"/>
                <a:ea typeface="+mj-lt"/>
                <a:cs typeface="Arial"/>
              </a:rPr>
              <a:t>DEPLOYMENT</a:t>
            </a:r>
          </a:p>
        </p:txBody>
      </p:sp>
      <p:sp>
        <p:nvSpPr>
          <p:cNvPr id="1048607" name="Content Placeholder 2"/>
          <p:cNvSpPr>
            <a:spLocks noGrp="1"/>
          </p:cNvSpPr>
          <p:nvPr>
            <p:ph idx="1"/>
          </p:nvPr>
        </p:nvSpPr>
        <p:spPr>
          <a:xfrm>
            <a:off x="581192" y="1232452"/>
            <a:ext cx="11029615" cy="4742898"/>
          </a:xfrm>
        </p:spPr>
        <p:txBody>
          <a:bodyPr>
            <a:normAutofit fontScale="40000" lnSpcReduction="20000"/>
          </a:bodyPr>
          <a:lstStyle/>
          <a:p>
            <a:endParaRPr lang="en-US" dirty="0"/>
          </a:p>
          <a:p>
            <a:endParaRPr lang="en-US" dirty="0"/>
          </a:p>
          <a:p>
            <a:endParaRPr lang="en-US" dirty="0"/>
          </a:p>
          <a:p>
            <a:endParaRPr lang="en-US" dirty="0"/>
          </a:p>
          <a:p>
            <a:endParaRPr lang="en-US" dirty="0"/>
          </a:p>
          <a:p>
            <a:endParaRPr lang="en-US" dirty="0"/>
          </a:p>
          <a:p>
            <a:r>
              <a:rPr lang="en-US" sz="3000" dirty="0"/>
              <a:t>The deployment of the keylogger system involves preparing the software for installation and usage in various environments. Here's an overview of the deployment process:</a:t>
            </a:r>
          </a:p>
          <a:p>
            <a:r>
              <a:rPr lang="en-US" sz="3000" b="1" dirty="0"/>
              <a:t>Installation:</a:t>
            </a:r>
          </a:p>
          <a:p>
            <a:pPr lvl="1"/>
            <a:r>
              <a:rPr lang="en-US" sz="3000" dirty="0"/>
              <a:t>Install necessary packages using pip:</a:t>
            </a:r>
          </a:p>
          <a:p>
            <a:pPr lvl="1"/>
            <a:r>
              <a:rPr lang="en-US" sz="3000" dirty="0">
                <a:solidFill>
                  <a:schemeClr val="bg1"/>
                </a:solidFill>
                <a:highlight>
                  <a:srgbClr val="000000"/>
                </a:highlight>
              </a:rPr>
              <a:t>C:\Users\name&gt;pip install </a:t>
            </a:r>
            <a:r>
              <a:rPr lang="en-US" sz="3000" dirty="0" err="1">
                <a:solidFill>
                  <a:schemeClr val="bg1"/>
                </a:solidFill>
                <a:highlight>
                  <a:srgbClr val="000000"/>
                </a:highlight>
              </a:rPr>
              <a:t>pynput</a:t>
            </a:r>
            <a:endParaRPr lang="en-US" sz="3000" dirty="0">
              <a:solidFill>
                <a:schemeClr val="bg1"/>
              </a:solidFill>
              <a:highlight>
                <a:srgbClr val="000000"/>
              </a:highlight>
            </a:endParaRPr>
          </a:p>
          <a:p>
            <a:pPr lvl="1"/>
            <a:r>
              <a:rPr lang="en-US" sz="3000" dirty="0"/>
              <a:t>Download the keylogger script (keylogger.py) onto the target system.</a:t>
            </a:r>
          </a:p>
          <a:p>
            <a:pPr algn="l"/>
            <a:r>
              <a:rPr lang="en-US" sz="3000" b="1" i="0" dirty="0">
                <a:solidFill>
                  <a:srgbClr val="0D0D0D"/>
                </a:solidFill>
                <a:effectLst/>
                <a:latin typeface="Söhne"/>
              </a:rPr>
              <a:t>Configuration:</a:t>
            </a:r>
          </a:p>
          <a:p>
            <a:pPr lvl="1">
              <a:buFont typeface="Arial" panose="020B0604020202020204" pitchFamily="34" charset="0"/>
              <a:buChar char="•"/>
            </a:pPr>
            <a:r>
              <a:rPr lang="en-US" sz="3000" b="0" i="0" dirty="0">
                <a:solidFill>
                  <a:srgbClr val="0D0D0D"/>
                </a:solidFill>
                <a:effectLst/>
                <a:latin typeface="Söhne"/>
              </a:rPr>
              <a:t>Modify any configuration options in the keylogger script as needed (e.g., output file path, logging settings).</a:t>
            </a:r>
          </a:p>
          <a:p>
            <a:pPr algn="l"/>
            <a:r>
              <a:rPr lang="en-US" sz="3000" b="1" i="0" dirty="0">
                <a:solidFill>
                  <a:srgbClr val="0D0D0D"/>
                </a:solidFill>
                <a:effectLst/>
                <a:latin typeface="Söhne"/>
              </a:rPr>
              <a:t>Execution:</a:t>
            </a:r>
          </a:p>
          <a:p>
            <a:pPr lvl="1">
              <a:buFont typeface="Arial" panose="020B0604020202020204" pitchFamily="34" charset="0"/>
              <a:buChar char="•"/>
            </a:pPr>
            <a:r>
              <a:rPr lang="en-US" sz="3000" b="0" i="0" dirty="0">
                <a:solidFill>
                  <a:srgbClr val="0D0D0D"/>
                </a:solidFill>
                <a:effectLst/>
                <a:latin typeface="Söhne"/>
              </a:rPr>
              <a:t>Open a terminal or command prompt.</a:t>
            </a:r>
          </a:p>
          <a:p>
            <a:pPr lvl="1">
              <a:buFont typeface="Arial" panose="020B0604020202020204" pitchFamily="34" charset="0"/>
              <a:buChar char="•"/>
            </a:pPr>
            <a:r>
              <a:rPr lang="en-US" sz="3000" b="0" i="0" dirty="0">
                <a:solidFill>
                  <a:srgbClr val="0D0D0D"/>
                </a:solidFill>
                <a:effectLst/>
                <a:latin typeface="Söhne"/>
              </a:rPr>
              <a:t>Navigate to the directory containing the keylogger script.</a:t>
            </a:r>
          </a:p>
          <a:p>
            <a:pPr lvl="1">
              <a:buFont typeface="Arial" panose="020B0604020202020204" pitchFamily="34" charset="0"/>
              <a:buChar char="•"/>
            </a:pPr>
            <a:r>
              <a:rPr lang="en-US" sz="3000" b="0" i="0" dirty="0">
                <a:solidFill>
                  <a:srgbClr val="0D0D0D"/>
                </a:solidFill>
                <a:effectLst/>
                <a:latin typeface="Söhne"/>
              </a:rPr>
              <a:t>Run the keylogger script using Python:</a:t>
            </a:r>
          </a:p>
          <a:p>
            <a:pPr lvl="1">
              <a:buFont typeface="Arial" panose="020B0604020202020204" pitchFamily="34" charset="0"/>
              <a:buChar char="•"/>
            </a:pPr>
            <a:r>
              <a:rPr lang="en-US" sz="3000" dirty="0">
                <a:solidFill>
                  <a:schemeClr val="bg1"/>
                </a:solidFill>
                <a:highlight>
                  <a:srgbClr val="000000"/>
                </a:highlight>
              </a:rPr>
              <a:t>C:\Users\name&gt;python keylogger.py</a:t>
            </a:r>
          </a:p>
          <a:p>
            <a:pPr lvl="1">
              <a:buFont typeface="Arial" panose="020B0604020202020204" pitchFamily="34" charset="0"/>
              <a:buChar char="•"/>
            </a:pPr>
            <a:endParaRPr lang="en-US" sz="1900" dirty="0">
              <a:solidFill>
                <a:schemeClr val="bg1"/>
              </a:solidFill>
              <a:highlight>
                <a:srgbClr val="000000"/>
              </a:highlight>
            </a:endParaRPr>
          </a:p>
          <a:p>
            <a:pPr lvl="1">
              <a:buFont typeface="Arial" panose="020B0604020202020204" pitchFamily="34" charset="0"/>
              <a:buChar char="•"/>
            </a:pPr>
            <a:endParaRPr lang="en-US" b="0" i="0" dirty="0">
              <a:solidFill>
                <a:srgbClr val="0D0D0D"/>
              </a:solidFill>
              <a:effectLst/>
              <a:latin typeface="Söhne"/>
            </a:endParaRPr>
          </a:p>
          <a:p>
            <a:pPr lvl="1">
              <a:buFont typeface="Arial" panose="020B0604020202020204" pitchFamily="34" charset="0"/>
              <a:buChar char="•"/>
            </a:pPr>
            <a:endParaRPr lang="en-US" b="0" i="0" dirty="0">
              <a:solidFill>
                <a:srgbClr val="0D0D0D"/>
              </a:solidFill>
              <a:effectLst/>
              <a:latin typeface="Söhne"/>
            </a:endParaRPr>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4"/>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1048609" name="Content Placeholder 1"/>
          <p:cNvSpPr>
            <a:spLocks noGrp="1"/>
          </p:cNvSpPr>
          <p:nvPr>
            <p:ph idx="1"/>
          </p:nvPr>
        </p:nvSpPr>
        <p:spPr/>
        <p:txBody>
          <a:bodyPr>
            <a:normAutofit/>
          </a:bodyPr>
          <a:lstStyle/>
          <a:p>
            <a:pPr marL="0" indent="0">
              <a:buNone/>
            </a:pPr>
            <a:r>
              <a:rPr lang="en-US" sz="1600" b="0" i="0" dirty="0">
                <a:solidFill>
                  <a:srgbClr val="0D0D0D"/>
                </a:solidFill>
                <a:effectLst/>
                <a:latin typeface="Söhne"/>
              </a:rPr>
              <a:t>Attached are the screenshots showcasing the execution of the keylogger system:</a:t>
            </a: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r>
              <a:rPr lang="en-IN" sz="2400" dirty="0"/>
              <a:t>										</a:t>
            </a:r>
            <a:br>
              <a:rPr lang="en-IN" sz="2400" dirty="0"/>
            </a:br>
            <a:endParaRPr lang="en-IN" sz="2400" dirty="0"/>
          </a:p>
        </p:txBody>
      </p:sp>
      <p:pic>
        <p:nvPicPr>
          <p:cNvPr id="2097153" name="Picture 3"/>
          <p:cNvPicPr>
            <a:picLocks noChangeAspect="1"/>
          </p:cNvPicPr>
          <p:nvPr/>
        </p:nvPicPr>
        <p:blipFill rotWithShape="1">
          <a:blip r:embed="rId2"/>
          <a:srcRect l="3348" t="1128" r="3052" b="4289"/>
          <a:stretch>
            <a:fillRect/>
          </a:stretch>
        </p:blipFill>
        <p:spPr>
          <a:xfrm>
            <a:off x="1142651" y="2321117"/>
            <a:ext cx="2701216" cy="2684173"/>
          </a:xfrm>
          <a:prstGeom prst="rect">
            <a:avLst/>
          </a:prstGeom>
        </p:spPr>
      </p:pic>
      <p:pic>
        <p:nvPicPr>
          <p:cNvPr id="2097154" name="Picture 6"/>
          <p:cNvPicPr>
            <a:picLocks noChangeAspect="1"/>
          </p:cNvPicPr>
          <p:nvPr/>
        </p:nvPicPr>
        <p:blipFill rotWithShape="1">
          <a:blip r:embed="rId3"/>
          <a:srcRect l="3514" t="3462" r="2518" b="2190"/>
          <a:stretch>
            <a:fillRect/>
          </a:stretch>
        </p:blipFill>
        <p:spPr>
          <a:xfrm>
            <a:off x="4342632" y="2381636"/>
            <a:ext cx="2600035" cy="2592665"/>
          </a:xfrm>
          <a:prstGeom prst="rect">
            <a:avLst/>
          </a:prstGeom>
        </p:spPr>
      </p:pic>
      <p:pic>
        <p:nvPicPr>
          <p:cNvPr id="2097155" name="Picture 8"/>
          <p:cNvPicPr>
            <a:picLocks noChangeAspect="1"/>
          </p:cNvPicPr>
          <p:nvPr/>
        </p:nvPicPr>
        <p:blipFill>
          <a:blip r:embed="rId4"/>
          <a:stretch>
            <a:fillRect/>
          </a:stretch>
        </p:blipFill>
        <p:spPr>
          <a:xfrm>
            <a:off x="7626040" y="2305187"/>
            <a:ext cx="2909456" cy="2667001"/>
          </a:xfrm>
          <a:prstGeom prst="rect">
            <a:avLst/>
          </a:prstGeom>
        </p:spPr>
      </p:pic>
      <p:sp>
        <p:nvSpPr>
          <p:cNvPr id="1048610" name="TextBox 9"/>
          <p:cNvSpPr txBox="1"/>
          <p:nvPr/>
        </p:nvSpPr>
        <p:spPr>
          <a:xfrm>
            <a:off x="1299457" y="5320748"/>
            <a:ext cx="2468209" cy="338554"/>
          </a:xfrm>
          <a:prstGeom prst="rect">
            <a:avLst/>
          </a:prstGeom>
          <a:noFill/>
        </p:spPr>
        <p:txBody>
          <a:bodyPr wrap="square" rtlCol="0">
            <a:spAutoFit/>
          </a:bodyPr>
          <a:lstStyle/>
          <a:p>
            <a:pPr algn="ctr"/>
            <a:r>
              <a:rPr lang="en-IN" sz="1600" dirty="0"/>
              <a:t>(Keylogger before starting)</a:t>
            </a:r>
          </a:p>
        </p:txBody>
      </p:sp>
      <p:sp>
        <p:nvSpPr>
          <p:cNvPr id="1048611" name="TextBox 12"/>
          <p:cNvSpPr txBox="1"/>
          <p:nvPr/>
        </p:nvSpPr>
        <p:spPr>
          <a:xfrm>
            <a:off x="4491181" y="5322141"/>
            <a:ext cx="2302935" cy="338554"/>
          </a:xfrm>
          <a:prstGeom prst="rect">
            <a:avLst/>
          </a:prstGeom>
          <a:noFill/>
        </p:spPr>
        <p:txBody>
          <a:bodyPr wrap="square" rtlCol="0">
            <a:spAutoFit/>
          </a:bodyPr>
          <a:lstStyle/>
          <a:p>
            <a:pPr algn="ctr"/>
            <a:r>
              <a:rPr lang="en-IN" sz="1600" dirty="0"/>
              <a:t>(Keylogger after starting)</a:t>
            </a:r>
          </a:p>
        </p:txBody>
      </p:sp>
      <p:sp>
        <p:nvSpPr>
          <p:cNvPr id="1048612" name="TextBox 13"/>
          <p:cNvSpPr txBox="1"/>
          <p:nvPr/>
        </p:nvSpPr>
        <p:spPr>
          <a:xfrm>
            <a:off x="7772399" y="5320748"/>
            <a:ext cx="2074334" cy="338554"/>
          </a:xfrm>
          <a:prstGeom prst="rect">
            <a:avLst/>
          </a:prstGeom>
          <a:noFill/>
        </p:spPr>
        <p:txBody>
          <a:bodyPr wrap="square" rtlCol="0">
            <a:spAutoFit/>
          </a:bodyPr>
          <a:lstStyle/>
          <a:p>
            <a:pPr algn="ctr"/>
            <a:r>
              <a:rPr lang="en-IN" sz="1600" dirty="0"/>
              <a:t>(Log File)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8ABF98-B3ED-49FA-8F98-74294B3A5B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1430</Words>
  <Application>Microsoft Office PowerPoint</Application>
  <PresentationFormat>Widescreen</PresentationFormat>
  <Paragraphs>144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PowerPoint Presentation</vt:lpstr>
      <vt:lpstr>System  Approach</vt:lpstr>
      <vt:lpstr>Algorithm</vt:lpstr>
      <vt:lpstr>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gokul giri</cp:lastModifiedBy>
  <cp:revision>2</cp:revision>
  <dcterms:created xsi:type="dcterms:W3CDTF">2021-05-26T05:50:10Z</dcterms:created>
  <dcterms:modified xsi:type="dcterms:W3CDTF">2024-04-01T14:22:23Z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6c18a9c5c47c42c9888132a5dc3afab2</vt:lpwstr>
  </property>
</Properties>
</file>