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5" r:id="rId3"/>
    <p:sldId id="277" r:id="rId4"/>
    <p:sldId id="278" r:id="rId5"/>
    <p:sldId id="280" r:id="rId6"/>
    <p:sldId id="260" r:id="rId7"/>
    <p:sldId id="258" r:id="rId8"/>
    <p:sldId id="276" r:id="rId9"/>
    <p:sldId id="261" r:id="rId10"/>
    <p:sldId id="263" r:id="rId11"/>
    <p:sldId id="281" r:id="rId12"/>
    <p:sldId id="264" r:id="rId13"/>
    <p:sldId id="271" r:id="rId14"/>
    <p:sldId id="274" r:id="rId15"/>
    <p:sldId id="273" r:id="rId16"/>
    <p:sldId id="272"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2157" autoAdjust="0"/>
  </p:normalViewPr>
  <p:slideViewPr>
    <p:cSldViewPr snapToGrid="0">
      <p:cViewPr varScale="1">
        <p:scale>
          <a:sx n="76" d="100"/>
          <a:sy n="76" d="100"/>
        </p:scale>
        <p:origin x="936"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p14="http://schemas.microsoft.com/office/powerpoint/2010/main"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7</a:t>
            </a:fld>
            <a:endParaRPr lang="en-US"/>
          </a:p>
        </p:txBody>
      </p:sp>
    </p:spTree>
    <p:extLst>
      <p:ext uri="{BB962C8B-B14F-4D97-AF65-F5344CB8AC3E}">
        <p14:creationId xmlns:p14="http://schemas.microsoft.com/office/powerpoint/2010/main" val="21630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10</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p14="http://schemas.microsoft.com/office/powerpoint/2010/main" val="179027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14</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15</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16</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17</a:t>
            </a:fld>
            <a:endParaRPr lang="en-US"/>
          </a:p>
        </p:txBody>
      </p:sp>
    </p:spTree>
    <p:extLst>
      <p:ext uri="{BB962C8B-B14F-4D97-AF65-F5344CB8AC3E}">
        <p14:creationId xmlns:p14="http://schemas.microsoft.com/office/powerpoint/2010/main"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3EFD240-F039-4337-B5FD-3E68A9461EE9}" type="datetimeFigureOut">
              <a:rPr lang="en-US" smtClean="0"/>
              <a:pPr/>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110601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FD240-F039-4337-B5FD-3E68A9461EE9}" type="datetimeFigureOut">
              <a:rPr lang="en-US" smtClean="0"/>
              <a:pPr/>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74655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33EFD240-F039-4337-B5FD-3E68A9461EE9}" type="datetimeFigureOut">
              <a:rPr lang="en-US" smtClean="0"/>
              <a:pPr/>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24735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3EFD240-F039-4337-B5FD-3E68A9461EE9}" type="datetimeFigureOut">
              <a:rPr lang="en-US" smtClean="0"/>
              <a:pPr/>
              <a:t>3/27/2024</a:t>
            </a:fld>
            <a:endParaRPr lang="en-US"/>
          </a:p>
        </p:txBody>
      </p:sp>
      <p:sp>
        <p:nvSpPr>
          <p:cNvPr id="4" name="Rectangle 3">
            <a:extLst>
              <a:ext uri="{FF2B5EF4-FFF2-40B4-BE49-F238E27FC236}">
                <a16:creationId xmlns:a16="http://schemas.microsoft.com/office/drawing/2014/main" id="{18865290-D3B7-7895-6008-9C547AC65050}"/>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76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3EFD240-F039-4337-B5FD-3E68A9461EE9}" type="datetimeFigureOut">
              <a:rPr lang="en-US" smtClean="0"/>
              <a:pPr/>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183005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FD240-F039-4337-B5FD-3E68A9461EE9}" type="datetimeFigureOut">
              <a:rPr lang="en-US" smtClean="0"/>
              <a:pPr/>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63846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FD240-F039-4337-B5FD-3E68A9461EE9}" type="datetimeFigureOut">
              <a:rPr lang="en-US" smtClean="0"/>
              <a:pPr/>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13861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3EFD240-F039-4337-B5FD-3E68A9461EE9}" type="datetimeFigureOut">
              <a:rPr lang="en-US" smtClean="0"/>
              <a:pPr/>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6950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FD240-F039-4337-B5FD-3E68A9461EE9}" type="datetimeFigureOut">
              <a:rPr lang="en-US" smtClean="0"/>
              <a:pPr/>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1F03A6C7-9C96-45EF-B679-9BFAB9A6C4ED}" type="slidenum">
              <a:rPr lang="en-US" smtClean="0"/>
              <a:pPr/>
              <a:t>‹#›</a:t>
            </a:fld>
            <a:endParaRPr lang="en-US"/>
          </a:p>
        </p:txBody>
      </p:sp>
      <p:sp>
        <p:nvSpPr>
          <p:cNvPr id="5" name="Rectangle 4">
            <a:extLst>
              <a:ext uri="{FF2B5EF4-FFF2-40B4-BE49-F238E27FC236}">
                <a16:creationId xmlns:a16="http://schemas.microsoft.com/office/drawing/2014/main" id="{35D0E5EE-E4A3-1413-FEE7-37711BEAE403}"/>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60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33EFD240-F039-4337-B5FD-3E68A9461EE9}" type="datetimeFigureOut">
              <a:rPr lang="en-US" smtClean="0"/>
              <a:pPr/>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419514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FD240-F039-4337-B5FD-3E68A9461EE9}" type="datetimeFigureOut">
              <a:rPr lang="en-US" smtClean="0"/>
              <a:pPr/>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98878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3EFD240-F039-4337-B5FD-3E68A9461EE9}" type="datetimeFigureOut">
              <a:rPr lang="en-US" smtClean="0"/>
              <a:pPr/>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1F03A6C7-9C96-45EF-B679-9BFAB9A6C4ED}"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73018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BD2C344-923D-4837-86E1-11657CB22C46}"/>
              </a:ext>
            </a:extLst>
          </p:cNvPr>
          <p:cNvSpPr/>
          <p:nvPr/>
        </p:nvSpPr>
        <p:spPr>
          <a:xfrm>
            <a:off x="0"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1637968" y="2053837"/>
            <a:ext cx="8677835" cy="1564953"/>
          </a:xfrm>
        </p:spPr>
        <p:txBody>
          <a:bodyPr lIns="0" tIns="0" rIns="0" bIns="0"/>
          <a:lstStyle/>
          <a:p>
            <a:pPr algn="l"/>
            <a:r>
              <a:rPr lang="en-US" dirty="0">
                <a:solidFill>
                  <a:schemeClr val="bg1"/>
                </a:solidFill>
              </a:rPr>
              <a:t>PHISHING ATTACKS AND </a:t>
            </a:r>
            <a:br>
              <a:rPr lang="en-US" dirty="0">
                <a:solidFill>
                  <a:schemeClr val="bg1"/>
                </a:solidFill>
              </a:rPr>
            </a:br>
            <a:r>
              <a:rPr lang="en-US" dirty="0">
                <a:solidFill>
                  <a:schemeClr val="bg1"/>
                </a:solidFill>
              </a:rPr>
              <a:t>KEYLOGGER</a:t>
            </a:r>
          </a:p>
        </p:txBody>
      </p:sp>
      <p:sp>
        <p:nvSpPr>
          <p:cNvPr id="3" name="Subtitle 2">
            <a:extLst>
              <a:ext uri="{FF2B5EF4-FFF2-40B4-BE49-F238E27FC236}">
                <a16:creationId xmlns:a16="http://schemas.microsoft.com/office/drawing/2014/main" id="{134B772C-A6C7-4F0A-BC70-B0B39BAD78B7}"/>
              </a:ext>
            </a:extLst>
          </p:cNvPr>
          <p:cNvSpPr>
            <a:spLocks noGrp="1"/>
          </p:cNvSpPr>
          <p:nvPr>
            <p:ph type="subTitle" idx="1"/>
          </p:nvPr>
        </p:nvSpPr>
        <p:spPr>
          <a:xfrm>
            <a:off x="1536037" y="3650517"/>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a:solidFill>
                  <a:schemeClr val="bg1"/>
                </a:solidFill>
              </a:rPr>
              <a:t>PROJECT</a:t>
            </a:r>
            <a:endParaRPr lang="en-US" sz="1600" b="1" dirty="0">
              <a:solidFill>
                <a:schemeClr val="bg1"/>
              </a:solidFill>
            </a:endParaRPr>
          </a:p>
        </p:txBody>
      </p:sp>
      <p:grpSp>
        <p:nvGrpSpPr>
          <p:cNvPr id="17" name="Group 16">
            <a:extLst>
              <a:ext uri="{FF2B5EF4-FFF2-40B4-BE49-F238E27FC236}">
                <a16:creationId xmlns:a16="http://schemas.microsoft.com/office/drawing/2014/main" id="{479D2A31-0639-437A-8BEE-DA2190FEEC32}"/>
              </a:ext>
            </a:extLst>
          </p:cNvPr>
          <p:cNvGrpSpPr/>
          <p:nvPr/>
        </p:nvGrpSpPr>
        <p:grpSpPr>
          <a:xfrm rot="5400000">
            <a:off x="622931" y="3618790"/>
            <a:ext cx="1564953" cy="0"/>
            <a:chOff x="1523996" y="3509963"/>
            <a:chExt cx="3908154" cy="0"/>
          </a:xfrm>
        </p:grpSpPr>
        <p:cxnSp>
          <p:nvCxnSpPr>
            <p:cNvPr id="12" name="Straight Connector 11">
              <a:extLst>
                <a:ext uri="{FF2B5EF4-FFF2-40B4-BE49-F238E27FC236}">
                  <a16:creationId xmlns:a16="http://schemas.microsoft.com/office/drawing/2014/main"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022046"/>
            <a:ext cx="6096000" cy="1477328"/>
          </a:xfrm>
          <a:prstGeom prst="rect">
            <a:avLst/>
          </a:prstGeom>
        </p:spPr>
        <p:txBody>
          <a:bodyPr>
            <a:spAutoFit/>
          </a:bodyPr>
          <a:lstStyle/>
          <a:p>
            <a:r>
              <a:rPr lang="en-US" b="1" dirty="0">
                <a:solidFill>
                  <a:schemeClr val="bg2">
                    <a:lumMod val="25000"/>
                  </a:schemeClr>
                </a:solidFill>
              </a:rPr>
              <a:t>NAME – </a:t>
            </a:r>
            <a:r>
              <a:rPr lang="en-US" dirty="0">
                <a:solidFill>
                  <a:schemeClr val="bg1"/>
                </a:solidFill>
              </a:rPr>
              <a:t>GOKUL S</a:t>
            </a:r>
          </a:p>
          <a:p>
            <a:r>
              <a:rPr lang="en-IN" b="1" dirty="0">
                <a:solidFill>
                  <a:schemeClr val="bg2">
                    <a:lumMod val="25000"/>
                  </a:schemeClr>
                </a:solidFill>
              </a:rPr>
              <a:t>REG NO- </a:t>
            </a:r>
            <a:r>
              <a:rPr lang="en-IN" dirty="0">
                <a:solidFill>
                  <a:schemeClr val="bg1"/>
                </a:solidFill>
              </a:rPr>
              <a:t>510821205008</a:t>
            </a:r>
          </a:p>
          <a:p>
            <a:r>
              <a:rPr lang="en-US" b="1" dirty="0">
                <a:solidFill>
                  <a:schemeClr val="bg2">
                    <a:lumMod val="25000"/>
                  </a:schemeClr>
                </a:solidFill>
              </a:rPr>
              <a:t>COLLEGE NAME – </a:t>
            </a:r>
            <a:r>
              <a:rPr lang="en-US" dirty="0">
                <a:solidFill>
                  <a:schemeClr val="bg1"/>
                </a:solidFill>
              </a:rPr>
              <a:t>GANADHIPATHY TULSI’S JAIN ENGINEERING COLLEGE</a:t>
            </a:r>
          </a:p>
          <a:p>
            <a:r>
              <a:rPr lang="en-US" b="1" dirty="0">
                <a:solidFill>
                  <a:schemeClr val="bg2">
                    <a:lumMod val="25000"/>
                  </a:schemeClr>
                </a:solidFill>
              </a:rPr>
              <a:t>DEPT –  </a:t>
            </a:r>
            <a:r>
              <a:rPr lang="en-US" b="1" dirty="0">
                <a:solidFill>
                  <a:schemeClr val="bg1">
                    <a:lumMod val="95000"/>
                  </a:schemeClr>
                </a:solidFill>
              </a:rPr>
              <a:t>B.TECH- </a:t>
            </a:r>
            <a:r>
              <a:rPr lang="en-US" dirty="0">
                <a:solidFill>
                  <a:schemeClr val="bg1"/>
                </a:solidFill>
              </a:rPr>
              <a:t>INFORMATION TECHNOLOGY</a:t>
            </a:r>
          </a:p>
        </p:txBody>
      </p:sp>
    </p:spTree>
    <p:extLst>
      <p:ext uri="{BB962C8B-B14F-4D97-AF65-F5344CB8AC3E}">
        <p14:creationId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282116" y="366375"/>
            <a:ext cx="2928582" cy="625475"/>
          </a:xfrm>
        </p:spPr>
        <p:txBody>
          <a:bodyPr>
            <a:normAutofit fontScale="90000"/>
          </a:bodyPr>
          <a:lstStyle/>
          <a:p>
            <a:r>
              <a:rPr lang="en-IN" sz="3600" dirty="0">
                <a:latin typeface="Inter"/>
              </a:rPr>
              <a:t>ALGORITHM</a:t>
            </a:r>
            <a:endParaRPr lang="en-US" sz="3600" dirty="0">
              <a:latin typeface="Inter"/>
            </a:endParaRPr>
          </a:p>
        </p:txBody>
      </p:sp>
      <p:grpSp>
        <p:nvGrpSpPr>
          <p:cNvPr id="37"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690362" y="1159280"/>
            <a:ext cx="11011710" cy="4801314"/>
          </a:xfrm>
          <a:prstGeom prst="rect">
            <a:avLst/>
          </a:prstGeom>
        </p:spPr>
        <p:txBody>
          <a:bodyPr wrap="square">
            <a:spAutoFit/>
          </a:bodyPr>
          <a:lstStyle/>
          <a:p>
            <a:pPr marL="305435" indent="-305435" algn="just"/>
            <a:r>
              <a:rPr lang="en-US" dirty="0">
                <a:solidFill>
                  <a:schemeClr val="bg1"/>
                </a:solidFill>
                <a:ea typeface="+mn-lt"/>
                <a:cs typeface="+mn-lt"/>
              </a:rPr>
              <a:t>	    The </a:t>
            </a:r>
            <a:r>
              <a:rPr lang="en-US" dirty="0" err="1">
                <a:solidFill>
                  <a:schemeClr val="bg1"/>
                </a:solidFill>
                <a:ea typeface="+mn-lt"/>
                <a:cs typeface="+mn-lt"/>
              </a:rPr>
              <a:t>keylogger</a:t>
            </a:r>
            <a:r>
              <a:rPr lang="en-US" dirty="0">
                <a:solidFill>
                  <a:schemeClr val="bg1"/>
                </a:solidFill>
                <a:ea typeface="+mn-lt"/>
                <a:cs typeface="+mn-lt"/>
              </a:rPr>
              <a:t> algorithm plays a crucial role in capturing and processing keystrokes effectively while      ensuring the system's efficiency and reliability.</a:t>
            </a:r>
          </a:p>
          <a:p>
            <a:pPr marL="305435" indent="-305435" algn="just"/>
            <a:r>
              <a:rPr lang="en-US" dirty="0">
                <a:solidFill>
                  <a:schemeClr val="bg1"/>
                </a:solidFill>
                <a:ea typeface="+mn-lt"/>
                <a:cs typeface="+mn-lt"/>
              </a:rPr>
              <a:t>         Below is an outline of the </a:t>
            </a:r>
            <a:r>
              <a:rPr lang="en-US" dirty="0" err="1">
                <a:solidFill>
                  <a:schemeClr val="bg1"/>
                </a:solidFill>
                <a:ea typeface="+mn-lt"/>
                <a:cs typeface="+mn-lt"/>
              </a:rPr>
              <a:t>keylogger</a:t>
            </a:r>
            <a:r>
              <a:rPr lang="en-US" dirty="0">
                <a:solidFill>
                  <a:schemeClr val="bg1"/>
                </a:solidFill>
                <a:ea typeface="+mn-lt"/>
                <a:cs typeface="+mn-lt"/>
              </a:rPr>
              <a:t> algorithm:</a:t>
            </a:r>
            <a:endParaRPr lang="en-IN" b="1"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r>
              <a:rPr lang="en-IN" b="1" dirty="0">
                <a:solidFill>
                  <a:srgbClr val="FFC000"/>
                </a:solidFill>
              </a:rPr>
              <a:t>Initialization</a:t>
            </a:r>
            <a:r>
              <a:rPr lang="en-IN" dirty="0">
                <a:solidFill>
                  <a:srgbClr val="FFC000"/>
                </a:solidFill>
              </a:rPr>
              <a:t>:</a:t>
            </a:r>
          </a:p>
          <a:p>
            <a:pPr marL="629920" lvl="1" indent="-305435" algn="just"/>
            <a:r>
              <a:rPr lang="en-US" dirty="0">
                <a:solidFill>
                  <a:schemeClr val="bg1"/>
                </a:solidFill>
              </a:rPr>
              <a:t>Initialize the </a:t>
            </a:r>
            <a:r>
              <a:rPr lang="en-US" dirty="0" err="1">
                <a:solidFill>
                  <a:schemeClr val="bg1"/>
                </a:solidFill>
              </a:rPr>
              <a:t>keylogger</a:t>
            </a:r>
            <a:r>
              <a:rPr lang="en-US" dirty="0">
                <a:solidFill>
                  <a:schemeClr val="bg1"/>
                </a:solidFill>
              </a:rPr>
              <a:t> system, including setting up event listeners and data structures to store captured keystrokes.</a:t>
            </a:r>
          </a:p>
          <a:p>
            <a:pPr marL="629920" lvl="1" indent="-305435" algn="just"/>
            <a:endParaRPr lang="en-US" dirty="0">
              <a:solidFill>
                <a:schemeClr val="bg1"/>
              </a:solidFill>
            </a:endParaRPr>
          </a:p>
          <a:p>
            <a:pPr marL="629920" lvl="1" indent="-305435" algn="just"/>
            <a:endParaRPr lang="en-IN" dirty="0">
              <a:solidFill>
                <a:schemeClr val="bg1"/>
              </a:solidFill>
            </a:endParaRPr>
          </a:p>
          <a:p>
            <a:pPr marL="305435" indent="-305435" algn="just">
              <a:buFont typeface="Arial" pitchFamily="34" charset="0"/>
              <a:buChar char="•"/>
            </a:pPr>
            <a:r>
              <a:rPr lang="en-IN" b="1" dirty="0">
                <a:solidFill>
                  <a:srgbClr val="FFC000"/>
                </a:solidFill>
              </a:rPr>
              <a:t>Keystroke Capture:</a:t>
            </a:r>
          </a:p>
          <a:p>
            <a:pPr marL="629435" lvl="1" indent="-305435" algn="just"/>
            <a:r>
              <a:rPr lang="en-US" dirty="0">
                <a:solidFill>
                  <a:schemeClr val="bg1"/>
                </a:solidFill>
              </a:rPr>
              <a:t>Continuously monitor keyboard events using event listeners, capturing each keystroke as it occurs.</a:t>
            </a:r>
          </a:p>
          <a:p>
            <a:pPr marL="629435" lvl="1" indent="-305435" algn="just"/>
            <a:r>
              <a:rPr lang="en-US" dirty="0">
                <a:solidFill>
                  <a:schemeClr val="bg1"/>
                </a:solidFill>
              </a:rPr>
              <a:t>Record the timestamp, key type (pressed, held, released), and the corresponding key code or character.</a:t>
            </a:r>
            <a:endParaRPr lang="en-IN"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r>
              <a:rPr lang="en-IN" b="1" dirty="0">
                <a:solidFill>
                  <a:srgbClr val="FFC000"/>
                </a:solidFill>
              </a:rPr>
              <a:t>Data Processing:</a:t>
            </a:r>
          </a:p>
          <a:p>
            <a:pPr marL="629435" lvl="1" indent="-305435" algn="just"/>
            <a:r>
              <a:rPr lang="en-US" dirty="0">
                <a:solidFill>
                  <a:schemeClr val="bg1"/>
                </a:solidFill>
              </a:rPr>
              <a:t>Preprocess the captured keystrokes to filter out irrelevant or redundant information.</a:t>
            </a:r>
          </a:p>
          <a:p>
            <a:pPr marL="629435" lvl="1" indent="-305435" algn="just"/>
            <a:r>
              <a:rPr lang="en-US" dirty="0">
                <a:solidFill>
                  <a:schemeClr val="bg1"/>
                </a:solidFill>
              </a:rPr>
              <a:t>Organize the keystroke data into a structured format for storage and analysis, such as JSON or CSV.</a:t>
            </a:r>
            <a:endParaRPr lang="en-IN"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32A1A51-3935-4FEE-92CB-A5E149E9C8AF}"/>
              </a:ext>
            </a:extLst>
          </p:cNvPr>
          <p:cNvGrpSpPr/>
          <p:nvPr/>
        </p:nvGrpSpPr>
        <p:grpSpPr>
          <a:xfrm flipH="1">
            <a:off x="0" y="0"/>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731520" y="1222500"/>
            <a:ext cx="11026163" cy="3416320"/>
          </a:xfrm>
          <a:prstGeom prst="rect">
            <a:avLst/>
          </a:prstGeom>
        </p:spPr>
        <p:txBody>
          <a:bodyPr wrap="square">
            <a:spAutoFit/>
          </a:bodyPr>
          <a:lstStyle/>
          <a:p>
            <a:pPr algn="just"/>
            <a:r>
              <a:rPr lang="en-US" sz="3600" dirty="0">
                <a:solidFill>
                  <a:srgbClr val="FFFF00"/>
                </a:solidFill>
                <a:ea typeface="+mn-lt"/>
                <a:cs typeface="+mn-lt"/>
              </a:rPr>
              <a:t>.</a:t>
            </a:r>
            <a:r>
              <a:rPr lang="en-US" dirty="0">
                <a:solidFill>
                  <a:schemeClr val="bg1"/>
                </a:solidFill>
                <a:ea typeface="+mn-lt"/>
                <a:cs typeface="+mn-lt"/>
              </a:rPr>
              <a:t>  </a:t>
            </a:r>
            <a:r>
              <a:rPr lang="en-US" b="1" dirty="0">
                <a:solidFill>
                  <a:srgbClr val="FFC000"/>
                </a:solidFill>
                <a:ea typeface="+mn-lt"/>
                <a:cs typeface="+mn-lt"/>
              </a:rPr>
              <a:t>Storage</a:t>
            </a:r>
            <a:r>
              <a:rPr lang="en-US" dirty="0">
                <a:solidFill>
                  <a:schemeClr val="bg1"/>
                </a:solidFill>
                <a:ea typeface="+mn-lt"/>
                <a:cs typeface="+mn-lt"/>
              </a:rPr>
              <a:t> </a:t>
            </a:r>
            <a:r>
              <a:rPr lang="en-IN" b="1" dirty="0">
                <a:solidFill>
                  <a:srgbClr val="FFC000"/>
                </a:solidFill>
              </a:rPr>
              <a:t>and Logging:</a:t>
            </a:r>
          </a:p>
          <a:p>
            <a:pPr marL="629435" lvl="1" indent="-305435" algn="just"/>
            <a:r>
              <a:rPr lang="en-US" dirty="0">
                <a:solidFill>
                  <a:schemeClr val="bg1"/>
                </a:solidFill>
              </a:rPr>
              <a:t>    Store the processed keystroke data securely, ensuring encryption and protection against unauthorized access.</a:t>
            </a:r>
          </a:p>
          <a:p>
            <a:pPr marL="629435" lvl="1" indent="-305435" algn="just"/>
            <a:endParaRPr lang="en-US" dirty="0">
              <a:solidFill>
                <a:schemeClr val="bg1"/>
              </a:solidFill>
            </a:endParaRPr>
          </a:p>
          <a:p>
            <a:pPr marL="629435" lvl="1" indent="-305435" algn="just"/>
            <a:r>
              <a:rPr lang="en-US" dirty="0">
                <a:solidFill>
                  <a:schemeClr val="bg1"/>
                </a:solidFill>
              </a:rPr>
              <a:t>     Implement logging mechanisms to maintain a record of all keystrokes captured over time, facilitating analysis and forensic investigations.</a:t>
            </a:r>
          </a:p>
          <a:p>
            <a:pPr marL="629435" lvl="1" indent="-305435" algn="just"/>
            <a:endParaRPr lang="en-US" dirty="0">
              <a:solidFill>
                <a:schemeClr val="bg1"/>
              </a:solidFill>
            </a:endParaRPr>
          </a:p>
          <a:p>
            <a:pPr marL="629435" lvl="1" indent="-305435" algn="just"/>
            <a:endParaRPr lang="en-US" dirty="0">
              <a:solidFill>
                <a:schemeClr val="bg1"/>
              </a:solidFill>
            </a:endParaRPr>
          </a:p>
          <a:p>
            <a:pPr marL="305435" indent="-305435" algn="just">
              <a:buFont typeface="Arial" pitchFamily="34" charset="0"/>
              <a:buChar char="•"/>
            </a:pPr>
            <a:r>
              <a:rPr lang="en-IN" b="1" dirty="0">
                <a:solidFill>
                  <a:srgbClr val="FFC000"/>
                </a:solidFill>
              </a:rPr>
              <a:t>User Interface Interaction:</a:t>
            </a:r>
            <a:endParaRPr lang="en-US" b="1" dirty="0">
              <a:solidFill>
                <a:srgbClr val="FFC000"/>
              </a:solidFill>
            </a:endParaRPr>
          </a:p>
          <a:p>
            <a:pPr marL="629435" lvl="1" indent="-305435" algn="just"/>
            <a:r>
              <a:rPr lang="en-US" dirty="0">
                <a:solidFill>
                  <a:schemeClr val="bg1"/>
                </a:solidFill>
              </a:rPr>
              <a:t>     Develop user interface components to interact with the </a:t>
            </a:r>
            <a:r>
              <a:rPr lang="en-US" dirty="0" err="1">
                <a:solidFill>
                  <a:schemeClr val="bg1"/>
                </a:solidFill>
              </a:rPr>
              <a:t>keylogger</a:t>
            </a:r>
            <a:r>
              <a:rPr lang="en-US" dirty="0">
                <a:solidFill>
                  <a:schemeClr val="bg1"/>
                </a:solidFill>
              </a:rPr>
              <a:t> system, including options</a:t>
            </a:r>
          </a:p>
          <a:p>
            <a:pPr marL="629435" lvl="1" indent="-305435" algn="just"/>
            <a:r>
              <a:rPr lang="en-US" dirty="0">
                <a:solidFill>
                  <a:schemeClr val="bg1"/>
                </a:solidFill>
              </a:rPr>
              <a:t>     for starting/stopping logging, viewing logs, and configuring settings.</a:t>
            </a:r>
            <a:endParaRPr lang="en-IN" dirty="0">
              <a:solidFill>
                <a:schemeClr val="bg1"/>
              </a:solidFill>
            </a:endParaRPr>
          </a:p>
        </p:txBody>
      </p:sp>
    </p:spTree>
    <p:extLst>
      <p:ext uri="{BB962C8B-B14F-4D97-AF65-F5344CB8AC3E}">
        <p14:creationId xmlns:p14="http://schemas.microsoft.com/office/powerpoint/2010/main" val="386593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94738" y="520590"/>
            <a:ext cx="3897542" cy="769441"/>
          </a:xfrm>
          <a:prstGeom prst="rect">
            <a:avLst/>
          </a:prstGeom>
        </p:spPr>
        <p:txBody>
          <a:bodyPr wrap="none">
            <a:spAutoFit/>
          </a:bodyPr>
          <a:lstStyle/>
          <a:p>
            <a:r>
              <a:rPr lang="en-IN" sz="4400" b="1" dirty="0">
                <a:solidFill>
                  <a:prstClr val="white"/>
                </a:solidFill>
                <a:ea typeface="+mj-ea"/>
                <a:cs typeface="Arabic Typesetting" panose="03020402040406030203" pitchFamily="66" charset="-78"/>
              </a:rPr>
              <a:t>DEPLOYMENT</a:t>
            </a:r>
            <a:endParaRPr lang="en-US" dirty="0"/>
          </a:p>
        </p:txBody>
      </p:sp>
      <p:sp>
        <p:nvSpPr>
          <p:cNvPr id="22" name="Rectangle 21"/>
          <p:cNvSpPr/>
          <p:nvPr/>
        </p:nvSpPr>
        <p:spPr>
          <a:xfrm>
            <a:off x="1575881" y="-408562"/>
            <a:ext cx="8365788" cy="9633406"/>
          </a:xfrm>
          <a:prstGeom prst="rect">
            <a:avLst/>
          </a:prstGeom>
        </p:spPr>
        <p:txBody>
          <a:bodyPr wrap="square">
            <a:spAutoFit/>
          </a:bodyPr>
          <a:lstStyle/>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	The deployment of the </a:t>
            </a:r>
            <a:r>
              <a:rPr lang="en-US" sz="2000" dirty="0" err="1">
                <a:solidFill>
                  <a:schemeClr val="bg1"/>
                </a:solidFill>
              </a:rPr>
              <a:t>keylogger</a:t>
            </a:r>
            <a:r>
              <a:rPr lang="en-US" sz="2000" dirty="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a:solidFill>
                  <a:srgbClr val="FFFF00"/>
                </a:solidFill>
              </a:rPr>
              <a:t>Installation:</a:t>
            </a:r>
            <a:endParaRPr lang="en-US" sz="2000" dirty="0">
              <a:solidFill>
                <a:srgbClr val="FFFF00"/>
              </a:solidFill>
            </a:endParaRPr>
          </a:p>
          <a:p>
            <a:r>
              <a:rPr lang="en-US" sz="2000" dirty="0">
                <a:solidFill>
                  <a:schemeClr val="bg1"/>
                </a:solidFill>
              </a:rPr>
              <a:t>	Install necessary packages using pip:</a:t>
            </a:r>
          </a:p>
          <a:p>
            <a:r>
              <a:rPr lang="en-US" sz="2000" dirty="0">
                <a:solidFill>
                  <a:schemeClr val="bg1"/>
                </a:solidFill>
              </a:rPr>
              <a:t>C:\Users\name&gt;pip install </a:t>
            </a:r>
            <a:r>
              <a:rPr lang="en-US" sz="2000" dirty="0" err="1">
                <a:solidFill>
                  <a:schemeClr val="bg1"/>
                </a:solidFill>
              </a:rPr>
              <a:t>pynput</a:t>
            </a:r>
            <a:endParaRPr lang="en-US" sz="2000" dirty="0">
              <a:solidFill>
                <a:schemeClr val="bg1"/>
              </a:solidFill>
            </a:endParaRPr>
          </a:p>
          <a:p>
            <a:r>
              <a:rPr lang="en-US" sz="2000" dirty="0">
                <a:solidFill>
                  <a:schemeClr val="bg1"/>
                </a:solidFill>
              </a:rPr>
              <a:t>Download the </a:t>
            </a:r>
            <a:r>
              <a:rPr lang="en-US" sz="2000" dirty="0" err="1">
                <a:solidFill>
                  <a:schemeClr val="bg1"/>
                </a:solidFill>
              </a:rPr>
              <a:t>keylogger</a:t>
            </a:r>
            <a:r>
              <a:rPr lang="en-US" sz="2000" dirty="0">
                <a:solidFill>
                  <a:schemeClr val="bg1"/>
                </a:solidFill>
              </a:rPr>
              <a:t> script (keylogger.py) onto the target system.</a:t>
            </a:r>
          </a:p>
          <a:p>
            <a:pPr>
              <a:buFont typeface="Arial" pitchFamily="34" charset="0"/>
              <a:buChar char="•"/>
            </a:pPr>
            <a:r>
              <a:rPr lang="en-US" sz="2000" b="1" dirty="0">
                <a:solidFill>
                  <a:srgbClr val="FFFF00"/>
                </a:solidFill>
              </a:rPr>
              <a:t>Configuration</a:t>
            </a:r>
            <a:r>
              <a:rPr lang="en-US" sz="2000" b="1" dirty="0">
                <a:solidFill>
                  <a:schemeClr val="bg1"/>
                </a:solidFill>
              </a:rPr>
              <a:t>:</a:t>
            </a:r>
            <a:endParaRPr lang="en-US" sz="2000" dirty="0">
              <a:solidFill>
                <a:schemeClr val="bg1"/>
              </a:solidFill>
            </a:endParaRPr>
          </a:p>
          <a:p>
            <a:r>
              <a:rPr lang="en-US" sz="2000" dirty="0">
                <a:solidFill>
                  <a:schemeClr val="bg1"/>
                </a:solidFill>
              </a:rPr>
              <a:t>	Modify any configuration options in the </a:t>
            </a:r>
            <a:r>
              <a:rPr lang="en-US" sz="2000" dirty="0" err="1">
                <a:solidFill>
                  <a:schemeClr val="bg1"/>
                </a:solidFill>
              </a:rPr>
              <a:t>keylogger</a:t>
            </a:r>
            <a:r>
              <a:rPr lang="en-US" sz="2000" dirty="0">
                <a:solidFill>
                  <a:schemeClr val="bg1"/>
                </a:solidFill>
              </a:rPr>
              <a:t> script as needed (e.g., output file path, logging settings).</a:t>
            </a:r>
          </a:p>
          <a:p>
            <a:pPr>
              <a:buFont typeface="Arial" pitchFamily="34" charset="0"/>
              <a:buChar char="•"/>
            </a:pPr>
            <a:r>
              <a:rPr lang="en-US" sz="2000" b="1" dirty="0">
                <a:solidFill>
                  <a:srgbClr val="FFFF00"/>
                </a:solidFill>
              </a:rPr>
              <a:t>Execution:</a:t>
            </a:r>
            <a:endParaRPr lang="en-US" sz="2000" dirty="0">
              <a:solidFill>
                <a:srgbClr val="FFFF00"/>
              </a:solidFill>
            </a:endParaRPr>
          </a:p>
          <a:p>
            <a:r>
              <a:rPr lang="en-US" sz="2000" dirty="0">
                <a:solidFill>
                  <a:schemeClr val="bg1"/>
                </a:solidFill>
              </a:rPr>
              <a:t>	Open a terminal or command prompt.</a:t>
            </a:r>
          </a:p>
          <a:p>
            <a:r>
              <a:rPr lang="en-US" sz="2000" dirty="0">
                <a:solidFill>
                  <a:schemeClr val="bg1"/>
                </a:solidFill>
              </a:rPr>
              <a:t>Navigate to the directory containing the </a:t>
            </a:r>
            <a:r>
              <a:rPr lang="en-US" sz="2000" dirty="0" err="1">
                <a:solidFill>
                  <a:schemeClr val="bg1"/>
                </a:solidFill>
              </a:rPr>
              <a:t>keylogger</a:t>
            </a:r>
            <a:r>
              <a:rPr lang="en-US" sz="2000" dirty="0">
                <a:solidFill>
                  <a:schemeClr val="bg1"/>
                </a:solidFill>
              </a:rPr>
              <a:t> script.</a:t>
            </a:r>
          </a:p>
          <a:p>
            <a:r>
              <a:rPr lang="en-US" sz="2000" dirty="0">
                <a:solidFill>
                  <a:schemeClr val="bg1"/>
                </a:solidFill>
              </a:rPr>
              <a:t>Run the </a:t>
            </a:r>
            <a:r>
              <a:rPr lang="en-US" sz="2000" dirty="0" err="1">
                <a:solidFill>
                  <a:schemeClr val="bg1"/>
                </a:solidFill>
              </a:rPr>
              <a:t>keylogger</a:t>
            </a:r>
            <a:r>
              <a:rPr lang="en-US" sz="2000" dirty="0">
                <a:solidFill>
                  <a:schemeClr val="bg1"/>
                </a:solidFill>
              </a:rPr>
              <a:t> script using Python:</a:t>
            </a:r>
          </a:p>
          <a:p>
            <a:r>
              <a:rPr lang="en-US" sz="2000" dirty="0">
                <a:solidFill>
                  <a:schemeClr val="bg1"/>
                </a:solidFill>
              </a:rPr>
              <a:t>C:\Users\name&gt;python keylogger.py</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62060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RESULT</a:t>
            </a:r>
            <a:endParaRPr lang="en-US" dirty="0"/>
          </a:p>
        </p:txBody>
      </p:sp>
      <p:grpSp>
        <p:nvGrpSpPr>
          <p:cNvPr id="2"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Screenshot 2024-03-26 160515[13].png"/>
          <p:cNvPicPr>
            <a:picLocks noChangeAspect="1"/>
          </p:cNvPicPr>
          <p:nvPr/>
        </p:nvPicPr>
        <p:blipFill>
          <a:blip r:embed="rId3"/>
          <a:stretch>
            <a:fillRect/>
          </a:stretch>
        </p:blipFill>
        <p:spPr>
          <a:xfrm>
            <a:off x="1377664" y="899542"/>
            <a:ext cx="2343477" cy="2581635"/>
          </a:xfrm>
          <a:prstGeom prst="rect">
            <a:avLst/>
          </a:prstGeom>
        </p:spPr>
      </p:pic>
      <p:pic>
        <p:nvPicPr>
          <p:cNvPr id="11"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12"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3" name="Rectangle 12"/>
          <p:cNvSpPr/>
          <p:nvPr/>
        </p:nvSpPr>
        <p:spPr>
          <a:xfrm>
            <a:off x="1793553" y="3642367"/>
            <a:ext cx="1167307"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BEFORE START</a:t>
            </a:r>
            <a:endParaRPr lang="en-US" sz="1100" dirty="0"/>
          </a:p>
        </p:txBody>
      </p:sp>
      <p:sp>
        <p:nvSpPr>
          <p:cNvPr id="14" name="Rectangle 13"/>
          <p:cNvSpPr/>
          <p:nvPr/>
        </p:nvSpPr>
        <p:spPr>
          <a:xfrm>
            <a:off x="8534400" y="3647354"/>
            <a:ext cx="3120359" cy="261610"/>
          </a:xfrm>
          <a:prstGeom prst="rect">
            <a:avLst/>
          </a:prstGeom>
        </p:spPr>
        <p:txBody>
          <a:bodyPr wrap="square">
            <a:spAutoFit/>
          </a:bodyPr>
          <a:lstStyle/>
          <a:p>
            <a:r>
              <a:rPr lang="en-IN" sz="1100" b="1" i="1" dirty="0">
                <a:solidFill>
                  <a:prstClr val="white"/>
                </a:solidFill>
                <a:ea typeface="+mj-ea"/>
                <a:cs typeface="Arabic Typesetting" panose="03020402040406030203" pitchFamily="66" charset="-78"/>
              </a:rPr>
              <a:t>AFTER START</a:t>
            </a:r>
            <a:endParaRPr lang="en-US" sz="1100" dirty="0"/>
          </a:p>
        </p:txBody>
      </p:sp>
      <p:sp>
        <p:nvSpPr>
          <p:cNvPr id="15" name="Rectangle 14"/>
          <p:cNvSpPr/>
          <p:nvPr/>
        </p:nvSpPr>
        <p:spPr>
          <a:xfrm>
            <a:off x="4882544" y="6417840"/>
            <a:ext cx="768159"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LOG FILE</a:t>
            </a:r>
            <a:endParaRPr lang="en-US" sz="1100" dirty="0"/>
          </a:p>
        </p:txBody>
      </p:sp>
    </p:spTree>
    <p:extLst>
      <p:ext uri="{BB962C8B-B14F-4D97-AF65-F5344CB8AC3E}">
        <p14:creationId xmlns:p14="http://schemas.microsoft.com/office/powerpoint/2010/main" val="392031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CONCLUSION</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9713" y="1028343"/>
            <a:ext cx="6734287" cy="4524315"/>
          </a:xfrm>
          <a:prstGeom prst="rect">
            <a:avLst/>
          </a:prstGeom>
        </p:spPr>
        <p:txBody>
          <a:bodyPr wrap="square">
            <a:spAutoFit/>
          </a:bodyPr>
          <a:lstStyle/>
          <a:p>
            <a:pPr algn="just"/>
            <a:r>
              <a:rPr lang="en-US" dirty="0">
                <a:solidFill>
                  <a:schemeClr val="bg1"/>
                </a:solidFill>
                <a:latin typeface="Söhne"/>
              </a:rPr>
              <a:t>		In Conclusion, The Development And Implementation Of The </a:t>
            </a:r>
            <a:r>
              <a:rPr lang="en-US" dirty="0" err="1">
                <a:solidFill>
                  <a:schemeClr val="bg1"/>
                </a:solidFill>
                <a:latin typeface="Söhne"/>
              </a:rPr>
              <a:t>Keylogger</a:t>
            </a:r>
            <a:r>
              <a:rPr lang="en-US" dirty="0">
                <a:solidFill>
                  <a:schemeClr val="bg1"/>
                </a:solidFill>
                <a:latin typeface="Söhne"/>
              </a:rPr>
              <a:t> System Present A Significant Advancement In Enhancing </a:t>
            </a:r>
            <a:r>
              <a:rPr lang="en-US" dirty="0" err="1">
                <a:solidFill>
                  <a:schemeClr val="bg1"/>
                </a:solidFill>
                <a:latin typeface="Söhne"/>
              </a:rPr>
              <a:t>Cybersecurity</a:t>
            </a:r>
            <a:r>
              <a:rPr lang="en-US" dirty="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a:solidFill>
                  <a:schemeClr val="bg1"/>
                </a:solidFill>
                <a:latin typeface="Söhne"/>
              </a:rPr>
              <a:t>Keylogger</a:t>
            </a:r>
            <a:r>
              <a:rPr lang="en-US" dirty="0">
                <a:solidFill>
                  <a:schemeClr val="bg1"/>
                </a:solidFill>
                <a:latin typeface="Söhne"/>
              </a:rPr>
              <a:t> System Offers A Proactive Approach To </a:t>
            </a:r>
            <a:r>
              <a:rPr lang="en-US" dirty="0" err="1">
                <a:solidFill>
                  <a:schemeClr val="bg1"/>
                </a:solidFill>
                <a:latin typeface="Söhne"/>
              </a:rPr>
              <a:t>Cybersecurity</a:t>
            </a:r>
            <a:r>
              <a:rPr lang="en-US" dirty="0">
                <a:solidFill>
                  <a:schemeClr val="bg1"/>
                </a:solidFill>
                <a:latin typeface="Söhne"/>
              </a:rPr>
              <a:t>, Mitigating Risks Associated With Unauthorized Access And Malicious Activities. Overall, The </a:t>
            </a:r>
            <a:r>
              <a:rPr lang="en-US" dirty="0" err="1">
                <a:solidFill>
                  <a:schemeClr val="bg1"/>
                </a:solidFill>
                <a:latin typeface="Söhne"/>
              </a:rPr>
              <a:t>Keylogger</a:t>
            </a:r>
            <a:r>
              <a:rPr lang="en-US" dirty="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FUTURE SCOPE</a:t>
            </a:r>
            <a:endParaRPr lang="en-US" dirty="0"/>
          </a:p>
        </p:txBody>
      </p:sp>
      <p:grpSp>
        <p:nvGrpSpPr>
          <p:cNvPr id="2"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8" name="Rectangle 7"/>
          <p:cNvSpPr/>
          <p:nvPr/>
        </p:nvSpPr>
        <p:spPr>
          <a:xfrm>
            <a:off x="2409713" y="1269402"/>
            <a:ext cx="7465807" cy="5078313"/>
          </a:xfrm>
          <a:prstGeom prst="rect">
            <a:avLst/>
          </a:prstGeom>
        </p:spPr>
        <p:txBody>
          <a:bodyPr wrap="square">
            <a:spAutoFit/>
          </a:bodyPr>
          <a:lstStyle/>
          <a:p>
            <a:pPr algn="just"/>
            <a:r>
              <a:rPr lang="en-US" dirty="0">
                <a:solidFill>
                  <a:schemeClr val="bg1"/>
                </a:solidFill>
                <a:latin typeface="Söhne"/>
              </a:rPr>
              <a:t>		Looking Ahead, The </a:t>
            </a:r>
            <a:r>
              <a:rPr lang="en-US" dirty="0" err="1">
                <a:solidFill>
                  <a:schemeClr val="bg1"/>
                </a:solidFill>
                <a:latin typeface="Söhne"/>
              </a:rPr>
              <a:t>Keylogger</a:t>
            </a:r>
            <a:r>
              <a:rPr lang="en-US" dirty="0">
                <a:solidFill>
                  <a:schemeClr val="bg1"/>
                </a:solidFill>
                <a:latin typeface="Söhne"/>
              </a:rPr>
              <a:t> System Holds Promise For Further Enhancements And Expansions To Address Evolving </a:t>
            </a:r>
            <a:r>
              <a:rPr lang="en-US" dirty="0" err="1">
                <a:solidFill>
                  <a:schemeClr val="bg1"/>
                </a:solidFill>
                <a:latin typeface="Söhne"/>
              </a:rPr>
              <a:t>Cybersecurity</a:t>
            </a:r>
            <a:r>
              <a:rPr lang="en-US" dirty="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a:solidFill>
                  <a:schemeClr val="bg1"/>
                </a:solidFill>
                <a:latin typeface="Söhne"/>
              </a:rPr>
              <a:t>Iot</a:t>
            </a:r>
            <a:r>
              <a:rPr lang="en-US" dirty="0">
                <a:solidFill>
                  <a:schemeClr val="bg1"/>
                </a:solidFill>
                <a:latin typeface="Söhne"/>
              </a:rPr>
              <a:t>) Devices And Mobile Platforms Would Extend The System's Reach And Effectiveness In Diverse Environments. Collaborative Efforts With </a:t>
            </a:r>
            <a:r>
              <a:rPr lang="en-US" dirty="0" err="1">
                <a:solidFill>
                  <a:schemeClr val="bg1"/>
                </a:solidFill>
                <a:latin typeface="Söhne"/>
              </a:rPr>
              <a:t>Cybersecurity</a:t>
            </a:r>
            <a:r>
              <a:rPr lang="en-US" dirty="0">
                <a:solidFill>
                  <a:schemeClr val="bg1"/>
                </a:solidFill>
                <a:latin typeface="Söhne"/>
              </a:rPr>
              <a:t> Experts And Industry Stakeholders Can Foster Innovation And Refinement, Ensuring The </a:t>
            </a:r>
            <a:r>
              <a:rPr lang="en-US" dirty="0" err="1">
                <a:solidFill>
                  <a:schemeClr val="bg1"/>
                </a:solidFill>
                <a:latin typeface="Söhne"/>
              </a:rPr>
              <a:t>Keylogger</a:t>
            </a:r>
            <a:r>
              <a:rPr lang="en-US" dirty="0">
                <a:solidFill>
                  <a:schemeClr val="bg1"/>
                </a:solidFill>
                <a:latin typeface="Söhne"/>
              </a:rPr>
              <a:t> System Remains At The Forefront Of </a:t>
            </a:r>
            <a:r>
              <a:rPr lang="en-US" dirty="0" err="1">
                <a:solidFill>
                  <a:schemeClr val="bg1"/>
                </a:solidFill>
                <a:latin typeface="Söhne"/>
              </a:rPr>
              <a:t>Cybersecurity</a:t>
            </a:r>
            <a:r>
              <a:rPr lang="en-US" dirty="0">
                <a:solidFill>
                  <a:schemeClr val="bg1"/>
                </a:solidFill>
                <a:latin typeface="Söhne"/>
              </a:rPr>
              <a:t> Defense Strategies. Ultimately, Continued Research And Development Efforts Will Propel The </a:t>
            </a:r>
            <a:r>
              <a:rPr lang="en-US" dirty="0" err="1">
                <a:solidFill>
                  <a:schemeClr val="bg1"/>
                </a:solidFill>
                <a:latin typeface="Söhne"/>
              </a:rPr>
              <a:t>Keylogger</a:t>
            </a:r>
            <a:r>
              <a:rPr lang="en-US" dirty="0">
                <a:solidFill>
                  <a:schemeClr val="bg1"/>
                </a:solidFill>
                <a:latin typeface="Söhne"/>
              </a:rPr>
              <a:t> System Towards Greater Resilience And Adaptability In Safeguarding Against Evolving Cyber Threats.</a:t>
            </a:r>
            <a:endParaRPr lang="en-US" b="1" dirty="0">
              <a:solidFill>
                <a:schemeClr val="bg1"/>
              </a:solidFill>
            </a:endParaRPr>
          </a:p>
          <a:p>
            <a:pPr marL="305435" indent="-305435" algn="just"/>
            <a:endParaRPr lang="en-US"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REFERENCE</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7891" y="914400"/>
            <a:ext cx="7530353" cy="6124463"/>
          </a:xfrm>
          <a:prstGeom prst="rect">
            <a:avLst/>
          </a:prstGeom>
        </p:spPr>
        <p:txBody>
          <a:bodyPr wrap="square">
            <a:spAutoFit/>
          </a:bodyPr>
          <a:lstStyle/>
          <a:p>
            <a:endParaRPr lang="en-IN" dirty="0">
              <a:solidFill>
                <a:schemeClr val="bg1"/>
              </a:solidFill>
            </a:endParaRPr>
          </a:p>
          <a:p>
            <a:pPr marL="305435" indent="-305435">
              <a:buFont typeface="Arial" pitchFamily="34" charset="0"/>
              <a:buChar char="•"/>
            </a:pPr>
            <a:r>
              <a:rPr lang="en-IN" dirty="0" err="1">
                <a:solidFill>
                  <a:schemeClr val="bg1"/>
                </a:solidFill>
              </a:rPr>
              <a:t>GeeksforGeeks</a:t>
            </a:r>
            <a:r>
              <a:rPr lang="en-IN" dirty="0">
                <a:solidFill>
                  <a:schemeClr val="bg1"/>
                </a:solidFill>
              </a:rPr>
              <a:t>. (</a:t>
            </a:r>
            <a:r>
              <a:rPr lang="en-IN" dirty="0" err="1">
                <a:solidFill>
                  <a:schemeClr val="bg1"/>
                </a:solidFill>
              </a:rPr>
              <a:t>n.d</a:t>
            </a:r>
            <a:r>
              <a:rPr lang="en-IN" dirty="0">
                <a:solidFill>
                  <a:schemeClr val="bg1"/>
                </a:solidFill>
              </a:rPr>
              <a:t>.). Design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3"/>
              </a:rPr>
              <a:t>https://www.geeksforgeeks.org/design-a-keylogger-in-python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err="1">
                <a:solidFill>
                  <a:schemeClr val="bg1"/>
                </a:solidFill>
              </a:rPr>
              <a:t>ThePythonCode</a:t>
            </a:r>
            <a:r>
              <a:rPr lang="en-IN" dirty="0">
                <a:solidFill>
                  <a:schemeClr val="bg1"/>
                </a:solidFill>
              </a:rPr>
              <a:t>. (</a:t>
            </a:r>
            <a:r>
              <a:rPr lang="en-IN" dirty="0" err="1">
                <a:solidFill>
                  <a:schemeClr val="bg1"/>
                </a:solidFill>
              </a:rPr>
              <a:t>n.d</a:t>
            </a:r>
            <a:r>
              <a:rPr lang="en-IN" dirty="0">
                <a:solidFill>
                  <a:schemeClr val="bg1"/>
                </a:solidFill>
              </a:rPr>
              <a:t>.). Write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4"/>
              </a:rPr>
              <a:t>https://thepythoncode.com/article/write-a-keylogger-python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Python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5"/>
              </a:rPr>
              <a:t>https://www.python.org/doc/</a:t>
            </a:r>
            <a:endParaRPr lang="en-IN" dirty="0">
              <a:solidFill>
                <a:schemeClr val="bg1"/>
              </a:solidFill>
            </a:endParaRPr>
          </a:p>
          <a:p>
            <a:endParaRPr lang="en-IN" dirty="0">
              <a:solidFill>
                <a:schemeClr val="bg1"/>
              </a:solidFill>
            </a:endParaRPr>
          </a:p>
          <a:p>
            <a:pPr marL="305435" indent="-305435">
              <a:buFont typeface="Arial" pitchFamily="34" charset="0"/>
              <a:buChar char="•"/>
            </a:pPr>
            <a:r>
              <a:rPr lang="en-IN" dirty="0" err="1">
                <a:solidFill>
                  <a:schemeClr val="bg1"/>
                </a:solidFill>
              </a:rPr>
              <a:t>Tkinter</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6"/>
              </a:rPr>
              <a:t>https://docs.python.org/3/library/tkinter.html</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a:t>
            </a:r>
            <a:r>
              <a:rPr lang="en-IN" dirty="0" err="1">
                <a:solidFill>
                  <a:schemeClr val="bg1"/>
                </a:solidFill>
              </a:rPr>
              <a:t>Pynput</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7"/>
              </a:rPr>
              <a:t>https://pynput.readthedocs.io/en/latest/</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JSON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8"/>
              </a:rPr>
              <a:t>https://docs.python.org/3/library/json.html</a:t>
            </a:r>
            <a:endParaRPr lang="en-IN" dirty="0">
              <a:solidFill>
                <a:schemeClr val="bg1"/>
              </a:solidFill>
            </a:endParaRPr>
          </a:p>
          <a:p>
            <a:pPr marL="305435" indent="-305435"/>
            <a:endParaRPr lang="en-IN" dirty="0">
              <a:solidFill>
                <a:schemeClr val="bg1"/>
              </a:solidFill>
            </a:endParaRPr>
          </a:p>
          <a:p>
            <a:pPr marL="305435" indent="-305435"/>
            <a:r>
              <a:rPr lang="en-IN" dirty="0">
                <a:solidFill>
                  <a:schemeClr val="bg1"/>
                </a:solidFill>
              </a:rPr>
              <a:t>		 Various online tutorials and forums for Python programming and </a:t>
            </a:r>
            <a:r>
              <a:rPr lang="en-IN" dirty="0" err="1">
                <a:solidFill>
                  <a:schemeClr val="bg1"/>
                </a:solidFill>
              </a:rPr>
              <a:t>cybersecurity</a:t>
            </a:r>
            <a:r>
              <a:rPr lang="en-IN" dirty="0">
                <a:solidFill>
                  <a:schemeClr val="bg1"/>
                </a:solidFill>
              </a:rPr>
              <a:t> practices.</a:t>
            </a:r>
          </a:p>
        </p:txBody>
      </p:sp>
    </p:spTree>
    <p:extLst>
      <p:ext uri="{BB962C8B-B14F-4D97-AF65-F5344CB8AC3E}">
        <p14:creationId xmlns:p14="http://schemas.microsoft.com/office/powerpoint/2010/main" val="392031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4816507" y="3167393"/>
            <a:ext cx="4546600" cy="625475"/>
          </a:xfrm>
        </p:spPr>
        <p:txBody>
          <a:bodyPr anchor="ctr">
            <a:normAutofit fontScale="90000"/>
          </a:bodyPr>
          <a:lstStyle/>
          <a:p>
            <a:pPr>
              <a:lnSpc>
                <a:spcPct val="80000"/>
              </a:lnSpc>
            </a:pPr>
            <a:r>
              <a:rPr lang="en-IN" sz="9600" i="1" dirty="0"/>
              <a:t>THANK</a:t>
            </a:r>
            <a:br>
              <a:rPr lang="en-IN" sz="9600" i="1" dirty="0"/>
            </a:br>
            <a:r>
              <a:rPr lang="en-IN" sz="9600" i="1" dirty="0"/>
              <a:t>YOU</a:t>
            </a:r>
            <a:endParaRPr lang="en-US" sz="9600" i="1" dirty="0"/>
          </a:p>
        </p:txBody>
      </p:sp>
      <p:grpSp>
        <p:nvGrpSpPr>
          <p:cNvPr id="1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1022078" y="898524"/>
            <a:ext cx="11306174" cy="625475"/>
          </a:xfrm>
        </p:spPr>
        <p:txBody>
          <a:bodyPr>
            <a:normAutofit fontScale="90000"/>
          </a:bodyPr>
          <a:lstStyle/>
          <a:p>
            <a:pPr defTabSz="914377">
              <a:spcAft>
                <a:spcPts val="600"/>
              </a:spcAft>
            </a:pPr>
            <a:r>
              <a:rPr lang="en-IN" sz="3600" dirty="0">
                <a:solidFill>
                  <a:prstClr val="white"/>
                </a:solidFill>
                <a:latin typeface="Inter" panose="020B0502030000000004" pitchFamily="34" charset="0"/>
                <a:ea typeface="Inter" panose="020B0502030000000004" pitchFamily="34" charset="0"/>
                <a:cs typeface="Calibri"/>
                <a:sym typeface="Calibri"/>
              </a:rPr>
              <a:t>PROBLEM  STATEMENT</a:t>
            </a:r>
            <a:endParaRPr lang="en-US" sz="36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754714" y="1908292"/>
            <a:ext cx="6971274" cy="1477328"/>
          </a:xfrm>
          <a:prstGeom prst="rect">
            <a:avLst/>
          </a:prstGeom>
        </p:spPr>
        <p:txBody>
          <a:bodyPr wrap="square">
            <a:spAutoFit/>
          </a:bodyPr>
          <a:lstStyle/>
          <a:p>
            <a:pPr algn="just">
              <a:buFont typeface="Arial" pitchFamily="34" charset="0"/>
              <a:buChar char="•"/>
            </a:pPr>
            <a:r>
              <a:rPr lang="en-US" dirty="0">
                <a:solidFill>
                  <a:schemeClr val="bg1"/>
                </a:solidFill>
              </a:rPr>
              <a:t>           It’s a common phenomenon to put bait for the fish to get trapped. Similarly, phishing works. It is an unethical way to dupe the user or victim to click on harmful sites. The attacker crafts the harmful site in such a way that the victim feels it to be an authentic site, thus falling prey to it. </a:t>
            </a:r>
          </a:p>
        </p:txBody>
      </p:sp>
      <p:sp>
        <p:nvSpPr>
          <p:cNvPr id="10" name="Rectangle 9"/>
          <p:cNvSpPr/>
          <p:nvPr/>
        </p:nvSpPr>
        <p:spPr>
          <a:xfrm>
            <a:off x="4225962" y="3875315"/>
            <a:ext cx="6955844" cy="1754326"/>
          </a:xfrm>
          <a:prstGeom prst="rect">
            <a:avLst/>
          </a:prstGeom>
        </p:spPr>
        <p:txBody>
          <a:bodyPr wrap="square">
            <a:spAutoFit/>
          </a:bodyPr>
          <a:lstStyle/>
          <a:p>
            <a:pPr algn="just">
              <a:buFont typeface="Arial" pitchFamily="34" charset="0"/>
              <a:buChar char="•"/>
            </a:pPr>
            <a:r>
              <a:rPr lang="en-US" dirty="0">
                <a:solidFill>
                  <a:schemeClr val="bg1"/>
                </a:solidFill>
              </a:rPr>
              <a:t>              </a:t>
            </a:r>
            <a:r>
              <a:rPr lang="en-US" dirty="0" err="1">
                <a:solidFill>
                  <a:schemeClr val="bg1"/>
                </a:solidFill>
              </a:rPr>
              <a:t>Keyloggers</a:t>
            </a:r>
            <a:r>
              <a:rPr lang="en-US" dirty="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a:solidFill>
                  <a:schemeClr val="bg1"/>
                </a:solidFill>
              </a:rPr>
              <a:t>keylogger</a:t>
            </a:r>
            <a:r>
              <a:rPr lang="en-US" dirty="0">
                <a:solidFill>
                  <a:schemeClr val="bg1"/>
                </a:solidFill>
              </a:rPr>
              <a:t> Will Allow Us To Continue To Be Vigilant And Ensure The Security Of The Data On Our System.</a:t>
            </a:r>
          </a:p>
        </p:txBody>
      </p:sp>
    </p:spTree>
    <p:extLst>
      <p:ext uri="{BB962C8B-B14F-4D97-AF65-F5344CB8AC3E}">
        <p14:creationId xmlns:p14="http://schemas.microsoft.com/office/powerpoint/2010/main" val="1258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616" y="861513"/>
            <a:ext cx="11306174" cy="625475"/>
          </a:xfrm>
        </p:spPr>
        <p:txBody>
          <a:bodyPr>
            <a:normAutofit fontScale="90000"/>
          </a:bodyPr>
          <a:lstStyle/>
          <a:p>
            <a:r>
              <a:rPr lang="en-US" sz="3600" dirty="0">
                <a:latin typeface="Inter"/>
              </a:rPr>
              <a:t>PHISHING ATTACK</a:t>
            </a:r>
          </a:p>
        </p:txBody>
      </p:sp>
      <p:sp>
        <p:nvSpPr>
          <p:cNvPr id="3" name="Content Placeholder 2"/>
          <p:cNvSpPr>
            <a:spLocks noGrp="1"/>
          </p:cNvSpPr>
          <p:nvPr>
            <p:ph idx="1"/>
          </p:nvPr>
        </p:nvSpPr>
        <p:spPr>
          <a:xfrm>
            <a:off x="1213622" y="1982379"/>
            <a:ext cx="10399258" cy="3713026"/>
          </a:xfrm>
        </p:spPr>
        <p:txBody>
          <a:bodyPr/>
          <a:lstStyle/>
          <a:p>
            <a:r>
              <a:rPr lang="en-US" dirty="0"/>
              <a:t>Here, the medium used to commit crime digitally is the computer, network, internet, or any electronic device. </a:t>
            </a:r>
          </a:p>
          <a:p>
            <a:r>
              <a:rPr lang="en-US" dirty="0"/>
              <a:t>The main targets of cybercrime are users of the system, websites, company defamation, gaining money, etc.</a:t>
            </a:r>
          </a:p>
          <a:p>
            <a:r>
              <a:rPr lang="en-US" dirty="0"/>
              <a:t>Spread viruses and Gaining malware</a:t>
            </a:r>
          </a:p>
          <a:p>
            <a:r>
              <a:rPr lang="en-US" dirty="0"/>
              <a:t>Generate profit by selling or locking crucial data.</a:t>
            </a:r>
          </a:p>
          <a:p>
            <a:r>
              <a:rPr lang="en-US" dirty="0"/>
              <a:t>unauthorized access to user accounts</a:t>
            </a:r>
          </a:p>
          <a:p>
            <a:r>
              <a:rPr lang="en-US" dirty="0"/>
              <a:t>It is a way to steal your data or monitoring your systems to make attacks and threating us</a:t>
            </a:r>
          </a:p>
        </p:txBody>
      </p:sp>
    </p:spTree>
    <p:extLst>
      <p:ext uri="{BB962C8B-B14F-4D97-AF65-F5344CB8AC3E}">
        <p14:creationId xmlns:p14="http://schemas.microsoft.com/office/powerpoint/2010/main" val="23591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404" y="861514"/>
            <a:ext cx="11306174" cy="625475"/>
          </a:xfrm>
        </p:spPr>
        <p:txBody>
          <a:bodyPr>
            <a:normAutofit fontScale="90000"/>
          </a:bodyPr>
          <a:lstStyle/>
          <a:p>
            <a:r>
              <a:rPr lang="en-US" sz="3600" dirty="0">
                <a:latin typeface="Inter"/>
              </a:rPr>
              <a:t>METHOD OF ATTACKS</a:t>
            </a:r>
          </a:p>
        </p:txBody>
      </p:sp>
      <p:sp>
        <p:nvSpPr>
          <p:cNvPr id="3" name="Content Placeholder 2"/>
          <p:cNvSpPr>
            <a:spLocks noGrp="1"/>
          </p:cNvSpPr>
          <p:nvPr>
            <p:ph idx="1"/>
          </p:nvPr>
        </p:nvSpPr>
        <p:spPr>
          <a:xfrm>
            <a:off x="1416536" y="1838688"/>
            <a:ext cx="9808642" cy="4351338"/>
          </a:xfrm>
        </p:spPr>
        <p:txBody>
          <a:bodyPr/>
          <a:lstStyle/>
          <a:p>
            <a:r>
              <a:rPr lang="en-US" b="1" dirty="0"/>
              <a:t>Email Spoofing:</a:t>
            </a:r>
            <a:r>
              <a:rPr lang="en-US" dirty="0"/>
              <a:t> The attackers impersonated XYZ Bank's official email domain to send convincing emails to customers. </a:t>
            </a:r>
          </a:p>
          <a:p>
            <a:endParaRPr lang="en-US" dirty="0"/>
          </a:p>
          <a:p>
            <a:r>
              <a:rPr lang="en-US" b="1" dirty="0"/>
              <a:t>Malicious Links:</a:t>
            </a:r>
            <a:r>
              <a:rPr lang="en-US" dirty="0"/>
              <a:t> The phishing emails included links to spoofed websites designed to mimic XYZ Bank's login page</a:t>
            </a:r>
          </a:p>
          <a:p>
            <a:endParaRPr lang="en-US" dirty="0"/>
          </a:p>
          <a:p>
            <a:r>
              <a:rPr lang="en-US" b="1" dirty="0"/>
              <a:t>Social Engineering Tactics:</a:t>
            </a:r>
            <a:r>
              <a:rPr lang="en-US" dirty="0"/>
              <a:t> The emails employed psychological manipulation techniques to create a sense of urgency and fear, compelling recipients to provide sensitive information without questioning the legitimacy of the request</a:t>
            </a:r>
          </a:p>
          <a:p>
            <a:endParaRPr lang="en-US" dirty="0"/>
          </a:p>
        </p:txBody>
      </p:sp>
    </p:spTree>
    <p:extLst>
      <p:ext uri="{BB962C8B-B14F-4D97-AF65-F5344CB8AC3E}">
        <p14:creationId xmlns:p14="http://schemas.microsoft.com/office/powerpoint/2010/main" val="124706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73029" y="906081"/>
            <a:ext cx="3211542" cy="625475"/>
          </a:xfrm>
        </p:spPr>
        <p:txBody>
          <a:bodyPr>
            <a:normAutofit fontScale="90000"/>
          </a:bodyPr>
          <a:lstStyle/>
          <a:p>
            <a:r>
              <a:rPr lang="en-US" sz="3600" dirty="0">
                <a:latin typeface="Inter"/>
              </a:rPr>
              <a:t>KEYLOGGER</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96834" y="2014883"/>
            <a:ext cx="10787965" cy="3184134"/>
          </a:xfrm>
        </p:spPr>
        <p:txBody>
          <a:bodyPr>
            <a:normAutofit/>
          </a:bodyPr>
          <a:lstStyle/>
          <a:p>
            <a:pPr marL="0" indent="0">
              <a:buNone/>
            </a:pPr>
            <a:r>
              <a:rPr lang="en-US" dirty="0"/>
              <a:t>	It's Challenging To Covertly Install A Hardware Key logger On Another Person's Device. To Tackle This Issue, We Are Therefore Using A Software Key logger That Can Be Remotely Installed On A Person's PC To Resolve This Problem. Without The Device Owner's Knowledge, The Key logger Would Be Running In The Background.</a:t>
            </a:r>
          </a:p>
          <a:p>
            <a:pPr marL="0" indent="0">
              <a:buNone/>
            </a:pPr>
            <a:endParaRPr lang="en-US" sz="1900" dirty="0"/>
          </a:p>
          <a:p>
            <a:pPr marL="0" lvl="0" indent="0" eaLnBrk="0" fontAlgn="base" hangingPunct="0">
              <a:lnSpc>
                <a:spcPct val="100000"/>
              </a:lnSpc>
              <a:spcBef>
                <a:spcPct val="0"/>
              </a:spcBef>
              <a:spcAft>
                <a:spcPct val="0"/>
              </a:spcAft>
              <a:buNone/>
            </a:pPr>
            <a:r>
              <a:rPr lang="en-US" altLang="en-US" sz="1900" dirty="0"/>
              <a:t>                Despite efforts to mitigate such risks through antivirus software and security protocols, key loggers persist as a persistent threat, undermining the integrity of personal and organizational cybersecurity measures, potentially resulting in identity theft, financial fraud, and unauthorized access to sensitive systems and data.</a:t>
            </a:r>
          </a:p>
          <a:p>
            <a:pPr marL="0" lvl="0" indent="0" eaLnBrk="0" fontAlgn="base" hangingPunct="0">
              <a:lnSpc>
                <a:spcPct val="100000"/>
              </a:lnSpc>
              <a:spcBef>
                <a:spcPct val="0"/>
              </a:spcBef>
              <a:spcAft>
                <a:spcPct val="0"/>
              </a:spcAft>
              <a:buNone/>
            </a:pPr>
            <a:br>
              <a:rPr lang="en-US" altLang="en-US" dirty="0">
                <a:solidFill>
                  <a:srgbClr val="FFFFFF"/>
                </a:solidFill>
                <a:latin typeface="Söhne"/>
              </a:rPr>
            </a:br>
            <a:endParaRPr lang="en-US" altLang="en-US" dirty="0">
              <a:solidFill>
                <a:schemeClr val="tx1"/>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48597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997004"/>
            <a:ext cx="11306174" cy="625475"/>
          </a:xfrm>
        </p:spPr>
        <p:txBody>
          <a:bodyPr>
            <a:normAutofit/>
          </a:bodyPr>
          <a:lstStyle/>
          <a:p>
            <a:r>
              <a:rPr lang="en-US" b="0" dirty="0">
                <a:ln w="18415" cmpd="sng">
                  <a:solidFill>
                    <a:srgbClr val="FFFFFF"/>
                  </a:solidFill>
                  <a:prstDash val="solid"/>
                </a:ln>
                <a:latin typeface="Arial" panose="020B0604020202020204" pitchFamily="34" charset="0"/>
                <a:cs typeface="Arial" panose="020B0604020202020204" pitchFamily="34" charset="0"/>
              </a:rPr>
              <a:t>PROPOSED</a:t>
            </a:r>
            <a:r>
              <a:rPr lang="en-US" b="0" dirty="0">
                <a:ln w="18415" cmpd="sng">
                  <a:solidFill>
                    <a:srgbClr val="FFFFFF"/>
                  </a:solidFill>
                  <a:prstDash val="solid"/>
                </a:ln>
                <a:latin typeface="Inter"/>
              </a:rPr>
              <a:t> SYSTEM </a:t>
            </a:r>
          </a:p>
        </p:txBody>
      </p:sp>
      <p:grpSp>
        <p:nvGrpSpPr>
          <p:cNvPr id="100" name="Group 99">
            <a:extLst>
              <a:ext uri="{FF2B5EF4-FFF2-40B4-BE49-F238E27FC236}">
                <a16:creationId xmlns:a16="http://schemas.microsoft.com/office/drawing/2014/main" id="{902F5841-A9B3-4966-95C6-5C3DEE838AEA}"/>
              </a:ext>
            </a:extLst>
          </p:cNvPr>
          <p:cNvGrpSpPr/>
          <p:nvPr/>
        </p:nvGrpSpPr>
        <p:grpSpPr>
          <a:xfrm flipH="1">
            <a:off x="-2" y="1630039"/>
            <a:ext cx="12192002" cy="5227961"/>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480969" y="2269338"/>
            <a:ext cx="9230060" cy="2308324"/>
          </a:xfrm>
          <a:prstGeom prst="rect">
            <a:avLst/>
          </a:prstGeom>
        </p:spPr>
        <p:txBody>
          <a:bodyPr wrap="square">
            <a:spAutoFit/>
          </a:bodyPr>
          <a:lstStyle/>
          <a:p>
            <a:pPr algn="just"/>
            <a:r>
              <a:rPr lang="en-US" dirty="0">
                <a:solidFill>
                  <a:schemeClr val="bg1"/>
                </a:solidFill>
              </a:rPr>
              <a:t>	</a:t>
            </a:r>
            <a:r>
              <a:rPr lang="en-US" dirty="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instead of hardware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in the target system. Since, software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extLst>
      <p:ext uri="{BB962C8B-B14F-4D97-AF65-F5344CB8AC3E}">
        <p14:creationId xmlns:p14="http://schemas.microsoft.com/office/powerpoint/2010/main" val="125831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a16="http://schemas.microsoft.com/office/drawing/2014/main"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a16="http://schemas.microsoft.com/office/drawing/2014/main"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a16="http://schemas.microsoft.com/office/drawing/2014/main"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387760" y="848244"/>
            <a:ext cx="4898571" cy="1925856"/>
          </a:xfrm>
        </p:spPr>
        <p:txBody>
          <a:bodyPr/>
          <a:lstStyle/>
          <a:p>
            <a:r>
              <a:rPr lang="en-IN" sz="3600" dirty="0">
                <a:latin typeface="Inter"/>
              </a:rPr>
              <a:t>GENERAL </a:t>
            </a:r>
            <a:br>
              <a:rPr lang="en-IN" sz="3600" dirty="0">
                <a:latin typeface="Inter"/>
              </a:rPr>
            </a:br>
            <a:r>
              <a:rPr lang="en-IN" sz="3600" dirty="0">
                <a:latin typeface="Inter"/>
              </a:rPr>
              <a:t>REPRESENTATION </a:t>
            </a:r>
            <a:br>
              <a:rPr lang="en-IN" sz="3600" dirty="0">
                <a:latin typeface="Inter"/>
              </a:rPr>
            </a:br>
            <a:r>
              <a:rPr lang="en-IN" sz="3600" dirty="0">
                <a:latin typeface="Inter"/>
              </a:rPr>
              <a:t>OF KEYLOGGER</a:t>
            </a:r>
            <a:endParaRPr lang="en-US" sz="3600" dirty="0">
              <a:latin typeface="Inter"/>
            </a:endParaRPr>
          </a:p>
        </p:txBody>
      </p:sp>
      <p:sp>
        <p:nvSpPr>
          <p:cNvPr id="35" name="Freeform: Shape 34">
            <a:extLst>
              <a:ext uri="{FF2B5EF4-FFF2-40B4-BE49-F238E27FC236}">
                <a16:creationId xmlns:a16="http://schemas.microsoft.com/office/drawing/2014/main"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6" name="Group 15">
            <a:extLst>
              <a:ext uri="{FF2B5EF4-FFF2-40B4-BE49-F238E27FC236}">
                <a16:creationId xmlns:a16="http://schemas.microsoft.com/office/drawing/2014/main" id="{6882AF3F-B86F-4827-A6B2-F305A57C8C1F}"/>
              </a:ext>
            </a:extLst>
          </p:cNvPr>
          <p:cNvGrpSpPr/>
          <p:nvPr/>
        </p:nvGrpSpPr>
        <p:grpSpPr>
          <a:xfrm>
            <a:off x="5136127" y="3735514"/>
            <a:ext cx="6358852" cy="584425"/>
            <a:chOff x="1152975" y="773112"/>
            <a:chExt cx="6176868" cy="584425"/>
          </a:xfrm>
        </p:grpSpPr>
        <p:sp>
          <p:nvSpPr>
            <p:cNvPr id="17" name="TextBox 16">
              <a:extLst>
                <a:ext uri="{FF2B5EF4-FFF2-40B4-BE49-F238E27FC236}">
                  <a16:creationId xmlns:a16="http://schemas.microsoft.com/office/drawing/2014/main" id="{8A0728B0-A803-4375-A071-2FD75E5FBB0B}"/>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8" name="TextBox 17">
              <a:extLst>
                <a:ext uri="{FF2B5EF4-FFF2-40B4-BE49-F238E27FC236}">
                  <a16:creationId xmlns:a16="http://schemas.microsoft.com/office/drawing/2014/main" id="{362F46AC-00BE-41F8-BCC4-C774338EC750}"/>
                </a:ext>
              </a:extLst>
            </p:cNvPr>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9" name="Group 18">
            <a:extLst>
              <a:ext uri="{FF2B5EF4-FFF2-40B4-BE49-F238E27FC236}">
                <a16:creationId xmlns:a16="http://schemas.microsoft.com/office/drawing/2014/main" id="{A42707F2-28E2-40BC-90B5-8A6C5199E423}"/>
              </a:ext>
            </a:extLst>
          </p:cNvPr>
          <p:cNvGrpSpPr/>
          <p:nvPr/>
        </p:nvGrpSpPr>
        <p:grpSpPr>
          <a:xfrm>
            <a:off x="4430363" y="5148411"/>
            <a:ext cx="7064616" cy="584425"/>
            <a:chOff x="1152975" y="773112"/>
            <a:chExt cx="6867560" cy="584425"/>
          </a:xfrm>
        </p:grpSpPr>
        <p:sp>
          <p:nvSpPr>
            <p:cNvPr id="20" name="TextBox 19">
              <a:extLst>
                <a:ext uri="{FF2B5EF4-FFF2-40B4-BE49-F238E27FC236}">
                  <a16:creationId xmlns:a16="http://schemas.microsoft.com/office/drawing/2014/main" id="{877695A6-35EC-4EFC-98A9-C41D4B8B7FE2}"/>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21" name="TextBox 20">
              <a:extLst>
                <a:ext uri="{FF2B5EF4-FFF2-40B4-BE49-F238E27FC236}">
                  <a16:creationId xmlns:a16="http://schemas.microsoft.com/office/drawing/2014/main" id="{9D806EFF-8239-4F0A-9A56-04CA2DB0C8A8}"/>
                </a:ext>
              </a:extLst>
            </p:cNvPr>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4">
            <a:extLst>
              <a:ext uri="{FF2B5EF4-FFF2-40B4-BE49-F238E27FC236}">
                <a16:creationId xmlns:a16="http://schemas.microsoft.com/office/drawing/2014/main" id="{B4B81435-CF0D-41AF-B3FE-9EE63C7BB685}"/>
              </a:ext>
            </a:extLst>
          </p:cNvPr>
          <p:cNvGrpSpPr>
            <a:grpSpLocks noChangeAspect="1"/>
          </p:cNvGrpSpPr>
          <p:nvPr/>
        </p:nvGrpSpPr>
        <p:grpSpPr bwMode="auto">
          <a:xfrm>
            <a:off x="1774051" y="3055769"/>
            <a:ext cx="885272" cy="1133149"/>
            <a:chOff x="0" y="2946"/>
            <a:chExt cx="1500" cy="1920"/>
          </a:xfrm>
          <a:solidFill>
            <a:schemeClr val="accent3"/>
          </a:solidFill>
        </p:grpSpPr>
        <p:sp>
          <p:nvSpPr>
            <p:cNvPr id="48" name="Rectangle 5">
              <a:extLst>
                <a:ext uri="{FF2B5EF4-FFF2-40B4-BE49-F238E27FC236}">
                  <a16:creationId xmlns:a16="http://schemas.microsoft.com/office/drawing/2014/main"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a16="http://schemas.microsoft.com/office/drawing/2014/main"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a16="http://schemas.microsoft.com/office/drawing/2014/main"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a16="http://schemas.microsoft.com/office/drawing/2014/main"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a16="http://schemas.microsoft.com/office/drawing/2014/main"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a16="http://schemas.microsoft.com/office/drawing/2014/main"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a16="http://schemas.microsoft.com/office/drawing/2014/main"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a16="http://schemas.microsoft.com/office/drawing/2014/main"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a16="http://schemas.microsoft.com/office/drawing/2014/main"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a16="http://schemas.microsoft.com/office/drawing/2014/main"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a16="http://schemas.microsoft.com/office/drawing/2014/main"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a16="http://schemas.microsoft.com/office/drawing/2014/main"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a16="http://schemas.microsoft.com/office/drawing/2014/main"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a16="http://schemas.microsoft.com/office/drawing/2014/main"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a16="http://schemas.microsoft.com/office/drawing/2014/main"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a16="http://schemas.microsoft.com/office/drawing/2014/main"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a:extLst>
                <a:ext uri="{FF2B5EF4-FFF2-40B4-BE49-F238E27FC236}">
                  <a16:creationId xmlns:a16="http://schemas.microsoft.com/office/drawing/2014/main"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descr="Screenshot 2024-03-26 153029.png"/>
          <p:cNvPicPr>
            <a:picLocks noChangeAspect="1"/>
          </p:cNvPicPr>
          <p:nvPr/>
        </p:nvPicPr>
        <p:blipFill>
          <a:blip r:embed="rId3"/>
          <a:stretch>
            <a:fillRect/>
          </a:stretch>
        </p:blipFill>
        <p:spPr>
          <a:xfrm>
            <a:off x="5286331" y="131347"/>
            <a:ext cx="5252936" cy="6651492"/>
          </a:xfrm>
          <a:prstGeom prst="rect">
            <a:avLst/>
          </a:prstGeom>
        </p:spPr>
      </p:pic>
    </p:spTree>
    <p:extLst>
      <p:ext uri="{BB962C8B-B14F-4D97-AF65-F5344CB8AC3E}">
        <p14:creationId xmlns:p14="http://schemas.microsoft.com/office/powerpoint/2010/main" val="160520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normAutofit fontScale="90000"/>
          </a:bodyPr>
          <a:lstStyle/>
          <a:p>
            <a:r>
              <a:rPr lang="en-IN" sz="3600" dirty="0">
                <a:latin typeface="Inter"/>
              </a:rPr>
              <a:t>SYSTEM ARCHITECTURE</a:t>
            </a:r>
            <a:endParaRPr lang="en-US" sz="3600" dirty="0">
              <a:latin typeface="Inter"/>
            </a:endParaRPr>
          </a:p>
        </p:txBody>
      </p:sp>
      <p:grpSp>
        <p:nvGrpSpPr>
          <p:cNvPr id="2" name="Group 99">
            <a:extLst>
              <a:ext uri="{FF2B5EF4-FFF2-40B4-BE49-F238E27FC236}">
                <a16:creationId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1" name="Picture 160" descr="Screenshot 2024-03-26 154832.png"/>
          <p:cNvPicPr>
            <a:picLocks noChangeAspect="1"/>
          </p:cNvPicPr>
          <p:nvPr/>
        </p:nvPicPr>
        <p:blipFill>
          <a:blip r:embed="rId2"/>
          <a:stretch>
            <a:fillRect/>
          </a:stretch>
        </p:blipFill>
        <p:spPr>
          <a:xfrm>
            <a:off x="2110154" y="1361918"/>
            <a:ext cx="8298857" cy="5059626"/>
          </a:xfrm>
          <a:prstGeom prst="rect">
            <a:avLst/>
          </a:prstGeom>
        </p:spPr>
      </p:pic>
    </p:spTree>
    <p:extLst>
      <p:ext uri="{BB962C8B-B14F-4D97-AF65-F5344CB8AC3E}">
        <p14:creationId xmlns:p14="http://schemas.microsoft.com/office/powerpoint/2010/main" val="125831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80B5-7184-495E-B03B-1006B705CE67}"/>
              </a:ext>
            </a:extLst>
          </p:cNvPr>
          <p:cNvSpPr>
            <a:spLocks noGrp="1"/>
          </p:cNvSpPr>
          <p:nvPr>
            <p:ph type="title"/>
          </p:nvPr>
        </p:nvSpPr>
        <p:spPr/>
        <p:txBody>
          <a:bodyPr>
            <a:normAutofit fontScale="90000"/>
          </a:bodyPr>
          <a:lstStyle/>
          <a:p>
            <a:r>
              <a:rPr lang="en-US" sz="3600" dirty="0">
                <a:latin typeface="Inter"/>
              </a:rPr>
              <a:t>SYSTEM APPROACH</a:t>
            </a:r>
          </a:p>
        </p:txBody>
      </p:sp>
      <p:sp>
        <p:nvSpPr>
          <p:cNvPr id="9" name="Rectangle 8">
            <a:extLst>
              <a:ext uri="{FF2B5EF4-FFF2-40B4-BE49-F238E27FC236}">
                <a16:creationId xmlns:a16="http://schemas.microsoft.com/office/drawing/2014/main" id="{4B84004B-F4F9-41A5-B55A-B207AC8FE27D}"/>
              </a:ext>
            </a:extLst>
          </p:cNvPr>
          <p:cNvSpPr/>
          <p:nvPr/>
        </p:nvSpPr>
        <p:spPr>
          <a:xfrm>
            <a:off x="365092" y="2089304"/>
            <a:ext cx="5246481" cy="412656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AD5E4F1-4716-4BC8-9A07-816717F67A32}"/>
              </a:ext>
            </a:extLst>
          </p:cNvPr>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8B51FF-F480-48AE-AC48-65104E8D0971}"/>
              </a:ext>
            </a:extLst>
          </p:cNvPr>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sp>
        <p:nvSpPr>
          <p:cNvPr id="13" name="TextBox 12">
            <a:extLst>
              <a:ext uri="{FF2B5EF4-FFF2-40B4-BE49-F238E27FC236}">
                <a16:creationId xmlns:a16="http://schemas.microsoft.com/office/drawing/2014/main" id="{F29E182D-7455-47F3-A575-1BEB13D97586}"/>
              </a:ext>
            </a:extLst>
          </p:cNvPr>
          <p:cNvSpPr txBox="1"/>
          <p:nvPr/>
        </p:nvSpPr>
        <p:spPr>
          <a:xfrm>
            <a:off x="779256" y="3747484"/>
            <a:ext cx="4573794" cy="307777"/>
          </a:xfrm>
          <a:prstGeom prst="rect">
            <a:avLst/>
          </a:prstGeom>
          <a:noFill/>
        </p:spPr>
        <p:txBody>
          <a:bodyPr wrap="square">
            <a:spAutoFit/>
          </a:bodyPr>
          <a:lstStyle/>
          <a:p>
            <a:r>
              <a:rPr lang="en-US" sz="1400" b="0" i="0" dirty="0">
                <a:solidFill>
                  <a:schemeClr val="bg1"/>
                </a:solidFill>
                <a:effectLst/>
              </a:rPr>
              <a:t>. </a:t>
            </a:r>
            <a:endParaRPr lang="en-US" sz="1400" dirty="0"/>
          </a:p>
        </p:txBody>
      </p:sp>
      <p:pic>
        <p:nvPicPr>
          <p:cNvPr id="58"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59" name="Rectangle 58"/>
          <p:cNvSpPr/>
          <p:nvPr/>
        </p:nvSpPr>
        <p:spPr>
          <a:xfrm>
            <a:off x="422843" y="1337713"/>
            <a:ext cx="5192650" cy="646331"/>
          </a:xfrm>
          <a:prstGeom prst="rect">
            <a:avLst/>
          </a:prstGeom>
        </p:spPr>
        <p:txBody>
          <a:bodyPr wrap="square">
            <a:spAutoFit/>
          </a:bodyPr>
          <a:lstStyle/>
          <a:p>
            <a:pPr algn="ctr"/>
            <a:r>
              <a:rPr lang="en-US" dirty="0">
                <a:solidFill>
                  <a:schemeClr val="bg1"/>
                </a:solidFill>
                <a:latin typeface="Times New Roman" pitchFamily="18" charset="0"/>
                <a:cs typeface="Times New Roman" pitchFamily="18" charset="0"/>
              </a:rPr>
              <a:t>INCREASED USE OF KEYLOGGERS BY CYBER CRIMINALS </a:t>
            </a:r>
          </a:p>
        </p:txBody>
      </p:sp>
      <p:pic>
        <p:nvPicPr>
          <p:cNvPr id="60"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61" name="Rectangle 60"/>
          <p:cNvSpPr/>
          <p:nvPr/>
        </p:nvSpPr>
        <p:spPr>
          <a:xfrm>
            <a:off x="7160206" y="3886359"/>
            <a:ext cx="2929969" cy="369332"/>
          </a:xfrm>
          <a:prstGeom prst="rect">
            <a:avLst/>
          </a:prstGeom>
        </p:spPr>
        <p:txBody>
          <a:bodyPr wrap="none">
            <a:spAutoFit/>
          </a:bodyPr>
          <a:lstStyle/>
          <a:p>
            <a:r>
              <a:rPr lang="en-IN" b="1" dirty="0">
                <a:solidFill>
                  <a:prstClr val="white"/>
                </a:solidFill>
                <a:cs typeface="Arabic Typesetting" panose="03020402040406030203" pitchFamily="66" charset="-78"/>
              </a:rPr>
              <a:t>SYSTEM FLOW DIAGRAM</a:t>
            </a:r>
            <a:endParaRPr lang="en-US" dirty="0"/>
          </a:p>
        </p:txBody>
      </p:sp>
    </p:spTree>
    <p:extLst>
      <p:ext uri="{BB962C8B-B14F-4D97-AF65-F5344CB8AC3E}">
        <p14:creationId xmlns:p14="http://schemas.microsoft.com/office/powerpoint/2010/main" val="12471884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template (1)</Template>
  <TotalTime>586</TotalTime>
  <Words>1631</Words>
  <Application>Microsoft Office PowerPoint</Application>
  <PresentationFormat>Widescreen</PresentationFormat>
  <Paragraphs>135</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Arabic Typesetting</vt:lpstr>
      <vt:lpstr>Arial</vt:lpstr>
      <vt:lpstr>Calibri</vt:lpstr>
      <vt:lpstr>Franklin Gothic Book</vt:lpstr>
      <vt:lpstr>Franklin Gothic Demi</vt:lpstr>
      <vt:lpstr>Inter</vt:lpstr>
      <vt:lpstr>Söhne</vt:lpstr>
      <vt:lpstr>Times New Roman</vt:lpstr>
      <vt:lpstr>Wingdings 2</vt:lpstr>
      <vt:lpstr>DividendVTI</vt:lpstr>
      <vt:lpstr>PHISHING ATTACKS AND  KEYLOGGER</vt:lpstr>
      <vt:lpstr>PROBLEM  STATEMENT</vt:lpstr>
      <vt:lpstr>PHISHING ATTACK</vt:lpstr>
      <vt:lpstr>METHOD OF ATTACKS</vt:lpstr>
      <vt:lpstr>KEYLOGGER</vt:lpstr>
      <vt:lpstr>PROPOSED SYSTEM </vt:lpstr>
      <vt:lpstr>GENERAL  REPRESENTATION  OF KEYLOGGER</vt:lpstr>
      <vt:lpstr>SYSTEM ARCHITECTURE</vt:lpstr>
      <vt:lpstr>SYSTEM APPROACH</vt:lpstr>
      <vt:lpstr>ALGORITHM</vt:lpstr>
      <vt:lpstr>PowerPoint Presentation</vt:lpstr>
      <vt:lpstr>PowerPoint Presentation</vt:lpstr>
      <vt:lpstr>RESULT</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gokul giri</cp:lastModifiedBy>
  <cp:revision>59</cp:revision>
  <dcterms:created xsi:type="dcterms:W3CDTF">2020-07-28T06:43:44Z</dcterms:created>
  <dcterms:modified xsi:type="dcterms:W3CDTF">2024-03-27T15:48:11Z</dcterms:modified>
</cp:coreProperties>
</file>