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roxima Nova"/>
      <p:regular r:id="rId27"/>
      <p:bold r:id="rId28"/>
      <p:italic r:id="rId29"/>
      <p:boldItalic r:id="rId30"/>
    </p:embeddedFont>
    <p:embeddedFont>
      <p:font typeface="Lato"/>
      <p:regular r:id="rId31"/>
      <p:bold r:id="rId32"/>
      <p:italic r:id="rId33"/>
      <p:boldItalic r:id="rId34"/>
    </p:embeddedFont>
    <p:embeddedFont>
      <p:font typeface="Alfa Slab On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C869D3-C6CE-4614-9CE7-DC81186282D3}">
  <a:tblStyle styleId="{A0C869D3-C6CE-4614-9CE7-DC81186282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ProximaNova-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AlfaSlabOne-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c44d3fb6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c44d3fb6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c5ea9c45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c5ea9c45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c44d3fb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c44d3fb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44d3fb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44d3fb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c44d3fb6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c44d3fb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c5110f1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c5110f1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c5110f19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c5110f19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c97e088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c97e088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c5110f19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c5110f19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c44d3fb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c44d3fb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c44d3fb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c44d3f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c5110f19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c5110f19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c5110f1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c5110f1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c5110f19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c5110f19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c97e088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c97e088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c5110f19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c5110f19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c44d3fb6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c44d3fb6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c8daf45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c8daf4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c4e6d99c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c4e6d99c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52525" y="2129100"/>
            <a:ext cx="8520600" cy="133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CAR RENTAL SYSTEM</a:t>
            </a:r>
            <a:endParaRPr/>
          </a:p>
          <a:p>
            <a:pPr indent="0" lvl="0" marL="0" rtl="0" algn="ctr">
              <a:spcBef>
                <a:spcPts val="0"/>
              </a:spcBef>
              <a:spcAft>
                <a:spcPts val="0"/>
              </a:spcAft>
              <a:buNone/>
            </a:pPr>
            <a:r>
              <a:rPr lang="en" sz="2650"/>
              <a:t>Team Software Process</a:t>
            </a:r>
            <a:endParaRPr sz="2650"/>
          </a:p>
          <a:p>
            <a:pPr indent="0" lvl="0" marL="0" rtl="0" algn="ctr">
              <a:spcBef>
                <a:spcPts val="0"/>
              </a:spcBef>
              <a:spcAft>
                <a:spcPts val="0"/>
              </a:spcAft>
              <a:buNone/>
            </a:pPr>
            <a:r>
              <a:rPr lang="en" sz="2650"/>
              <a:t>Group-7</a:t>
            </a:r>
            <a:endParaRPr sz="2650"/>
          </a:p>
        </p:txBody>
      </p:sp>
      <p:sp>
        <p:nvSpPr>
          <p:cNvPr id="57" name="Google Shape;57;p13"/>
          <p:cNvSpPr txBox="1"/>
          <p:nvPr>
            <p:ph idx="1" type="subTitle"/>
          </p:nvPr>
        </p:nvSpPr>
        <p:spPr>
          <a:xfrm>
            <a:off x="352525" y="3466500"/>
            <a:ext cx="8520600" cy="1505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solidFill>
                <a:schemeClr val="dk1"/>
              </a:solidFill>
            </a:endParaRPr>
          </a:p>
          <a:p>
            <a:pPr indent="0" lvl="0" marL="0" rtl="0" algn="r">
              <a:spcBef>
                <a:spcPts val="0"/>
              </a:spcBef>
              <a:spcAft>
                <a:spcPts val="0"/>
              </a:spcAft>
              <a:buNone/>
            </a:pPr>
            <a:r>
              <a:rPr b="1" lang="en" sz="1800"/>
              <a:t>Under the guidance of </a:t>
            </a:r>
            <a:endParaRPr b="1" sz="1800"/>
          </a:p>
          <a:p>
            <a:pPr indent="0" lvl="0" marL="0" rtl="0" algn="r">
              <a:spcBef>
                <a:spcPts val="0"/>
              </a:spcBef>
              <a:spcAft>
                <a:spcPts val="0"/>
              </a:spcAft>
              <a:buNone/>
            </a:pPr>
            <a:r>
              <a:rPr b="1" lang="en" sz="1800"/>
              <a:t>Mehfooza Munavar Basha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pic>
        <p:nvPicPr>
          <p:cNvPr id="58" name="Google Shape;58;p13"/>
          <p:cNvPicPr preferRelativeResize="0"/>
          <p:nvPr/>
        </p:nvPicPr>
        <p:blipFill>
          <a:blip r:embed="rId3">
            <a:alphaModFix/>
          </a:blip>
          <a:stretch>
            <a:fillRect/>
          </a:stretch>
        </p:blipFill>
        <p:spPr>
          <a:xfrm>
            <a:off x="2569700" y="0"/>
            <a:ext cx="4086225" cy="16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19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 PROCESS MANAGER</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a:latin typeface="Lato"/>
                <a:ea typeface="Lato"/>
                <a:cs typeface="Lato"/>
                <a:sym typeface="Lato"/>
              </a:rPr>
              <a:t>And also I've done some tasks as per my role</a:t>
            </a:r>
            <a:r>
              <a:rPr lang="en">
                <a:latin typeface="Lato"/>
                <a:ea typeface="Lato"/>
                <a:cs typeface="Lato"/>
                <a:sym typeface="Lato"/>
              </a:rPr>
              <a:t>:</a:t>
            </a:r>
            <a:endParaRPr>
              <a:latin typeface="Lato"/>
              <a:ea typeface="Lato"/>
              <a:cs typeface="Lato"/>
              <a:sym typeface="Lato"/>
            </a:endParaRPr>
          </a:p>
          <a:p>
            <a:pPr indent="-342900" lvl="0" marL="457200" rtl="0" algn="l">
              <a:spcBef>
                <a:spcPts val="1200"/>
              </a:spcBef>
              <a:spcAft>
                <a:spcPts val="0"/>
              </a:spcAft>
              <a:buSzPts val="1800"/>
              <a:buFont typeface="Lato"/>
              <a:buChar char="●"/>
            </a:pPr>
            <a:r>
              <a:rPr lang="en">
                <a:latin typeface="Lato"/>
                <a:ea typeface="Lato"/>
                <a:cs typeface="Lato"/>
                <a:sym typeface="Lato"/>
              </a:rPr>
              <a:t>Developed a quality plan with high standards for the project. </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Improve reliability of new product development processes.</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 Maintain company quality standards.</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Review products, processes and systems on an ongoing basis to determine where improvements can be made.</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Oversee the product manufacturing process to ensure quality.</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Actively participate in production meetings with the manufacturing team</a:t>
            </a:r>
            <a:endParaRPr>
              <a:latin typeface="Lato"/>
              <a:ea typeface="Lato"/>
              <a:cs typeface="Lato"/>
              <a:sym typeface="Lato"/>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411200" y="575950"/>
            <a:ext cx="6321600" cy="5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 PROCESS MANAGER</a:t>
            </a:r>
            <a:endParaRPr/>
          </a:p>
          <a:p>
            <a:pPr indent="0" lvl="0" marL="0" rtl="0" algn="l">
              <a:spcBef>
                <a:spcPts val="0"/>
              </a:spcBef>
              <a:spcAft>
                <a:spcPts val="0"/>
              </a:spcAft>
              <a:buClr>
                <a:schemeClr val="dk2"/>
              </a:buClr>
              <a:buSzPct val="36666"/>
              <a:buFont typeface="Arial"/>
              <a:buNone/>
            </a:pPr>
            <a:r>
              <a:t/>
            </a:r>
            <a:endParaRPr/>
          </a:p>
        </p:txBody>
      </p:sp>
      <p:sp>
        <p:nvSpPr>
          <p:cNvPr id="120" name="Google Shape;120;p23"/>
          <p:cNvSpPr txBox="1"/>
          <p:nvPr>
            <p:ph idx="1" type="body"/>
          </p:nvPr>
        </p:nvSpPr>
        <p:spPr>
          <a:xfrm>
            <a:off x="1411200" y="1243450"/>
            <a:ext cx="6321600" cy="3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Project Contribution:</a:t>
            </a:r>
            <a:endParaRPr b="1" sz="1700"/>
          </a:p>
          <a:p>
            <a:pPr indent="-336550" lvl="0" marL="457200" rtl="0" algn="l">
              <a:spcBef>
                <a:spcPts val="1200"/>
              </a:spcBef>
              <a:spcAft>
                <a:spcPts val="0"/>
              </a:spcAft>
              <a:buSzPts val="1700"/>
              <a:buChar char="●"/>
            </a:pPr>
            <a:r>
              <a:rPr b="1" lang="en" sz="1700"/>
              <a:t>As a Quality manager, I've summarized every meeting  Planning  for a proper documentation.</a:t>
            </a:r>
            <a:endParaRPr b="1" sz="1700"/>
          </a:p>
          <a:p>
            <a:pPr indent="-336550" lvl="0" marL="457200" rtl="0" algn="l">
              <a:spcBef>
                <a:spcPts val="0"/>
              </a:spcBef>
              <a:spcAft>
                <a:spcPts val="0"/>
              </a:spcAft>
              <a:buSzPts val="1700"/>
              <a:buChar char="●"/>
            </a:pPr>
            <a:r>
              <a:rPr b="1" lang="en" sz="1700"/>
              <a:t>Me and Planning manager worked together on scheduling meetings smoothly with prior information to all team members.</a:t>
            </a:r>
            <a:endParaRPr b="1" sz="1700"/>
          </a:p>
          <a:p>
            <a:pPr indent="-336550" lvl="0" marL="457200" rtl="0" algn="l">
              <a:spcBef>
                <a:spcPts val="0"/>
              </a:spcBef>
              <a:spcAft>
                <a:spcPts val="0"/>
              </a:spcAft>
              <a:buSzPts val="1700"/>
              <a:buChar char="●"/>
            </a:pPr>
            <a:r>
              <a:rPr b="1" lang="en" sz="1700"/>
              <a:t>Developed Quality metrics for each and every module of the project to the company standards.</a:t>
            </a:r>
            <a:endParaRPr b="1" sz="1700"/>
          </a:p>
          <a:p>
            <a:pPr indent="-336550" lvl="0" marL="457200" rtl="0" algn="l">
              <a:spcBef>
                <a:spcPts val="0"/>
              </a:spcBef>
              <a:spcAft>
                <a:spcPts val="0"/>
              </a:spcAft>
              <a:buSzPts val="1700"/>
              <a:buChar char="●"/>
            </a:pPr>
            <a:r>
              <a:rPr b="1" lang="en" sz="1700"/>
              <a:t>Reviewed the project modules,processes and system on an ongoing basis to check whether any change or improvements can be made</a:t>
            </a:r>
            <a:endParaRPr b="1" sz="1700"/>
          </a:p>
          <a:p>
            <a:pPr indent="0" lvl="0" marL="0" rtl="0" algn="l">
              <a:spcBef>
                <a:spcPts val="1200"/>
              </a:spcBef>
              <a:spcAft>
                <a:spcPts val="0"/>
              </a:spcAft>
              <a:buNone/>
            </a:pPr>
            <a:r>
              <a:t/>
            </a:r>
            <a:endParaRPr b="1" sz="1700"/>
          </a:p>
          <a:p>
            <a:pPr indent="0" lvl="0" marL="0" rtl="0" algn="l">
              <a:spcBef>
                <a:spcPts val="1200"/>
              </a:spcBef>
              <a:spcAft>
                <a:spcPts val="0"/>
              </a:spcAft>
              <a:buNone/>
            </a:pPr>
            <a:r>
              <a:t/>
            </a:r>
            <a:endParaRPr b="1" sz="1700"/>
          </a:p>
          <a:p>
            <a:pPr indent="0" lvl="0" marL="0" rtl="0" algn="l">
              <a:spcBef>
                <a:spcPts val="1200"/>
              </a:spcBef>
              <a:spcAft>
                <a:spcPts val="0"/>
              </a:spcAft>
              <a:buNone/>
            </a:pPr>
            <a:r>
              <a:t/>
            </a:r>
            <a:endParaRPr b="1" sz="1700"/>
          </a:p>
          <a:p>
            <a:pPr indent="0" lvl="0" marL="0" rtl="0" algn="l">
              <a:spcBef>
                <a:spcPts val="1200"/>
              </a:spcBef>
              <a:spcAft>
                <a:spcPts val="0"/>
              </a:spcAft>
              <a:buNone/>
            </a:pPr>
            <a:r>
              <a:t/>
            </a:r>
            <a:endParaRPr b="1"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Clr>
                <a:schemeClr val="dk2"/>
              </a:buClr>
              <a:buSzPts val="1100"/>
              <a:buFont typeface="Arial"/>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MANAGER</a:t>
            </a:r>
            <a:endParaRPr/>
          </a:p>
        </p:txBody>
      </p:sp>
      <p:sp>
        <p:nvSpPr>
          <p:cNvPr id="126" name="Google Shape;126;p24"/>
          <p:cNvSpPr txBox="1"/>
          <p:nvPr>
            <p:ph idx="1" type="body"/>
          </p:nvPr>
        </p:nvSpPr>
        <p:spPr>
          <a:xfrm>
            <a:off x="311700" y="1278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Tasks Undertaken:</a:t>
            </a:r>
            <a:endParaRPr b="1"/>
          </a:p>
          <a:p>
            <a:pPr indent="0" lvl="0" marL="0" rtl="0" algn="l">
              <a:spcBef>
                <a:spcPts val="1200"/>
              </a:spcBef>
              <a:spcAft>
                <a:spcPts val="0"/>
              </a:spcAft>
              <a:buNone/>
            </a:pPr>
            <a:r>
              <a:rPr lang="en"/>
              <a:t>• Conducted risk assessments and recommended changes for risks were made.</a:t>
            </a:r>
            <a:endParaRPr/>
          </a:p>
          <a:p>
            <a:pPr indent="0" lvl="0" marL="0" rtl="0" algn="l">
              <a:spcBef>
                <a:spcPts val="1200"/>
              </a:spcBef>
              <a:spcAft>
                <a:spcPts val="0"/>
              </a:spcAft>
              <a:buNone/>
            </a:pPr>
            <a:r>
              <a:rPr lang="en"/>
              <a:t>• Made sure that the team has suitable tools to carry on the work</a:t>
            </a:r>
            <a:endParaRPr/>
          </a:p>
          <a:p>
            <a:pPr indent="0" lvl="0" marL="0" rtl="0" algn="l">
              <a:spcBef>
                <a:spcPts val="1200"/>
              </a:spcBef>
              <a:spcAft>
                <a:spcPts val="0"/>
              </a:spcAft>
              <a:buNone/>
            </a:pPr>
            <a:r>
              <a:rPr b="1" lang="en"/>
              <a:t>Roles and Responsibilities :</a:t>
            </a:r>
            <a:endParaRPr/>
          </a:p>
          <a:p>
            <a:pPr indent="0" lvl="0" marL="0" rtl="0" algn="l">
              <a:spcBef>
                <a:spcPts val="1200"/>
              </a:spcBef>
              <a:spcAft>
                <a:spcPts val="0"/>
              </a:spcAft>
              <a:buNone/>
            </a:pPr>
            <a:r>
              <a:rPr lang="en"/>
              <a:t>• Maintained the team's risks and issues tracking and reported each week.</a:t>
            </a:r>
            <a:endParaRPr/>
          </a:p>
          <a:p>
            <a:pPr indent="0" lvl="0" marL="0" rtl="0" algn="l">
              <a:spcBef>
                <a:spcPts val="1200"/>
              </a:spcBef>
              <a:spcAft>
                <a:spcPts val="0"/>
              </a:spcAft>
              <a:buNone/>
            </a:pPr>
            <a:r>
              <a:rPr lang="en"/>
              <a:t>• Acts as the team's reuse advocate.</a:t>
            </a:r>
            <a:endParaRPr/>
          </a:p>
          <a:p>
            <a:pPr indent="0" lvl="0" marL="0" rtl="0" algn="l">
              <a:spcBef>
                <a:spcPts val="1200"/>
              </a:spcBef>
              <a:spcAft>
                <a:spcPts val="0"/>
              </a:spcAft>
              <a:buNone/>
            </a:pPr>
            <a:r>
              <a:rPr lang="en"/>
              <a:t>• Handle the team's issue and risk-tracking.</a:t>
            </a:r>
            <a:endParaRPr/>
          </a:p>
          <a:p>
            <a:pPr indent="0" lvl="0" marL="0" rtl="0" algn="l">
              <a:spcBef>
                <a:spcPts val="1200"/>
              </a:spcBef>
              <a:spcAft>
                <a:spcPts val="12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MANAGER</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Contribution :</a:t>
            </a:r>
            <a:endParaRPr b="1"/>
          </a:p>
          <a:p>
            <a:pPr indent="0" lvl="0" marL="0" rtl="0" algn="l">
              <a:spcBef>
                <a:spcPts val="1200"/>
              </a:spcBef>
              <a:spcAft>
                <a:spcPts val="0"/>
              </a:spcAft>
              <a:buNone/>
            </a:pPr>
            <a:r>
              <a:rPr lang="en"/>
              <a:t>• Worked as project developer</a:t>
            </a:r>
            <a:endParaRPr/>
          </a:p>
          <a:p>
            <a:pPr indent="0" lvl="0" marL="0" rtl="0" algn="l">
              <a:spcBef>
                <a:spcPts val="1200"/>
              </a:spcBef>
              <a:spcAft>
                <a:spcPts val="0"/>
              </a:spcAft>
              <a:buNone/>
            </a:pPr>
            <a:r>
              <a:rPr lang="en"/>
              <a:t>• Participated in producing the development cycle report.</a:t>
            </a:r>
            <a:endParaRPr/>
          </a:p>
          <a:p>
            <a:pPr indent="0" lvl="0" marL="0" rtl="0" algn="l">
              <a:spcBef>
                <a:spcPts val="1200"/>
              </a:spcBef>
              <a:spcAft>
                <a:spcPts val="0"/>
              </a:spcAft>
              <a:buNone/>
            </a:pPr>
            <a:r>
              <a:rPr lang="en"/>
              <a:t>• Produced configuration management plan.</a:t>
            </a:r>
            <a:endParaRPr/>
          </a:p>
          <a:p>
            <a:pPr indent="0" lvl="0" marL="0" rtl="0" algn="l">
              <a:spcBef>
                <a:spcPts val="1200"/>
              </a:spcBef>
              <a:spcAft>
                <a:spcPts val="0"/>
              </a:spcAft>
              <a:buNone/>
            </a:pPr>
            <a:r>
              <a:rPr lang="en"/>
              <a:t>Tracked reuse and new reuse and report progress and status in the weekly team</a:t>
            </a:r>
            <a:endParaRPr/>
          </a:p>
          <a:p>
            <a:pPr indent="0" lvl="0" marL="0" rtl="0" algn="l">
              <a:spcBef>
                <a:spcPts val="1200"/>
              </a:spcBef>
              <a:spcAft>
                <a:spcPts val="0"/>
              </a:spcAft>
              <a:buClr>
                <a:schemeClr val="dk2"/>
              </a:buClr>
              <a:buSzPts val="1100"/>
              <a:buFont typeface="Arial"/>
              <a:buNone/>
            </a:pPr>
            <a:r>
              <a:rPr lang="en"/>
              <a:t>meetings.</a:t>
            </a:r>
            <a:endParaRPr/>
          </a:p>
          <a:p>
            <a:pPr indent="0" lvl="0" marL="0" rtl="0" algn="l">
              <a:spcBef>
                <a:spcPts val="1200"/>
              </a:spcBef>
              <a:spcAft>
                <a:spcPts val="1200"/>
              </a:spcAft>
              <a:buNone/>
            </a:pPr>
            <a:r>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MANAGER</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TASKS UNDERTAKEN</a:t>
            </a:r>
            <a:endParaRPr b="1"/>
          </a:p>
          <a:p>
            <a:pPr indent="-342900" lvl="0" marL="457200" rtl="0" algn="l">
              <a:spcBef>
                <a:spcPts val="1200"/>
              </a:spcBef>
              <a:spcAft>
                <a:spcPts val="0"/>
              </a:spcAft>
              <a:buSzPts val="1800"/>
              <a:buChar char="●"/>
            </a:pPr>
            <a:r>
              <a:rPr lang="en"/>
              <a:t>Planned the </a:t>
            </a:r>
            <a:r>
              <a:rPr lang="en"/>
              <a:t>development</a:t>
            </a:r>
            <a:r>
              <a:rPr lang="en"/>
              <a:t> strategy for each work modules</a:t>
            </a:r>
            <a:endParaRPr/>
          </a:p>
          <a:p>
            <a:pPr indent="-342900" lvl="0" marL="457200" rtl="0" algn="l">
              <a:spcBef>
                <a:spcPts val="0"/>
              </a:spcBef>
              <a:spcAft>
                <a:spcPts val="0"/>
              </a:spcAft>
              <a:buSzPts val="1800"/>
              <a:buChar char="●"/>
            </a:pPr>
            <a:r>
              <a:rPr lang="en"/>
              <a:t>Assigned the </a:t>
            </a:r>
            <a:r>
              <a:rPr lang="en"/>
              <a:t>daily</a:t>
            </a:r>
            <a:r>
              <a:rPr lang="en"/>
              <a:t> tasks and weekly launch meetings</a:t>
            </a:r>
            <a:endParaRPr/>
          </a:p>
          <a:p>
            <a:pPr indent="-342900" lvl="0" marL="457200" rtl="0" algn="l">
              <a:spcBef>
                <a:spcPts val="0"/>
              </a:spcBef>
              <a:spcAft>
                <a:spcPts val="0"/>
              </a:spcAft>
              <a:buSzPts val="1800"/>
              <a:buChar char="●"/>
            </a:pPr>
            <a:r>
              <a:rPr lang="en"/>
              <a:t>Interacting with the team members frequently and sorting the issues with in 1-2 days</a:t>
            </a:r>
            <a:endParaRPr/>
          </a:p>
          <a:p>
            <a:pPr indent="-342900" lvl="0" marL="457200" rtl="0" algn="l">
              <a:spcBef>
                <a:spcPts val="0"/>
              </a:spcBef>
              <a:spcAft>
                <a:spcPts val="0"/>
              </a:spcAft>
              <a:buSzPts val="1800"/>
              <a:buChar char="●"/>
            </a:pPr>
            <a:r>
              <a:rPr lang="en"/>
              <a:t>Explaining the final goal of the project and dividing the work for cycle 1 and cycle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MANAGER</a:t>
            </a:r>
            <a:endParaRPr/>
          </a:p>
          <a:p>
            <a:pPr indent="0" lvl="0" marL="0" rtl="0" algn="l">
              <a:spcBef>
                <a:spcPts val="0"/>
              </a:spcBef>
              <a:spcAft>
                <a:spcPts val="0"/>
              </a:spcAft>
              <a:buNone/>
            </a:pPr>
            <a:r>
              <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Contribution</a:t>
            </a:r>
            <a:endParaRPr/>
          </a:p>
          <a:p>
            <a:pPr indent="-342900" lvl="0" marL="457200" rtl="0" algn="l">
              <a:spcBef>
                <a:spcPts val="1200"/>
              </a:spcBef>
              <a:spcAft>
                <a:spcPts val="0"/>
              </a:spcAft>
              <a:buSzPts val="1800"/>
              <a:buChar char="●"/>
            </a:pPr>
            <a:r>
              <a:rPr lang="en"/>
              <a:t>Developed</a:t>
            </a:r>
            <a:r>
              <a:rPr lang="en"/>
              <a:t> partial backend and </a:t>
            </a:r>
            <a:r>
              <a:rPr lang="en"/>
              <a:t>frontend</a:t>
            </a:r>
            <a:r>
              <a:rPr lang="en"/>
              <a:t> of our project.</a:t>
            </a:r>
            <a:endParaRPr/>
          </a:p>
          <a:p>
            <a:pPr indent="-342900" lvl="0" marL="457200" rtl="0" algn="l">
              <a:spcBef>
                <a:spcPts val="0"/>
              </a:spcBef>
              <a:spcAft>
                <a:spcPts val="0"/>
              </a:spcAft>
              <a:buSzPts val="1800"/>
              <a:buChar char="●"/>
            </a:pPr>
            <a:r>
              <a:rPr lang="en"/>
              <a:t>Developing</a:t>
            </a:r>
            <a:r>
              <a:rPr lang="en"/>
              <a:t> the </a:t>
            </a:r>
            <a:r>
              <a:rPr lang="en"/>
              <a:t>existing</a:t>
            </a:r>
            <a:r>
              <a:rPr lang="en"/>
              <a:t> modules.</a:t>
            </a:r>
            <a:endParaRPr/>
          </a:p>
          <a:p>
            <a:pPr indent="-342900" lvl="0" marL="457200" rtl="0" algn="l">
              <a:spcBef>
                <a:spcPts val="0"/>
              </a:spcBef>
              <a:spcAft>
                <a:spcPts val="0"/>
              </a:spcAft>
              <a:buSzPts val="1800"/>
              <a:buChar char="●"/>
            </a:pPr>
            <a:r>
              <a:rPr lang="en"/>
              <a:t>Performed Testing.</a:t>
            </a:r>
            <a:endParaRPr/>
          </a:p>
          <a:p>
            <a:pPr indent="-342900" lvl="0" marL="457200" rtl="0" algn="l">
              <a:spcBef>
                <a:spcPts val="0"/>
              </a:spcBef>
              <a:spcAft>
                <a:spcPts val="0"/>
              </a:spcAft>
              <a:buSzPts val="1800"/>
              <a:buChar char="●"/>
            </a:pPr>
            <a:r>
              <a:rPr lang="en"/>
              <a:t> </a:t>
            </a:r>
            <a:r>
              <a:rPr lang="en"/>
              <a:t>Starting</a:t>
            </a:r>
            <a:r>
              <a:rPr lang="en"/>
              <a:t> the Launch scripts.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SCREENSHOT</a:t>
            </a:r>
            <a:endParaRPr/>
          </a:p>
        </p:txBody>
      </p:sp>
      <p:pic>
        <p:nvPicPr>
          <p:cNvPr id="150" name="Google Shape;150;p28"/>
          <p:cNvPicPr preferRelativeResize="0"/>
          <p:nvPr/>
        </p:nvPicPr>
        <p:blipFill>
          <a:blip r:embed="rId3">
            <a:alphaModFix/>
          </a:blip>
          <a:stretch>
            <a:fillRect/>
          </a:stretch>
        </p:blipFill>
        <p:spPr>
          <a:xfrm>
            <a:off x="1703625" y="1245050"/>
            <a:ext cx="4991100" cy="358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SCREENSHOT</a:t>
            </a:r>
            <a:endParaRPr/>
          </a:p>
          <a:p>
            <a:pPr indent="0" lvl="0" marL="0" rtl="0" algn="l">
              <a:spcBef>
                <a:spcPts val="0"/>
              </a:spcBef>
              <a:spcAft>
                <a:spcPts val="0"/>
              </a:spcAft>
              <a:buNone/>
            </a:pPr>
            <a:r>
              <a:t/>
            </a:r>
            <a:endParaRPr/>
          </a:p>
        </p:txBody>
      </p:sp>
      <p:pic>
        <p:nvPicPr>
          <p:cNvPr id="156" name="Google Shape;156;p29"/>
          <p:cNvPicPr preferRelativeResize="0"/>
          <p:nvPr/>
        </p:nvPicPr>
        <p:blipFill>
          <a:blip r:embed="rId3">
            <a:alphaModFix/>
          </a:blip>
          <a:stretch>
            <a:fillRect/>
          </a:stretch>
        </p:blipFill>
        <p:spPr>
          <a:xfrm>
            <a:off x="970325" y="1390325"/>
            <a:ext cx="7353300" cy="289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2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SCREENSHOTS</a:t>
            </a:r>
            <a:endParaRPr/>
          </a:p>
        </p:txBody>
      </p:sp>
      <p:pic>
        <p:nvPicPr>
          <p:cNvPr id="162" name="Google Shape;162;p30"/>
          <p:cNvPicPr preferRelativeResize="0"/>
          <p:nvPr/>
        </p:nvPicPr>
        <p:blipFill>
          <a:blip r:embed="rId3">
            <a:alphaModFix/>
          </a:blip>
          <a:stretch>
            <a:fillRect/>
          </a:stretch>
        </p:blipFill>
        <p:spPr>
          <a:xfrm>
            <a:off x="1603463" y="1154400"/>
            <a:ext cx="5937075"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8" name="Google Shape;168;p31"/>
          <p:cNvSpPr txBox="1"/>
          <p:nvPr>
            <p:ph idx="1" type="body"/>
          </p:nvPr>
        </p:nvSpPr>
        <p:spPr>
          <a:xfrm>
            <a:off x="188775"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1200"/>
              <a:t>CAR RENTAL SYSTEM  is a web based system for a company that rents out cars. This system enables the company to make their services available to the public through the internet and also keep records about their services. The world has become a place where there is a lot of technological development; where every single thing done physically has been transformed into computerized form. Car renting is essential to many peoples’ plan to travel or move from one place to another for business purposes, tour, and visit or holidays, for these reasons Car renting is very helpful.Car renting became more popular as years passed by. Today Car renting services are found all over the world, especially in the developed and developing countries. To make this service more popular and accessible to the public it has been transformed into a web base system and connected to the internet where everyone can be able to have access to it.</a:t>
            </a:r>
            <a:endParaRPr sz="1200"/>
          </a:p>
          <a:p>
            <a:pPr indent="0" lvl="0" marL="0" rtl="0" algn="l">
              <a:spcBef>
                <a:spcPts val="1200"/>
              </a:spcBef>
              <a:spcAft>
                <a:spcPts val="1200"/>
              </a:spcAft>
              <a:buNone/>
            </a:pPr>
            <a:r>
              <a:rPr lang="en" sz="1200"/>
              <a:t>                               The system manages the most important components of a car rental company through a modular network, which can be adapted to any country or size.It connects management of a fleet, people, and business, to make the operations as efficient as possible. Alongside the basic rental of a vehicle, car rental agencies typically also offer extra products such as insurance, global positioning system (GPS) navigation systems, entertainment systems, mobile phones, portable WiFi and child safety seats.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595975"/>
            <a:ext cx="8520600" cy="832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b="1" sz="49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6000"/>
              <a:t>TEAM MEMBERS</a:t>
            </a:r>
            <a:endParaRPr sz="6000"/>
          </a:p>
        </p:txBody>
      </p:sp>
      <p:sp>
        <p:nvSpPr>
          <p:cNvPr id="64" name="Google Shape;64;p14"/>
          <p:cNvSpPr txBox="1"/>
          <p:nvPr>
            <p:ph idx="1" type="subTitle"/>
          </p:nvPr>
        </p:nvSpPr>
        <p:spPr>
          <a:xfrm>
            <a:off x="311700" y="1769599"/>
            <a:ext cx="8520600" cy="212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Koduri Gokul (19bcd7006) -Team lead/Planning manager</a:t>
            </a:r>
            <a:endParaRPr b="1"/>
          </a:p>
          <a:p>
            <a:pPr indent="0" lvl="0" marL="0" rtl="0" algn="ctr">
              <a:spcBef>
                <a:spcPts val="0"/>
              </a:spcBef>
              <a:spcAft>
                <a:spcPts val="0"/>
              </a:spcAft>
              <a:buNone/>
            </a:pPr>
            <a:r>
              <a:rPr b="1" lang="en"/>
              <a:t>Mohan Kurmala (19bce7550)-Process manager</a:t>
            </a:r>
            <a:endParaRPr b="1"/>
          </a:p>
          <a:p>
            <a:pPr indent="0" lvl="0" marL="0" rtl="0" algn="ctr">
              <a:spcBef>
                <a:spcPts val="0"/>
              </a:spcBef>
              <a:spcAft>
                <a:spcPts val="0"/>
              </a:spcAft>
              <a:buNone/>
            </a:pPr>
            <a:r>
              <a:rPr b="1" lang="en"/>
              <a:t>Mohamed Habeeb (19bce7583)-Support manager</a:t>
            </a:r>
            <a:endParaRPr b="1"/>
          </a:p>
          <a:p>
            <a:pPr indent="0" lvl="0" marL="0" rtl="0" algn="ctr">
              <a:spcBef>
                <a:spcPts val="0"/>
              </a:spcBef>
              <a:spcAft>
                <a:spcPts val="0"/>
              </a:spcAft>
              <a:buNone/>
            </a:pPr>
            <a:r>
              <a:rPr b="1" lang="en"/>
              <a:t>Vivek Patric (19bce7579)-Development manager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562375" y="272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74" name="Google Shape;174;p32"/>
          <p:cNvPicPr preferRelativeResize="0"/>
          <p:nvPr/>
        </p:nvPicPr>
        <p:blipFill>
          <a:blip r:embed="rId3">
            <a:alphaModFix/>
          </a:blip>
          <a:stretch>
            <a:fillRect/>
          </a:stretch>
        </p:blipFill>
        <p:spPr>
          <a:xfrm>
            <a:off x="445650" y="336775"/>
            <a:ext cx="8468299" cy="4665225"/>
          </a:xfrm>
          <a:prstGeom prst="rect">
            <a:avLst/>
          </a:prstGeom>
          <a:noFill/>
          <a:ln>
            <a:noFill/>
          </a:ln>
        </p:spPr>
      </p:pic>
      <p:pic>
        <p:nvPicPr>
          <p:cNvPr id="175" name="Google Shape;175;p32"/>
          <p:cNvPicPr preferRelativeResize="0"/>
          <p:nvPr/>
        </p:nvPicPr>
        <p:blipFill>
          <a:blip r:embed="rId4">
            <a:alphaModFix/>
          </a:blip>
          <a:stretch>
            <a:fillRect/>
          </a:stretch>
        </p:blipFill>
        <p:spPr>
          <a:xfrm>
            <a:off x="649063" y="451750"/>
            <a:ext cx="3171825" cy="64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0" y="5959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Introduction</a:t>
            </a:r>
            <a:endParaRPr sz="3000"/>
          </a:p>
        </p:txBody>
      </p:sp>
      <p:sp>
        <p:nvSpPr>
          <p:cNvPr id="70" name="Google Shape;70;p15"/>
          <p:cNvSpPr txBox="1"/>
          <p:nvPr>
            <p:ph idx="1" type="subTitle"/>
          </p:nvPr>
        </p:nvSpPr>
        <p:spPr>
          <a:xfrm>
            <a:off x="311700" y="1581825"/>
            <a:ext cx="8520600" cy="3031200"/>
          </a:xfrm>
          <a:prstGeom prst="rect">
            <a:avLst/>
          </a:prstGeom>
        </p:spPr>
        <p:txBody>
          <a:bodyPr anchorCtr="0" anchor="t" bIns="91425" lIns="91425" spcFirstLastPara="1" rIns="91425" wrap="square" tIns="91425">
            <a:normAutofit fontScale="92500" lnSpcReduction="10000"/>
          </a:bodyPr>
          <a:lstStyle/>
          <a:p>
            <a:pPr indent="-322580" lvl="0" marL="825500" rtl="0" algn="l">
              <a:lnSpc>
                <a:spcPct val="115000"/>
              </a:lnSpc>
              <a:spcBef>
                <a:spcPts val="0"/>
              </a:spcBef>
              <a:spcAft>
                <a:spcPts val="0"/>
              </a:spcAft>
              <a:buClr>
                <a:srgbClr val="242424"/>
              </a:buClr>
              <a:buSzPct val="80000"/>
              <a:buFont typeface="Arial"/>
              <a:buChar char="●"/>
            </a:pPr>
            <a:r>
              <a:rPr lang="en" sz="2000">
                <a:solidFill>
                  <a:srgbClr val="242424"/>
                </a:solidFill>
                <a:highlight>
                  <a:srgbClr val="FFFFFF"/>
                </a:highlight>
                <a:latin typeface="Arial"/>
                <a:ea typeface="Arial"/>
                <a:cs typeface="Arial"/>
                <a:sym typeface="Arial"/>
              </a:rPr>
              <a:t>The purpose of this project is to provide a platform between customers and a Car Rental organisation. So that, Customers can book a car from the website itself and receive it on that particular day.</a:t>
            </a:r>
            <a:endParaRPr sz="2000">
              <a:solidFill>
                <a:srgbClr val="242424"/>
              </a:solidFill>
              <a:highlight>
                <a:srgbClr val="FFFFFF"/>
              </a:highlight>
              <a:latin typeface="Arial"/>
              <a:ea typeface="Arial"/>
              <a:cs typeface="Arial"/>
              <a:sym typeface="Arial"/>
            </a:endParaRPr>
          </a:p>
          <a:p>
            <a:pPr indent="-322580" lvl="0" marL="825500" rtl="0" algn="l">
              <a:lnSpc>
                <a:spcPct val="115000"/>
              </a:lnSpc>
              <a:spcBef>
                <a:spcPts val="0"/>
              </a:spcBef>
              <a:spcAft>
                <a:spcPts val="0"/>
              </a:spcAft>
              <a:buClr>
                <a:srgbClr val="242424"/>
              </a:buClr>
              <a:buSzPct val="80000"/>
              <a:buFont typeface="Arial"/>
              <a:buChar char="●"/>
            </a:pPr>
            <a:r>
              <a:rPr lang="en" sz="2000">
                <a:solidFill>
                  <a:srgbClr val="242424"/>
                </a:solidFill>
                <a:highlight>
                  <a:srgbClr val="FFFFFF"/>
                </a:highlight>
                <a:latin typeface="Arial"/>
                <a:ea typeface="Arial"/>
                <a:cs typeface="Arial"/>
                <a:sym typeface="Arial"/>
              </a:rPr>
              <a:t>This document is used by developers for understanding the requirements of the project; also the intended users of this document are project managers for planning and scheduling, testers to generate test cases, document writers for preparation of user manual and for other end-users/stakeholders to validate their requirements</a:t>
            </a:r>
            <a:r>
              <a:rPr lang="en" sz="1900">
                <a:solidFill>
                  <a:srgbClr val="242424"/>
                </a:solidFill>
                <a:highlight>
                  <a:srgbClr val="FFFFFF"/>
                </a:highlight>
                <a:latin typeface="Arial"/>
                <a:ea typeface="Arial"/>
                <a:cs typeface="Arial"/>
                <a:sym typeface="Arial"/>
              </a:rPr>
              <a:t>.</a:t>
            </a:r>
            <a:endParaRPr sz="1900">
              <a:solidFill>
                <a:srgbClr val="242424"/>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112250"/>
            <a:ext cx="8520600" cy="46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Cycle-1</a:t>
            </a:r>
            <a:endParaRPr sz="2400"/>
          </a:p>
        </p:txBody>
      </p:sp>
      <p:graphicFrame>
        <p:nvGraphicFramePr>
          <p:cNvPr id="76" name="Google Shape;76;p16"/>
          <p:cNvGraphicFramePr/>
          <p:nvPr/>
        </p:nvGraphicFramePr>
        <p:xfrm>
          <a:off x="1983250" y="594825"/>
          <a:ext cx="3000000" cy="3000000"/>
        </p:xfrm>
        <a:graphic>
          <a:graphicData uri="http://schemas.openxmlformats.org/drawingml/2006/table">
            <a:tbl>
              <a:tblPr>
                <a:noFill/>
                <a:tableStyleId>{A0C869D3-C6CE-4614-9CE7-DC81186282D3}</a:tableStyleId>
              </a:tblPr>
              <a:tblGrid>
                <a:gridCol w="724600"/>
              </a:tblGrid>
              <a:tr h="396225">
                <a:tc>
                  <a:txBody>
                    <a:bodyPr/>
                    <a:lstStyle/>
                    <a:p>
                      <a:pPr indent="0" lvl="0" marL="0" rtl="0" algn="l">
                        <a:spcBef>
                          <a:spcPts val="0"/>
                        </a:spcBef>
                        <a:spcAft>
                          <a:spcPts val="0"/>
                        </a:spcAft>
                        <a:buNone/>
                      </a:pPr>
                      <a:r>
                        <a:t/>
                      </a:r>
                      <a:endParaRPr/>
                    </a:p>
                  </a:txBody>
                  <a:tcPr marT="91425" marB="91425" marR="91425" marL="91425"/>
                </a:tc>
              </a:tr>
              <a:tr h="2120350">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W</a:t>
                      </a:r>
                      <a:endParaRPr/>
                    </a:p>
                    <a:p>
                      <a:pPr indent="0" lvl="0" marL="0" rtl="0" algn="ctr">
                        <a:spcBef>
                          <a:spcPts val="0"/>
                        </a:spcBef>
                        <a:spcAft>
                          <a:spcPts val="0"/>
                        </a:spcAft>
                        <a:buNone/>
                      </a:pPr>
                      <a:r>
                        <a:rPr lang="en"/>
                        <a:t>E</a:t>
                      </a:r>
                      <a:endParaRPr/>
                    </a:p>
                    <a:p>
                      <a:pPr indent="0" lvl="0" marL="0" rtl="0" algn="ctr">
                        <a:spcBef>
                          <a:spcPts val="0"/>
                        </a:spcBef>
                        <a:spcAft>
                          <a:spcPts val="0"/>
                        </a:spcAft>
                        <a:buNone/>
                      </a:pPr>
                      <a:r>
                        <a:rPr lang="en"/>
                        <a:t>E</a:t>
                      </a:r>
                      <a:endParaRPr/>
                    </a:p>
                    <a:p>
                      <a:pPr indent="0" lvl="0" marL="0" rtl="0" algn="ctr">
                        <a:spcBef>
                          <a:spcPts val="0"/>
                        </a:spcBef>
                        <a:spcAft>
                          <a:spcPts val="0"/>
                        </a:spcAft>
                        <a:buNone/>
                      </a:pPr>
                      <a:r>
                        <a:rPr lang="en"/>
                        <a:t>K</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1</a:t>
                      </a:r>
                      <a:endParaRPr/>
                    </a:p>
                  </a:txBody>
                  <a:tcPr marT="91425" marB="91425" marR="91425" marL="91425"/>
                </a:tc>
              </a:tr>
              <a:tr h="1889650">
                <a:tc>
                  <a:txBody>
                    <a:bodyPr/>
                    <a:lstStyle/>
                    <a:p>
                      <a:pPr indent="0" lvl="0" marL="0" rtl="0" algn="ctr">
                        <a:spcBef>
                          <a:spcPts val="0"/>
                        </a:spcBef>
                        <a:spcAft>
                          <a:spcPts val="0"/>
                        </a:spcAft>
                        <a:buNone/>
                      </a:pPr>
                      <a:r>
                        <a:rPr lang="en"/>
                        <a:t>W</a:t>
                      </a:r>
                      <a:endParaRPr/>
                    </a:p>
                    <a:p>
                      <a:pPr indent="0" lvl="0" marL="0" rtl="0" algn="ctr">
                        <a:spcBef>
                          <a:spcPts val="0"/>
                        </a:spcBef>
                        <a:spcAft>
                          <a:spcPts val="0"/>
                        </a:spcAft>
                        <a:buNone/>
                      </a:pPr>
                      <a:r>
                        <a:rPr lang="en"/>
                        <a:t>E</a:t>
                      </a:r>
                      <a:endParaRPr/>
                    </a:p>
                    <a:p>
                      <a:pPr indent="0" lvl="0" marL="0" rtl="0" algn="ctr">
                        <a:spcBef>
                          <a:spcPts val="0"/>
                        </a:spcBef>
                        <a:spcAft>
                          <a:spcPts val="0"/>
                        </a:spcAft>
                        <a:buNone/>
                      </a:pPr>
                      <a:r>
                        <a:rPr lang="en"/>
                        <a:t>E</a:t>
                      </a:r>
                      <a:endParaRPr/>
                    </a:p>
                    <a:p>
                      <a:pPr indent="0" lvl="0" marL="0" rtl="0" algn="ctr">
                        <a:spcBef>
                          <a:spcPts val="0"/>
                        </a:spcBef>
                        <a:spcAft>
                          <a:spcPts val="0"/>
                        </a:spcAft>
                        <a:buNone/>
                      </a:pPr>
                      <a:r>
                        <a:rPr lang="en"/>
                        <a:t>K</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2</a:t>
                      </a:r>
                      <a:endParaRPr/>
                    </a:p>
                  </a:txBody>
                  <a:tcPr marT="91425" marB="91425" marR="91425" marL="91425"/>
                </a:tc>
              </a:tr>
            </a:tbl>
          </a:graphicData>
        </a:graphic>
      </p:graphicFrame>
      <p:graphicFrame>
        <p:nvGraphicFramePr>
          <p:cNvPr id="77" name="Google Shape;77;p16"/>
          <p:cNvGraphicFramePr/>
          <p:nvPr/>
        </p:nvGraphicFramePr>
        <p:xfrm>
          <a:off x="2707850" y="581750"/>
          <a:ext cx="3000000" cy="3000000"/>
        </p:xfrm>
        <a:graphic>
          <a:graphicData uri="http://schemas.openxmlformats.org/drawingml/2006/table">
            <a:tbl>
              <a:tblPr>
                <a:noFill/>
                <a:tableStyleId>{A0C869D3-C6CE-4614-9CE7-DC81186282D3}</a:tableStyleId>
              </a:tblPr>
              <a:tblGrid>
                <a:gridCol w="1044300"/>
                <a:gridCol w="1432175"/>
                <a:gridCol w="2738425"/>
              </a:tblGrid>
              <a:tr h="3810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Date</a:t>
                      </a:r>
                      <a:endParaRPr/>
                    </a:p>
                  </a:txBody>
                  <a:tcPr marT="91425" marB="91425" marR="91425" marL="91425"/>
                </a:tc>
                <a:tc>
                  <a:txBody>
                    <a:bodyPr/>
                    <a:lstStyle/>
                    <a:p>
                      <a:pPr indent="0" lvl="0" marL="0" rtl="0" algn="l">
                        <a:spcBef>
                          <a:spcPts val="0"/>
                        </a:spcBef>
                        <a:spcAft>
                          <a:spcPts val="0"/>
                        </a:spcAft>
                        <a:buNone/>
                      </a:pPr>
                      <a:r>
                        <a:rPr lang="en"/>
                        <a:t>Title Meeting</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05/02/2022</a:t>
                      </a:r>
                      <a:endParaRPr/>
                    </a:p>
                  </a:txBody>
                  <a:tcPr marT="91425" marB="91425" marR="91425" marL="91425"/>
                </a:tc>
                <a:tc>
                  <a:txBody>
                    <a:bodyPr/>
                    <a:lstStyle/>
                    <a:p>
                      <a:pPr indent="0" lvl="0" marL="0" rtl="0" algn="l">
                        <a:spcBef>
                          <a:spcPts val="0"/>
                        </a:spcBef>
                        <a:spcAft>
                          <a:spcPts val="0"/>
                        </a:spcAft>
                        <a:buNone/>
                      </a:pPr>
                      <a:r>
                        <a:rPr lang="en" sz="1200"/>
                        <a:t>Establish product and business goals</a:t>
                      </a:r>
                      <a:endParaRPr sz="1200"/>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12/02/2022</a:t>
                      </a:r>
                      <a:endParaRPr/>
                    </a:p>
                  </a:txBody>
                  <a:tcPr marT="91425" marB="91425" marR="91425" marL="91425"/>
                </a:tc>
                <a:tc>
                  <a:txBody>
                    <a:bodyPr/>
                    <a:lstStyle/>
                    <a:p>
                      <a:pPr indent="0" lvl="0" marL="0" rtl="0" algn="l">
                        <a:spcBef>
                          <a:spcPts val="0"/>
                        </a:spcBef>
                        <a:spcAft>
                          <a:spcPts val="0"/>
                        </a:spcAft>
                        <a:buNone/>
                      </a:pPr>
                      <a:r>
                        <a:rPr lang="en" sz="1200"/>
                        <a:t>Assign roles and define team goals</a:t>
                      </a:r>
                      <a:endParaRPr sz="1200"/>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19/02/2022</a:t>
                      </a:r>
                      <a:endParaRPr/>
                    </a:p>
                  </a:txBody>
                  <a:tcPr marT="91425" marB="91425" marR="91425" marL="91425"/>
                </a:tc>
                <a:tc>
                  <a:txBody>
                    <a:bodyPr/>
                    <a:lstStyle/>
                    <a:p>
                      <a:pPr indent="0" lvl="0" marL="0" rtl="0" algn="l">
                        <a:spcBef>
                          <a:spcPts val="0"/>
                        </a:spcBef>
                        <a:spcAft>
                          <a:spcPts val="0"/>
                        </a:spcAft>
                        <a:buNone/>
                      </a:pPr>
                      <a:r>
                        <a:rPr lang="en" sz="1200"/>
                        <a:t>Produce development strategy and process</a:t>
                      </a:r>
                      <a:endParaRPr sz="1200"/>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26/02/2022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Build overall and near-term plans</a:t>
                      </a:r>
                      <a:endParaRPr sz="1200"/>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05/03/2022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Develop the quality plan</a:t>
                      </a:r>
                      <a:endParaRPr sz="12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12/03/2022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Build individual and consolidated plans</a:t>
                      </a:r>
                      <a:endParaRPr sz="12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19/03/2022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Conduct risk assessment</a:t>
                      </a:r>
                      <a:endParaRPr sz="12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24/03/2022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Prepare management briefing and launch report</a:t>
                      </a:r>
                      <a:endParaRPr sz="1200"/>
                    </a:p>
                  </a:txBody>
                  <a:tcPr marT="91425" marB="91425" marR="91425" marL="91425">
                    <a:lnL cap="flat" cmpd="sng" w="9525">
                      <a:solidFill>
                        <a:srgbClr val="9E9E9E"/>
                      </a:solidFill>
                      <a:prstDash val="solid"/>
                      <a:round/>
                      <a:headEnd len="sm" w="sm" type="none"/>
                      <a:tailEnd len="sm" w="sm" type="none"/>
                    </a:lnL>
                  </a:tcPr>
                </a:tc>
              </a:tr>
              <a:tr h="251550">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02/04/2022</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Hold </a:t>
                      </a:r>
                      <a:r>
                        <a:rPr lang="en" sz="1200"/>
                        <a:t>management</a:t>
                      </a:r>
                      <a:r>
                        <a:rPr lang="en" sz="1200"/>
                        <a:t> review</a:t>
                      </a:r>
                      <a:endParaRPr sz="12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311700" y="310225"/>
            <a:ext cx="8520600" cy="608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t>Cycle-2</a:t>
            </a:r>
            <a:endParaRPr sz="2400"/>
          </a:p>
          <a:p>
            <a:pPr indent="0" lvl="0" marL="0" rtl="0" algn="l">
              <a:spcBef>
                <a:spcPts val="0"/>
              </a:spcBef>
              <a:spcAft>
                <a:spcPts val="0"/>
              </a:spcAft>
              <a:buNone/>
            </a:pPr>
            <a:r>
              <a:rPr lang="en" sz="2400"/>
              <a:t>MEETINGS</a:t>
            </a:r>
            <a:endParaRPr sz="2400"/>
          </a:p>
        </p:txBody>
      </p:sp>
      <p:graphicFrame>
        <p:nvGraphicFramePr>
          <p:cNvPr id="83" name="Google Shape;83;p17"/>
          <p:cNvGraphicFramePr/>
          <p:nvPr/>
        </p:nvGraphicFramePr>
        <p:xfrm>
          <a:off x="1503600" y="2064175"/>
          <a:ext cx="3000000" cy="3000000"/>
        </p:xfrm>
        <a:graphic>
          <a:graphicData uri="http://schemas.openxmlformats.org/drawingml/2006/table">
            <a:tbl>
              <a:tblPr>
                <a:noFill/>
                <a:tableStyleId>{A0C869D3-C6CE-4614-9CE7-DC81186282D3}</a:tableStyleId>
              </a:tblPr>
              <a:tblGrid>
                <a:gridCol w="1137325"/>
                <a:gridCol w="1882325"/>
                <a:gridCol w="3025325"/>
              </a:tblGrid>
              <a:tr h="3810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Date</a:t>
                      </a:r>
                      <a:endParaRPr/>
                    </a:p>
                  </a:txBody>
                  <a:tcPr marT="91425" marB="91425" marR="91425" marL="91425"/>
                </a:tc>
                <a:tc>
                  <a:txBody>
                    <a:bodyPr/>
                    <a:lstStyle/>
                    <a:p>
                      <a:pPr indent="0" lvl="0" marL="0" rtl="0" algn="l">
                        <a:spcBef>
                          <a:spcPts val="0"/>
                        </a:spcBef>
                        <a:spcAft>
                          <a:spcPts val="0"/>
                        </a:spcAft>
                        <a:buNone/>
                      </a:pPr>
                      <a:r>
                        <a:rPr lang="en"/>
                        <a:t>Title Meeting</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09/04/2022</a:t>
                      </a:r>
                      <a:endParaRPr/>
                    </a:p>
                  </a:txBody>
                  <a:tcPr marT="91425" marB="91425" marR="91425" marL="91425"/>
                </a:tc>
                <a:tc>
                  <a:txBody>
                    <a:bodyPr/>
                    <a:lstStyle/>
                    <a:p>
                      <a:pPr indent="0" lvl="0" marL="0" rtl="0" algn="l">
                        <a:spcBef>
                          <a:spcPts val="0"/>
                        </a:spcBef>
                        <a:spcAft>
                          <a:spcPts val="0"/>
                        </a:spcAft>
                        <a:buNone/>
                      </a:pPr>
                      <a:r>
                        <a:rPr lang="en"/>
                        <a:t>Risk Management</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16/04/2022</a:t>
                      </a:r>
                      <a:endParaRPr/>
                    </a:p>
                  </a:txBody>
                  <a:tcPr marT="91425" marB="91425" marR="91425" marL="91425"/>
                </a:tc>
                <a:tc>
                  <a:txBody>
                    <a:bodyPr/>
                    <a:lstStyle/>
                    <a:p>
                      <a:pPr indent="0" lvl="0" marL="0" rtl="0" algn="l">
                        <a:spcBef>
                          <a:spcPts val="0"/>
                        </a:spcBef>
                        <a:spcAft>
                          <a:spcPts val="0"/>
                        </a:spcAft>
                        <a:buNone/>
                      </a:pPr>
                      <a:r>
                        <a:rPr lang="en"/>
                        <a:t>Correction connection</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23/04/2022</a:t>
                      </a:r>
                      <a:endParaRPr/>
                    </a:p>
                  </a:txBody>
                  <a:tcPr marT="91425" marB="91425" marR="91425" marL="91425"/>
                </a:tc>
                <a:tc>
                  <a:txBody>
                    <a:bodyPr/>
                    <a:lstStyle/>
                    <a:p>
                      <a:pPr indent="0" lvl="0" marL="0" rtl="0" algn="l">
                        <a:spcBef>
                          <a:spcPts val="0"/>
                        </a:spcBef>
                        <a:spcAft>
                          <a:spcPts val="0"/>
                        </a:spcAft>
                        <a:buNone/>
                      </a:pPr>
                      <a:r>
                        <a:rPr lang="en"/>
                        <a:t>Project Overview </a:t>
                      </a:r>
                      <a:endParaRPr/>
                    </a:p>
                  </a:txBody>
                  <a:tcPr marT="91425" marB="91425" marR="91425" marL="91425"/>
                </a:tc>
              </a:tr>
            </a:tbl>
          </a:graphicData>
        </a:graphic>
      </p:graphicFrame>
      <p:graphicFrame>
        <p:nvGraphicFramePr>
          <p:cNvPr id="84" name="Google Shape;84;p17"/>
          <p:cNvGraphicFramePr/>
          <p:nvPr/>
        </p:nvGraphicFramePr>
        <p:xfrm>
          <a:off x="378375" y="2064175"/>
          <a:ext cx="3000000" cy="3000000"/>
        </p:xfrm>
        <a:graphic>
          <a:graphicData uri="http://schemas.openxmlformats.org/drawingml/2006/table">
            <a:tbl>
              <a:tblPr>
                <a:noFill/>
                <a:tableStyleId>{A0C869D3-C6CE-4614-9CE7-DC81186282D3}</a:tableStyleId>
              </a:tblPr>
              <a:tblGrid>
                <a:gridCol w="1125225"/>
              </a:tblGrid>
              <a:tr h="1027000">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Week-1</a:t>
                      </a:r>
                      <a:endParaRPr/>
                    </a:p>
                  </a:txBody>
                  <a:tcPr marT="91425" marB="91425" marR="91425" marL="91425"/>
                </a:tc>
              </a:tr>
              <a:tr h="954075">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Week-2</a:t>
                      </a:r>
                      <a:endParaRPr/>
                    </a:p>
                  </a:txBody>
                  <a:tcPr marT="91425" marB="91425" marR="91425" marL="91425"/>
                </a:tc>
              </a:tr>
            </a:tbl>
          </a:graphicData>
        </a:graphic>
      </p:graphicFrame>
      <p:graphicFrame>
        <p:nvGraphicFramePr>
          <p:cNvPr id="85" name="Google Shape;85;p17"/>
          <p:cNvGraphicFramePr/>
          <p:nvPr/>
        </p:nvGraphicFramePr>
        <p:xfrm>
          <a:off x="1503588" y="3649050"/>
          <a:ext cx="3000000" cy="3000000"/>
        </p:xfrm>
        <a:graphic>
          <a:graphicData uri="http://schemas.openxmlformats.org/drawingml/2006/table">
            <a:tbl>
              <a:tblPr>
                <a:noFill/>
                <a:tableStyleId>{A0C869D3-C6CE-4614-9CE7-DC81186282D3}</a:tableStyleId>
              </a:tblPr>
              <a:tblGrid>
                <a:gridCol w="1137325"/>
                <a:gridCol w="1882325"/>
                <a:gridCol w="3025350"/>
              </a:tblGrid>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30/04/2022</a:t>
                      </a:r>
                      <a:endParaRPr/>
                    </a:p>
                  </a:txBody>
                  <a:tcPr marT="91425" marB="91425" marR="91425" marL="91425"/>
                </a:tc>
                <a:tc>
                  <a:txBody>
                    <a:bodyPr/>
                    <a:lstStyle/>
                    <a:p>
                      <a:pPr indent="0" lvl="0" marL="0" rtl="0" algn="l">
                        <a:spcBef>
                          <a:spcPts val="0"/>
                        </a:spcBef>
                        <a:spcAft>
                          <a:spcPts val="0"/>
                        </a:spcAft>
                        <a:buNone/>
                      </a:pPr>
                      <a:r>
                        <a:rPr lang="en"/>
                        <a:t>Final Report</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52400" y="152400"/>
            <a:ext cx="7962900" cy="425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311700" y="595975"/>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788"/>
              <a:t>TEAM LEADER</a:t>
            </a:r>
            <a:endParaRPr sz="2788"/>
          </a:p>
        </p:txBody>
      </p:sp>
      <p:sp>
        <p:nvSpPr>
          <p:cNvPr id="96" name="Google Shape;96;p19"/>
          <p:cNvSpPr txBox="1"/>
          <p:nvPr>
            <p:ph idx="1" type="subTitle"/>
          </p:nvPr>
        </p:nvSpPr>
        <p:spPr>
          <a:xfrm>
            <a:off x="311700" y="1636950"/>
            <a:ext cx="8520600" cy="281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solidFill>
                  <a:srgbClr val="202124"/>
                </a:solidFill>
                <a:highlight>
                  <a:srgbClr val="FFFFFF"/>
                </a:highlight>
                <a:latin typeface="Arial"/>
                <a:ea typeface="Arial"/>
                <a:cs typeface="Arial"/>
                <a:sym typeface="Arial"/>
              </a:rPr>
              <a:t>Manage the operation innovations .</a:t>
            </a:r>
            <a:endParaRPr sz="1800">
              <a:solidFill>
                <a:srgbClr val="202124"/>
              </a:solidFill>
              <a:highlight>
                <a:srgbClr val="FFFFFF"/>
              </a:highlight>
              <a:latin typeface="Arial"/>
              <a:ea typeface="Arial"/>
              <a:cs typeface="Arial"/>
              <a:sym typeface="Arial"/>
            </a:endParaRPr>
          </a:p>
          <a:p>
            <a:pPr indent="0" lvl="0" marL="914400" rtl="0" algn="l">
              <a:spcBef>
                <a:spcPts val="0"/>
              </a:spcBef>
              <a:spcAft>
                <a:spcPts val="0"/>
              </a:spcAft>
              <a:buNone/>
            </a:pPr>
            <a:r>
              <a:t/>
            </a:r>
            <a:endParaRPr sz="1800">
              <a:solidFill>
                <a:srgbClr val="202124"/>
              </a:solidFill>
              <a:highlight>
                <a:srgbClr val="FFFFFF"/>
              </a:highlight>
              <a:latin typeface="Arial"/>
              <a:ea typeface="Arial"/>
              <a:cs typeface="Arial"/>
              <a:sym typeface="Arial"/>
            </a:endParaRPr>
          </a:p>
          <a:p>
            <a:pPr indent="-342900" lvl="0" marL="457200" rtl="0" algn="l">
              <a:spcBef>
                <a:spcPts val="0"/>
              </a:spcBef>
              <a:spcAft>
                <a:spcPts val="0"/>
              </a:spcAft>
              <a:buClr>
                <a:srgbClr val="202124"/>
              </a:buClr>
              <a:buSzPts val="1800"/>
              <a:buFont typeface="Arial"/>
              <a:buChar char="●"/>
            </a:pPr>
            <a:r>
              <a:rPr lang="en" sz="1800">
                <a:solidFill>
                  <a:srgbClr val="212322"/>
                </a:solidFill>
                <a:highlight>
                  <a:srgbClr val="FFFFFF"/>
                </a:highlight>
                <a:latin typeface="Arial"/>
                <a:ea typeface="Arial"/>
                <a:cs typeface="Arial"/>
                <a:sym typeface="Arial"/>
              </a:rPr>
              <a:t>Guides software development teams through coaching sessions.</a:t>
            </a:r>
            <a:endParaRPr sz="1800">
              <a:solidFill>
                <a:srgbClr val="212322"/>
              </a:solidFill>
              <a:highlight>
                <a:srgbClr val="FFFFFF"/>
              </a:highlight>
              <a:latin typeface="Arial"/>
              <a:ea typeface="Arial"/>
              <a:cs typeface="Arial"/>
              <a:sym typeface="Arial"/>
            </a:endParaRPr>
          </a:p>
          <a:p>
            <a:pPr indent="0" lvl="0" marL="914400" rtl="0" algn="l">
              <a:spcBef>
                <a:spcPts val="0"/>
              </a:spcBef>
              <a:spcAft>
                <a:spcPts val="0"/>
              </a:spcAft>
              <a:buNone/>
            </a:pPr>
            <a:r>
              <a:t/>
            </a:r>
            <a:endParaRPr sz="1800">
              <a:solidFill>
                <a:srgbClr val="212322"/>
              </a:solidFill>
              <a:highlight>
                <a:srgbClr val="FFFFFF"/>
              </a:highlight>
              <a:latin typeface="Arial"/>
              <a:ea typeface="Arial"/>
              <a:cs typeface="Arial"/>
              <a:sym typeface="Arial"/>
            </a:endParaRPr>
          </a:p>
          <a:p>
            <a:pPr indent="-342900" lvl="0" marL="457200" rtl="0" algn="l">
              <a:spcBef>
                <a:spcPts val="0"/>
              </a:spcBef>
              <a:spcAft>
                <a:spcPts val="0"/>
              </a:spcAft>
              <a:buClr>
                <a:srgbClr val="212322"/>
              </a:buClr>
              <a:buSzPts val="1800"/>
              <a:buFont typeface="Arial"/>
              <a:buChar char="●"/>
            </a:pPr>
            <a:r>
              <a:rPr lang="en" sz="1800">
                <a:solidFill>
                  <a:srgbClr val="212322"/>
                </a:solidFill>
                <a:highlight>
                  <a:srgbClr val="FFFFFF"/>
                </a:highlight>
                <a:latin typeface="Arial"/>
                <a:ea typeface="Arial"/>
                <a:cs typeface="Arial"/>
                <a:sym typeface="Arial"/>
              </a:rPr>
              <a:t>Able to effectively provide reasonable estimates for project timelines.</a:t>
            </a:r>
            <a:endParaRPr sz="1800">
              <a:solidFill>
                <a:srgbClr val="212322"/>
              </a:solidFill>
              <a:highlight>
                <a:srgbClr val="FFFFFF"/>
              </a:highlight>
              <a:latin typeface="Arial"/>
              <a:ea typeface="Arial"/>
              <a:cs typeface="Arial"/>
              <a:sym typeface="Arial"/>
            </a:endParaRPr>
          </a:p>
          <a:p>
            <a:pPr indent="0" lvl="0" marL="0" rtl="0" algn="l">
              <a:spcBef>
                <a:spcPts val="0"/>
              </a:spcBef>
              <a:spcAft>
                <a:spcPts val="0"/>
              </a:spcAft>
              <a:buNone/>
            </a:pPr>
            <a:r>
              <a:t/>
            </a:r>
            <a:endParaRPr sz="1800">
              <a:solidFill>
                <a:srgbClr val="212322"/>
              </a:solidFill>
              <a:highlight>
                <a:srgbClr val="FFFFFF"/>
              </a:highlight>
              <a:latin typeface="Arial"/>
              <a:ea typeface="Arial"/>
              <a:cs typeface="Arial"/>
              <a:sym typeface="Arial"/>
            </a:endParaRPr>
          </a:p>
          <a:p>
            <a:pPr indent="-342900" lvl="0" marL="457200" rtl="0" algn="l">
              <a:spcBef>
                <a:spcPts val="0"/>
              </a:spcBef>
              <a:spcAft>
                <a:spcPts val="0"/>
              </a:spcAft>
              <a:buClr>
                <a:srgbClr val="212322"/>
              </a:buClr>
              <a:buSzPts val="1800"/>
              <a:buFont typeface="Arial"/>
              <a:buChar char="●"/>
            </a:pPr>
            <a:r>
              <a:rPr lang="en" sz="1800">
                <a:solidFill>
                  <a:srgbClr val="212322"/>
                </a:solidFill>
                <a:highlight>
                  <a:srgbClr val="FFFFFF"/>
                </a:highlight>
                <a:latin typeface="Arial"/>
                <a:ea typeface="Arial"/>
                <a:cs typeface="Arial"/>
                <a:sym typeface="Arial"/>
              </a:rPr>
              <a:t>Manage teams to maintain a high quality for products.</a:t>
            </a:r>
            <a:endParaRPr sz="1800">
              <a:solidFill>
                <a:srgbClr val="212322"/>
              </a:solidFill>
              <a:highlight>
                <a:srgbClr val="FFFFFF"/>
              </a:highlight>
              <a:latin typeface="Arial"/>
              <a:ea typeface="Arial"/>
              <a:cs typeface="Arial"/>
              <a:sym typeface="Arial"/>
            </a:endParaRPr>
          </a:p>
          <a:p>
            <a:pPr indent="0" lvl="0" marL="0" rtl="0" algn="l">
              <a:spcBef>
                <a:spcPts val="0"/>
              </a:spcBef>
              <a:spcAft>
                <a:spcPts val="0"/>
              </a:spcAft>
              <a:buNone/>
            </a:pPr>
            <a:r>
              <a:rPr lang="en" sz="1800">
                <a:solidFill>
                  <a:srgbClr val="212322"/>
                </a:solidFill>
                <a:highlight>
                  <a:srgbClr val="FFFFFF"/>
                </a:highlight>
                <a:latin typeface="Arial"/>
                <a:ea typeface="Arial"/>
                <a:cs typeface="Arial"/>
                <a:sym typeface="Arial"/>
              </a:rPr>
              <a:t> </a:t>
            </a:r>
            <a:endParaRPr sz="1800">
              <a:solidFill>
                <a:srgbClr val="212322"/>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311700" y="595975"/>
            <a:ext cx="8520600" cy="62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PLANNING MANAGER</a:t>
            </a:r>
            <a:endParaRPr sz="3000"/>
          </a:p>
        </p:txBody>
      </p:sp>
      <p:sp>
        <p:nvSpPr>
          <p:cNvPr id="102" name="Google Shape;102;p20"/>
          <p:cNvSpPr txBox="1"/>
          <p:nvPr>
            <p:ph idx="1" type="subTitle"/>
          </p:nvPr>
        </p:nvSpPr>
        <p:spPr>
          <a:xfrm>
            <a:off x="485625" y="1776624"/>
            <a:ext cx="8520600" cy="2545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a:t>Planning and organized all meetings.</a:t>
            </a:r>
            <a:endParaRPr/>
          </a:p>
          <a:p>
            <a:pPr indent="-381000" lvl="0" marL="457200" rtl="0" algn="l">
              <a:spcBef>
                <a:spcPts val="0"/>
              </a:spcBef>
              <a:spcAft>
                <a:spcPts val="0"/>
              </a:spcAft>
              <a:buSzPts val="2400"/>
              <a:buChar char="●"/>
            </a:pPr>
            <a:r>
              <a:rPr lang="en"/>
              <a:t>Tracked the team’s progress.</a:t>
            </a:r>
            <a:endParaRPr/>
          </a:p>
          <a:p>
            <a:pPr indent="-381000" lvl="0" marL="457200" rtl="0" algn="l">
              <a:spcBef>
                <a:spcPts val="0"/>
              </a:spcBef>
              <a:spcAft>
                <a:spcPts val="0"/>
              </a:spcAft>
              <a:buSzPts val="2400"/>
              <a:buChar char="●"/>
            </a:pPr>
            <a:r>
              <a:rPr lang="en"/>
              <a:t>Maintain the work flow.</a:t>
            </a:r>
            <a:endParaRPr/>
          </a:p>
          <a:p>
            <a:pPr indent="-381000" lvl="0" marL="457200" rtl="0" algn="l">
              <a:spcBef>
                <a:spcPts val="0"/>
              </a:spcBef>
              <a:spcAft>
                <a:spcPts val="0"/>
              </a:spcAft>
              <a:buSzPts val="2400"/>
              <a:buChar char="●"/>
            </a:pPr>
            <a:r>
              <a:rPr lang="en"/>
              <a:t>Plan the  work balanced team progress plan.</a:t>
            </a:r>
            <a:endParaRPr/>
          </a:p>
          <a:p>
            <a:pPr indent="-381000" lvl="0" marL="457200" rtl="0" algn="l">
              <a:spcBef>
                <a:spcPts val="0"/>
              </a:spcBef>
              <a:spcAft>
                <a:spcPts val="0"/>
              </a:spcAft>
              <a:buSzPts val="2400"/>
              <a:buChar char="●"/>
            </a:pPr>
            <a:r>
              <a:rPr lang="en"/>
              <a:t>Track the team’s workload plan status.</a:t>
            </a:r>
            <a:endParaRPr/>
          </a:p>
          <a:p>
            <a:pPr indent="-381000" lvl="0" marL="457200" rtl="0" algn="l">
              <a:spcBef>
                <a:spcPts val="0"/>
              </a:spcBef>
              <a:spcAft>
                <a:spcPts val="0"/>
              </a:spcAft>
              <a:buSzPts val="2400"/>
              <a:buChar char="●"/>
            </a:pPr>
            <a:r>
              <a:rPr lang="en"/>
              <a:t>produced the task plan report team status.</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1193925" y="3979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 PROCESS MANAGER</a:t>
            </a:r>
            <a:endParaRPr/>
          </a:p>
        </p:txBody>
      </p:sp>
      <p:sp>
        <p:nvSpPr>
          <p:cNvPr id="108" name="Google Shape;108;p21"/>
          <p:cNvSpPr txBox="1"/>
          <p:nvPr>
            <p:ph idx="1" type="body"/>
          </p:nvPr>
        </p:nvSpPr>
        <p:spPr>
          <a:xfrm>
            <a:off x="1411200" y="1255550"/>
            <a:ext cx="6321600" cy="34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latin typeface="Lato"/>
                <a:ea typeface="Lato"/>
                <a:cs typeface="Lato"/>
                <a:sym typeface="Lato"/>
              </a:rPr>
              <a:t>Tasks Undertaken</a:t>
            </a:r>
            <a:r>
              <a:rPr lang="en">
                <a:latin typeface="Lato"/>
                <a:ea typeface="Lato"/>
                <a:cs typeface="Lato"/>
                <a:sym typeface="Lato"/>
              </a:rPr>
              <a:t> -</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As a quality process manager:</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I'm responsible for the implementing and executing inspection, testing and evaluation methods to ensure that products adhere closel</a:t>
            </a:r>
            <a:r>
              <a:rPr lang="en">
                <a:latin typeface="Lato"/>
                <a:ea typeface="Lato"/>
                <a:cs typeface="Lato"/>
                <a:sym typeface="Lato"/>
              </a:rPr>
              <a:t>y </a:t>
            </a:r>
            <a:r>
              <a:rPr lang="en">
                <a:latin typeface="Lato"/>
                <a:ea typeface="Lato"/>
                <a:cs typeface="Lato"/>
                <a:sym typeface="Lato"/>
              </a:rPr>
              <a:t>to company standards.</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Clr>
                <a:schemeClr val="dk2"/>
              </a:buClr>
              <a:buSzPts val="1100"/>
              <a:buFont typeface="Arial"/>
              <a:buNone/>
            </a:pPr>
            <a:r>
              <a:t/>
            </a:r>
            <a:endParaRPr>
              <a:latin typeface="Lato"/>
              <a:ea typeface="Lato"/>
              <a:cs typeface="Lato"/>
              <a:sym typeface="Lato"/>
            </a:endParaRPr>
          </a:p>
          <a:p>
            <a:pPr indent="0" lvl="0" marL="0" rtl="0" algn="l">
              <a:spcBef>
                <a:spcPts val="1200"/>
              </a:spcBef>
              <a:spcAft>
                <a:spcPts val="0"/>
              </a:spcAft>
              <a:buClr>
                <a:schemeClr val="dk2"/>
              </a:buClr>
              <a:buSzPts val="1100"/>
              <a:buFont typeface="Arial"/>
              <a:buNone/>
            </a:pPr>
            <a:r>
              <a:t/>
            </a:r>
            <a:endParaRPr>
              <a:latin typeface="Lato"/>
              <a:ea typeface="Lato"/>
              <a:cs typeface="Lato"/>
              <a:sym typeface="Lato"/>
            </a:endParaRPr>
          </a:p>
          <a:p>
            <a:pPr indent="0" lvl="0" marL="0" rtl="0" algn="l">
              <a:spcBef>
                <a:spcPts val="1200"/>
              </a:spcBef>
              <a:spcAft>
                <a:spcPts val="120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