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9" r:id="rId5"/>
    <p:sldId id="261" r:id="rId6"/>
    <p:sldId id="258" r:id="rId7"/>
    <p:sldId id="265" r:id="rId8"/>
    <p:sldId id="262" r:id="rId9"/>
    <p:sldId id="263" r:id="rId10"/>
    <p:sldId id="264" r:id="rId11"/>
    <p:sldId id="267" r:id="rId12"/>
    <p:sldId id="266" r:id="rId13"/>
    <p:sldId id="260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F7DA-4E66-4845-BFB1-CBE29A01008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9D30-027F-49D6-A902-F29157638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F7DA-4E66-4845-BFB1-CBE29A01008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9D30-027F-49D6-A902-F29157638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8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F7DA-4E66-4845-BFB1-CBE29A01008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9D30-027F-49D6-A902-F29157638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F7DA-4E66-4845-BFB1-CBE29A01008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9D30-027F-49D6-A902-F29157638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8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F7DA-4E66-4845-BFB1-CBE29A01008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9D30-027F-49D6-A902-F29157638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7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F7DA-4E66-4845-BFB1-CBE29A01008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9D30-027F-49D6-A902-F29157638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7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F7DA-4E66-4845-BFB1-CBE29A01008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9D30-027F-49D6-A902-F29157638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3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F7DA-4E66-4845-BFB1-CBE29A01008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9D30-027F-49D6-A902-F29157638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8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F7DA-4E66-4845-BFB1-CBE29A01008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9D30-027F-49D6-A902-F29157638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4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F7DA-4E66-4845-BFB1-CBE29A01008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9D30-027F-49D6-A902-F29157638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0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F7DA-4E66-4845-BFB1-CBE29A01008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9D30-027F-49D6-A902-F29157638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2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F7DA-4E66-4845-BFB1-CBE29A01008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89D30-027F-49D6-A902-F29157638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rraform.io/language/resources" TargetMode="External"/><Relationship Id="rId3" Type="http://schemas.openxmlformats.org/officeDocument/2006/relationships/hyperlink" Target="https://registry.terraform.io/browse/providers" TargetMode="External"/><Relationship Id="rId7" Type="http://schemas.openxmlformats.org/officeDocument/2006/relationships/hyperlink" Target="https://www.terraform.io/language/values/locals" TargetMode="External"/><Relationship Id="rId2" Type="http://schemas.openxmlformats.org/officeDocument/2006/relationships/hyperlink" Target="https://www.terraform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rraform.io/language/values/outputs" TargetMode="External"/><Relationship Id="rId11" Type="http://schemas.openxmlformats.org/officeDocument/2006/relationships/hyperlink" Target="https://www.terraform.io/language/modules" TargetMode="External"/><Relationship Id="rId5" Type="http://schemas.openxmlformats.org/officeDocument/2006/relationships/hyperlink" Target="https://www.terraform.io/language/values/variables" TargetMode="External"/><Relationship Id="rId10" Type="http://schemas.openxmlformats.org/officeDocument/2006/relationships/hyperlink" Target="https://www.terraform.io/language/data-sources" TargetMode="External"/><Relationship Id="rId4" Type="http://schemas.openxmlformats.org/officeDocument/2006/relationships/hyperlink" Target="https://registry.terraform.io/providers/hashicorp/aws/latest/docs" TargetMode="External"/><Relationship Id="rId9" Type="http://schemas.openxmlformats.org/officeDocument/2006/relationships/hyperlink" Target="https://www.terraform.io/language/settings/backends/configur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Baskerville Old Face" panose="02020602080505020303" pitchFamily="18" charset="0"/>
              </a:rPr>
              <a:t>Terraform - 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IAC?</a:t>
            </a:r>
          </a:p>
          <a:p>
            <a:r>
              <a:rPr lang="en-US" dirty="0"/>
              <a:t>Why Terraform?</a:t>
            </a:r>
          </a:p>
          <a:p>
            <a:r>
              <a:rPr lang="en-US"/>
              <a:t>Terraform Introduction</a:t>
            </a:r>
          </a:p>
          <a:p>
            <a:endParaRPr lang="en-US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28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Baskerville Old Face" panose="02020602080505020303" pitchFamily="18" charset="0"/>
              </a:rPr>
              <a:t>State Files – Deep Dive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terraform refresh</a:t>
            </a:r>
          </a:p>
          <a:p>
            <a:r>
              <a:rPr lang="en-US" dirty="0"/>
              <a:t>terraform show</a:t>
            </a:r>
          </a:p>
          <a:p>
            <a:r>
              <a:rPr lang="en-US" dirty="0"/>
              <a:t>terraform state show ‘</a:t>
            </a:r>
            <a:r>
              <a:rPr lang="en-US" dirty="0" err="1"/>
              <a:t>aws_iam_user</a:t>
            </a:r>
            <a:r>
              <a:rPr lang="en-US" dirty="0"/>
              <a:t>.&lt;&gt;’</a:t>
            </a:r>
          </a:p>
          <a:p>
            <a:r>
              <a:rPr lang="en-US" dirty="0"/>
              <a:t>terraform state list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34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298" y="4572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Baskerville Old Face" panose="02020602080505020303" pitchFamily="18" charset="0"/>
              </a:rPr>
              <a:t>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Stores the state in a central location. In this case the state file is stored in a given key in a given bucket on Amazon S3. </a:t>
            </a:r>
          </a:p>
          <a:p>
            <a:r>
              <a:rPr lang="en-US" dirty="0"/>
              <a:t>By default, Terraform uses the "local" backend which is your workspace</a:t>
            </a:r>
          </a:p>
          <a:p>
            <a:r>
              <a:rPr lang="en-US" b="1" dirty="0"/>
              <a:t>Example:</a:t>
            </a:r>
          </a:p>
          <a:p>
            <a:pPr marL="457200" lvl="1" indent="0">
              <a:buNone/>
            </a:pPr>
            <a:r>
              <a:rPr lang="en-US" b="1" dirty="0"/>
              <a:t> </a:t>
            </a:r>
            <a:r>
              <a:rPr lang="en-US" dirty="0"/>
              <a:t>terraform {</a:t>
            </a:r>
          </a:p>
          <a:p>
            <a:pPr marL="457200" lvl="1" indent="0">
              <a:buNone/>
            </a:pPr>
            <a:r>
              <a:rPr lang="en-US" dirty="0"/>
              <a:t>  backend "s3" {</a:t>
            </a:r>
          </a:p>
          <a:p>
            <a:pPr marL="457200" lvl="1" indent="0">
              <a:buNone/>
            </a:pPr>
            <a:r>
              <a:rPr lang="en-US" dirty="0"/>
              <a:t>    bucket = “</a:t>
            </a:r>
            <a:r>
              <a:rPr lang="en-US" dirty="0" err="1"/>
              <a:t>bucket_name</a:t>
            </a:r>
            <a:r>
              <a:rPr lang="en-US" dirty="0"/>
              <a:t>"</a:t>
            </a:r>
          </a:p>
          <a:p>
            <a:pPr marL="457200" lvl="1" indent="0">
              <a:buNone/>
            </a:pPr>
            <a:r>
              <a:rPr lang="en-US" dirty="0"/>
              <a:t>    key    = “path/</a:t>
            </a:r>
            <a:r>
              <a:rPr lang="en-US" dirty="0" err="1"/>
              <a:t>file_name</a:t>
            </a:r>
            <a:r>
              <a:rPr lang="en-US" dirty="0"/>
              <a:t>"</a:t>
            </a:r>
          </a:p>
          <a:p>
            <a:pPr marL="457200" lvl="1" indent="0">
              <a:buNone/>
            </a:pPr>
            <a:r>
              <a:rPr lang="en-US" dirty="0"/>
              <a:t>    region = “</a:t>
            </a:r>
            <a:r>
              <a:rPr lang="en-US" dirty="0" err="1"/>
              <a:t>region_name</a:t>
            </a:r>
            <a:r>
              <a:rPr lang="en-US" dirty="0"/>
              <a:t>"</a:t>
            </a:r>
          </a:p>
          <a:p>
            <a:pPr marL="457200" lvl="1" indent="0">
              <a:buNone/>
            </a:pPr>
            <a:r>
              <a:rPr lang="en-US" dirty="0"/>
              <a:t>  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04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Baskerville Old Face" panose="02020602080505020303" pitchFamily="18" charset="0"/>
              </a:rPr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i="1" dirty="0"/>
              <a:t>Data sources</a:t>
            </a:r>
            <a:r>
              <a:rPr lang="en-US" dirty="0"/>
              <a:t> allow Terraform to use information defined outside of Terraform, defined by another separate Terraform configuration, or modified by functions.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318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298" y="4572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Baskerville Old Face" panose="02020602080505020303" pitchFamily="18" charset="0"/>
              </a:rP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module</a:t>
            </a:r>
            <a:r>
              <a:rPr lang="en-US" dirty="0"/>
              <a:t> is a container for multiple resources that are used together.</a:t>
            </a:r>
          </a:p>
          <a:p>
            <a:r>
              <a:rPr lang="en-US" b="1" dirty="0"/>
              <a:t>Root module</a:t>
            </a:r>
            <a:r>
              <a:rPr lang="en-US" dirty="0"/>
              <a:t> is the entry point where the Terraform files should exist. </a:t>
            </a:r>
          </a:p>
          <a:p>
            <a:r>
              <a:rPr lang="en-US" dirty="0"/>
              <a:t>The root modules consists of </a:t>
            </a:r>
            <a:r>
              <a:rPr lang="en-US" b="1" dirty="0"/>
              <a:t>module blocks </a:t>
            </a:r>
            <a:r>
              <a:rPr lang="en-US" dirty="0"/>
              <a:t>which will actually make calls to the modules directory to provision the infrastructure.</a:t>
            </a:r>
          </a:p>
          <a:p>
            <a:r>
              <a:rPr lang="en-US" b="1" dirty="0"/>
              <a:t>Example:</a:t>
            </a:r>
          </a:p>
          <a:p>
            <a:r>
              <a:rPr lang="en-US" b="1" dirty="0"/>
              <a:t> </a:t>
            </a:r>
            <a:r>
              <a:rPr lang="en-US" dirty="0"/>
              <a:t>module "</a:t>
            </a:r>
            <a:r>
              <a:rPr lang="en-US" dirty="0" err="1"/>
              <a:t>user_creation</a:t>
            </a:r>
            <a:r>
              <a:rPr lang="en-US" dirty="0"/>
              <a:t>" {</a:t>
            </a:r>
          </a:p>
          <a:p>
            <a:pPr marL="0" indent="0">
              <a:buNone/>
            </a:pPr>
            <a:r>
              <a:rPr lang="en-US" dirty="0"/>
              <a:t>      source = "./common-module“</a:t>
            </a:r>
          </a:p>
          <a:p>
            <a:pPr marL="0" indent="0">
              <a:buNone/>
            </a:pPr>
            <a:r>
              <a:rPr lang="en-US" dirty="0"/>
              <a:t>       key = value</a:t>
            </a:r>
          </a:p>
          <a:p>
            <a:pPr marL="0" indent="0">
              <a:buNone/>
            </a:pPr>
            <a:r>
              <a:rPr lang="en-US" dirty="0"/>
              <a:t>    }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56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4ABDEE-B85E-1F7F-54D6-0419029C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997"/>
          </a:xfrm>
        </p:spPr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Useful Links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B63BCFD-EEAD-05A3-D166-2594E80C4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010199"/>
              </p:ext>
            </p:extLst>
          </p:nvPr>
        </p:nvGraphicFramePr>
        <p:xfrm>
          <a:off x="1061617" y="1455576"/>
          <a:ext cx="10079134" cy="4559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603">
                  <a:extLst>
                    <a:ext uri="{9D8B030D-6E8A-4147-A177-3AD203B41FA5}">
                      <a16:colId xmlns:a16="http://schemas.microsoft.com/office/drawing/2014/main" val="1627694513"/>
                    </a:ext>
                  </a:extLst>
                </a:gridCol>
                <a:gridCol w="7324531">
                  <a:extLst>
                    <a:ext uri="{9D8B030D-6E8A-4147-A177-3AD203B41FA5}">
                      <a16:colId xmlns:a16="http://schemas.microsoft.com/office/drawing/2014/main" val="2045452432"/>
                    </a:ext>
                  </a:extLst>
                </a:gridCol>
              </a:tblGrid>
              <a:tr h="4145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20502"/>
                  </a:ext>
                </a:extLst>
              </a:tr>
              <a:tr h="414530">
                <a:tc>
                  <a:txBody>
                    <a:bodyPr/>
                    <a:lstStyle/>
                    <a:p>
                      <a:r>
                        <a:rPr lang="en-US" dirty="0"/>
                        <a:t>Official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linkClick r:id="rId2"/>
                        </a:rPr>
                        <a:t>https://www.terraform.io/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668295"/>
                  </a:ext>
                </a:extLst>
              </a:tr>
              <a:tr h="414530">
                <a:tc>
                  <a:txBody>
                    <a:bodyPr/>
                    <a:lstStyle/>
                    <a:p>
                      <a:r>
                        <a:rPr lang="en-US" dirty="0"/>
                        <a:t>Supported Providers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linkClick r:id="rId3"/>
                        </a:rPr>
                        <a:t>https://registry.terraform.io/browse/providers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003071"/>
                  </a:ext>
                </a:extLst>
              </a:tr>
              <a:tr h="414530">
                <a:tc>
                  <a:txBody>
                    <a:bodyPr/>
                    <a:lstStyle/>
                    <a:p>
                      <a:r>
                        <a:rPr lang="en-US" dirty="0"/>
                        <a:t>AWS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linkClick r:id="rId4"/>
                        </a:rPr>
                        <a:t>https://registry.terraform.io/providers/hashicorp/aws/latest/docs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950500"/>
                  </a:ext>
                </a:extLst>
              </a:tr>
              <a:tr h="414530">
                <a:tc>
                  <a:txBody>
                    <a:bodyPr/>
                    <a:lstStyle/>
                    <a:p>
                      <a:r>
                        <a:rPr lang="en-US" dirty="0"/>
                        <a:t>Input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linkClick r:id="rId5"/>
                        </a:rPr>
                        <a:t>https://www.terraform.io/language/values/variables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696996"/>
                  </a:ext>
                </a:extLst>
              </a:tr>
              <a:tr h="414530">
                <a:tc>
                  <a:txBody>
                    <a:bodyPr/>
                    <a:lstStyle/>
                    <a:p>
                      <a:r>
                        <a:rPr lang="en-US" dirty="0"/>
                        <a:t>Output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linkClick r:id="rId6"/>
                        </a:rPr>
                        <a:t>https://www.terraform.io/language/values/outputs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966101"/>
                  </a:ext>
                </a:extLst>
              </a:tr>
              <a:tr h="414530">
                <a:tc>
                  <a:txBody>
                    <a:bodyPr/>
                    <a:lstStyle/>
                    <a:p>
                      <a:r>
                        <a:rPr lang="en-US" dirty="0"/>
                        <a:t>Local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linkClick r:id="rId7"/>
                        </a:rPr>
                        <a:t>https://www.terraform.io/language/values/locals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25425"/>
                  </a:ext>
                </a:extLst>
              </a:tr>
              <a:tr h="414530">
                <a:tc>
                  <a:txBody>
                    <a:bodyPr/>
                    <a:lstStyle/>
                    <a:p>
                      <a:r>
                        <a:rPr lang="en-US" dirty="0"/>
                        <a:t>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linkClick r:id="rId8"/>
                        </a:rPr>
                        <a:t>https://www.terraform.io/language/resources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64257"/>
                  </a:ext>
                </a:extLst>
              </a:tr>
              <a:tr h="414530">
                <a:tc>
                  <a:txBody>
                    <a:bodyPr/>
                    <a:lstStyle/>
                    <a:p>
                      <a:r>
                        <a:rPr lang="en-US" dirty="0"/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linkClick r:id="rId9"/>
                        </a:rPr>
                        <a:t>https://www.terraform.io/language/settings/backends/configuration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927301"/>
                  </a:ext>
                </a:extLst>
              </a:tr>
              <a:tr h="414530">
                <a:tc>
                  <a:txBody>
                    <a:bodyPr/>
                    <a:lstStyle/>
                    <a:p>
                      <a:r>
                        <a:rPr lang="en-US" dirty="0"/>
                        <a:t>Data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linkClick r:id="rId10"/>
                        </a:rPr>
                        <a:t>https://www.terraform.io/language/data-sources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155548"/>
                  </a:ext>
                </a:extLst>
              </a:tr>
              <a:tr h="414530">
                <a:tc>
                  <a:txBody>
                    <a:bodyPr/>
                    <a:lstStyle/>
                    <a:p>
                      <a:r>
                        <a:rPr lang="en-US" dirty="0"/>
                        <a:t>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linkClick r:id="rId11"/>
                        </a:rPr>
                        <a:t>https://www.terraform.io/language/modules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981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70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Baskerville Old Face" panose="02020602080505020303" pitchFamily="18" charset="0"/>
              </a:rPr>
              <a:t>Providers -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Terraform supports 2400+ of Providers and growing….</a:t>
            </a:r>
          </a:p>
          <a:p>
            <a:r>
              <a:rPr lang="en-US" dirty="0"/>
              <a:t>We need to specify </a:t>
            </a:r>
            <a:r>
              <a:rPr lang="en-US" b="1" dirty="0"/>
              <a:t>Provider</a:t>
            </a:r>
            <a:r>
              <a:rPr lang="en-US" dirty="0"/>
              <a:t> in which the infrastructure must be created.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Provider – AWS, to create resources in AWS</a:t>
            </a:r>
          </a:p>
          <a:p>
            <a:pPr lvl="1"/>
            <a:r>
              <a:rPr lang="en-US" dirty="0"/>
              <a:t>Provider – Azure, to create resources in Azure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72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Baskerville Old Face" panose="02020602080505020303" pitchFamily="18" charset="0"/>
              </a:rPr>
              <a:t>Input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Configuration Syntax</a:t>
            </a:r>
          </a:p>
          <a:p>
            <a:r>
              <a:rPr lang="en-US" dirty="0"/>
              <a:t>Different ways of using variables</a:t>
            </a:r>
          </a:p>
          <a:p>
            <a:pPr lvl="1"/>
            <a:r>
              <a:rPr lang="en-US" dirty="0"/>
              <a:t>Using </a:t>
            </a:r>
            <a:r>
              <a:rPr lang="en-US" b="1" dirty="0"/>
              <a:t>defaults – only for constant values</a:t>
            </a:r>
          </a:p>
          <a:p>
            <a:pPr lvl="1"/>
            <a:r>
              <a:rPr lang="en-US" dirty="0"/>
              <a:t>Using CLI flags (-</a:t>
            </a:r>
            <a:r>
              <a:rPr lang="en-US" dirty="0" err="1"/>
              <a:t>var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Using Environment variables (TF_VAR_&lt;</a:t>
            </a:r>
            <a:r>
              <a:rPr lang="en-US" dirty="0" err="1"/>
              <a:t>var_name</a:t>
            </a:r>
            <a:r>
              <a:rPr lang="en-US" dirty="0"/>
              <a:t>&gt;)</a:t>
            </a:r>
          </a:p>
          <a:p>
            <a:pPr lvl="1"/>
            <a:r>
              <a:rPr lang="en-US" dirty="0"/>
              <a:t>Using UI while applying</a:t>
            </a:r>
          </a:p>
          <a:p>
            <a:pPr lvl="1"/>
            <a:r>
              <a:rPr lang="en-US" b="1" dirty="0"/>
              <a:t>Using a File (.</a:t>
            </a:r>
            <a:r>
              <a:rPr lang="en-US" b="1" dirty="0" err="1"/>
              <a:t>tfvars</a:t>
            </a:r>
            <a:r>
              <a:rPr lang="en-US" b="1" dirty="0"/>
              <a:t>) [Recommended]</a:t>
            </a:r>
          </a:p>
          <a:p>
            <a:r>
              <a:rPr lang="en-US" dirty="0"/>
              <a:t>Different types of Variable Expression</a:t>
            </a:r>
          </a:p>
        </p:txBody>
      </p:sp>
    </p:spTree>
    <p:extLst>
      <p:ext uri="{BB962C8B-B14F-4D97-AF65-F5344CB8AC3E}">
        <p14:creationId xmlns:p14="http://schemas.microsoft.com/office/powerpoint/2010/main" val="2715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Baskerville Old Face" panose="02020602080505020303" pitchFamily="18" charset="0"/>
              </a:rPr>
              <a:t>Output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 variables are used to display the output.</a:t>
            </a:r>
          </a:p>
        </p:txBody>
      </p:sp>
    </p:spTree>
    <p:extLst>
      <p:ext uri="{BB962C8B-B14F-4D97-AF65-F5344CB8AC3E}">
        <p14:creationId xmlns:p14="http://schemas.microsoft.com/office/powerpoint/2010/main" val="110186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Baskerville Old Face" panose="02020602080505020303" pitchFamily="18" charset="0"/>
              </a:rPr>
              <a:t>Providers – In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7100"/>
          </a:xfrm>
        </p:spPr>
        <p:txBody>
          <a:bodyPr>
            <a:normAutofit/>
          </a:bodyPr>
          <a:lstStyle/>
          <a:p>
            <a:r>
              <a:rPr lang="en-US" dirty="0"/>
              <a:t>Every Provider will need an authentication mechanism, which needs specifying.</a:t>
            </a:r>
          </a:p>
          <a:p>
            <a:r>
              <a:rPr lang="en-US" dirty="0"/>
              <a:t>Example:     provider “</a:t>
            </a:r>
            <a:r>
              <a:rPr lang="en-US" dirty="0" err="1"/>
              <a:t>aws</a:t>
            </a:r>
            <a:r>
              <a:rPr lang="en-US" dirty="0"/>
              <a:t>” {</a:t>
            </a:r>
          </a:p>
          <a:p>
            <a:pPr marL="457200" lvl="1" indent="0">
              <a:buNone/>
            </a:pPr>
            <a:r>
              <a:rPr lang="en-US" dirty="0"/>
              <a:t>                     # Authentication mechanism (varies for each provider) </a:t>
            </a:r>
          </a:p>
          <a:p>
            <a:pPr marL="457200" lvl="1" indent="0">
              <a:buNone/>
            </a:pPr>
            <a:r>
              <a:rPr lang="en-US" dirty="0"/>
              <a:t>                       }</a:t>
            </a:r>
          </a:p>
          <a:p>
            <a:r>
              <a:rPr lang="en-US" dirty="0"/>
              <a:t>Authentication mechanism</a:t>
            </a:r>
          </a:p>
          <a:p>
            <a:pPr lvl="1"/>
            <a:r>
              <a:rPr lang="en-US" dirty="0"/>
              <a:t>Static credentials</a:t>
            </a:r>
          </a:p>
          <a:p>
            <a:pPr lvl="1"/>
            <a:r>
              <a:rPr lang="en-US" dirty="0"/>
              <a:t>Environment variables</a:t>
            </a:r>
          </a:p>
          <a:p>
            <a:pPr lvl="1"/>
            <a:r>
              <a:rPr lang="en-US" dirty="0"/>
              <a:t>Shared credentials</a:t>
            </a:r>
          </a:p>
          <a:p>
            <a:pPr lvl="1"/>
            <a:r>
              <a:rPr lang="en-US" b="1" dirty="0"/>
              <a:t>IAM Role (Recommended)</a:t>
            </a:r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927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Baskerville Old Face" panose="02020602080505020303" pitchFamily="18" charset="0"/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Resources</a:t>
            </a:r>
            <a:r>
              <a:rPr lang="en-US" dirty="0"/>
              <a:t> are the most important element in the Terraform language.</a:t>
            </a:r>
          </a:p>
          <a:p>
            <a:r>
              <a:rPr lang="en-US" dirty="0"/>
              <a:t>Each Resources refers to the individual services that the Provider offers.</a:t>
            </a:r>
          </a:p>
          <a:p>
            <a:r>
              <a:rPr lang="en-US" b="1" dirty="0"/>
              <a:t>Example: </a:t>
            </a:r>
            <a:r>
              <a:rPr lang="en-US" dirty="0"/>
              <a:t>EC2 as a service has multiple components, each components is a individual resource.</a:t>
            </a:r>
          </a:p>
          <a:p>
            <a:pPr lvl="1"/>
            <a:r>
              <a:rPr lang="en-US" dirty="0"/>
              <a:t>resource </a:t>
            </a:r>
            <a:r>
              <a:rPr lang="en-US" dirty="0" err="1"/>
              <a:t>aws_instance</a:t>
            </a:r>
            <a:r>
              <a:rPr lang="en-US" dirty="0"/>
              <a:t>    * virtual machine</a:t>
            </a:r>
          </a:p>
          <a:p>
            <a:pPr lvl="1"/>
            <a:r>
              <a:rPr lang="en-US" dirty="0"/>
              <a:t>resource </a:t>
            </a:r>
            <a:r>
              <a:rPr lang="en-US" dirty="0" err="1"/>
              <a:t>aws_keypair</a:t>
            </a:r>
            <a:endParaRPr lang="en-US" dirty="0"/>
          </a:p>
          <a:p>
            <a:pPr lvl="1"/>
            <a:r>
              <a:rPr lang="en-US" dirty="0"/>
              <a:t>resource </a:t>
            </a:r>
            <a:r>
              <a:rPr lang="en-US" dirty="0" err="1"/>
              <a:t>aws_ami</a:t>
            </a:r>
            <a:r>
              <a:rPr lang="en-US" dirty="0"/>
              <a:t> etc…</a:t>
            </a:r>
          </a:p>
        </p:txBody>
      </p:sp>
    </p:spTree>
    <p:extLst>
      <p:ext uri="{BB962C8B-B14F-4D97-AF65-F5344CB8AC3E}">
        <p14:creationId xmlns:p14="http://schemas.microsoft.com/office/powerpoint/2010/main" val="3017064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Baskerville Old Face" panose="02020602080505020303" pitchFamily="18" charset="0"/>
              </a:rPr>
              <a:t>Outputs – Deep Dive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Arguments and Attributes</a:t>
            </a:r>
          </a:p>
          <a:p>
            <a:r>
              <a:rPr lang="en-US" dirty="0"/>
              <a:t>Passing outputs from </a:t>
            </a:r>
            <a:r>
              <a:rPr lang="en-US"/>
              <a:t>one resources </a:t>
            </a:r>
            <a:r>
              <a:rPr lang="en-US" dirty="0"/>
              <a:t>as input to other resources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41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Baskerville Old Face" panose="02020602080505020303" pitchFamily="18" charset="0"/>
              </a:rPr>
              <a:t>Provisioning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terraform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terraform validate</a:t>
            </a:r>
          </a:p>
          <a:p>
            <a:r>
              <a:rPr lang="en-US" dirty="0"/>
              <a:t>terraform plan</a:t>
            </a:r>
          </a:p>
          <a:p>
            <a:r>
              <a:rPr lang="en-US" dirty="0"/>
              <a:t>terraform apply</a:t>
            </a:r>
          </a:p>
          <a:p>
            <a:r>
              <a:rPr lang="en-US" dirty="0"/>
              <a:t>terraform </a:t>
            </a:r>
            <a:r>
              <a:rPr lang="en-US" dirty="0" err="1"/>
              <a:t>fmt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9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Baskerville Old Face" panose="02020602080505020303" pitchFamily="18" charset="0"/>
              </a:rPr>
              <a:t>Destroying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terraform destroy</a:t>
            </a:r>
          </a:p>
          <a:p>
            <a:r>
              <a:rPr lang="en-US" dirty="0"/>
              <a:t>terraform destroy (-target)</a:t>
            </a:r>
          </a:p>
          <a:p>
            <a:r>
              <a:rPr lang="en-US" dirty="0"/>
              <a:t>terraform plan -destroy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8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2749</TotalTime>
  <Words>611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Rounded MT Bold</vt:lpstr>
      <vt:lpstr>Baskerville Old Face</vt:lpstr>
      <vt:lpstr>Calibri</vt:lpstr>
      <vt:lpstr>Calibri Light</vt:lpstr>
      <vt:lpstr>Office Theme</vt:lpstr>
      <vt:lpstr>Terraform - Intro</vt:lpstr>
      <vt:lpstr>Providers - Basics</vt:lpstr>
      <vt:lpstr>Input Variables</vt:lpstr>
      <vt:lpstr>Output Variables</vt:lpstr>
      <vt:lpstr>Providers – In Detail</vt:lpstr>
      <vt:lpstr>Resources</vt:lpstr>
      <vt:lpstr>Outputs – Deep Dive</vt:lpstr>
      <vt:lpstr>Provisioning Infrastructure</vt:lpstr>
      <vt:lpstr>Destroying Infrastructure</vt:lpstr>
      <vt:lpstr>State Files – Deep Dive</vt:lpstr>
      <vt:lpstr>Backend</vt:lpstr>
      <vt:lpstr>Data Sources</vt:lpstr>
      <vt:lpstr>Modules</vt:lpstr>
      <vt:lpstr>Useful Links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Providers</dc:title>
  <dc:creator>GOKUL MURUGAN</dc:creator>
  <cp:lastModifiedBy>GOKUL MURUGAN</cp:lastModifiedBy>
  <cp:revision>84</cp:revision>
  <dcterms:created xsi:type="dcterms:W3CDTF">2020-07-05T21:35:10Z</dcterms:created>
  <dcterms:modified xsi:type="dcterms:W3CDTF">2022-09-18T14:01:44Z</dcterms:modified>
</cp:coreProperties>
</file>