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  <p:sldMasterId id="2147483660" r:id="rId5"/>
  </p:sldMasterIdLst>
  <p:notesMasterIdLst>
    <p:notesMasterId r:id="rId12"/>
  </p:notesMasterIdLst>
  <p:handoutMasterIdLst>
    <p:handoutMasterId r:id="rId13"/>
  </p:handoutMasterIdLst>
  <p:sldIdLst>
    <p:sldId id="2147471623" r:id="rId6"/>
    <p:sldId id="2147471637" r:id="rId7"/>
    <p:sldId id="2147483638" r:id="rId8"/>
    <p:sldId id="2147483637" r:id="rId9"/>
    <p:sldId id="2147483634" r:id="rId10"/>
    <p:sldId id="2147483636" r:id="rId11"/>
  </p:sldIdLst>
  <p:sldSz cx="12192000" cy="6858000"/>
  <p:notesSz cx="7010400" cy="92964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gram Updates" id="{35269195-3FC2-8746-9907-2531F9FA2975}">
          <p14:sldIdLst>
            <p14:sldId id="2147471623"/>
            <p14:sldId id="2147471637"/>
            <p14:sldId id="2147483638"/>
            <p14:sldId id="2147483637"/>
            <p14:sldId id="2147483634"/>
            <p14:sldId id="21474836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70F5204-07F3-CF35-7EF1-D8B1907CD4C8}" name="Prabhakaran, Praveen (CCI-Atlanta)" initials="P(" userId="S::praveen.prabhakaran@cox.com::7d888ac5-300c-4679-82d5-157e6386ea4a" providerId="AD"/>
  <p188:author id="{425ED765-A803-93D7-D883-DB2AC28F4656}" name="Patel, Adarsh (CCI-Atlanta)" initials="AP" userId="S::Adarsh.Patel@cox.com::7af17255-eb35-4745-8cd0-1872a692d2c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Wishman" initials="SW" lastIdx="1" clrIdx="0">
    <p:extLst>
      <p:ext uri="{19B8F6BF-5375-455C-9EA6-DF929625EA0E}">
        <p15:presenceInfo xmlns:p15="http://schemas.microsoft.com/office/powerpoint/2012/main" userId="Steve Wishman" providerId="None"/>
      </p:ext>
    </p:extLst>
  </p:cmAuthor>
  <p:cmAuthor id="2" name="Fakhraee, Farrah (CCI-Atlanta)" initials="F(" lastIdx="25" clrIdx="1">
    <p:extLst>
      <p:ext uri="{19B8F6BF-5375-455C-9EA6-DF929625EA0E}">
        <p15:presenceInfo xmlns:p15="http://schemas.microsoft.com/office/powerpoint/2012/main" userId="S::farrah.fakhraee@cox.com::be1abb38-cabf-4804-aa7b-b791bed419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81"/>
    <a:srgbClr val="009AE0"/>
    <a:srgbClr val="FFFFFF"/>
    <a:srgbClr val="FAFAFA"/>
    <a:srgbClr val="00A846"/>
    <a:srgbClr val="3DC353"/>
    <a:srgbClr val="FFCC99"/>
    <a:srgbClr val="FEB4A0"/>
    <a:srgbClr val="B6E8BE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CC612-B146-0C43-9207-EA92CC4C0EB0}" v="1" dt="2024-11-04T16:11:48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94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23" Type="http://schemas.microsoft.com/office/2018/10/relationships/authors" Target="author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EDBE2-88EE-224F-A42F-51EBA0C80428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74325C-CC63-CA4C-89BD-AF6128AF6D8E}">
      <dgm:prSet phldrT="[Text]" custT="1"/>
      <dgm:spPr/>
      <dgm:t>
        <a:bodyPr/>
        <a:lstStyle/>
        <a:p>
          <a:pPr algn="ctr"/>
          <a:r>
            <a:rPr lang="en-US" sz="1000" dirty="0" smtClean="0"/>
            <a:t>Validate identified Data sources linked with the dashboards</a:t>
          </a:r>
          <a:endParaRPr lang="en-US" sz="1100" dirty="0"/>
        </a:p>
      </dgm:t>
    </dgm:pt>
    <dgm:pt modelId="{F4E9CB1B-730B-064F-83E7-5B8D78196668}" type="parTrans" cxnId="{47FF049F-AEDA-BA4A-8ECE-971324E50992}">
      <dgm:prSet/>
      <dgm:spPr/>
      <dgm:t>
        <a:bodyPr/>
        <a:lstStyle/>
        <a:p>
          <a:pPr algn="ctr"/>
          <a:endParaRPr lang="en-US" sz="2000"/>
        </a:p>
      </dgm:t>
    </dgm:pt>
    <dgm:pt modelId="{E8A96DFF-C1EF-FD43-9B72-17230B5CAE92}" type="sibTrans" cxnId="{47FF049F-AEDA-BA4A-8ECE-971324E50992}">
      <dgm:prSet custT="1"/>
      <dgm:spPr/>
      <dgm:t>
        <a:bodyPr/>
        <a:lstStyle/>
        <a:p>
          <a:pPr algn="ctr"/>
          <a:endParaRPr lang="en-US" sz="900" dirty="0"/>
        </a:p>
      </dgm:t>
    </dgm:pt>
    <dgm:pt modelId="{6C8C6840-F200-7E45-B7D6-73ED3967F136}">
      <dgm:prSet phldrT="[Text]" custT="1"/>
      <dgm:spPr/>
      <dgm:t>
        <a:bodyPr/>
        <a:lstStyle/>
        <a:p>
          <a:pPr algn="ctr"/>
          <a:r>
            <a:rPr lang="en-US" sz="1000" b="0" dirty="0" smtClean="0"/>
            <a:t>Updating</a:t>
          </a:r>
          <a:r>
            <a:rPr lang="en-US" sz="1000" b="0" baseline="0" dirty="0" smtClean="0"/>
            <a:t> &amp; validating queries,</a:t>
          </a:r>
          <a:r>
            <a:rPr lang="en-US" sz="1000" b="0" dirty="0" smtClean="0"/>
            <a:t> Creation </a:t>
          </a:r>
          <a:r>
            <a:rPr lang="en-US" sz="1000" b="0" dirty="0" smtClean="0"/>
            <a:t>Of </a:t>
          </a:r>
          <a:r>
            <a:rPr lang="en-US" sz="1000" b="0" dirty="0" smtClean="0"/>
            <a:t>extracts</a:t>
          </a:r>
          <a:endParaRPr lang="en-US" sz="1000" b="0" dirty="0" smtClean="0"/>
        </a:p>
      </dgm:t>
    </dgm:pt>
    <dgm:pt modelId="{F80B3EA3-89F1-554E-8808-FC7DAF555D8D}" type="parTrans" cxnId="{C6686EF8-E73B-7240-9725-63E30A0685D2}">
      <dgm:prSet/>
      <dgm:spPr/>
      <dgm:t>
        <a:bodyPr/>
        <a:lstStyle/>
        <a:p>
          <a:pPr algn="ctr"/>
          <a:endParaRPr lang="en-US" sz="2000"/>
        </a:p>
      </dgm:t>
    </dgm:pt>
    <dgm:pt modelId="{18C336B2-6B09-9943-A629-94D26EAB4E64}" type="sibTrans" cxnId="{C6686EF8-E73B-7240-9725-63E30A0685D2}">
      <dgm:prSet custT="1"/>
      <dgm:spPr/>
      <dgm:t>
        <a:bodyPr/>
        <a:lstStyle/>
        <a:p>
          <a:pPr algn="ctr"/>
          <a:endParaRPr lang="en-US" sz="900" dirty="0"/>
        </a:p>
      </dgm:t>
    </dgm:pt>
    <dgm:pt modelId="{39B833EF-FFE4-2A41-96C3-B48EA97C9CFE}">
      <dgm:prSet phldrT="[Text]" custT="1"/>
      <dgm:spPr/>
      <dgm:t>
        <a:bodyPr/>
        <a:lstStyle/>
        <a:p>
          <a:pPr algn="ctr"/>
          <a:r>
            <a:rPr lang="en-US" sz="1050" dirty="0" smtClean="0"/>
            <a:t>Publish dashboard to  </a:t>
          </a:r>
          <a:r>
            <a:rPr lang="en-US" sz="1050" dirty="0" smtClean="0"/>
            <a:t>Dev Environment </a:t>
          </a:r>
          <a:endParaRPr lang="en-US" sz="1050" dirty="0"/>
        </a:p>
      </dgm:t>
    </dgm:pt>
    <dgm:pt modelId="{9600DAB2-88DF-F94D-BD68-0D3D35EB4571}" type="parTrans" cxnId="{F8C0AE97-603F-AF43-B18D-1B5F37F21D2D}">
      <dgm:prSet/>
      <dgm:spPr/>
      <dgm:t>
        <a:bodyPr/>
        <a:lstStyle/>
        <a:p>
          <a:pPr algn="ctr"/>
          <a:endParaRPr lang="en-US" sz="2000"/>
        </a:p>
      </dgm:t>
    </dgm:pt>
    <dgm:pt modelId="{CE480228-5A1A-3947-896B-4EC0CB0CF697}" type="sibTrans" cxnId="{F8C0AE97-603F-AF43-B18D-1B5F37F21D2D}">
      <dgm:prSet custT="1"/>
      <dgm:spPr/>
      <dgm:t>
        <a:bodyPr/>
        <a:lstStyle/>
        <a:p>
          <a:pPr algn="ctr"/>
          <a:endParaRPr lang="en-US" sz="900" dirty="0"/>
        </a:p>
      </dgm:t>
    </dgm:pt>
    <dgm:pt modelId="{BC77D762-BF97-3C4E-85C9-2FD3D1CD2393}">
      <dgm:prSet phldrT="[Text]" custT="1"/>
      <dgm:spPr/>
      <dgm:t>
        <a:bodyPr/>
        <a:lstStyle/>
        <a:p>
          <a:pPr algn="ctr"/>
          <a:r>
            <a:rPr lang="en-US" sz="1050" dirty="0" smtClean="0"/>
            <a:t>Testing</a:t>
          </a:r>
          <a:r>
            <a:rPr lang="en-US" sz="1050" baseline="0" dirty="0" smtClean="0"/>
            <a:t> &amp; validation </a:t>
          </a:r>
          <a:r>
            <a:rPr lang="en-US" sz="1050" baseline="0" dirty="0" smtClean="0"/>
            <a:t>of Tableau </a:t>
          </a:r>
          <a:r>
            <a:rPr lang="en-US" sz="1050" baseline="0" dirty="0" smtClean="0"/>
            <a:t>dashboard  views</a:t>
          </a:r>
          <a:endParaRPr lang="en-US" sz="1050" dirty="0"/>
        </a:p>
      </dgm:t>
    </dgm:pt>
    <dgm:pt modelId="{DAC75FA0-9608-E446-A570-C62C929857D4}" type="parTrans" cxnId="{DFBDA288-16C0-1040-85EE-FBDAC44A51FD}">
      <dgm:prSet/>
      <dgm:spPr/>
      <dgm:t>
        <a:bodyPr/>
        <a:lstStyle/>
        <a:p>
          <a:pPr algn="ctr"/>
          <a:endParaRPr lang="en-US" sz="2000"/>
        </a:p>
      </dgm:t>
    </dgm:pt>
    <dgm:pt modelId="{985D9493-1C8A-8C43-BE83-ED35D04D8F97}" type="sibTrans" cxnId="{DFBDA288-16C0-1040-85EE-FBDAC44A51FD}">
      <dgm:prSet/>
      <dgm:spPr/>
      <dgm:t>
        <a:bodyPr/>
        <a:lstStyle/>
        <a:p>
          <a:pPr algn="ctr"/>
          <a:endParaRPr lang="en-US" sz="2000"/>
        </a:p>
      </dgm:t>
    </dgm:pt>
    <dgm:pt modelId="{3B3DDA34-D2BB-644F-8D2B-1A6A0FCFEA0D}">
      <dgm:prSet phldrT="[Text]" custT="1"/>
      <dgm:spPr/>
      <dgm:t>
        <a:bodyPr/>
        <a:lstStyle/>
        <a:p>
          <a:pPr algn="ctr"/>
          <a:r>
            <a:rPr lang="en-US" sz="1050" dirty="0" smtClean="0"/>
            <a:t>Creating and Mapping of Calculated </a:t>
          </a:r>
          <a:r>
            <a:rPr lang="en-US" sz="1050" dirty="0" smtClean="0"/>
            <a:t>fields</a:t>
          </a:r>
          <a:endParaRPr lang="en-US" sz="1050" dirty="0" smtClean="0"/>
        </a:p>
      </dgm:t>
    </dgm:pt>
    <dgm:pt modelId="{F0667304-1577-E74F-A23D-D48464B64A93}" type="parTrans" cxnId="{77491BF2-C7BD-6C49-8FBD-C9FD2C19E6E8}">
      <dgm:prSet/>
      <dgm:spPr/>
      <dgm:t>
        <a:bodyPr/>
        <a:lstStyle/>
        <a:p>
          <a:pPr algn="ctr"/>
          <a:endParaRPr lang="en-US" sz="2000"/>
        </a:p>
      </dgm:t>
    </dgm:pt>
    <dgm:pt modelId="{1ABE6D41-26CF-0C4F-AA00-33DEB4472C50}" type="sibTrans" cxnId="{77491BF2-C7BD-6C49-8FBD-C9FD2C19E6E8}">
      <dgm:prSet custT="1"/>
      <dgm:spPr/>
      <dgm:t>
        <a:bodyPr/>
        <a:lstStyle/>
        <a:p>
          <a:pPr algn="ctr"/>
          <a:endParaRPr lang="en-US" sz="900" dirty="0"/>
        </a:p>
      </dgm:t>
    </dgm:pt>
    <dgm:pt modelId="{BAA0ACFF-BD22-4575-AEA1-AFDD8782F45B}">
      <dgm:prSet phldrT="[Text]" custT="1"/>
      <dgm:spPr/>
      <dgm:t>
        <a:bodyPr/>
        <a:lstStyle/>
        <a:p>
          <a:pPr algn="ctr"/>
          <a:r>
            <a:rPr lang="en-US" sz="1100" b="0" dirty="0" smtClean="0"/>
            <a:t>Migration to </a:t>
          </a:r>
          <a:r>
            <a:rPr lang="en-US" sz="1100" b="0" dirty="0" smtClean="0"/>
            <a:t>Production Environment </a:t>
          </a:r>
          <a:endParaRPr lang="en-US" sz="1100" b="0" dirty="0"/>
        </a:p>
      </dgm:t>
    </dgm:pt>
    <dgm:pt modelId="{68F09DA7-4A10-401D-8FB1-5FC513FEC883}" type="parTrans" cxnId="{5B6126EC-70D7-46D4-8339-F3FD1010771D}">
      <dgm:prSet/>
      <dgm:spPr/>
      <dgm:t>
        <a:bodyPr/>
        <a:lstStyle/>
        <a:p>
          <a:pPr algn="ctr"/>
          <a:endParaRPr lang="en-US"/>
        </a:p>
      </dgm:t>
    </dgm:pt>
    <dgm:pt modelId="{E5FD9A1A-2E30-4639-9A1C-D4AA4B3A985F}" type="sibTrans" cxnId="{5B6126EC-70D7-46D4-8339-F3FD1010771D}">
      <dgm:prSet/>
      <dgm:spPr/>
      <dgm:t>
        <a:bodyPr/>
        <a:lstStyle/>
        <a:p>
          <a:pPr algn="ctr"/>
          <a:endParaRPr lang="en-US"/>
        </a:p>
      </dgm:t>
    </dgm:pt>
    <dgm:pt modelId="{A722D2B6-72A0-544B-8878-A25245C1B7DC}" type="pres">
      <dgm:prSet presAssocID="{F50EDBE2-88EE-224F-A42F-51EBA0C8042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400FA3-1810-5E42-96E5-819024EA6118}" type="pres">
      <dgm:prSet presAssocID="{8674325C-CC63-CA4C-89BD-AF6128AF6D8E}" presName="node" presStyleLbl="node1" presStyleIdx="0" presStyleCnt="6" custScaleX="1114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93A15B-9728-2C42-8D9C-749F15BA89E7}" type="pres">
      <dgm:prSet presAssocID="{E8A96DFF-C1EF-FD43-9B72-17230B5CAE92}" presName="sibTrans" presStyleLbl="sibTrans2D1" presStyleIdx="0" presStyleCnt="5"/>
      <dgm:spPr/>
      <dgm:t>
        <a:bodyPr/>
        <a:lstStyle/>
        <a:p>
          <a:endParaRPr lang="en-US"/>
        </a:p>
      </dgm:t>
    </dgm:pt>
    <dgm:pt modelId="{AC054E70-951A-F641-A627-B544F6BB537F}" type="pres">
      <dgm:prSet presAssocID="{E8A96DFF-C1EF-FD43-9B72-17230B5CAE92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8BC16F30-CB08-6F4F-85A9-579EF24E5C17}" type="pres">
      <dgm:prSet presAssocID="{6C8C6840-F200-7E45-B7D6-73ED3967F136}" presName="node" presStyleLbl="node1" presStyleIdx="1" presStyleCnt="6" custScaleX="1114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CCA81C-DE5A-6B44-9683-F2C3B42F2D65}" type="pres">
      <dgm:prSet presAssocID="{18C336B2-6B09-9943-A629-94D26EAB4E64}" presName="sibTrans" presStyleLbl="sibTrans2D1" presStyleIdx="1" presStyleCnt="5"/>
      <dgm:spPr/>
      <dgm:t>
        <a:bodyPr/>
        <a:lstStyle/>
        <a:p>
          <a:endParaRPr lang="en-US"/>
        </a:p>
      </dgm:t>
    </dgm:pt>
    <dgm:pt modelId="{04577EE9-4814-054F-A911-C76979DF5FA9}" type="pres">
      <dgm:prSet presAssocID="{18C336B2-6B09-9943-A629-94D26EAB4E64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BE74BAD7-3CA5-C44E-A10E-4E84FF3C7715}" type="pres">
      <dgm:prSet presAssocID="{3B3DDA34-D2BB-644F-8D2B-1A6A0FCFEA0D}" presName="node" presStyleLbl="node1" presStyleIdx="2" presStyleCnt="6" custScaleX="111446" custLinFactNeighborX="-14211" custLinFactNeighborY="-13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32AA4-E84C-E445-9973-81D3BC24AAD8}" type="pres">
      <dgm:prSet presAssocID="{1ABE6D41-26CF-0C4F-AA00-33DEB4472C50}" presName="sibTrans" presStyleLbl="sibTrans2D1" presStyleIdx="2" presStyleCnt="5"/>
      <dgm:spPr/>
      <dgm:t>
        <a:bodyPr/>
        <a:lstStyle/>
        <a:p>
          <a:endParaRPr lang="en-US"/>
        </a:p>
      </dgm:t>
    </dgm:pt>
    <dgm:pt modelId="{331CF784-277D-9443-896B-5CBF2AA0DD39}" type="pres">
      <dgm:prSet presAssocID="{1ABE6D41-26CF-0C4F-AA00-33DEB4472C5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AC5F37C1-CB57-E348-8E7F-3A646974FFE8}" type="pres">
      <dgm:prSet presAssocID="{39B833EF-FFE4-2A41-96C3-B48EA97C9CFE}" presName="node" presStyleLbl="node1" presStyleIdx="3" presStyleCnt="6" custScaleX="1114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EA8FD-FF94-B642-B643-2EDE2E6F128E}" type="pres">
      <dgm:prSet presAssocID="{CE480228-5A1A-3947-896B-4EC0CB0CF69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B9DF387F-4C32-AF4E-99E1-41582F0EAF27}" type="pres">
      <dgm:prSet presAssocID="{CE480228-5A1A-3947-896B-4EC0CB0CF69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EC3482D0-ECFF-E041-8D18-EF6E5844C9D7}" type="pres">
      <dgm:prSet presAssocID="{BC77D762-BF97-3C4E-85C9-2FD3D1CD2393}" presName="node" presStyleLbl="node1" presStyleIdx="4" presStyleCnt="6" custScaleX="1114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E30A6-F030-4AE3-8A39-0CFB44C2000B}" type="pres">
      <dgm:prSet presAssocID="{985D9493-1C8A-8C43-BE83-ED35D04D8F97}" presName="sibTrans" presStyleLbl="sibTrans2D1" presStyleIdx="4" presStyleCnt="5"/>
      <dgm:spPr/>
      <dgm:t>
        <a:bodyPr/>
        <a:lstStyle/>
        <a:p>
          <a:endParaRPr lang="en-US"/>
        </a:p>
      </dgm:t>
    </dgm:pt>
    <dgm:pt modelId="{8918E5D8-8453-4EBD-A07A-6E9F5FEBF42A}" type="pres">
      <dgm:prSet presAssocID="{985D9493-1C8A-8C43-BE83-ED35D04D8F97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5A8FB7F3-A344-4D96-AE2F-7C6A9E8BCCE6}" type="pres">
      <dgm:prSet presAssocID="{BAA0ACFF-BD22-4575-AEA1-AFDD8782F45B}" presName="node" presStyleLbl="node1" presStyleIdx="5" presStyleCnt="6" custScaleX="1114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B1EE097-6884-4AC0-9A9A-A14C2E2487E4}" type="presOf" srcId="{BAA0ACFF-BD22-4575-AEA1-AFDD8782F45B}" destId="{5A8FB7F3-A344-4D96-AE2F-7C6A9E8BCCE6}" srcOrd="0" destOrd="0" presId="urn:microsoft.com/office/officeart/2005/8/layout/process1"/>
    <dgm:cxn modelId="{47FF049F-AEDA-BA4A-8ECE-971324E50992}" srcId="{F50EDBE2-88EE-224F-A42F-51EBA0C80428}" destId="{8674325C-CC63-CA4C-89BD-AF6128AF6D8E}" srcOrd="0" destOrd="0" parTransId="{F4E9CB1B-730B-064F-83E7-5B8D78196668}" sibTransId="{E8A96DFF-C1EF-FD43-9B72-17230B5CAE92}"/>
    <dgm:cxn modelId="{77491BF2-C7BD-6C49-8FBD-C9FD2C19E6E8}" srcId="{F50EDBE2-88EE-224F-A42F-51EBA0C80428}" destId="{3B3DDA34-D2BB-644F-8D2B-1A6A0FCFEA0D}" srcOrd="2" destOrd="0" parTransId="{F0667304-1577-E74F-A23D-D48464B64A93}" sibTransId="{1ABE6D41-26CF-0C4F-AA00-33DEB4472C50}"/>
    <dgm:cxn modelId="{F7BC337C-ED7D-5F4F-98A6-ADB1DEB4FBAA}" type="presOf" srcId="{1ABE6D41-26CF-0C4F-AA00-33DEB4472C50}" destId="{331CF784-277D-9443-896B-5CBF2AA0DD39}" srcOrd="1" destOrd="0" presId="urn:microsoft.com/office/officeart/2005/8/layout/process1"/>
    <dgm:cxn modelId="{86F9577B-A703-4FD7-968A-309856D4B371}" type="presOf" srcId="{985D9493-1C8A-8C43-BE83-ED35D04D8F97}" destId="{BB3E30A6-F030-4AE3-8A39-0CFB44C2000B}" srcOrd="0" destOrd="0" presId="urn:microsoft.com/office/officeart/2005/8/layout/process1"/>
    <dgm:cxn modelId="{2C150111-FD35-A44E-B54A-F6FF8E5B48F0}" type="presOf" srcId="{E8A96DFF-C1EF-FD43-9B72-17230B5CAE92}" destId="{7D93A15B-9728-2C42-8D9C-749F15BA89E7}" srcOrd="0" destOrd="0" presId="urn:microsoft.com/office/officeart/2005/8/layout/process1"/>
    <dgm:cxn modelId="{F8C0AE97-603F-AF43-B18D-1B5F37F21D2D}" srcId="{F50EDBE2-88EE-224F-A42F-51EBA0C80428}" destId="{39B833EF-FFE4-2A41-96C3-B48EA97C9CFE}" srcOrd="3" destOrd="0" parTransId="{9600DAB2-88DF-F94D-BD68-0D3D35EB4571}" sibTransId="{CE480228-5A1A-3947-896B-4EC0CB0CF697}"/>
    <dgm:cxn modelId="{27D930EB-36A6-1844-A570-9FDADA835C8A}" type="presOf" srcId="{1ABE6D41-26CF-0C4F-AA00-33DEB4472C50}" destId="{C3F32AA4-E84C-E445-9973-81D3BC24AAD8}" srcOrd="0" destOrd="0" presId="urn:microsoft.com/office/officeart/2005/8/layout/process1"/>
    <dgm:cxn modelId="{938CEE72-3463-DB45-9185-A865A9E9615C}" type="presOf" srcId="{3B3DDA34-D2BB-644F-8D2B-1A6A0FCFEA0D}" destId="{BE74BAD7-3CA5-C44E-A10E-4E84FF3C7715}" srcOrd="0" destOrd="0" presId="urn:microsoft.com/office/officeart/2005/8/layout/process1"/>
    <dgm:cxn modelId="{3981F388-7AB9-6D42-8E6D-36DDE2494DCB}" type="presOf" srcId="{8674325C-CC63-CA4C-89BD-AF6128AF6D8E}" destId="{1E400FA3-1810-5E42-96E5-819024EA6118}" srcOrd="0" destOrd="0" presId="urn:microsoft.com/office/officeart/2005/8/layout/process1"/>
    <dgm:cxn modelId="{B81FF5AE-5293-EF45-9859-924DB2B755F2}" type="presOf" srcId="{CE480228-5A1A-3947-896B-4EC0CB0CF697}" destId="{B9DF387F-4C32-AF4E-99E1-41582F0EAF27}" srcOrd="1" destOrd="0" presId="urn:microsoft.com/office/officeart/2005/8/layout/process1"/>
    <dgm:cxn modelId="{5074E631-8CED-4EAC-8C13-DEEE3A972938}" type="presOf" srcId="{985D9493-1C8A-8C43-BE83-ED35D04D8F97}" destId="{8918E5D8-8453-4EBD-A07A-6E9F5FEBF42A}" srcOrd="1" destOrd="0" presId="urn:microsoft.com/office/officeart/2005/8/layout/process1"/>
    <dgm:cxn modelId="{3509BC5E-0DDB-3D41-A088-8C549C5B00D6}" type="presOf" srcId="{BC77D762-BF97-3C4E-85C9-2FD3D1CD2393}" destId="{EC3482D0-ECFF-E041-8D18-EF6E5844C9D7}" srcOrd="0" destOrd="0" presId="urn:microsoft.com/office/officeart/2005/8/layout/process1"/>
    <dgm:cxn modelId="{C6686EF8-E73B-7240-9725-63E30A0685D2}" srcId="{F50EDBE2-88EE-224F-A42F-51EBA0C80428}" destId="{6C8C6840-F200-7E45-B7D6-73ED3967F136}" srcOrd="1" destOrd="0" parTransId="{F80B3EA3-89F1-554E-8808-FC7DAF555D8D}" sibTransId="{18C336B2-6B09-9943-A629-94D26EAB4E64}"/>
    <dgm:cxn modelId="{D8C606EE-92A2-6148-ACB0-A4D102C6CDFF}" type="presOf" srcId="{F50EDBE2-88EE-224F-A42F-51EBA0C80428}" destId="{A722D2B6-72A0-544B-8878-A25245C1B7DC}" srcOrd="0" destOrd="0" presId="urn:microsoft.com/office/officeart/2005/8/layout/process1"/>
    <dgm:cxn modelId="{D57901D5-63F7-DB49-9A6A-E7F763707E8C}" type="presOf" srcId="{E8A96DFF-C1EF-FD43-9B72-17230B5CAE92}" destId="{AC054E70-951A-F641-A627-B544F6BB537F}" srcOrd="1" destOrd="0" presId="urn:microsoft.com/office/officeart/2005/8/layout/process1"/>
    <dgm:cxn modelId="{51EC86FF-1435-0F4C-988E-4E88EA8E3A36}" type="presOf" srcId="{6C8C6840-F200-7E45-B7D6-73ED3967F136}" destId="{8BC16F30-CB08-6F4F-85A9-579EF24E5C17}" srcOrd="0" destOrd="0" presId="urn:microsoft.com/office/officeart/2005/8/layout/process1"/>
    <dgm:cxn modelId="{7E1A1091-00DF-9348-B293-9DC12A9AEA23}" type="presOf" srcId="{18C336B2-6B09-9943-A629-94D26EAB4E64}" destId="{04CCA81C-DE5A-6B44-9683-F2C3B42F2D65}" srcOrd="0" destOrd="0" presId="urn:microsoft.com/office/officeart/2005/8/layout/process1"/>
    <dgm:cxn modelId="{3146B13F-8A08-7D4B-B8EA-3C2B6915A188}" type="presOf" srcId="{CE480228-5A1A-3947-896B-4EC0CB0CF697}" destId="{907EA8FD-FF94-B642-B643-2EDE2E6F128E}" srcOrd="0" destOrd="0" presId="urn:microsoft.com/office/officeart/2005/8/layout/process1"/>
    <dgm:cxn modelId="{28F89FEA-6C2C-F84A-8226-AEAAC081259A}" type="presOf" srcId="{39B833EF-FFE4-2A41-96C3-B48EA97C9CFE}" destId="{AC5F37C1-CB57-E348-8E7F-3A646974FFE8}" srcOrd="0" destOrd="0" presId="urn:microsoft.com/office/officeart/2005/8/layout/process1"/>
    <dgm:cxn modelId="{EDE9FEA8-CBD5-1F46-B5A4-9A9599ABFBD0}" type="presOf" srcId="{18C336B2-6B09-9943-A629-94D26EAB4E64}" destId="{04577EE9-4814-054F-A911-C76979DF5FA9}" srcOrd="1" destOrd="0" presId="urn:microsoft.com/office/officeart/2005/8/layout/process1"/>
    <dgm:cxn modelId="{DFBDA288-16C0-1040-85EE-FBDAC44A51FD}" srcId="{F50EDBE2-88EE-224F-A42F-51EBA0C80428}" destId="{BC77D762-BF97-3C4E-85C9-2FD3D1CD2393}" srcOrd="4" destOrd="0" parTransId="{DAC75FA0-9608-E446-A570-C62C929857D4}" sibTransId="{985D9493-1C8A-8C43-BE83-ED35D04D8F97}"/>
    <dgm:cxn modelId="{5B6126EC-70D7-46D4-8339-F3FD1010771D}" srcId="{F50EDBE2-88EE-224F-A42F-51EBA0C80428}" destId="{BAA0ACFF-BD22-4575-AEA1-AFDD8782F45B}" srcOrd="5" destOrd="0" parTransId="{68F09DA7-4A10-401D-8FB1-5FC513FEC883}" sibTransId="{E5FD9A1A-2E30-4639-9A1C-D4AA4B3A985F}"/>
    <dgm:cxn modelId="{F0268A95-CFB8-FC41-90FF-DBC2949E3C04}" type="presParOf" srcId="{A722D2B6-72A0-544B-8878-A25245C1B7DC}" destId="{1E400FA3-1810-5E42-96E5-819024EA6118}" srcOrd="0" destOrd="0" presId="urn:microsoft.com/office/officeart/2005/8/layout/process1"/>
    <dgm:cxn modelId="{23104EA3-5E4A-5446-B6F8-BD6EBCB95567}" type="presParOf" srcId="{A722D2B6-72A0-544B-8878-A25245C1B7DC}" destId="{7D93A15B-9728-2C42-8D9C-749F15BA89E7}" srcOrd="1" destOrd="0" presId="urn:microsoft.com/office/officeart/2005/8/layout/process1"/>
    <dgm:cxn modelId="{2A9CB177-C30D-774E-B650-DFD6B8E72A0D}" type="presParOf" srcId="{7D93A15B-9728-2C42-8D9C-749F15BA89E7}" destId="{AC054E70-951A-F641-A627-B544F6BB537F}" srcOrd="0" destOrd="0" presId="urn:microsoft.com/office/officeart/2005/8/layout/process1"/>
    <dgm:cxn modelId="{D2CBCC34-73E7-EB45-A0A2-50337254053D}" type="presParOf" srcId="{A722D2B6-72A0-544B-8878-A25245C1B7DC}" destId="{8BC16F30-CB08-6F4F-85A9-579EF24E5C17}" srcOrd="2" destOrd="0" presId="urn:microsoft.com/office/officeart/2005/8/layout/process1"/>
    <dgm:cxn modelId="{66D84FCB-19F8-FD44-8641-20869DDD3C5C}" type="presParOf" srcId="{A722D2B6-72A0-544B-8878-A25245C1B7DC}" destId="{04CCA81C-DE5A-6B44-9683-F2C3B42F2D65}" srcOrd="3" destOrd="0" presId="urn:microsoft.com/office/officeart/2005/8/layout/process1"/>
    <dgm:cxn modelId="{0D0C7C1B-2875-EB4F-8D41-4CB86AF876E9}" type="presParOf" srcId="{04CCA81C-DE5A-6B44-9683-F2C3B42F2D65}" destId="{04577EE9-4814-054F-A911-C76979DF5FA9}" srcOrd="0" destOrd="0" presId="urn:microsoft.com/office/officeart/2005/8/layout/process1"/>
    <dgm:cxn modelId="{DCF5EC86-9FD0-5543-8877-6F3FC521D7AE}" type="presParOf" srcId="{A722D2B6-72A0-544B-8878-A25245C1B7DC}" destId="{BE74BAD7-3CA5-C44E-A10E-4E84FF3C7715}" srcOrd="4" destOrd="0" presId="urn:microsoft.com/office/officeart/2005/8/layout/process1"/>
    <dgm:cxn modelId="{A50ADE02-F3AC-164C-86D9-753568E70003}" type="presParOf" srcId="{A722D2B6-72A0-544B-8878-A25245C1B7DC}" destId="{C3F32AA4-E84C-E445-9973-81D3BC24AAD8}" srcOrd="5" destOrd="0" presId="urn:microsoft.com/office/officeart/2005/8/layout/process1"/>
    <dgm:cxn modelId="{B1922D29-181D-484A-BB7C-8962B02FFBBB}" type="presParOf" srcId="{C3F32AA4-E84C-E445-9973-81D3BC24AAD8}" destId="{331CF784-277D-9443-896B-5CBF2AA0DD39}" srcOrd="0" destOrd="0" presId="urn:microsoft.com/office/officeart/2005/8/layout/process1"/>
    <dgm:cxn modelId="{B12E72C8-3940-674A-8699-D566A6750260}" type="presParOf" srcId="{A722D2B6-72A0-544B-8878-A25245C1B7DC}" destId="{AC5F37C1-CB57-E348-8E7F-3A646974FFE8}" srcOrd="6" destOrd="0" presId="urn:microsoft.com/office/officeart/2005/8/layout/process1"/>
    <dgm:cxn modelId="{00EE1DF8-4A47-0F46-81A6-D2EC72631984}" type="presParOf" srcId="{A722D2B6-72A0-544B-8878-A25245C1B7DC}" destId="{907EA8FD-FF94-B642-B643-2EDE2E6F128E}" srcOrd="7" destOrd="0" presId="urn:microsoft.com/office/officeart/2005/8/layout/process1"/>
    <dgm:cxn modelId="{A915922C-195F-7B4F-BA49-FF5F2074697D}" type="presParOf" srcId="{907EA8FD-FF94-B642-B643-2EDE2E6F128E}" destId="{B9DF387F-4C32-AF4E-99E1-41582F0EAF27}" srcOrd="0" destOrd="0" presId="urn:microsoft.com/office/officeart/2005/8/layout/process1"/>
    <dgm:cxn modelId="{0FF73475-D5AB-3D46-A7DD-65B2BB005537}" type="presParOf" srcId="{A722D2B6-72A0-544B-8878-A25245C1B7DC}" destId="{EC3482D0-ECFF-E041-8D18-EF6E5844C9D7}" srcOrd="8" destOrd="0" presId="urn:microsoft.com/office/officeart/2005/8/layout/process1"/>
    <dgm:cxn modelId="{4DD5B907-C2D5-4CAD-8752-06AD0AA6DA3E}" type="presParOf" srcId="{A722D2B6-72A0-544B-8878-A25245C1B7DC}" destId="{BB3E30A6-F030-4AE3-8A39-0CFB44C2000B}" srcOrd="9" destOrd="0" presId="urn:microsoft.com/office/officeart/2005/8/layout/process1"/>
    <dgm:cxn modelId="{DA659AFD-70F8-4A32-BF05-0449E32816CE}" type="presParOf" srcId="{BB3E30A6-F030-4AE3-8A39-0CFB44C2000B}" destId="{8918E5D8-8453-4EBD-A07A-6E9F5FEBF42A}" srcOrd="0" destOrd="0" presId="urn:microsoft.com/office/officeart/2005/8/layout/process1"/>
    <dgm:cxn modelId="{0D110B03-ED42-4810-985A-9E198A730BA4}" type="presParOf" srcId="{A722D2B6-72A0-544B-8878-A25245C1B7DC}" destId="{5A8FB7F3-A344-4D96-AE2F-7C6A9E8BCCE6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00FA3-1810-5E42-96E5-819024EA6118}">
      <dsp:nvSpPr>
        <dsp:cNvPr id="0" name=""/>
        <dsp:cNvSpPr/>
      </dsp:nvSpPr>
      <dsp:spPr>
        <a:xfrm>
          <a:off x="260" y="32582"/>
          <a:ext cx="1423422" cy="766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Validate identified Data sources linked with the dashboards</a:t>
          </a:r>
          <a:endParaRPr lang="en-US" sz="1100" kern="1200" dirty="0"/>
        </a:p>
      </dsp:txBody>
      <dsp:txXfrm>
        <a:off x="22705" y="55027"/>
        <a:ext cx="1378532" cy="721448"/>
      </dsp:txXfrm>
    </dsp:sp>
    <dsp:sp modelId="{7D93A15B-9728-2C42-8D9C-749F15BA89E7}">
      <dsp:nvSpPr>
        <dsp:cNvPr id="0" name=""/>
        <dsp:cNvSpPr/>
      </dsp:nvSpPr>
      <dsp:spPr>
        <a:xfrm>
          <a:off x="1551406" y="257374"/>
          <a:ext cx="270772" cy="31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1551406" y="320725"/>
        <a:ext cx="189540" cy="190051"/>
      </dsp:txXfrm>
    </dsp:sp>
    <dsp:sp modelId="{8BC16F30-CB08-6F4F-85A9-579EF24E5C17}">
      <dsp:nvSpPr>
        <dsp:cNvPr id="0" name=""/>
        <dsp:cNvSpPr/>
      </dsp:nvSpPr>
      <dsp:spPr>
        <a:xfrm>
          <a:off x="1934575" y="32582"/>
          <a:ext cx="1423422" cy="766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0" kern="1200" dirty="0" smtClean="0"/>
            <a:t>Updating</a:t>
          </a:r>
          <a:r>
            <a:rPr lang="en-US" sz="1000" b="0" kern="1200" baseline="0" dirty="0" smtClean="0"/>
            <a:t> &amp; validating queries,</a:t>
          </a:r>
          <a:r>
            <a:rPr lang="en-US" sz="1000" b="0" kern="1200" dirty="0" smtClean="0"/>
            <a:t> Creation </a:t>
          </a:r>
          <a:r>
            <a:rPr lang="en-US" sz="1000" b="0" kern="1200" dirty="0" smtClean="0"/>
            <a:t>Of </a:t>
          </a:r>
          <a:r>
            <a:rPr lang="en-US" sz="1000" b="0" kern="1200" dirty="0" smtClean="0"/>
            <a:t>extracts</a:t>
          </a:r>
          <a:endParaRPr lang="en-US" sz="1000" b="0" kern="1200" dirty="0" smtClean="0"/>
        </a:p>
      </dsp:txBody>
      <dsp:txXfrm>
        <a:off x="1957020" y="55027"/>
        <a:ext cx="1378532" cy="721448"/>
      </dsp:txXfrm>
    </dsp:sp>
    <dsp:sp modelId="{04CCA81C-DE5A-6B44-9683-F2C3B42F2D65}">
      <dsp:nvSpPr>
        <dsp:cNvPr id="0" name=""/>
        <dsp:cNvSpPr/>
      </dsp:nvSpPr>
      <dsp:spPr>
        <a:xfrm rot="21581420">
          <a:off x="3467567" y="252308"/>
          <a:ext cx="232296" cy="31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3467568" y="315847"/>
        <a:ext cx="162607" cy="190051"/>
      </dsp:txXfrm>
    </dsp:sp>
    <dsp:sp modelId="{BE74BAD7-3CA5-C44E-A10E-4E84FF3C7715}">
      <dsp:nvSpPr>
        <dsp:cNvPr id="0" name=""/>
        <dsp:cNvSpPr/>
      </dsp:nvSpPr>
      <dsp:spPr>
        <a:xfrm>
          <a:off x="3796286" y="22520"/>
          <a:ext cx="1423422" cy="766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Creating and Mapping of Calculated </a:t>
          </a:r>
          <a:r>
            <a:rPr lang="en-US" sz="1050" kern="1200" dirty="0" smtClean="0"/>
            <a:t>fields</a:t>
          </a:r>
          <a:endParaRPr lang="en-US" sz="1050" kern="1200" dirty="0" smtClean="0"/>
        </a:p>
      </dsp:txBody>
      <dsp:txXfrm>
        <a:off x="3818731" y="44965"/>
        <a:ext cx="1378532" cy="721448"/>
      </dsp:txXfrm>
    </dsp:sp>
    <dsp:sp modelId="{C3F32AA4-E84C-E445-9973-81D3BC24AAD8}">
      <dsp:nvSpPr>
        <dsp:cNvPr id="0" name=""/>
        <dsp:cNvSpPr/>
      </dsp:nvSpPr>
      <dsp:spPr>
        <a:xfrm rot="17236">
          <a:off x="5365580" y="252387"/>
          <a:ext cx="309256" cy="31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5365581" y="315505"/>
        <a:ext cx="216479" cy="190051"/>
      </dsp:txXfrm>
    </dsp:sp>
    <dsp:sp modelId="{AC5F37C1-CB57-E348-8E7F-3A646974FFE8}">
      <dsp:nvSpPr>
        <dsp:cNvPr id="0" name=""/>
        <dsp:cNvSpPr/>
      </dsp:nvSpPr>
      <dsp:spPr>
        <a:xfrm>
          <a:off x="5803203" y="32582"/>
          <a:ext cx="1423422" cy="766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Publish dashboard to  </a:t>
          </a:r>
          <a:r>
            <a:rPr lang="en-US" sz="1050" kern="1200" dirty="0" smtClean="0"/>
            <a:t>Dev Environment </a:t>
          </a:r>
          <a:endParaRPr lang="en-US" sz="1050" kern="1200" dirty="0"/>
        </a:p>
      </dsp:txBody>
      <dsp:txXfrm>
        <a:off x="5825648" y="55027"/>
        <a:ext cx="1378532" cy="721448"/>
      </dsp:txXfrm>
    </dsp:sp>
    <dsp:sp modelId="{907EA8FD-FF94-B642-B643-2EDE2E6F128E}">
      <dsp:nvSpPr>
        <dsp:cNvPr id="0" name=""/>
        <dsp:cNvSpPr/>
      </dsp:nvSpPr>
      <dsp:spPr>
        <a:xfrm>
          <a:off x="7354348" y="257374"/>
          <a:ext cx="270772" cy="31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7354348" y="320725"/>
        <a:ext cx="189540" cy="190051"/>
      </dsp:txXfrm>
    </dsp:sp>
    <dsp:sp modelId="{EC3482D0-ECFF-E041-8D18-EF6E5844C9D7}">
      <dsp:nvSpPr>
        <dsp:cNvPr id="0" name=""/>
        <dsp:cNvSpPr/>
      </dsp:nvSpPr>
      <dsp:spPr>
        <a:xfrm>
          <a:off x="7737517" y="32582"/>
          <a:ext cx="1423422" cy="766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/>
            <a:t>Testing</a:t>
          </a:r>
          <a:r>
            <a:rPr lang="en-US" sz="1050" kern="1200" baseline="0" dirty="0" smtClean="0"/>
            <a:t> &amp; validation </a:t>
          </a:r>
          <a:r>
            <a:rPr lang="en-US" sz="1050" kern="1200" baseline="0" dirty="0" smtClean="0"/>
            <a:t>of Tableau </a:t>
          </a:r>
          <a:r>
            <a:rPr lang="en-US" sz="1050" kern="1200" baseline="0" dirty="0" smtClean="0"/>
            <a:t>dashboard  views</a:t>
          </a:r>
          <a:endParaRPr lang="en-US" sz="1050" kern="1200" dirty="0"/>
        </a:p>
      </dsp:txBody>
      <dsp:txXfrm>
        <a:off x="7759962" y="55027"/>
        <a:ext cx="1378532" cy="721448"/>
      </dsp:txXfrm>
    </dsp:sp>
    <dsp:sp modelId="{BB3E30A6-F030-4AE3-8A39-0CFB44C2000B}">
      <dsp:nvSpPr>
        <dsp:cNvPr id="0" name=""/>
        <dsp:cNvSpPr/>
      </dsp:nvSpPr>
      <dsp:spPr>
        <a:xfrm>
          <a:off x="9288662" y="257374"/>
          <a:ext cx="270772" cy="316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9288662" y="320725"/>
        <a:ext cx="189540" cy="190051"/>
      </dsp:txXfrm>
    </dsp:sp>
    <dsp:sp modelId="{5A8FB7F3-A344-4D96-AE2F-7C6A9E8BCCE6}">
      <dsp:nvSpPr>
        <dsp:cNvPr id="0" name=""/>
        <dsp:cNvSpPr/>
      </dsp:nvSpPr>
      <dsp:spPr>
        <a:xfrm>
          <a:off x="9671831" y="32582"/>
          <a:ext cx="1423422" cy="766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kern="1200" dirty="0" smtClean="0"/>
            <a:t>Migration to </a:t>
          </a:r>
          <a:r>
            <a:rPr lang="en-US" sz="1100" b="0" kern="1200" dirty="0" smtClean="0"/>
            <a:t>Production Environment </a:t>
          </a:r>
          <a:endParaRPr lang="en-US" sz="1100" b="0" kern="1200" dirty="0"/>
        </a:p>
      </dsp:txBody>
      <dsp:txXfrm>
        <a:off x="9694276" y="55027"/>
        <a:ext cx="1378532" cy="721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2A4568-490B-4773-9325-6DC0D57362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1C877-104C-41FE-B0CC-8E34495890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133A4081-A38B-4F77-8ADC-D0C91E8E4423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61166-372A-4474-A2EF-C771746BF9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51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D7FD4F0E-FBD7-0044-978C-3C81CA637440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6" tIns="46588" rIns="93176" bIns="4658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6" tIns="46588" rIns="93176" bIns="4658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09AA5F6D-AE36-2045-8FBC-CC75880C5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1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51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147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3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9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for Printing)">
    <p:bg bwMode="ltGray">
      <p:bgPr>
        <a:gradFill>
          <a:gsLst>
            <a:gs pos="32000">
              <a:srgbClr val="009AE0"/>
            </a:gs>
            <a:gs pos="5200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 userDrawn="1"/>
        </p:nvSpPr>
        <p:spPr bwMode="white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06FDC6-3AEF-4F15-8624-DF19A27FD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3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Thre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C341B-649D-4364-8D26-ECF442AABF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3776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405A70D-A303-4430-BFE3-179FEFFA329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08764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A4C870-5FB0-40F9-ACBF-B314B714AE1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23752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AF46D-EC8C-4799-8268-F914B66AC1F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B314EC2-65A0-48A9-A282-73C1FA228D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Weighte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EAD72-0448-4B6F-86F3-D9B838B95C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3711" y="1756791"/>
            <a:ext cx="3229589" cy="44320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7" y="642889"/>
            <a:ext cx="320815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EFA500-6C5D-4551-968A-183AAA0CDC6F}"/>
              </a:ext>
            </a:extLst>
          </p:cNvPr>
          <p:cNvCxnSpPr>
            <a:cxnSpLocks/>
          </p:cNvCxnSpPr>
          <p:nvPr userDrawn="1"/>
        </p:nvCxnSpPr>
        <p:spPr>
          <a:xfrm>
            <a:off x="4308764" y="669163"/>
            <a:ext cx="0" cy="515556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105E3F98-F8EB-4010-96E1-2DC856BD43C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029200" y="1322388"/>
            <a:ext cx="6669088" cy="45021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A4781-F335-4997-B2A3-D4ECEB62491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F99AE6-DDD6-49D1-8CA7-3B040BD0F3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14543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8D749E-10F3-468F-A695-20684D44BA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1" y="0"/>
            <a:ext cx="10037025" cy="6858000"/>
          </a:xfrm>
          <a:custGeom>
            <a:avLst/>
            <a:gdLst>
              <a:gd name="connsiteX0" fmla="*/ 0 w 10037025"/>
              <a:gd name="connsiteY0" fmla="*/ 0 h 6858000"/>
              <a:gd name="connsiteX1" fmla="*/ 2237 w 10037025"/>
              <a:gd name="connsiteY1" fmla="*/ 0 h 6858000"/>
              <a:gd name="connsiteX2" fmla="*/ 17892 w 10037025"/>
              <a:gd name="connsiteY2" fmla="*/ 0 h 6858000"/>
              <a:gd name="connsiteX3" fmla="*/ 60384 w 10037025"/>
              <a:gd name="connsiteY3" fmla="*/ 0 h 6858000"/>
              <a:gd name="connsiteX4" fmla="*/ 95887 w 10037025"/>
              <a:gd name="connsiteY4" fmla="*/ 0 h 6858000"/>
              <a:gd name="connsiteX5" fmla="*/ 143131 w 10037025"/>
              <a:gd name="connsiteY5" fmla="*/ 0 h 6858000"/>
              <a:gd name="connsiteX6" fmla="*/ 203794 w 10037025"/>
              <a:gd name="connsiteY6" fmla="*/ 0 h 6858000"/>
              <a:gd name="connsiteX7" fmla="*/ 279553 w 10037025"/>
              <a:gd name="connsiteY7" fmla="*/ 0 h 6858000"/>
              <a:gd name="connsiteX8" fmla="*/ 372085 w 10037025"/>
              <a:gd name="connsiteY8" fmla="*/ 0 h 6858000"/>
              <a:gd name="connsiteX9" fmla="*/ 483068 w 10037025"/>
              <a:gd name="connsiteY9" fmla="*/ 0 h 6858000"/>
              <a:gd name="connsiteX10" fmla="*/ 614178 w 10037025"/>
              <a:gd name="connsiteY10" fmla="*/ 0 h 6858000"/>
              <a:gd name="connsiteX11" fmla="*/ 767094 w 10037025"/>
              <a:gd name="connsiteY11" fmla="*/ 0 h 6858000"/>
              <a:gd name="connsiteX12" fmla="*/ 943492 w 10037025"/>
              <a:gd name="connsiteY12" fmla="*/ 0 h 6858000"/>
              <a:gd name="connsiteX13" fmla="*/ 1145050 w 10037025"/>
              <a:gd name="connsiteY13" fmla="*/ 0 h 6858000"/>
              <a:gd name="connsiteX14" fmla="*/ 1373445 w 10037025"/>
              <a:gd name="connsiteY14" fmla="*/ 0 h 6858000"/>
              <a:gd name="connsiteX15" fmla="*/ 1630354 w 10037025"/>
              <a:gd name="connsiteY15" fmla="*/ 0 h 6858000"/>
              <a:gd name="connsiteX16" fmla="*/ 1917455 w 10037025"/>
              <a:gd name="connsiteY16" fmla="*/ 0 h 6858000"/>
              <a:gd name="connsiteX17" fmla="*/ 2236425 w 10037025"/>
              <a:gd name="connsiteY17" fmla="*/ 0 h 6858000"/>
              <a:gd name="connsiteX18" fmla="*/ 2588941 w 10037025"/>
              <a:gd name="connsiteY18" fmla="*/ 0 h 6858000"/>
              <a:gd name="connsiteX19" fmla="*/ 2976682 w 10037025"/>
              <a:gd name="connsiteY19" fmla="*/ 0 h 6858000"/>
              <a:gd name="connsiteX20" fmla="*/ 3401323 w 10037025"/>
              <a:gd name="connsiteY20" fmla="*/ 0 h 6858000"/>
              <a:gd name="connsiteX21" fmla="*/ 3864542 w 10037025"/>
              <a:gd name="connsiteY21" fmla="*/ 0 h 6858000"/>
              <a:gd name="connsiteX22" fmla="*/ 4368018 w 10037025"/>
              <a:gd name="connsiteY22" fmla="*/ 0 h 6858000"/>
              <a:gd name="connsiteX23" fmla="*/ 4913426 w 10037025"/>
              <a:gd name="connsiteY23" fmla="*/ 0 h 6858000"/>
              <a:gd name="connsiteX24" fmla="*/ 5502444 w 10037025"/>
              <a:gd name="connsiteY24" fmla="*/ 0 h 6858000"/>
              <a:gd name="connsiteX25" fmla="*/ 6136750 w 10037025"/>
              <a:gd name="connsiteY25" fmla="*/ 0 h 6858000"/>
              <a:gd name="connsiteX26" fmla="*/ 6818021 w 10037025"/>
              <a:gd name="connsiteY26" fmla="*/ 0 h 6858000"/>
              <a:gd name="connsiteX27" fmla="*/ 7547934 w 10037025"/>
              <a:gd name="connsiteY27" fmla="*/ 0 h 6858000"/>
              <a:gd name="connsiteX28" fmla="*/ 8328167 w 10037025"/>
              <a:gd name="connsiteY28" fmla="*/ 0 h 6858000"/>
              <a:gd name="connsiteX29" fmla="*/ 8737677 w 10037025"/>
              <a:gd name="connsiteY29" fmla="*/ 0 h 6858000"/>
              <a:gd name="connsiteX30" fmla="*/ 9160396 w 10037025"/>
              <a:gd name="connsiteY30" fmla="*/ 0 h 6858000"/>
              <a:gd name="connsiteX31" fmla="*/ 10037025 w 10037025"/>
              <a:gd name="connsiteY31" fmla="*/ 3429000 h 6858000"/>
              <a:gd name="connsiteX32" fmla="*/ 9160396 w 10037025"/>
              <a:gd name="connsiteY32" fmla="*/ 6858000 h 6858000"/>
              <a:gd name="connsiteX33" fmla="*/ 9158160 w 10037025"/>
              <a:gd name="connsiteY33" fmla="*/ 6858000 h 6858000"/>
              <a:gd name="connsiteX34" fmla="*/ 9142505 w 10037025"/>
              <a:gd name="connsiteY34" fmla="*/ 6858000 h 6858000"/>
              <a:gd name="connsiteX35" fmla="*/ 9100012 w 10037025"/>
              <a:gd name="connsiteY35" fmla="*/ 6858000 h 6858000"/>
              <a:gd name="connsiteX36" fmla="*/ 9064509 w 10037025"/>
              <a:gd name="connsiteY36" fmla="*/ 6858000 h 6858000"/>
              <a:gd name="connsiteX37" fmla="*/ 9017265 w 10037025"/>
              <a:gd name="connsiteY37" fmla="*/ 6858000 h 6858000"/>
              <a:gd name="connsiteX38" fmla="*/ 8956602 w 10037025"/>
              <a:gd name="connsiteY38" fmla="*/ 6858000 h 6858000"/>
              <a:gd name="connsiteX39" fmla="*/ 8880843 w 10037025"/>
              <a:gd name="connsiteY39" fmla="*/ 6858000 h 6858000"/>
              <a:gd name="connsiteX40" fmla="*/ 8788311 w 10037025"/>
              <a:gd name="connsiteY40" fmla="*/ 6858000 h 6858000"/>
              <a:gd name="connsiteX41" fmla="*/ 8677328 w 10037025"/>
              <a:gd name="connsiteY41" fmla="*/ 6858000 h 6858000"/>
              <a:gd name="connsiteX42" fmla="*/ 8546218 w 10037025"/>
              <a:gd name="connsiteY42" fmla="*/ 6858000 h 6858000"/>
              <a:gd name="connsiteX43" fmla="*/ 8393302 w 10037025"/>
              <a:gd name="connsiteY43" fmla="*/ 6858000 h 6858000"/>
              <a:gd name="connsiteX44" fmla="*/ 8216905 w 10037025"/>
              <a:gd name="connsiteY44" fmla="*/ 6858000 h 6858000"/>
              <a:gd name="connsiteX45" fmla="*/ 8015347 w 10037025"/>
              <a:gd name="connsiteY45" fmla="*/ 6858000 h 6858000"/>
              <a:gd name="connsiteX46" fmla="*/ 7786952 w 10037025"/>
              <a:gd name="connsiteY46" fmla="*/ 6858000 h 6858000"/>
              <a:gd name="connsiteX47" fmla="*/ 7530043 w 10037025"/>
              <a:gd name="connsiteY47" fmla="*/ 6858000 h 6858000"/>
              <a:gd name="connsiteX48" fmla="*/ 7242942 w 10037025"/>
              <a:gd name="connsiteY48" fmla="*/ 6858000 h 6858000"/>
              <a:gd name="connsiteX49" fmla="*/ 6923972 w 10037025"/>
              <a:gd name="connsiteY49" fmla="*/ 6858000 h 6858000"/>
              <a:gd name="connsiteX50" fmla="*/ 6571455 w 10037025"/>
              <a:gd name="connsiteY50" fmla="*/ 6858000 h 6858000"/>
              <a:gd name="connsiteX51" fmla="*/ 6183715 w 10037025"/>
              <a:gd name="connsiteY51" fmla="*/ 6858000 h 6858000"/>
              <a:gd name="connsiteX52" fmla="*/ 5759074 w 10037025"/>
              <a:gd name="connsiteY52" fmla="*/ 6858000 h 6858000"/>
              <a:gd name="connsiteX53" fmla="*/ 5295854 w 10037025"/>
              <a:gd name="connsiteY53" fmla="*/ 6858000 h 6858000"/>
              <a:gd name="connsiteX54" fmla="*/ 4792379 w 10037025"/>
              <a:gd name="connsiteY54" fmla="*/ 6858000 h 6858000"/>
              <a:gd name="connsiteX55" fmla="*/ 4246971 w 10037025"/>
              <a:gd name="connsiteY55" fmla="*/ 6858000 h 6858000"/>
              <a:gd name="connsiteX56" fmla="*/ 3657953 w 10037025"/>
              <a:gd name="connsiteY56" fmla="*/ 6858000 h 6858000"/>
              <a:gd name="connsiteX57" fmla="*/ 3023647 w 10037025"/>
              <a:gd name="connsiteY57" fmla="*/ 6858000 h 6858000"/>
              <a:gd name="connsiteX58" fmla="*/ 2342376 w 10037025"/>
              <a:gd name="connsiteY58" fmla="*/ 6858000 h 6858000"/>
              <a:gd name="connsiteX59" fmla="*/ 1612463 w 10037025"/>
              <a:gd name="connsiteY59" fmla="*/ 6858000 h 6858000"/>
              <a:gd name="connsiteX60" fmla="*/ 832230 w 10037025"/>
              <a:gd name="connsiteY60" fmla="*/ 6858000 h 6858000"/>
              <a:gd name="connsiteX61" fmla="*/ 422719 w 10037025"/>
              <a:gd name="connsiteY61" fmla="*/ 6858000 h 6858000"/>
              <a:gd name="connsiteX62" fmla="*/ 0 w 10037025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37025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1145050" y="0"/>
                </a:lnTo>
                <a:lnTo>
                  <a:pt x="1373445" y="0"/>
                </a:lnTo>
                <a:lnTo>
                  <a:pt x="1630354" y="0"/>
                </a:lnTo>
                <a:lnTo>
                  <a:pt x="1917455" y="0"/>
                </a:lnTo>
                <a:lnTo>
                  <a:pt x="2236425" y="0"/>
                </a:lnTo>
                <a:lnTo>
                  <a:pt x="2588941" y="0"/>
                </a:lnTo>
                <a:lnTo>
                  <a:pt x="2976682" y="0"/>
                </a:lnTo>
                <a:lnTo>
                  <a:pt x="3401323" y="0"/>
                </a:lnTo>
                <a:lnTo>
                  <a:pt x="3864542" y="0"/>
                </a:lnTo>
                <a:lnTo>
                  <a:pt x="4368018" y="0"/>
                </a:lnTo>
                <a:lnTo>
                  <a:pt x="4913426" y="0"/>
                </a:lnTo>
                <a:lnTo>
                  <a:pt x="5502444" y="0"/>
                </a:lnTo>
                <a:lnTo>
                  <a:pt x="6136750" y="0"/>
                </a:lnTo>
                <a:lnTo>
                  <a:pt x="6818021" y="0"/>
                </a:lnTo>
                <a:lnTo>
                  <a:pt x="7547934" y="0"/>
                </a:lnTo>
                <a:lnTo>
                  <a:pt x="8328167" y="0"/>
                </a:lnTo>
                <a:lnTo>
                  <a:pt x="8737677" y="0"/>
                </a:lnTo>
                <a:lnTo>
                  <a:pt x="9160396" y="0"/>
                </a:lnTo>
                <a:cubicBezTo>
                  <a:pt x="9719106" y="1018571"/>
                  <a:pt x="10037025" y="2187207"/>
                  <a:pt x="10037025" y="3429000"/>
                </a:cubicBezTo>
                <a:cubicBezTo>
                  <a:pt x="10037025" y="4671731"/>
                  <a:pt x="9719106" y="5839430"/>
                  <a:pt x="9160396" y="6858000"/>
                </a:cubicBezTo>
                <a:lnTo>
                  <a:pt x="9158160" y="6858000"/>
                </a:lnTo>
                <a:lnTo>
                  <a:pt x="9142505" y="6858000"/>
                </a:lnTo>
                <a:lnTo>
                  <a:pt x="9100012" y="6858000"/>
                </a:lnTo>
                <a:lnTo>
                  <a:pt x="9064509" y="6858000"/>
                </a:lnTo>
                <a:lnTo>
                  <a:pt x="9017265" y="6858000"/>
                </a:lnTo>
                <a:lnTo>
                  <a:pt x="8956602" y="6858000"/>
                </a:lnTo>
                <a:lnTo>
                  <a:pt x="8880843" y="6858000"/>
                </a:lnTo>
                <a:lnTo>
                  <a:pt x="8788311" y="6858000"/>
                </a:lnTo>
                <a:lnTo>
                  <a:pt x="8677328" y="6858000"/>
                </a:lnTo>
                <a:lnTo>
                  <a:pt x="8546218" y="6858000"/>
                </a:lnTo>
                <a:lnTo>
                  <a:pt x="8393302" y="6858000"/>
                </a:lnTo>
                <a:lnTo>
                  <a:pt x="8216905" y="6858000"/>
                </a:lnTo>
                <a:lnTo>
                  <a:pt x="8015347" y="6858000"/>
                </a:lnTo>
                <a:lnTo>
                  <a:pt x="7786952" y="6858000"/>
                </a:lnTo>
                <a:lnTo>
                  <a:pt x="7530043" y="6858000"/>
                </a:lnTo>
                <a:lnTo>
                  <a:pt x="7242942" y="6858000"/>
                </a:lnTo>
                <a:lnTo>
                  <a:pt x="6923972" y="6858000"/>
                </a:lnTo>
                <a:lnTo>
                  <a:pt x="6571455" y="6858000"/>
                </a:lnTo>
                <a:lnTo>
                  <a:pt x="6183715" y="6858000"/>
                </a:lnTo>
                <a:lnTo>
                  <a:pt x="5759074" y="6858000"/>
                </a:lnTo>
                <a:lnTo>
                  <a:pt x="5295854" y="6858000"/>
                </a:lnTo>
                <a:lnTo>
                  <a:pt x="4792379" y="6858000"/>
                </a:lnTo>
                <a:lnTo>
                  <a:pt x="4246971" y="6858000"/>
                </a:lnTo>
                <a:lnTo>
                  <a:pt x="3657953" y="6858000"/>
                </a:lnTo>
                <a:lnTo>
                  <a:pt x="3023647" y="6858000"/>
                </a:lnTo>
                <a:lnTo>
                  <a:pt x="2342376" y="6858000"/>
                </a:lnTo>
                <a:lnTo>
                  <a:pt x="161246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370884F-6311-49C2-8806-A75B8B32042D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0029017" cy="6852528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 indent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​"/>
            </a:pPr>
            <a:endParaRPr 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  <a:sym typeface="Proxima Nov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29D78-F573-4D41-A217-4A90EC9145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81" y="6087872"/>
            <a:ext cx="1308671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0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Lef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9A41F1-58BA-49CE-9836-9967CA87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ltGray">
          <a:xfrm>
            <a:off x="1" y="0"/>
            <a:ext cx="6095999" cy="6858000"/>
          </a:xfrm>
          <a:custGeom>
            <a:avLst/>
            <a:gdLst>
              <a:gd name="connsiteX0" fmla="*/ 0 w 6095999"/>
              <a:gd name="connsiteY0" fmla="*/ 0 h 6858000"/>
              <a:gd name="connsiteX1" fmla="*/ 2237 w 6095999"/>
              <a:gd name="connsiteY1" fmla="*/ 0 h 6858000"/>
              <a:gd name="connsiteX2" fmla="*/ 17892 w 6095999"/>
              <a:gd name="connsiteY2" fmla="*/ 0 h 6858000"/>
              <a:gd name="connsiteX3" fmla="*/ 60384 w 6095999"/>
              <a:gd name="connsiteY3" fmla="*/ 0 h 6858000"/>
              <a:gd name="connsiteX4" fmla="*/ 95887 w 6095999"/>
              <a:gd name="connsiteY4" fmla="*/ 0 h 6858000"/>
              <a:gd name="connsiteX5" fmla="*/ 143131 w 6095999"/>
              <a:gd name="connsiteY5" fmla="*/ 0 h 6858000"/>
              <a:gd name="connsiteX6" fmla="*/ 203794 w 6095999"/>
              <a:gd name="connsiteY6" fmla="*/ 0 h 6858000"/>
              <a:gd name="connsiteX7" fmla="*/ 279553 w 6095999"/>
              <a:gd name="connsiteY7" fmla="*/ 0 h 6858000"/>
              <a:gd name="connsiteX8" fmla="*/ 372085 w 6095999"/>
              <a:gd name="connsiteY8" fmla="*/ 0 h 6858000"/>
              <a:gd name="connsiteX9" fmla="*/ 426992 w 6095999"/>
              <a:gd name="connsiteY9" fmla="*/ 0 h 6858000"/>
              <a:gd name="connsiteX10" fmla="*/ 483068 w 6095999"/>
              <a:gd name="connsiteY10" fmla="*/ 0 h 6858000"/>
              <a:gd name="connsiteX11" fmla="*/ 614178 w 6095999"/>
              <a:gd name="connsiteY11" fmla="*/ 0 h 6858000"/>
              <a:gd name="connsiteX12" fmla="*/ 767094 w 6095999"/>
              <a:gd name="connsiteY12" fmla="*/ 0 h 6858000"/>
              <a:gd name="connsiteX13" fmla="*/ 943492 w 6095999"/>
              <a:gd name="connsiteY13" fmla="*/ 0 h 6858000"/>
              <a:gd name="connsiteX14" fmla="*/ 972400 w 6095999"/>
              <a:gd name="connsiteY14" fmla="*/ 0 h 6858000"/>
              <a:gd name="connsiteX15" fmla="*/ 1145050 w 6095999"/>
              <a:gd name="connsiteY15" fmla="*/ 0 h 6858000"/>
              <a:gd name="connsiteX16" fmla="*/ 1373445 w 6095999"/>
              <a:gd name="connsiteY16" fmla="*/ 0 h 6858000"/>
              <a:gd name="connsiteX17" fmla="*/ 1561418 w 6095999"/>
              <a:gd name="connsiteY17" fmla="*/ 0 h 6858000"/>
              <a:gd name="connsiteX18" fmla="*/ 1630354 w 6095999"/>
              <a:gd name="connsiteY18" fmla="*/ 0 h 6858000"/>
              <a:gd name="connsiteX19" fmla="*/ 1917455 w 6095999"/>
              <a:gd name="connsiteY19" fmla="*/ 0 h 6858000"/>
              <a:gd name="connsiteX20" fmla="*/ 2195724 w 6095999"/>
              <a:gd name="connsiteY20" fmla="*/ 0 h 6858000"/>
              <a:gd name="connsiteX21" fmla="*/ 2236425 w 6095999"/>
              <a:gd name="connsiteY21" fmla="*/ 0 h 6858000"/>
              <a:gd name="connsiteX22" fmla="*/ 2588941 w 6095999"/>
              <a:gd name="connsiteY22" fmla="*/ 0 h 6858000"/>
              <a:gd name="connsiteX23" fmla="*/ 2876995 w 6095999"/>
              <a:gd name="connsiteY23" fmla="*/ 0 h 6858000"/>
              <a:gd name="connsiteX24" fmla="*/ 2976682 w 6095999"/>
              <a:gd name="connsiteY24" fmla="*/ 0 h 6858000"/>
              <a:gd name="connsiteX25" fmla="*/ 3401323 w 6095999"/>
              <a:gd name="connsiteY25" fmla="*/ 0 h 6858000"/>
              <a:gd name="connsiteX26" fmla="*/ 3606908 w 6095999"/>
              <a:gd name="connsiteY26" fmla="*/ 0 h 6858000"/>
              <a:gd name="connsiteX27" fmla="*/ 3864542 w 6095999"/>
              <a:gd name="connsiteY27" fmla="*/ 0 h 6858000"/>
              <a:gd name="connsiteX28" fmla="*/ 4368018 w 6095999"/>
              <a:gd name="connsiteY28" fmla="*/ 0 h 6858000"/>
              <a:gd name="connsiteX29" fmla="*/ 4387141 w 6095999"/>
              <a:gd name="connsiteY29" fmla="*/ 0 h 6858000"/>
              <a:gd name="connsiteX30" fmla="*/ 4796651 w 6095999"/>
              <a:gd name="connsiteY30" fmla="*/ 0 h 6858000"/>
              <a:gd name="connsiteX31" fmla="*/ 4913426 w 6095999"/>
              <a:gd name="connsiteY31" fmla="*/ 0 h 6858000"/>
              <a:gd name="connsiteX32" fmla="*/ 5219370 w 6095999"/>
              <a:gd name="connsiteY32" fmla="*/ 0 h 6858000"/>
              <a:gd name="connsiteX33" fmla="*/ 6095999 w 6095999"/>
              <a:gd name="connsiteY33" fmla="*/ 3429000 h 6858000"/>
              <a:gd name="connsiteX34" fmla="*/ 5219370 w 6095999"/>
              <a:gd name="connsiteY34" fmla="*/ 6858000 h 6858000"/>
              <a:gd name="connsiteX35" fmla="*/ 5217134 w 6095999"/>
              <a:gd name="connsiteY35" fmla="*/ 6858000 h 6858000"/>
              <a:gd name="connsiteX36" fmla="*/ 5201479 w 6095999"/>
              <a:gd name="connsiteY36" fmla="*/ 6858000 h 6858000"/>
              <a:gd name="connsiteX37" fmla="*/ 5158986 w 6095999"/>
              <a:gd name="connsiteY37" fmla="*/ 6858000 h 6858000"/>
              <a:gd name="connsiteX38" fmla="*/ 5123483 w 6095999"/>
              <a:gd name="connsiteY38" fmla="*/ 6858000 h 6858000"/>
              <a:gd name="connsiteX39" fmla="*/ 5076239 w 6095999"/>
              <a:gd name="connsiteY39" fmla="*/ 6858000 h 6858000"/>
              <a:gd name="connsiteX40" fmla="*/ 5015576 w 6095999"/>
              <a:gd name="connsiteY40" fmla="*/ 6858000 h 6858000"/>
              <a:gd name="connsiteX41" fmla="*/ 4939817 w 6095999"/>
              <a:gd name="connsiteY41" fmla="*/ 6858000 h 6858000"/>
              <a:gd name="connsiteX42" fmla="*/ 4847285 w 6095999"/>
              <a:gd name="connsiteY42" fmla="*/ 6858000 h 6858000"/>
              <a:gd name="connsiteX43" fmla="*/ 4792379 w 6095999"/>
              <a:gd name="connsiteY43" fmla="*/ 6858000 h 6858000"/>
              <a:gd name="connsiteX44" fmla="*/ 4736302 w 6095999"/>
              <a:gd name="connsiteY44" fmla="*/ 6858000 h 6858000"/>
              <a:gd name="connsiteX45" fmla="*/ 4605192 w 6095999"/>
              <a:gd name="connsiteY45" fmla="*/ 6858000 h 6858000"/>
              <a:gd name="connsiteX46" fmla="*/ 4452276 w 6095999"/>
              <a:gd name="connsiteY46" fmla="*/ 6858000 h 6858000"/>
              <a:gd name="connsiteX47" fmla="*/ 4275879 w 6095999"/>
              <a:gd name="connsiteY47" fmla="*/ 6858000 h 6858000"/>
              <a:gd name="connsiteX48" fmla="*/ 4246971 w 6095999"/>
              <a:gd name="connsiteY48" fmla="*/ 6858000 h 6858000"/>
              <a:gd name="connsiteX49" fmla="*/ 4074321 w 6095999"/>
              <a:gd name="connsiteY49" fmla="*/ 6858000 h 6858000"/>
              <a:gd name="connsiteX50" fmla="*/ 3845926 w 6095999"/>
              <a:gd name="connsiteY50" fmla="*/ 6858000 h 6858000"/>
              <a:gd name="connsiteX51" fmla="*/ 3657953 w 6095999"/>
              <a:gd name="connsiteY51" fmla="*/ 6858000 h 6858000"/>
              <a:gd name="connsiteX52" fmla="*/ 3589017 w 6095999"/>
              <a:gd name="connsiteY52" fmla="*/ 6858000 h 6858000"/>
              <a:gd name="connsiteX53" fmla="*/ 3301916 w 6095999"/>
              <a:gd name="connsiteY53" fmla="*/ 6858000 h 6858000"/>
              <a:gd name="connsiteX54" fmla="*/ 3023647 w 6095999"/>
              <a:gd name="connsiteY54" fmla="*/ 6858000 h 6858000"/>
              <a:gd name="connsiteX55" fmla="*/ 2982946 w 6095999"/>
              <a:gd name="connsiteY55" fmla="*/ 6858000 h 6858000"/>
              <a:gd name="connsiteX56" fmla="*/ 2630429 w 6095999"/>
              <a:gd name="connsiteY56" fmla="*/ 6858000 h 6858000"/>
              <a:gd name="connsiteX57" fmla="*/ 2342376 w 6095999"/>
              <a:gd name="connsiteY57" fmla="*/ 6858000 h 6858000"/>
              <a:gd name="connsiteX58" fmla="*/ 2242689 w 6095999"/>
              <a:gd name="connsiteY58" fmla="*/ 6858000 h 6858000"/>
              <a:gd name="connsiteX59" fmla="*/ 1818048 w 6095999"/>
              <a:gd name="connsiteY59" fmla="*/ 6858000 h 6858000"/>
              <a:gd name="connsiteX60" fmla="*/ 1612463 w 6095999"/>
              <a:gd name="connsiteY60" fmla="*/ 6858000 h 6858000"/>
              <a:gd name="connsiteX61" fmla="*/ 1354828 w 6095999"/>
              <a:gd name="connsiteY61" fmla="*/ 6858000 h 6858000"/>
              <a:gd name="connsiteX62" fmla="*/ 851353 w 6095999"/>
              <a:gd name="connsiteY62" fmla="*/ 6858000 h 6858000"/>
              <a:gd name="connsiteX63" fmla="*/ 832230 w 6095999"/>
              <a:gd name="connsiteY63" fmla="*/ 6858000 h 6858000"/>
              <a:gd name="connsiteX64" fmla="*/ 422719 w 6095999"/>
              <a:gd name="connsiteY64" fmla="*/ 6858000 h 6858000"/>
              <a:gd name="connsiteX65" fmla="*/ 305945 w 6095999"/>
              <a:gd name="connsiteY65" fmla="*/ 6858000 h 6858000"/>
              <a:gd name="connsiteX66" fmla="*/ 0 w 6095999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26992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972400" y="0"/>
                </a:lnTo>
                <a:lnTo>
                  <a:pt x="1145050" y="0"/>
                </a:lnTo>
                <a:lnTo>
                  <a:pt x="1373445" y="0"/>
                </a:lnTo>
                <a:lnTo>
                  <a:pt x="1561418" y="0"/>
                </a:lnTo>
                <a:lnTo>
                  <a:pt x="1630354" y="0"/>
                </a:lnTo>
                <a:lnTo>
                  <a:pt x="1917455" y="0"/>
                </a:lnTo>
                <a:lnTo>
                  <a:pt x="2195724" y="0"/>
                </a:lnTo>
                <a:lnTo>
                  <a:pt x="2236425" y="0"/>
                </a:lnTo>
                <a:lnTo>
                  <a:pt x="2588941" y="0"/>
                </a:lnTo>
                <a:lnTo>
                  <a:pt x="2876995" y="0"/>
                </a:lnTo>
                <a:lnTo>
                  <a:pt x="2976682" y="0"/>
                </a:lnTo>
                <a:lnTo>
                  <a:pt x="3401323" y="0"/>
                </a:lnTo>
                <a:lnTo>
                  <a:pt x="3606908" y="0"/>
                </a:lnTo>
                <a:lnTo>
                  <a:pt x="3864542" y="0"/>
                </a:lnTo>
                <a:lnTo>
                  <a:pt x="4368018" y="0"/>
                </a:lnTo>
                <a:lnTo>
                  <a:pt x="4387141" y="0"/>
                </a:lnTo>
                <a:lnTo>
                  <a:pt x="4796651" y="0"/>
                </a:lnTo>
                <a:lnTo>
                  <a:pt x="4913426" y="0"/>
                </a:lnTo>
                <a:lnTo>
                  <a:pt x="5219370" y="0"/>
                </a:lnTo>
                <a:cubicBezTo>
                  <a:pt x="5778080" y="1018571"/>
                  <a:pt x="6095999" y="2187207"/>
                  <a:pt x="6095999" y="3429000"/>
                </a:cubicBezTo>
                <a:cubicBezTo>
                  <a:pt x="6095999" y="4671731"/>
                  <a:pt x="5778080" y="5839430"/>
                  <a:pt x="5219370" y="6858000"/>
                </a:cubicBezTo>
                <a:lnTo>
                  <a:pt x="5217134" y="6858000"/>
                </a:lnTo>
                <a:lnTo>
                  <a:pt x="5201479" y="6858000"/>
                </a:lnTo>
                <a:lnTo>
                  <a:pt x="5158986" y="6858000"/>
                </a:lnTo>
                <a:lnTo>
                  <a:pt x="5123483" y="6858000"/>
                </a:lnTo>
                <a:lnTo>
                  <a:pt x="5076239" y="6858000"/>
                </a:lnTo>
                <a:lnTo>
                  <a:pt x="5015576" y="6858000"/>
                </a:lnTo>
                <a:lnTo>
                  <a:pt x="4939817" y="6858000"/>
                </a:lnTo>
                <a:lnTo>
                  <a:pt x="4847285" y="6858000"/>
                </a:lnTo>
                <a:lnTo>
                  <a:pt x="4792379" y="6858000"/>
                </a:lnTo>
                <a:lnTo>
                  <a:pt x="4736302" y="6858000"/>
                </a:lnTo>
                <a:lnTo>
                  <a:pt x="4605192" y="6858000"/>
                </a:lnTo>
                <a:lnTo>
                  <a:pt x="4452276" y="6858000"/>
                </a:lnTo>
                <a:lnTo>
                  <a:pt x="4275879" y="6858000"/>
                </a:lnTo>
                <a:lnTo>
                  <a:pt x="4246971" y="6858000"/>
                </a:lnTo>
                <a:lnTo>
                  <a:pt x="4074321" y="6858000"/>
                </a:lnTo>
                <a:lnTo>
                  <a:pt x="3845926" y="6858000"/>
                </a:lnTo>
                <a:lnTo>
                  <a:pt x="3657953" y="6858000"/>
                </a:lnTo>
                <a:lnTo>
                  <a:pt x="3589017" y="6858000"/>
                </a:lnTo>
                <a:lnTo>
                  <a:pt x="3301916" y="6858000"/>
                </a:lnTo>
                <a:lnTo>
                  <a:pt x="3023647" y="6858000"/>
                </a:lnTo>
                <a:lnTo>
                  <a:pt x="2982946" y="6858000"/>
                </a:lnTo>
                <a:lnTo>
                  <a:pt x="2630429" y="6858000"/>
                </a:lnTo>
                <a:lnTo>
                  <a:pt x="2342376" y="6858000"/>
                </a:lnTo>
                <a:lnTo>
                  <a:pt x="2242689" y="6858000"/>
                </a:lnTo>
                <a:lnTo>
                  <a:pt x="1818048" y="6858000"/>
                </a:lnTo>
                <a:lnTo>
                  <a:pt x="1612463" y="6858000"/>
                </a:lnTo>
                <a:lnTo>
                  <a:pt x="1354828" y="6858000"/>
                </a:lnTo>
                <a:lnTo>
                  <a:pt x="85135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30594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31000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1000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</p:spTree>
    <p:extLst>
      <p:ext uri="{BB962C8B-B14F-4D97-AF65-F5344CB8AC3E}">
        <p14:creationId xmlns:p14="http://schemas.microsoft.com/office/powerpoint/2010/main" val="265880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Righ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919739B-51A2-4ADE-AAB0-76FE333793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ltGray">
          <a:xfrm>
            <a:off x="6096001" y="0"/>
            <a:ext cx="6096001" cy="6858000"/>
          </a:xfrm>
          <a:custGeom>
            <a:avLst/>
            <a:gdLst>
              <a:gd name="connsiteX0" fmla="*/ 876629 w 6096001"/>
              <a:gd name="connsiteY0" fmla="*/ 0 h 6858000"/>
              <a:gd name="connsiteX1" fmla="*/ 1299348 w 6096001"/>
              <a:gd name="connsiteY1" fmla="*/ 0 h 6858000"/>
              <a:gd name="connsiteX2" fmla="*/ 1708858 w 6096001"/>
              <a:gd name="connsiteY2" fmla="*/ 0 h 6858000"/>
              <a:gd name="connsiteX3" fmla="*/ 2489091 w 6096001"/>
              <a:gd name="connsiteY3" fmla="*/ 0 h 6858000"/>
              <a:gd name="connsiteX4" fmla="*/ 3219004 w 6096001"/>
              <a:gd name="connsiteY4" fmla="*/ 0 h 6858000"/>
              <a:gd name="connsiteX5" fmla="*/ 3900275 w 6096001"/>
              <a:gd name="connsiteY5" fmla="*/ 0 h 6858000"/>
              <a:gd name="connsiteX6" fmla="*/ 4534581 w 6096001"/>
              <a:gd name="connsiteY6" fmla="*/ 0 h 6858000"/>
              <a:gd name="connsiteX7" fmla="*/ 5123599 w 6096001"/>
              <a:gd name="connsiteY7" fmla="*/ 0 h 6858000"/>
              <a:gd name="connsiteX8" fmla="*/ 5669007 w 6096001"/>
              <a:gd name="connsiteY8" fmla="*/ 0 h 6858000"/>
              <a:gd name="connsiteX9" fmla="*/ 6096001 w 6096001"/>
              <a:gd name="connsiteY9" fmla="*/ 0 h 6858000"/>
              <a:gd name="connsiteX10" fmla="*/ 6096001 w 6096001"/>
              <a:gd name="connsiteY10" fmla="*/ 6858000 h 6858000"/>
              <a:gd name="connsiteX11" fmla="*/ 5790054 w 6096001"/>
              <a:gd name="connsiteY11" fmla="*/ 6858000 h 6858000"/>
              <a:gd name="connsiteX12" fmla="*/ 5244646 w 6096001"/>
              <a:gd name="connsiteY12" fmla="*/ 6858000 h 6858000"/>
              <a:gd name="connsiteX13" fmla="*/ 4741171 w 6096001"/>
              <a:gd name="connsiteY13" fmla="*/ 6858000 h 6858000"/>
              <a:gd name="connsiteX14" fmla="*/ 4277951 w 6096001"/>
              <a:gd name="connsiteY14" fmla="*/ 6858000 h 6858000"/>
              <a:gd name="connsiteX15" fmla="*/ 3853310 w 6096001"/>
              <a:gd name="connsiteY15" fmla="*/ 6858000 h 6858000"/>
              <a:gd name="connsiteX16" fmla="*/ 3465570 w 6096001"/>
              <a:gd name="connsiteY16" fmla="*/ 6858000 h 6858000"/>
              <a:gd name="connsiteX17" fmla="*/ 3113053 w 6096001"/>
              <a:gd name="connsiteY17" fmla="*/ 6858000 h 6858000"/>
              <a:gd name="connsiteX18" fmla="*/ 2794083 w 6096001"/>
              <a:gd name="connsiteY18" fmla="*/ 6858000 h 6858000"/>
              <a:gd name="connsiteX19" fmla="*/ 2506982 w 6096001"/>
              <a:gd name="connsiteY19" fmla="*/ 6858000 h 6858000"/>
              <a:gd name="connsiteX20" fmla="*/ 2250073 w 6096001"/>
              <a:gd name="connsiteY20" fmla="*/ 6858000 h 6858000"/>
              <a:gd name="connsiteX21" fmla="*/ 2021678 w 6096001"/>
              <a:gd name="connsiteY21" fmla="*/ 6858000 h 6858000"/>
              <a:gd name="connsiteX22" fmla="*/ 1820120 w 6096001"/>
              <a:gd name="connsiteY22" fmla="*/ 6858000 h 6858000"/>
              <a:gd name="connsiteX23" fmla="*/ 1643723 w 6096001"/>
              <a:gd name="connsiteY23" fmla="*/ 6858000 h 6858000"/>
              <a:gd name="connsiteX24" fmla="*/ 1490807 w 6096001"/>
              <a:gd name="connsiteY24" fmla="*/ 6858000 h 6858000"/>
              <a:gd name="connsiteX25" fmla="*/ 1359697 w 6096001"/>
              <a:gd name="connsiteY25" fmla="*/ 6858000 h 6858000"/>
              <a:gd name="connsiteX26" fmla="*/ 1248714 w 6096001"/>
              <a:gd name="connsiteY26" fmla="*/ 6858000 h 6858000"/>
              <a:gd name="connsiteX27" fmla="*/ 1156182 w 6096001"/>
              <a:gd name="connsiteY27" fmla="*/ 6858000 h 6858000"/>
              <a:gd name="connsiteX28" fmla="*/ 1080423 w 6096001"/>
              <a:gd name="connsiteY28" fmla="*/ 6858000 h 6858000"/>
              <a:gd name="connsiteX29" fmla="*/ 1019760 w 6096001"/>
              <a:gd name="connsiteY29" fmla="*/ 6858000 h 6858000"/>
              <a:gd name="connsiteX30" fmla="*/ 972516 w 6096001"/>
              <a:gd name="connsiteY30" fmla="*/ 6858000 h 6858000"/>
              <a:gd name="connsiteX31" fmla="*/ 937013 w 6096001"/>
              <a:gd name="connsiteY31" fmla="*/ 6858000 h 6858000"/>
              <a:gd name="connsiteX32" fmla="*/ 894520 w 6096001"/>
              <a:gd name="connsiteY32" fmla="*/ 6858000 h 6858000"/>
              <a:gd name="connsiteX33" fmla="*/ 878865 w 6096001"/>
              <a:gd name="connsiteY33" fmla="*/ 6858000 h 6858000"/>
              <a:gd name="connsiteX34" fmla="*/ 876629 w 6096001"/>
              <a:gd name="connsiteY34" fmla="*/ 6858000 h 6858000"/>
              <a:gd name="connsiteX35" fmla="*/ 0 w 6096001"/>
              <a:gd name="connsiteY35" fmla="*/ 3429000 h 6858000"/>
              <a:gd name="connsiteX36" fmla="*/ 876629 w 6096001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96001" h="6858000">
                <a:moveTo>
                  <a:pt x="876629" y="0"/>
                </a:moveTo>
                <a:lnTo>
                  <a:pt x="1299348" y="0"/>
                </a:lnTo>
                <a:lnTo>
                  <a:pt x="1708858" y="0"/>
                </a:lnTo>
                <a:lnTo>
                  <a:pt x="2489091" y="0"/>
                </a:lnTo>
                <a:lnTo>
                  <a:pt x="3219004" y="0"/>
                </a:lnTo>
                <a:lnTo>
                  <a:pt x="3900275" y="0"/>
                </a:lnTo>
                <a:lnTo>
                  <a:pt x="4534581" y="0"/>
                </a:lnTo>
                <a:lnTo>
                  <a:pt x="5123599" y="0"/>
                </a:lnTo>
                <a:lnTo>
                  <a:pt x="5669007" y="0"/>
                </a:lnTo>
                <a:lnTo>
                  <a:pt x="6096001" y="0"/>
                </a:lnTo>
                <a:lnTo>
                  <a:pt x="6096001" y="6858000"/>
                </a:lnTo>
                <a:lnTo>
                  <a:pt x="5790054" y="6858000"/>
                </a:lnTo>
                <a:lnTo>
                  <a:pt x="5244646" y="6858000"/>
                </a:lnTo>
                <a:lnTo>
                  <a:pt x="4741171" y="6858000"/>
                </a:lnTo>
                <a:lnTo>
                  <a:pt x="4277951" y="6858000"/>
                </a:lnTo>
                <a:lnTo>
                  <a:pt x="3853310" y="6858000"/>
                </a:lnTo>
                <a:lnTo>
                  <a:pt x="3465570" y="6858000"/>
                </a:lnTo>
                <a:lnTo>
                  <a:pt x="3113053" y="6858000"/>
                </a:lnTo>
                <a:lnTo>
                  <a:pt x="2794083" y="6858000"/>
                </a:lnTo>
                <a:lnTo>
                  <a:pt x="2506982" y="6858000"/>
                </a:lnTo>
                <a:lnTo>
                  <a:pt x="2250073" y="6858000"/>
                </a:lnTo>
                <a:lnTo>
                  <a:pt x="2021678" y="6858000"/>
                </a:lnTo>
                <a:lnTo>
                  <a:pt x="1820120" y="6858000"/>
                </a:lnTo>
                <a:lnTo>
                  <a:pt x="1643723" y="6858000"/>
                </a:lnTo>
                <a:lnTo>
                  <a:pt x="1490807" y="6858000"/>
                </a:lnTo>
                <a:lnTo>
                  <a:pt x="1359697" y="6858000"/>
                </a:lnTo>
                <a:lnTo>
                  <a:pt x="1248714" y="6858000"/>
                </a:lnTo>
                <a:lnTo>
                  <a:pt x="1156182" y="6858000"/>
                </a:lnTo>
                <a:lnTo>
                  <a:pt x="1080423" y="6858000"/>
                </a:lnTo>
                <a:lnTo>
                  <a:pt x="1019760" y="6858000"/>
                </a:lnTo>
                <a:lnTo>
                  <a:pt x="972516" y="6858000"/>
                </a:lnTo>
                <a:lnTo>
                  <a:pt x="937013" y="6858000"/>
                </a:lnTo>
                <a:lnTo>
                  <a:pt x="894520" y="6858000"/>
                </a:lnTo>
                <a:lnTo>
                  <a:pt x="878865" y="6858000"/>
                </a:lnTo>
                <a:lnTo>
                  <a:pt x="876629" y="6858000"/>
                </a:lnTo>
                <a:cubicBezTo>
                  <a:pt x="317919" y="5839430"/>
                  <a:pt x="0" y="4671731"/>
                  <a:pt x="0" y="3429000"/>
                </a:cubicBezTo>
                <a:cubicBezTo>
                  <a:pt x="0" y="2187207"/>
                  <a:pt x="317919" y="1018571"/>
                  <a:pt x="876629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00584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9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(Multi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15D45E-1A29-46E9-B58E-872FED8D000F}"/>
              </a:ext>
            </a:extLst>
          </p:cNvPr>
          <p:cNvSpPr/>
          <p:nvPr userDrawn="1"/>
        </p:nvSpPr>
        <p:spPr bwMode="ltGray">
          <a:xfrm>
            <a:off x="742098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81DC18-66F7-491B-8089-60DD8E1AB1AA}"/>
              </a:ext>
            </a:extLst>
          </p:cNvPr>
          <p:cNvSpPr/>
          <p:nvPr userDrawn="1"/>
        </p:nvSpPr>
        <p:spPr bwMode="ltGray">
          <a:xfrm>
            <a:off x="4555746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5A85B8-9A99-4F3C-933A-121390A9334B}"/>
              </a:ext>
            </a:extLst>
          </p:cNvPr>
          <p:cNvSpPr/>
          <p:nvPr userDrawn="1"/>
        </p:nvSpPr>
        <p:spPr bwMode="ltGray">
          <a:xfrm>
            <a:off x="8369394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7CA44ADC-5231-43AF-906E-A8DDA71995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2652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ECE4A802-C7F3-4538-B1FB-98E6F61276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6300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5B525A51-4DF4-42AF-82A8-0F5A36D8AA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99948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7BFF989-2765-4A09-8AE8-E2ACBBE59A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6736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1</a:t>
            </a:r>
          </a:p>
        </p:txBody>
      </p: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91C01F98-B49B-4B32-B1BB-B41E8EA15A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2663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2</a:t>
            </a:r>
          </a:p>
        </p:txBody>
      </p: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FC7C06E5-7271-4B89-AB80-DD09B51F8A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06310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8D4E7B-DD8A-4462-A940-F3A1029BC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6D966-50E4-4144-82A3-60717BEFC2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266DFD-040A-4C14-9640-CEEDD94BCA8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28079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od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289E38-44F5-4D8D-9EE0-619201D57247}"/>
              </a:ext>
            </a:extLst>
          </p:cNvPr>
          <p:cNvSpPr/>
          <p:nvPr userDrawn="1"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40C6A-CF77-4953-9AD6-63845305FE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6580124" cy="89797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662183-DD4B-4458-ABD2-C710415E28ED}"/>
              </a:ext>
            </a:extLst>
          </p:cNvPr>
          <p:cNvSpPr/>
          <p:nvPr userDrawn="1"/>
        </p:nvSpPr>
        <p:spPr bwMode="ltGray">
          <a:xfrm>
            <a:off x="7244184" y="647700"/>
            <a:ext cx="7710066" cy="7710066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sp>
        <p:nvSpPr>
          <p:cNvPr id="9" name="Picture Placeholder 35">
            <a:extLst>
              <a:ext uri="{FF2B5EF4-FFF2-40B4-BE49-F238E27FC236}">
                <a16:creationId xmlns:a16="http://schemas.microsoft.com/office/drawing/2014/main" id="{B6EFA928-550A-425C-9E54-627E2710A1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73517" y="1375262"/>
            <a:ext cx="6251400" cy="62549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E399-4DEC-4925-BE64-4EBC5F4C64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2725-2034-48A2-8BB6-47D844A18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" y="1306513"/>
            <a:ext cx="5741924" cy="4870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0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E963FA91-2E8D-4668-A0A8-B78EA30819AA}"/>
              </a:ext>
            </a:extLst>
          </p:cNvPr>
          <p:cNvSpPr>
            <a:spLocks noEditPoints="1"/>
          </p:cNvSpPr>
          <p:nvPr userDrawn="1"/>
        </p:nvSpPr>
        <p:spPr bwMode="ltGray">
          <a:xfrm>
            <a:off x="2050147" y="0"/>
            <a:ext cx="8091707" cy="6858000"/>
          </a:xfrm>
          <a:custGeom>
            <a:avLst/>
            <a:gdLst>
              <a:gd name="T0" fmla="*/ 1079 w 3392"/>
              <a:gd name="T1" fmla="*/ 2884 h 2884"/>
              <a:gd name="T2" fmla="*/ 803 w 3392"/>
              <a:gd name="T3" fmla="*/ 2884 h 2884"/>
              <a:gd name="T4" fmla="*/ 0 w 3392"/>
              <a:gd name="T5" fmla="*/ 1442 h 2884"/>
              <a:gd name="T6" fmla="*/ 803 w 3392"/>
              <a:gd name="T7" fmla="*/ 0 h 2884"/>
              <a:gd name="T8" fmla="*/ 1079 w 3392"/>
              <a:gd name="T9" fmla="*/ 0 h 2884"/>
              <a:gd name="T10" fmla="*/ 128 w 3392"/>
              <a:gd name="T11" fmla="*/ 1442 h 2884"/>
              <a:gd name="T12" fmla="*/ 1079 w 3392"/>
              <a:gd name="T13" fmla="*/ 2884 h 2884"/>
              <a:gd name="T14" fmla="*/ 3264 w 3392"/>
              <a:gd name="T15" fmla="*/ 1442 h 2884"/>
              <a:gd name="T16" fmla="*/ 2313 w 3392"/>
              <a:gd name="T17" fmla="*/ 2884 h 2884"/>
              <a:gd name="T18" fmla="*/ 2589 w 3392"/>
              <a:gd name="T19" fmla="*/ 2884 h 2884"/>
              <a:gd name="T20" fmla="*/ 3392 w 3392"/>
              <a:gd name="T21" fmla="*/ 1442 h 2884"/>
              <a:gd name="T22" fmla="*/ 2589 w 3392"/>
              <a:gd name="T23" fmla="*/ 0 h 2884"/>
              <a:gd name="T24" fmla="*/ 2313 w 3392"/>
              <a:gd name="T25" fmla="*/ 0 h 2884"/>
              <a:gd name="T26" fmla="*/ 3264 w 3392"/>
              <a:gd name="T27" fmla="*/ 1442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92" h="2884">
                <a:moveTo>
                  <a:pt x="1079" y="2884"/>
                </a:moveTo>
                <a:cubicBezTo>
                  <a:pt x="803" y="2884"/>
                  <a:pt x="803" y="2884"/>
                  <a:pt x="803" y="2884"/>
                </a:cubicBezTo>
                <a:cubicBezTo>
                  <a:pt x="321" y="2585"/>
                  <a:pt x="0" y="2051"/>
                  <a:pt x="0" y="1442"/>
                </a:cubicBezTo>
                <a:cubicBezTo>
                  <a:pt x="0" y="833"/>
                  <a:pt x="321" y="299"/>
                  <a:pt x="803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520" y="240"/>
                  <a:pt x="128" y="795"/>
                  <a:pt x="128" y="1442"/>
                </a:cubicBezTo>
                <a:cubicBezTo>
                  <a:pt x="128" y="2089"/>
                  <a:pt x="520" y="2644"/>
                  <a:pt x="1079" y="2884"/>
                </a:cubicBezTo>
                <a:close/>
                <a:moveTo>
                  <a:pt x="3264" y="1442"/>
                </a:moveTo>
                <a:cubicBezTo>
                  <a:pt x="3264" y="2089"/>
                  <a:pt x="2872" y="2644"/>
                  <a:pt x="2313" y="2884"/>
                </a:cubicBezTo>
                <a:cubicBezTo>
                  <a:pt x="2589" y="2884"/>
                  <a:pt x="2589" y="2884"/>
                  <a:pt x="2589" y="2884"/>
                </a:cubicBezTo>
                <a:cubicBezTo>
                  <a:pt x="3071" y="2585"/>
                  <a:pt x="3392" y="2051"/>
                  <a:pt x="3392" y="1442"/>
                </a:cubicBezTo>
                <a:cubicBezTo>
                  <a:pt x="3392" y="833"/>
                  <a:pt x="3071" y="299"/>
                  <a:pt x="2589" y="0"/>
                </a:cubicBezTo>
                <a:cubicBezTo>
                  <a:pt x="2313" y="0"/>
                  <a:pt x="2313" y="0"/>
                  <a:pt x="2313" y="0"/>
                </a:cubicBezTo>
                <a:cubicBezTo>
                  <a:pt x="2872" y="240"/>
                  <a:pt x="3264" y="795"/>
                  <a:pt x="3264" y="1442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9D677F4-4749-47B1-8AFA-DFA6D872EF2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293257" y="2004515"/>
            <a:ext cx="7605486" cy="284897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152396" indent="-152396" algn="ctr" defTabSz="914377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None/>
              <a:defRPr lang="en-US" sz="6000" b="0" i="0" kern="1200" baseline="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roxima Nova" charset="0"/>
              </a:defRPr>
            </a:lvl1pPr>
            <a:lvl2pPr marL="171445" marR="0" indent="0" algn="l" defTabSz="914377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Key Statement</a:t>
            </a:r>
            <a:br>
              <a:rPr lang="en-US"/>
            </a:br>
            <a:r>
              <a:rPr lang="en-US"/>
              <a:t>Placeholder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602FE-8B27-4067-87FB-0DAB3C428E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id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35700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Background">
    <p:bg>
      <p:bgPr>
        <a:gradFill>
          <a:gsLst>
            <a:gs pos="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6464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On-Screen Only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B010191-A0CB-4885-8BEB-367627E64C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0736" y="429413"/>
            <a:ext cx="1371600" cy="507492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 userDrawn="1"/>
        </p:nvSpPr>
        <p:spPr bwMode="ltGray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512438" y="4554950"/>
            <a:ext cx="5518225" cy="754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er/Clos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F9195B-6ED2-49AC-9218-522143C81B76}"/>
              </a:ext>
            </a:extLst>
          </p:cNvPr>
          <p:cNvSpPr/>
          <p:nvPr userDrawn="1"/>
        </p:nvSpPr>
        <p:spPr bwMode="ltGray">
          <a:xfrm>
            <a:off x="1368552" y="0"/>
            <a:ext cx="9454896" cy="6858000"/>
          </a:xfrm>
          <a:custGeom>
            <a:avLst/>
            <a:gdLst>
              <a:gd name="connsiteX0" fmla="*/ 1475039 w 9454896"/>
              <a:gd name="connsiteY0" fmla="*/ 0 h 6858000"/>
              <a:gd name="connsiteX1" fmla="*/ 7979857 w 9454896"/>
              <a:gd name="connsiteY1" fmla="*/ 0 h 6858000"/>
              <a:gd name="connsiteX2" fmla="*/ 8070258 w 9454896"/>
              <a:gd name="connsiteY2" fmla="*/ 86190 h 6858000"/>
              <a:gd name="connsiteX3" fmla="*/ 9454896 w 9454896"/>
              <a:gd name="connsiteY3" fmla="*/ 3429000 h 6858000"/>
              <a:gd name="connsiteX4" fmla="*/ 8070258 w 9454896"/>
              <a:gd name="connsiteY4" fmla="*/ 6771811 h 6858000"/>
              <a:gd name="connsiteX5" fmla="*/ 7979857 w 9454896"/>
              <a:gd name="connsiteY5" fmla="*/ 6858000 h 6858000"/>
              <a:gd name="connsiteX6" fmla="*/ 1475039 w 9454896"/>
              <a:gd name="connsiteY6" fmla="*/ 6858000 h 6858000"/>
              <a:gd name="connsiteX7" fmla="*/ 1384638 w 9454896"/>
              <a:gd name="connsiteY7" fmla="*/ 6771811 h 6858000"/>
              <a:gd name="connsiteX8" fmla="*/ 0 w 9454896"/>
              <a:gd name="connsiteY8" fmla="*/ 3429000 h 6858000"/>
              <a:gd name="connsiteX9" fmla="*/ 1384638 w 9454896"/>
              <a:gd name="connsiteY9" fmla="*/ 86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4896" h="6858000">
                <a:moveTo>
                  <a:pt x="1475039" y="0"/>
                </a:moveTo>
                <a:lnTo>
                  <a:pt x="7979857" y="0"/>
                </a:lnTo>
                <a:lnTo>
                  <a:pt x="8070258" y="86190"/>
                </a:lnTo>
                <a:cubicBezTo>
                  <a:pt x="8925758" y="941690"/>
                  <a:pt x="9454896" y="2123552"/>
                  <a:pt x="9454896" y="3429000"/>
                </a:cubicBezTo>
                <a:cubicBezTo>
                  <a:pt x="9454896" y="4734449"/>
                  <a:pt x="8925758" y="5916311"/>
                  <a:pt x="8070258" y="6771811"/>
                </a:cubicBezTo>
                <a:lnTo>
                  <a:pt x="7979857" y="6858000"/>
                </a:lnTo>
                <a:lnTo>
                  <a:pt x="1475039" y="6858000"/>
                </a:lnTo>
                <a:lnTo>
                  <a:pt x="1384638" y="6771811"/>
                </a:lnTo>
                <a:cubicBezTo>
                  <a:pt x="529138" y="5916311"/>
                  <a:pt x="0" y="4734449"/>
                  <a:pt x="0" y="3429000"/>
                </a:cubicBezTo>
                <a:cubicBezTo>
                  <a:pt x="0" y="2123552"/>
                  <a:pt x="529138" y="941690"/>
                  <a:pt x="1384638" y="86190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E50BA-27C6-47D2-8515-4845557F9C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0" y="2176780"/>
            <a:ext cx="5181600" cy="2504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bg>
      <p:bgPr>
        <a:solidFill>
          <a:srgbClr val="FC93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2D05C3-B4E4-435F-A620-EDB17198F734}"/>
              </a:ext>
            </a:extLst>
          </p:cNvPr>
          <p:cNvSpPr txBox="1">
            <a:spLocks/>
          </p:cNvSpPr>
          <p:nvPr userDrawn="1"/>
        </p:nvSpPr>
        <p:spPr>
          <a:xfrm>
            <a:off x="838200" y="2587724"/>
            <a:ext cx="10515600" cy="1716419"/>
          </a:xfrm>
          <a:prstGeom prst="rect">
            <a:avLst/>
          </a:prstGeom>
        </p:spPr>
        <p:txBody>
          <a:bodyPr vert="horz" lIns="0" tIns="121920" rIns="0" bIns="0" rtlCol="0" anchor="ctr">
            <a:noAutofit/>
          </a:bodyPr>
          <a:lstStyle>
            <a:lvl1pPr algn="ctr" defTabSz="685800" rtl="0" eaLnBrk="0" fontAlgn="base" hangingPunct="0">
              <a:lnSpc>
                <a:spcPct val="68000"/>
              </a:lnSpc>
              <a:spcBef>
                <a:spcPct val="0"/>
              </a:spcBef>
              <a:spcAft>
                <a:spcPct val="0"/>
              </a:spcAft>
              <a:defRPr kumimoji="0" lang="en-US" sz="3200" b="1" i="0" u="none" strike="noStrike" kern="1200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1714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3429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5143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6858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 sz="4267" dirty="0"/>
              <a:t>any masters that appear after this warning are </a:t>
            </a:r>
            <a:r>
              <a:rPr lang="en-US" sz="4267" dirty="0">
                <a:solidFill>
                  <a:srgbClr val="CD0000"/>
                </a:solidFill>
              </a:rPr>
              <a:t>rogue layouts </a:t>
            </a:r>
            <a:r>
              <a:rPr lang="en-US" sz="4267" dirty="0">
                <a:solidFill>
                  <a:srgbClr val="F9451B"/>
                </a:solidFill>
              </a:rPr>
              <a:t/>
            </a:r>
            <a:br>
              <a:rPr lang="en-US" sz="4267" dirty="0">
                <a:solidFill>
                  <a:srgbClr val="F9451B"/>
                </a:solidFill>
              </a:rPr>
            </a:br>
            <a:r>
              <a:rPr lang="en-US" sz="4267" dirty="0"/>
              <a:t>and should be deleted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5525B98F-982E-4377-912F-012B18901CDD}"/>
              </a:ext>
            </a:extLst>
          </p:cNvPr>
          <p:cNvSpPr>
            <a:spLocks/>
          </p:cNvSpPr>
          <p:nvPr userDrawn="1"/>
        </p:nvSpPr>
        <p:spPr bwMode="invGray">
          <a:xfrm rot="10800000">
            <a:off x="5815727" y="4750775"/>
            <a:ext cx="558432" cy="411210"/>
          </a:xfrm>
          <a:custGeom>
            <a:avLst/>
            <a:gdLst>
              <a:gd name="T0" fmla="*/ 14 w 237"/>
              <a:gd name="T1" fmla="*/ 195 h 197"/>
              <a:gd name="T2" fmla="*/ 8 w 237"/>
              <a:gd name="T3" fmla="*/ 194 h 197"/>
              <a:gd name="T4" fmla="*/ 3 w 237"/>
              <a:gd name="T5" fmla="*/ 177 h 197"/>
              <a:gd name="T6" fmla="*/ 99 w 237"/>
              <a:gd name="T7" fmla="*/ 12 h 197"/>
              <a:gd name="T8" fmla="*/ 119 w 237"/>
              <a:gd name="T9" fmla="*/ 0 h 197"/>
              <a:gd name="T10" fmla="*/ 138 w 237"/>
              <a:gd name="T11" fmla="*/ 12 h 197"/>
              <a:gd name="T12" fmla="*/ 234 w 237"/>
              <a:gd name="T13" fmla="*/ 177 h 197"/>
              <a:gd name="T14" fmla="*/ 230 w 237"/>
              <a:gd name="T15" fmla="*/ 194 h 197"/>
              <a:gd name="T16" fmla="*/ 213 w 237"/>
              <a:gd name="T17" fmla="*/ 189 h 197"/>
              <a:gd name="T18" fmla="*/ 119 w 237"/>
              <a:gd name="T19" fmla="*/ 26 h 197"/>
              <a:gd name="T20" fmla="*/ 24 w 237"/>
              <a:gd name="T21" fmla="*/ 189 h 197"/>
              <a:gd name="T22" fmla="*/ 14 w 237"/>
              <a:gd name="T23" fmla="*/ 19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197">
                <a:moveTo>
                  <a:pt x="14" y="195"/>
                </a:moveTo>
                <a:cubicBezTo>
                  <a:pt x="12" y="195"/>
                  <a:pt x="10" y="195"/>
                  <a:pt x="8" y="194"/>
                </a:cubicBezTo>
                <a:cubicBezTo>
                  <a:pt x="2" y="191"/>
                  <a:pt x="0" y="183"/>
                  <a:pt x="3" y="17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3" y="4"/>
                  <a:pt x="111" y="0"/>
                  <a:pt x="119" y="0"/>
                </a:cubicBezTo>
                <a:cubicBezTo>
                  <a:pt x="127" y="0"/>
                  <a:pt x="134" y="4"/>
                  <a:pt x="138" y="12"/>
                </a:cubicBezTo>
                <a:cubicBezTo>
                  <a:pt x="234" y="177"/>
                  <a:pt x="234" y="177"/>
                  <a:pt x="234" y="177"/>
                </a:cubicBezTo>
                <a:cubicBezTo>
                  <a:pt x="237" y="183"/>
                  <a:pt x="235" y="191"/>
                  <a:pt x="230" y="194"/>
                </a:cubicBezTo>
                <a:cubicBezTo>
                  <a:pt x="224" y="197"/>
                  <a:pt x="217" y="195"/>
                  <a:pt x="213" y="189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2" y="193"/>
                  <a:pt x="18" y="195"/>
                  <a:pt x="14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D83303-64DB-4155-A239-5D0D737F0B38}"/>
              </a:ext>
            </a:extLst>
          </p:cNvPr>
          <p:cNvGrpSpPr/>
          <p:nvPr userDrawn="1"/>
        </p:nvGrpSpPr>
        <p:grpSpPr bwMode="black">
          <a:xfrm>
            <a:off x="5655735" y="1357760"/>
            <a:ext cx="880533" cy="783331"/>
            <a:chOff x="5046133" y="896938"/>
            <a:chExt cx="733425" cy="652463"/>
          </a:xfrm>
          <a:solidFill>
            <a:srgbClr val="FFFFFF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109598A-4181-46AD-B31A-AE565CFA82A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046133" y="896938"/>
              <a:ext cx="733425" cy="652463"/>
            </a:xfrm>
            <a:custGeom>
              <a:avLst/>
              <a:gdLst>
                <a:gd name="T0" fmla="*/ 187 w 374"/>
                <a:gd name="T1" fmla="*/ 24 h 332"/>
                <a:gd name="T2" fmla="*/ 201 w 374"/>
                <a:gd name="T3" fmla="*/ 32 h 332"/>
                <a:gd name="T4" fmla="*/ 346 w 374"/>
                <a:gd name="T5" fmla="*/ 284 h 332"/>
                <a:gd name="T6" fmla="*/ 332 w 374"/>
                <a:gd name="T7" fmla="*/ 308 h 332"/>
                <a:gd name="T8" fmla="*/ 42 w 374"/>
                <a:gd name="T9" fmla="*/ 308 h 332"/>
                <a:gd name="T10" fmla="*/ 28 w 374"/>
                <a:gd name="T11" fmla="*/ 284 h 332"/>
                <a:gd name="T12" fmla="*/ 173 w 374"/>
                <a:gd name="T13" fmla="*/ 32 h 332"/>
                <a:gd name="T14" fmla="*/ 187 w 374"/>
                <a:gd name="T15" fmla="*/ 24 h 332"/>
                <a:gd name="T16" fmla="*/ 187 w 374"/>
                <a:gd name="T17" fmla="*/ 0 h 332"/>
                <a:gd name="T18" fmla="*/ 152 w 374"/>
                <a:gd name="T19" fmla="*/ 20 h 332"/>
                <a:gd name="T20" fmla="*/ 7 w 374"/>
                <a:gd name="T21" fmla="*/ 272 h 332"/>
                <a:gd name="T22" fmla="*/ 7 w 374"/>
                <a:gd name="T23" fmla="*/ 312 h 332"/>
                <a:gd name="T24" fmla="*/ 42 w 374"/>
                <a:gd name="T25" fmla="*/ 332 h 332"/>
                <a:gd name="T26" fmla="*/ 332 w 374"/>
                <a:gd name="T27" fmla="*/ 332 h 332"/>
                <a:gd name="T28" fmla="*/ 367 w 374"/>
                <a:gd name="T29" fmla="*/ 312 h 332"/>
                <a:gd name="T30" fmla="*/ 367 w 374"/>
                <a:gd name="T31" fmla="*/ 272 h 332"/>
                <a:gd name="T32" fmla="*/ 222 w 374"/>
                <a:gd name="T33" fmla="*/ 20 h 332"/>
                <a:gd name="T34" fmla="*/ 187 w 374"/>
                <a:gd name="T3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4" h="332">
                  <a:moveTo>
                    <a:pt x="187" y="24"/>
                  </a:moveTo>
                  <a:cubicBezTo>
                    <a:pt x="192" y="24"/>
                    <a:pt x="198" y="27"/>
                    <a:pt x="201" y="32"/>
                  </a:cubicBezTo>
                  <a:cubicBezTo>
                    <a:pt x="346" y="284"/>
                    <a:pt x="346" y="284"/>
                    <a:pt x="346" y="284"/>
                  </a:cubicBezTo>
                  <a:cubicBezTo>
                    <a:pt x="352" y="294"/>
                    <a:pt x="344" y="308"/>
                    <a:pt x="332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29" y="308"/>
                    <a:pt x="21" y="294"/>
                    <a:pt x="28" y="284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6" y="27"/>
                    <a:pt x="181" y="24"/>
                    <a:pt x="187" y="24"/>
                  </a:cubicBezTo>
                  <a:moveTo>
                    <a:pt x="187" y="0"/>
                  </a:moveTo>
                  <a:cubicBezTo>
                    <a:pt x="172" y="0"/>
                    <a:pt x="159" y="8"/>
                    <a:pt x="152" y="20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0" y="284"/>
                    <a:pt x="0" y="299"/>
                    <a:pt x="7" y="312"/>
                  </a:cubicBezTo>
                  <a:cubicBezTo>
                    <a:pt x="14" y="324"/>
                    <a:pt x="27" y="332"/>
                    <a:pt x="42" y="332"/>
                  </a:cubicBezTo>
                  <a:cubicBezTo>
                    <a:pt x="332" y="332"/>
                    <a:pt x="332" y="332"/>
                    <a:pt x="332" y="332"/>
                  </a:cubicBezTo>
                  <a:cubicBezTo>
                    <a:pt x="346" y="332"/>
                    <a:pt x="359" y="324"/>
                    <a:pt x="367" y="312"/>
                  </a:cubicBezTo>
                  <a:cubicBezTo>
                    <a:pt x="374" y="299"/>
                    <a:pt x="374" y="284"/>
                    <a:pt x="367" y="272"/>
                  </a:cubicBezTo>
                  <a:cubicBezTo>
                    <a:pt x="222" y="20"/>
                    <a:pt x="222" y="20"/>
                    <a:pt x="222" y="20"/>
                  </a:cubicBezTo>
                  <a:cubicBezTo>
                    <a:pt x="214" y="8"/>
                    <a:pt x="201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E0C7EED-60F5-4F6C-91A7-D4CFB8BCAED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381096" y="1139826"/>
              <a:ext cx="61913" cy="261938"/>
            </a:xfrm>
            <a:custGeom>
              <a:avLst/>
              <a:gdLst>
                <a:gd name="T0" fmla="*/ 16 w 32"/>
                <a:gd name="T1" fmla="*/ 101 h 133"/>
                <a:gd name="T2" fmla="*/ 32 w 32"/>
                <a:gd name="T3" fmla="*/ 117 h 133"/>
                <a:gd name="T4" fmla="*/ 16 w 32"/>
                <a:gd name="T5" fmla="*/ 133 h 133"/>
                <a:gd name="T6" fmla="*/ 0 w 32"/>
                <a:gd name="T7" fmla="*/ 117 h 133"/>
                <a:gd name="T8" fmla="*/ 16 w 32"/>
                <a:gd name="T9" fmla="*/ 101 h 133"/>
                <a:gd name="T10" fmla="*/ 1 w 32"/>
                <a:gd name="T11" fmla="*/ 0 h 133"/>
                <a:gd name="T12" fmla="*/ 31 w 32"/>
                <a:gd name="T13" fmla="*/ 0 h 133"/>
                <a:gd name="T14" fmla="*/ 27 w 32"/>
                <a:gd name="T15" fmla="*/ 88 h 133"/>
                <a:gd name="T16" fmla="*/ 5 w 32"/>
                <a:gd name="T17" fmla="*/ 88 h 133"/>
                <a:gd name="T18" fmla="*/ 1 w 32"/>
                <a:gd name="T1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33">
                  <a:moveTo>
                    <a:pt x="16" y="101"/>
                  </a:moveTo>
                  <a:cubicBezTo>
                    <a:pt x="24" y="101"/>
                    <a:pt x="32" y="108"/>
                    <a:pt x="32" y="117"/>
                  </a:cubicBezTo>
                  <a:cubicBezTo>
                    <a:pt x="32" y="125"/>
                    <a:pt x="24" y="133"/>
                    <a:pt x="16" y="133"/>
                  </a:cubicBezTo>
                  <a:cubicBezTo>
                    <a:pt x="7" y="133"/>
                    <a:pt x="0" y="125"/>
                    <a:pt x="0" y="117"/>
                  </a:cubicBezTo>
                  <a:cubicBezTo>
                    <a:pt x="0" y="108"/>
                    <a:pt x="7" y="101"/>
                    <a:pt x="16" y="101"/>
                  </a:cubicBezTo>
                  <a:close/>
                  <a:moveTo>
                    <a:pt x="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5" y="88"/>
                    <a:pt x="5" y="88"/>
                    <a:pt x="5" y="88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32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 userDrawn="1"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ADE5"/>
              </a:gs>
              <a:gs pos="100000">
                <a:srgbClr val="00D257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A08F9-81A3-40B0-B298-A4946C6723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5536887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1204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for Printing)">
    <p:bg bwMode="ltGray">
      <p:bgPr>
        <a:gradFill>
          <a:gsLst>
            <a:gs pos="32000">
              <a:srgbClr val="009AE0"/>
            </a:gs>
            <a:gs pos="5200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/>
        </p:nvSpPr>
        <p:spPr bwMode="white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06FDC6-3AEF-4F15-8624-DF19A27FD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On-Screen Only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/>
        </p:nvSpPr>
        <p:spPr bwMode="ltGray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512438" y="4554950"/>
            <a:ext cx="5518225" cy="754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0165E-88CB-4C4F-8D10-AE6F48290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3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ption B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151986"/>
            <a:ext cx="5536887" cy="1876263"/>
          </a:xfrm>
        </p:spPr>
        <p:txBody>
          <a:bodyPr vert="horz" lIns="0" tIns="182880" rIns="0" bIns="0" rtlCol="0" anchor="b">
            <a:noAutofit/>
          </a:bodyPr>
          <a:lstStyle>
            <a:lvl1pPr>
              <a:defRPr lang="en-US" sz="5400" dirty="0">
                <a:solidFill>
                  <a:schemeClr val="accent1"/>
                </a:solidFill>
                <a:latin typeface="+mn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6625D3-6D99-42FC-9BD2-4FB7B913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F28A28-4922-4916-AFC6-845CCE61E5FF}"/>
              </a:ext>
            </a:extLst>
          </p:cNvPr>
          <p:cNvSpPr/>
          <p:nvPr/>
        </p:nvSpPr>
        <p:spPr>
          <a:xfrm>
            <a:off x="0" y="2308250"/>
            <a:ext cx="12192000" cy="224150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EAD26-BB58-4888-8067-7BFE8907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08250"/>
            <a:ext cx="11204448" cy="2241500"/>
          </a:xfrm>
        </p:spPr>
        <p:txBody>
          <a:bodyPr vert="horz" lIns="457200" tIns="0" rIns="457200" bIns="0" rtlCol="0" anchor="ctr">
            <a:noAutofit/>
          </a:bodyPr>
          <a:lstStyle>
            <a:lvl1pPr algn="ctr">
              <a:defRPr lang="en-US" sz="600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B4470-AF44-490D-B3D0-FE6FB03B6585}"/>
              </a:ext>
            </a:extLst>
          </p:cNvPr>
          <p:cNvSpPr/>
          <p:nvPr/>
        </p:nvSpPr>
        <p:spPr>
          <a:xfrm>
            <a:off x="132899" y="6218787"/>
            <a:ext cx="11926202" cy="32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BFCF5BB-9E8B-4217-967B-E69B7177F9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6256" y="1003300"/>
            <a:ext cx="5481968" cy="495300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800" b="1">
                <a:latin typeface="+mj-lt"/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800" b="1">
                <a:solidFill>
                  <a:schemeClr val="accent1"/>
                </a:solidFill>
              </a:defRPr>
            </a:lvl2pPr>
            <a:lvl3pPr marL="22860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401638" indent="-173038">
              <a:buFont typeface="Arial" panose="020B0604020202020204" pitchFamily="34" charset="0"/>
              <a:buChar char="̵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000"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62846C-0294-4C31-A1AF-8DE92524D1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233E9D7-7A6D-4859-8727-AD3BE12D4773}"/>
              </a:ext>
            </a:extLst>
          </p:cNvPr>
          <p:cNvSpPr txBox="1">
            <a:spLocks/>
          </p:cNvSpPr>
          <p:nvPr/>
        </p:nvSpPr>
        <p:spPr>
          <a:xfrm>
            <a:off x="645898" y="1694088"/>
            <a:ext cx="5647028" cy="17426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228594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457189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685783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914377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 dirty="0"/>
              <a:t>Agenda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E10F5BB-8BA0-4329-B8A2-D24501D14D4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FE4B87-AB83-4304-BBDA-6963838CE43E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3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58EC3-CBBE-40C6-BACD-B91C5DEB9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9B1E174-6AB6-4FB5-9BF5-AB5031CB1B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12236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4681B6-8BF4-4456-8C80-C5E766998CA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71271-2672-48F6-BC19-53395FF7C065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5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B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1201FA-5DBA-4DE0-B906-E28ACF9BC7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3862" y="6024584"/>
            <a:ext cx="996696" cy="368778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 userDrawn="1"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151986"/>
            <a:ext cx="5536887" cy="1876263"/>
          </a:xfrm>
        </p:spPr>
        <p:txBody>
          <a:bodyPr vert="horz" lIns="0" tIns="182880" rIns="0" bIns="0" rtlCol="0" anchor="b">
            <a:noAutofit/>
          </a:bodyPr>
          <a:lstStyle>
            <a:lvl1pPr>
              <a:defRPr lang="en-US" sz="5400" dirty="0">
                <a:solidFill>
                  <a:schemeClr val="accent1"/>
                </a:solidFill>
                <a:latin typeface="+mn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6746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with Subtitle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871133"/>
            <a:ext cx="11204448" cy="4305300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4B0CAA-EEE3-4C6E-B655-8905CBF48B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3776" y="1087026"/>
            <a:ext cx="11204448" cy="418570"/>
          </a:xfrm>
        </p:spPr>
        <p:txBody>
          <a:bodyPr anchor="t"/>
          <a:lstStyle>
            <a:lvl1pPr marL="0" indent="0">
              <a:buNone/>
              <a:defRPr sz="22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Placeholder 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0BDF31F-F938-4A4D-81AD-32D2EAFABA6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B62AD9-91F5-4EE5-9154-949334310311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45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_No Logo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232D39-0A1A-4BA0-979D-C31433B2E69B}"/>
              </a:ext>
            </a:extLst>
          </p:cNvPr>
          <p:cNvSpPr/>
          <p:nvPr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6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Two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Placeholder 14">
            <a:extLst>
              <a:ext uri="{FF2B5EF4-FFF2-40B4-BE49-F238E27FC236}">
                <a16:creationId xmlns:a16="http://schemas.microsoft.com/office/drawing/2014/main" id="{2DA0B400-1FD0-4E71-99C4-0FFC675A0A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6256" y="1321711"/>
            <a:ext cx="5481968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A309F3-1319-4540-8AC3-1F65844DD0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3775" y="1321711"/>
            <a:ext cx="5481967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0EDF6-74F5-4BCC-AA48-B7297D5DC9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4CB-2F28-4218-974F-746E15F9652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F081E9-D767-4156-81FC-0DF0FA8985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906660-664F-4E9F-907C-C78FB8B0F8C2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3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Thre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C341B-649D-4364-8D26-ECF442AABF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3776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405A70D-A303-4430-BFE3-179FEFFA329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08764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A4C870-5FB0-40F9-ACBF-B314B714AE1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23752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AF46D-EC8C-4799-8268-F914B66AC1F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B314EC2-65A0-48A9-A282-73C1FA228D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668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Weighte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EAD72-0448-4B6F-86F3-D9B838B95C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3711" y="1756791"/>
            <a:ext cx="3229589" cy="44320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7" y="642889"/>
            <a:ext cx="320815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EFA500-6C5D-4551-968A-183AAA0CDC6F}"/>
              </a:ext>
            </a:extLst>
          </p:cNvPr>
          <p:cNvCxnSpPr>
            <a:cxnSpLocks/>
          </p:cNvCxnSpPr>
          <p:nvPr/>
        </p:nvCxnSpPr>
        <p:spPr>
          <a:xfrm>
            <a:off x="4308764" y="669163"/>
            <a:ext cx="0" cy="515556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105E3F98-F8EB-4010-96E1-2DC856BD43C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029200" y="1322388"/>
            <a:ext cx="6669088" cy="4502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A4781-F335-4997-B2A3-D4ECEB62491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F99AE6-DDD6-49D1-8CA7-3B040BD0F3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04762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8D749E-10F3-468F-A695-20684D44BA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1" y="0"/>
            <a:ext cx="10037025" cy="6858000"/>
          </a:xfrm>
          <a:custGeom>
            <a:avLst/>
            <a:gdLst>
              <a:gd name="connsiteX0" fmla="*/ 0 w 10037025"/>
              <a:gd name="connsiteY0" fmla="*/ 0 h 6858000"/>
              <a:gd name="connsiteX1" fmla="*/ 2237 w 10037025"/>
              <a:gd name="connsiteY1" fmla="*/ 0 h 6858000"/>
              <a:gd name="connsiteX2" fmla="*/ 17892 w 10037025"/>
              <a:gd name="connsiteY2" fmla="*/ 0 h 6858000"/>
              <a:gd name="connsiteX3" fmla="*/ 60384 w 10037025"/>
              <a:gd name="connsiteY3" fmla="*/ 0 h 6858000"/>
              <a:gd name="connsiteX4" fmla="*/ 95887 w 10037025"/>
              <a:gd name="connsiteY4" fmla="*/ 0 h 6858000"/>
              <a:gd name="connsiteX5" fmla="*/ 143131 w 10037025"/>
              <a:gd name="connsiteY5" fmla="*/ 0 h 6858000"/>
              <a:gd name="connsiteX6" fmla="*/ 203794 w 10037025"/>
              <a:gd name="connsiteY6" fmla="*/ 0 h 6858000"/>
              <a:gd name="connsiteX7" fmla="*/ 279553 w 10037025"/>
              <a:gd name="connsiteY7" fmla="*/ 0 h 6858000"/>
              <a:gd name="connsiteX8" fmla="*/ 372085 w 10037025"/>
              <a:gd name="connsiteY8" fmla="*/ 0 h 6858000"/>
              <a:gd name="connsiteX9" fmla="*/ 483068 w 10037025"/>
              <a:gd name="connsiteY9" fmla="*/ 0 h 6858000"/>
              <a:gd name="connsiteX10" fmla="*/ 614178 w 10037025"/>
              <a:gd name="connsiteY10" fmla="*/ 0 h 6858000"/>
              <a:gd name="connsiteX11" fmla="*/ 767094 w 10037025"/>
              <a:gd name="connsiteY11" fmla="*/ 0 h 6858000"/>
              <a:gd name="connsiteX12" fmla="*/ 943492 w 10037025"/>
              <a:gd name="connsiteY12" fmla="*/ 0 h 6858000"/>
              <a:gd name="connsiteX13" fmla="*/ 1145050 w 10037025"/>
              <a:gd name="connsiteY13" fmla="*/ 0 h 6858000"/>
              <a:gd name="connsiteX14" fmla="*/ 1373445 w 10037025"/>
              <a:gd name="connsiteY14" fmla="*/ 0 h 6858000"/>
              <a:gd name="connsiteX15" fmla="*/ 1630354 w 10037025"/>
              <a:gd name="connsiteY15" fmla="*/ 0 h 6858000"/>
              <a:gd name="connsiteX16" fmla="*/ 1917455 w 10037025"/>
              <a:gd name="connsiteY16" fmla="*/ 0 h 6858000"/>
              <a:gd name="connsiteX17" fmla="*/ 2236425 w 10037025"/>
              <a:gd name="connsiteY17" fmla="*/ 0 h 6858000"/>
              <a:gd name="connsiteX18" fmla="*/ 2588941 w 10037025"/>
              <a:gd name="connsiteY18" fmla="*/ 0 h 6858000"/>
              <a:gd name="connsiteX19" fmla="*/ 2976682 w 10037025"/>
              <a:gd name="connsiteY19" fmla="*/ 0 h 6858000"/>
              <a:gd name="connsiteX20" fmla="*/ 3401323 w 10037025"/>
              <a:gd name="connsiteY20" fmla="*/ 0 h 6858000"/>
              <a:gd name="connsiteX21" fmla="*/ 3864542 w 10037025"/>
              <a:gd name="connsiteY21" fmla="*/ 0 h 6858000"/>
              <a:gd name="connsiteX22" fmla="*/ 4368018 w 10037025"/>
              <a:gd name="connsiteY22" fmla="*/ 0 h 6858000"/>
              <a:gd name="connsiteX23" fmla="*/ 4913426 w 10037025"/>
              <a:gd name="connsiteY23" fmla="*/ 0 h 6858000"/>
              <a:gd name="connsiteX24" fmla="*/ 5502444 w 10037025"/>
              <a:gd name="connsiteY24" fmla="*/ 0 h 6858000"/>
              <a:gd name="connsiteX25" fmla="*/ 6136750 w 10037025"/>
              <a:gd name="connsiteY25" fmla="*/ 0 h 6858000"/>
              <a:gd name="connsiteX26" fmla="*/ 6818021 w 10037025"/>
              <a:gd name="connsiteY26" fmla="*/ 0 h 6858000"/>
              <a:gd name="connsiteX27" fmla="*/ 7547934 w 10037025"/>
              <a:gd name="connsiteY27" fmla="*/ 0 h 6858000"/>
              <a:gd name="connsiteX28" fmla="*/ 8328167 w 10037025"/>
              <a:gd name="connsiteY28" fmla="*/ 0 h 6858000"/>
              <a:gd name="connsiteX29" fmla="*/ 8737677 w 10037025"/>
              <a:gd name="connsiteY29" fmla="*/ 0 h 6858000"/>
              <a:gd name="connsiteX30" fmla="*/ 9160396 w 10037025"/>
              <a:gd name="connsiteY30" fmla="*/ 0 h 6858000"/>
              <a:gd name="connsiteX31" fmla="*/ 10037025 w 10037025"/>
              <a:gd name="connsiteY31" fmla="*/ 3429000 h 6858000"/>
              <a:gd name="connsiteX32" fmla="*/ 9160396 w 10037025"/>
              <a:gd name="connsiteY32" fmla="*/ 6858000 h 6858000"/>
              <a:gd name="connsiteX33" fmla="*/ 9158160 w 10037025"/>
              <a:gd name="connsiteY33" fmla="*/ 6858000 h 6858000"/>
              <a:gd name="connsiteX34" fmla="*/ 9142505 w 10037025"/>
              <a:gd name="connsiteY34" fmla="*/ 6858000 h 6858000"/>
              <a:gd name="connsiteX35" fmla="*/ 9100012 w 10037025"/>
              <a:gd name="connsiteY35" fmla="*/ 6858000 h 6858000"/>
              <a:gd name="connsiteX36" fmla="*/ 9064509 w 10037025"/>
              <a:gd name="connsiteY36" fmla="*/ 6858000 h 6858000"/>
              <a:gd name="connsiteX37" fmla="*/ 9017265 w 10037025"/>
              <a:gd name="connsiteY37" fmla="*/ 6858000 h 6858000"/>
              <a:gd name="connsiteX38" fmla="*/ 8956602 w 10037025"/>
              <a:gd name="connsiteY38" fmla="*/ 6858000 h 6858000"/>
              <a:gd name="connsiteX39" fmla="*/ 8880843 w 10037025"/>
              <a:gd name="connsiteY39" fmla="*/ 6858000 h 6858000"/>
              <a:gd name="connsiteX40" fmla="*/ 8788311 w 10037025"/>
              <a:gd name="connsiteY40" fmla="*/ 6858000 h 6858000"/>
              <a:gd name="connsiteX41" fmla="*/ 8677328 w 10037025"/>
              <a:gd name="connsiteY41" fmla="*/ 6858000 h 6858000"/>
              <a:gd name="connsiteX42" fmla="*/ 8546218 w 10037025"/>
              <a:gd name="connsiteY42" fmla="*/ 6858000 h 6858000"/>
              <a:gd name="connsiteX43" fmla="*/ 8393302 w 10037025"/>
              <a:gd name="connsiteY43" fmla="*/ 6858000 h 6858000"/>
              <a:gd name="connsiteX44" fmla="*/ 8216905 w 10037025"/>
              <a:gd name="connsiteY44" fmla="*/ 6858000 h 6858000"/>
              <a:gd name="connsiteX45" fmla="*/ 8015347 w 10037025"/>
              <a:gd name="connsiteY45" fmla="*/ 6858000 h 6858000"/>
              <a:gd name="connsiteX46" fmla="*/ 7786952 w 10037025"/>
              <a:gd name="connsiteY46" fmla="*/ 6858000 h 6858000"/>
              <a:gd name="connsiteX47" fmla="*/ 7530043 w 10037025"/>
              <a:gd name="connsiteY47" fmla="*/ 6858000 h 6858000"/>
              <a:gd name="connsiteX48" fmla="*/ 7242942 w 10037025"/>
              <a:gd name="connsiteY48" fmla="*/ 6858000 h 6858000"/>
              <a:gd name="connsiteX49" fmla="*/ 6923972 w 10037025"/>
              <a:gd name="connsiteY49" fmla="*/ 6858000 h 6858000"/>
              <a:gd name="connsiteX50" fmla="*/ 6571455 w 10037025"/>
              <a:gd name="connsiteY50" fmla="*/ 6858000 h 6858000"/>
              <a:gd name="connsiteX51" fmla="*/ 6183715 w 10037025"/>
              <a:gd name="connsiteY51" fmla="*/ 6858000 h 6858000"/>
              <a:gd name="connsiteX52" fmla="*/ 5759074 w 10037025"/>
              <a:gd name="connsiteY52" fmla="*/ 6858000 h 6858000"/>
              <a:gd name="connsiteX53" fmla="*/ 5295854 w 10037025"/>
              <a:gd name="connsiteY53" fmla="*/ 6858000 h 6858000"/>
              <a:gd name="connsiteX54" fmla="*/ 4792379 w 10037025"/>
              <a:gd name="connsiteY54" fmla="*/ 6858000 h 6858000"/>
              <a:gd name="connsiteX55" fmla="*/ 4246971 w 10037025"/>
              <a:gd name="connsiteY55" fmla="*/ 6858000 h 6858000"/>
              <a:gd name="connsiteX56" fmla="*/ 3657953 w 10037025"/>
              <a:gd name="connsiteY56" fmla="*/ 6858000 h 6858000"/>
              <a:gd name="connsiteX57" fmla="*/ 3023647 w 10037025"/>
              <a:gd name="connsiteY57" fmla="*/ 6858000 h 6858000"/>
              <a:gd name="connsiteX58" fmla="*/ 2342376 w 10037025"/>
              <a:gd name="connsiteY58" fmla="*/ 6858000 h 6858000"/>
              <a:gd name="connsiteX59" fmla="*/ 1612463 w 10037025"/>
              <a:gd name="connsiteY59" fmla="*/ 6858000 h 6858000"/>
              <a:gd name="connsiteX60" fmla="*/ 832230 w 10037025"/>
              <a:gd name="connsiteY60" fmla="*/ 6858000 h 6858000"/>
              <a:gd name="connsiteX61" fmla="*/ 422719 w 10037025"/>
              <a:gd name="connsiteY61" fmla="*/ 6858000 h 6858000"/>
              <a:gd name="connsiteX62" fmla="*/ 0 w 10037025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37025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1145050" y="0"/>
                </a:lnTo>
                <a:lnTo>
                  <a:pt x="1373445" y="0"/>
                </a:lnTo>
                <a:lnTo>
                  <a:pt x="1630354" y="0"/>
                </a:lnTo>
                <a:lnTo>
                  <a:pt x="1917455" y="0"/>
                </a:lnTo>
                <a:lnTo>
                  <a:pt x="2236425" y="0"/>
                </a:lnTo>
                <a:lnTo>
                  <a:pt x="2588941" y="0"/>
                </a:lnTo>
                <a:lnTo>
                  <a:pt x="2976682" y="0"/>
                </a:lnTo>
                <a:lnTo>
                  <a:pt x="3401323" y="0"/>
                </a:lnTo>
                <a:lnTo>
                  <a:pt x="3864542" y="0"/>
                </a:lnTo>
                <a:lnTo>
                  <a:pt x="4368018" y="0"/>
                </a:lnTo>
                <a:lnTo>
                  <a:pt x="4913426" y="0"/>
                </a:lnTo>
                <a:lnTo>
                  <a:pt x="5502444" y="0"/>
                </a:lnTo>
                <a:lnTo>
                  <a:pt x="6136750" y="0"/>
                </a:lnTo>
                <a:lnTo>
                  <a:pt x="6818021" y="0"/>
                </a:lnTo>
                <a:lnTo>
                  <a:pt x="7547934" y="0"/>
                </a:lnTo>
                <a:lnTo>
                  <a:pt x="8328167" y="0"/>
                </a:lnTo>
                <a:lnTo>
                  <a:pt x="8737677" y="0"/>
                </a:lnTo>
                <a:lnTo>
                  <a:pt x="9160396" y="0"/>
                </a:lnTo>
                <a:cubicBezTo>
                  <a:pt x="9719106" y="1018571"/>
                  <a:pt x="10037025" y="2187207"/>
                  <a:pt x="10037025" y="3429000"/>
                </a:cubicBezTo>
                <a:cubicBezTo>
                  <a:pt x="10037025" y="4671731"/>
                  <a:pt x="9719106" y="5839430"/>
                  <a:pt x="9160396" y="6858000"/>
                </a:cubicBezTo>
                <a:lnTo>
                  <a:pt x="9158160" y="6858000"/>
                </a:lnTo>
                <a:lnTo>
                  <a:pt x="9142505" y="6858000"/>
                </a:lnTo>
                <a:lnTo>
                  <a:pt x="9100012" y="6858000"/>
                </a:lnTo>
                <a:lnTo>
                  <a:pt x="9064509" y="6858000"/>
                </a:lnTo>
                <a:lnTo>
                  <a:pt x="9017265" y="6858000"/>
                </a:lnTo>
                <a:lnTo>
                  <a:pt x="8956602" y="6858000"/>
                </a:lnTo>
                <a:lnTo>
                  <a:pt x="8880843" y="6858000"/>
                </a:lnTo>
                <a:lnTo>
                  <a:pt x="8788311" y="6858000"/>
                </a:lnTo>
                <a:lnTo>
                  <a:pt x="8677328" y="6858000"/>
                </a:lnTo>
                <a:lnTo>
                  <a:pt x="8546218" y="6858000"/>
                </a:lnTo>
                <a:lnTo>
                  <a:pt x="8393302" y="6858000"/>
                </a:lnTo>
                <a:lnTo>
                  <a:pt x="8216905" y="6858000"/>
                </a:lnTo>
                <a:lnTo>
                  <a:pt x="8015347" y="6858000"/>
                </a:lnTo>
                <a:lnTo>
                  <a:pt x="7786952" y="6858000"/>
                </a:lnTo>
                <a:lnTo>
                  <a:pt x="7530043" y="6858000"/>
                </a:lnTo>
                <a:lnTo>
                  <a:pt x="7242942" y="6858000"/>
                </a:lnTo>
                <a:lnTo>
                  <a:pt x="6923972" y="6858000"/>
                </a:lnTo>
                <a:lnTo>
                  <a:pt x="6571455" y="6858000"/>
                </a:lnTo>
                <a:lnTo>
                  <a:pt x="6183715" y="6858000"/>
                </a:lnTo>
                <a:lnTo>
                  <a:pt x="5759074" y="6858000"/>
                </a:lnTo>
                <a:lnTo>
                  <a:pt x="5295854" y="6858000"/>
                </a:lnTo>
                <a:lnTo>
                  <a:pt x="4792379" y="6858000"/>
                </a:lnTo>
                <a:lnTo>
                  <a:pt x="4246971" y="6858000"/>
                </a:lnTo>
                <a:lnTo>
                  <a:pt x="3657953" y="6858000"/>
                </a:lnTo>
                <a:lnTo>
                  <a:pt x="3023647" y="6858000"/>
                </a:lnTo>
                <a:lnTo>
                  <a:pt x="2342376" y="6858000"/>
                </a:lnTo>
                <a:lnTo>
                  <a:pt x="161246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370884F-6311-49C2-8806-A75B8B32042D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0029017" cy="6852528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 indent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​"/>
            </a:pPr>
            <a:endParaRPr lang="en-US" sz="2000" b="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  <a:sym typeface="Proxima Nov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29D78-F573-4D41-A217-4A90EC91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781" y="6087872"/>
            <a:ext cx="1308671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9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Lef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9A41F1-58BA-49CE-9836-9967CA87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ltGray">
          <a:xfrm>
            <a:off x="1" y="0"/>
            <a:ext cx="6095999" cy="6858000"/>
          </a:xfrm>
          <a:custGeom>
            <a:avLst/>
            <a:gdLst>
              <a:gd name="connsiteX0" fmla="*/ 0 w 6095999"/>
              <a:gd name="connsiteY0" fmla="*/ 0 h 6858000"/>
              <a:gd name="connsiteX1" fmla="*/ 2237 w 6095999"/>
              <a:gd name="connsiteY1" fmla="*/ 0 h 6858000"/>
              <a:gd name="connsiteX2" fmla="*/ 17892 w 6095999"/>
              <a:gd name="connsiteY2" fmla="*/ 0 h 6858000"/>
              <a:gd name="connsiteX3" fmla="*/ 60384 w 6095999"/>
              <a:gd name="connsiteY3" fmla="*/ 0 h 6858000"/>
              <a:gd name="connsiteX4" fmla="*/ 95887 w 6095999"/>
              <a:gd name="connsiteY4" fmla="*/ 0 h 6858000"/>
              <a:gd name="connsiteX5" fmla="*/ 143131 w 6095999"/>
              <a:gd name="connsiteY5" fmla="*/ 0 h 6858000"/>
              <a:gd name="connsiteX6" fmla="*/ 203794 w 6095999"/>
              <a:gd name="connsiteY6" fmla="*/ 0 h 6858000"/>
              <a:gd name="connsiteX7" fmla="*/ 279553 w 6095999"/>
              <a:gd name="connsiteY7" fmla="*/ 0 h 6858000"/>
              <a:gd name="connsiteX8" fmla="*/ 372085 w 6095999"/>
              <a:gd name="connsiteY8" fmla="*/ 0 h 6858000"/>
              <a:gd name="connsiteX9" fmla="*/ 426992 w 6095999"/>
              <a:gd name="connsiteY9" fmla="*/ 0 h 6858000"/>
              <a:gd name="connsiteX10" fmla="*/ 483068 w 6095999"/>
              <a:gd name="connsiteY10" fmla="*/ 0 h 6858000"/>
              <a:gd name="connsiteX11" fmla="*/ 614178 w 6095999"/>
              <a:gd name="connsiteY11" fmla="*/ 0 h 6858000"/>
              <a:gd name="connsiteX12" fmla="*/ 767094 w 6095999"/>
              <a:gd name="connsiteY12" fmla="*/ 0 h 6858000"/>
              <a:gd name="connsiteX13" fmla="*/ 943492 w 6095999"/>
              <a:gd name="connsiteY13" fmla="*/ 0 h 6858000"/>
              <a:gd name="connsiteX14" fmla="*/ 972400 w 6095999"/>
              <a:gd name="connsiteY14" fmla="*/ 0 h 6858000"/>
              <a:gd name="connsiteX15" fmla="*/ 1145050 w 6095999"/>
              <a:gd name="connsiteY15" fmla="*/ 0 h 6858000"/>
              <a:gd name="connsiteX16" fmla="*/ 1373445 w 6095999"/>
              <a:gd name="connsiteY16" fmla="*/ 0 h 6858000"/>
              <a:gd name="connsiteX17" fmla="*/ 1561418 w 6095999"/>
              <a:gd name="connsiteY17" fmla="*/ 0 h 6858000"/>
              <a:gd name="connsiteX18" fmla="*/ 1630354 w 6095999"/>
              <a:gd name="connsiteY18" fmla="*/ 0 h 6858000"/>
              <a:gd name="connsiteX19" fmla="*/ 1917455 w 6095999"/>
              <a:gd name="connsiteY19" fmla="*/ 0 h 6858000"/>
              <a:gd name="connsiteX20" fmla="*/ 2195724 w 6095999"/>
              <a:gd name="connsiteY20" fmla="*/ 0 h 6858000"/>
              <a:gd name="connsiteX21" fmla="*/ 2236425 w 6095999"/>
              <a:gd name="connsiteY21" fmla="*/ 0 h 6858000"/>
              <a:gd name="connsiteX22" fmla="*/ 2588941 w 6095999"/>
              <a:gd name="connsiteY22" fmla="*/ 0 h 6858000"/>
              <a:gd name="connsiteX23" fmla="*/ 2876995 w 6095999"/>
              <a:gd name="connsiteY23" fmla="*/ 0 h 6858000"/>
              <a:gd name="connsiteX24" fmla="*/ 2976682 w 6095999"/>
              <a:gd name="connsiteY24" fmla="*/ 0 h 6858000"/>
              <a:gd name="connsiteX25" fmla="*/ 3401323 w 6095999"/>
              <a:gd name="connsiteY25" fmla="*/ 0 h 6858000"/>
              <a:gd name="connsiteX26" fmla="*/ 3606908 w 6095999"/>
              <a:gd name="connsiteY26" fmla="*/ 0 h 6858000"/>
              <a:gd name="connsiteX27" fmla="*/ 3864542 w 6095999"/>
              <a:gd name="connsiteY27" fmla="*/ 0 h 6858000"/>
              <a:gd name="connsiteX28" fmla="*/ 4368018 w 6095999"/>
              <a:gd name="connsiteY28" fmla="*/ 0 h 6858000"/>
              <a:gd name="connsiteX29" fmla="*/ 4387141 w 6095999"/>
              <a:gd name="connsiteY29" fmla="*/ 0 h 6858000"/>
              <a:gd name="connsiteX30" fmla="*/ 4796651 w 6095999"/>
              <a:gd name="connsiteY30" fmla="*/ 0 h 6858000"/>
              <a:gd name="connsiteX31" fmla="*/ 4913426 w 6095999"/>
              <a:gd name="connsiteY31" fmla="*/ 0 h 6858000"/>
              <a:gd name="connsiteX32" fmla="*/ 5219370 w 6095999"/>
              <a:gd name="connsiteY32" fmla="*/ 0 h 6858000"/>
              <a:gd name="connsiteX33" fmla="*/ 6095999 w 6095999"/>
              <a:gd name="connsiteY33" fmla="*/ 3429000 h 6858000"/>
              <a:gd name="connsiteX34" fmla="*/ 5219370 w 6095999"/>
              <a:gd name="connsiteY34" fmla="*/ 6858000 h 6858000"/>
              <a:gd name="connsiteX35" fmla="*/ 5217134 w 6095999"/>
              <a:gd name="connsiteY35" fmla="*/ 6858000 h 6858000"/>
              <a:gd name="connsiteX36" fmla="*/ 5201479 w 6095999"/>
              <a:gd name="connsiteY36" fmla="*/ 6858000 h 6858000"/>
              <a:gd name="connsiteX37" fmla="*/ 5158986 w 6095999"/>
              <a:gd name="connsiteY37" fmla="*/ 6858000 h 6858000"/>
              <a:gd name="connsiteX38" fmla="*/ 5123483 w 6095999"/>
              <a:gd name="connsiteY38" fmla="*/ 6858000 h 6858000"/>
              <a:gd name="connsiteX39" fmla="*/ 5076239 w 6095999"/>
              <a:gd name="connsiteY39" fmla="*/ 6858000 h 6858000"/>
              <a:gd name="connsiteX40" fmla="*/ 5015576 w 6095999"/>
              <a:gd name="connsiteY40" fmla="*/ 6858000 h 6858000"/>
              <a:gd name="connsiteX41" fmla="*/ 4939817 w 6095999"/>
              <a:gd name="connsiteY41" fmla="*/ 6858000 h 6858000"/>
              <a:gd name="connsiteX42" fmla="*/ 4847285 w 6095999"/>
              <a:gd name="connsiteY42" fmla="*/ 6858000 h 6858000"/>
              <a:gd name="connsiteX43" fmla="*/ 4792379 w 6095999"/>
              <a:gd name="connsiteY43" fmla="*/ 6858000 h 6858000"/>
              <a:gd name="connsiteX44" fmla="*/ 4736302 w 6095999"/>
              <a:gd name="connsiteY44" fmla="*/ 6858000 h 6858000"/>
              <a:gd name="connsiteX45" fmla="*/ 4605192 w 6095999"/>
              <a:gd name="connsiteY45" fmla="*/ 6858000 h 6858000"/>
              <a:gd name="connsiteX46" fmla="*/ 4452276 w 6095999"/>
              <a:gd name="connsiteY46" fmla="*/ 6858000 h 6858000"/>
              <a:gd name="connsiteX47" fmla="*/ 4275879 w 6095999"/>
              <a:gd name="connsiteY47" fmla="*/ 6858000 h 6858000"/>
              <a:gd name="connsiteX48" fmla="*/ 4246971 w 6095999"/>
              <a:gd name="connsiteY48" fmla="*/ 6858000 h 6858000"/>
              <a:gd name="connsiteX49" fmla="*/ 4074321 w 6095999"/>
              <a:gd name="connsiteY49" fmla="*/ 6858000 h 6858000"/>
              <a:gd name="connsiteX50" fmla="*/ 3845926 w 6095999"/>
              <a:gd name="connsiteY50" fmla="*/ 6858000 h 6858000"/>
              <a:gd name="connsiteX51" fmla="*/ 3657953 w 6095999"/>
              <a:gd name="connsiteY51" fmla="*/ 6858000 h 6858000"/>
              <a:gd name="connsiteX52" fmla="*/ 3589017 w 6095999"/>
              <a:gd name="connsiteY52" fmla="*/ 6858000 h 6858000"/>
              <a:gd name="connsiteX53" fmla="*/ 3301916 w 6095999"/>
              <a:gd name="connsiteY53" fmla="*/ 6858000 h 6858000"/>
              <a:gd name="connsiteX54" fmla="*/ 3023647 w 6095999"/>
              <a:gd name="connsiteY54" fmla="*/ 6858000 h 6858000"/>
              <a:gd name="connsiteX55" fmla="*/ 2982946 w 6095999"/>
              <a:gd name="connsiteY55" fmla="*/ 6858000 h 6858000"/>
              <a:gd name="connsiteX56" fmla="*/ 2630429 w 6095999"/>
              <a:gd name="connsiteY56" fmla="*/ 6858000 h 6858000"/>
              <a:gd name="connsiteX57" fmla="*/ 2342376 w 6095999"/>
              <a:gd name="connsiteY57" fmla="*/ 6858000 h 6858000"/>
              <a:gd name="connsiteX58" fmla="*/ 2242689 w 6095999"/>
              <a:gd name="connsiteY58" fmla="*/ 6858000 h 6858000"/>
              <a:gd name="connsiteX59" fmla="*/ 1818048 w 6095999"/>
              <a:gd name="connsiteY59" fmla="*/ 6858000 h 6858000"/>
              <a:gd name="connsiteX60" fmla="*/ 1612463 w 6095999"/>
              <a:gd name="connsiteY60" fmla="*/ 6858000 h 6858000"/>
              <a:gd name="connsiteX61" fmla="*/ 1354828 w 6095999"/>
              <a:gd name="connsiteY61" fmla="*/ 6858000 h 6858000"/>
              <a:gd name="connsiteX62" fmla="*/ 851353 w 6095999"/>
              <a:gd name="connsiteY62" fmla="*/ 6858000 h 6858000"/>
              <a:gd name="connsiteX63" fmla="*/ 832230 w 6095999"/>
              <a:gd name="connsiteY63" fmla="*/ 6858000 h 6858000"/>
              <a:gd name="connsiteX64" fmla="*/ 422719 w 6095999"/>
              <a:gd name="connsiteY64" fmla="*/ 6858000 h 6858000"/>
              <a:gd name="connsiteX65" fmla="*/ 305945 w 6095999"/>
              <a:gd name="connsiteY65" fmla="*/ 6858000 h 6858000"/>
              <a:gd name="connsiteX66" fmla="*/ 0 w 6095999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26992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972400" y="0"/>
                </a:lnTo>
                <a:lnTo>
                  <a:pt x="1145050" y="0"/>
                </a:lnTo>
                <a:lnTo>
                  <a:pt x="1373445" y="0"/>
                </a:lnTo>
                <a:lnTo>
                  <a:pt x="1561418" y="0"/>
                </a:lnTo>
                <a:lnTo>
                  <a:pt x="1630354" y="0"/>
                </a:lnTo>
                <a:lnTo>
                  <a:pt x="1917455" y="0"/>
                </a:lnTo>
                <a:lnTo>
                  <a:pt x="2195724" y="0"/>
                </a:lnTo>
                <a:lnTo>
                  <a:pt x="2236425" y="0"/>
                </a:lnTo>
                <a:lnTo>
                  <a:pt x="2588941" y="0"/>
                </a:lnTo>
                <a:lnTo>
                  <a:pt x="2876995" y="0"/>
                </a:lnTo>
                <a:lnTo>
                  <a:pt x="2976682" y="0"/>
                </a:lnTo>
                <a:lnTo>
                  <a:pt x="3401323" y="0"/>
                </a:lnTo>
                <a:lnTo>
                  <a:pt x="3606908" y="0"/>
                </a:lnTo>
                <a:lnTo>
                  <a:pt x="3864542" y="0"/>
                </a:lnTo>
                <a:lnTo>
                  <a:pt x="4368018" y="0"/>
                </a:lnTo>
                <a:lnTo>
                  <a:pt x="4387141" y="0"/>
                </a:lnTo>
                <a:lnTo>
                  <a:pt x="4796651" y="0"/>
                </a:lnTo>
                <a:lnTo>
                  <a:pt x="4913426" y="0"/>
                </a:lnTo>
                <a:lnTo>
                  <a:pt x="5219370" y="0"/>
                </a:lnTo>
                <a:cubicBezTo>
                  <a:pt x="5778080" y="1018571"/>
                  <a:pt x="6095999" y="2187207"/>
                  <a:pt x="6095999" y="3429000"/>
                </a:cubicBezTo>
                <a:cubicBezTo>
                  <a:pt x="6095999" y="4671731"/>
                  <a:pt x="5778080" y="5839430"/>
                  <a:pt x="5219370" y="6858000"/>
                </a:cubicBezTo>
                <a:lnTo>
                  <a:pt x="5217134" y="6858000"/>
                </a:lnTo>
                <a:lnTo>
                  <a:pt x="5201479" y="6858000"/>
                </a:lnTo>
                <a:lnTo>
                  <a:pt x="5158986" y="6858000"/>
                </a:lnTo>
                <a:lnTo>
                  <a:pt x="5123483" y="6858000"/>
                </a:lnTo>
                <a:lnTo>
                  <a:pt x="5076239" y="6858000"/>
                </a:lnTo>
                <a:lnTo>
                  <a:pt x="5015576" y="6858000"/>
                </a:lnTo>
                <a:lnTo>
                  <a:pt x="4939817" y="6858000"/>
                </a:lnTo>
                <a:lnTo>
                  <a:pt x="4847285" y="6858000"/>
                </a:lnTo>
                <a:lnTo>
                  <a:pt x="4792379" y="6858000"/>
                </a:lnTo>
                <a:lnTo>
                  <a:pt x="4736302" y="6858000"/>
                </a:lnTo>
                <a:lnTo>
                  <a:pt x="4605192" y="6858000"/>
                </a:lnTo>
                <a:lnTo>
                  <a:pt x="4452276" y="6858000"/>
                </a:lnTo>
                <a:lnTo>
                  <a:pt x="4275879" y="6858000"/>
                </a:lnTo>
                <a:lnTo>
                  <a:pt x="4246971" y="6858000"/>
                </a:lnTo>
                <a:lnTo>
                  <a:pt x="4074321" y="6858000"/>
                </a:lnTo>
                <a:lnTo>
                  <a:pt x="3845926" y="6858000"/>
                </a:lnTo>
                <a:lnTo>
                  <a:pt x="3657953" y="6858000"/>
                </a:lnTo>
                <a:lnTo>
                  <a:pt x="3589017" y="6858000"/>
                </a:lnTo>
                <a:lnTo>
                  <a:pt x="3301916" y="6858000"/>
                </a:lnTo>
                <a:lnTo>
                  <a:pt x="3023647" y="6858000"/>
                </a:lnTo>
                <a:lnTo>
                  <a:pt x="2982946" y="6858000"/>
                </a:lnTo>
                <a:lnTo>
                  <a:pt x="2630429" y="6858000"/>
                </a:lnTo>
                <a:lnTo>
                  <a:pt x="2342376" y="6858000"/>
                </a:lnTo>
                <a:lnTo>
                  <a:pt x="2242689" y="6858000"/>
                </a:lnTo>
                <a:lnTo>
                  <a:pt x="1818048" y="6858000"/>
                </a:lnTo>
                <a:lnTo>
                  <a:pt x="1612463" y="6858000"/>
                </a:lnTo>
                <a:lnTo>
                  <a:pt x="1354828" y="6858000"/>
                </a:lnTo>
                <a:lnTo>
                  <a:pt x="85135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30594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31000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1000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</p:spTree>
    <p:extLst>
      <p:ext uri="{BB962C8B-B14F-4D97-AF65-F5344CB8AC3E}">
        <p14:creationId xmlns:p14="http://schemas.microsoft.com/office/powerpoint/2010/main" val="327472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Righ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919739B-51A2-4ADE-AAB0-76FE333793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ltGray">
          <a:xfrm>
            <a:off x="6096001" y="0"/>
            <a:ext cx="6096001" cy="6858000"/>
          </a:xfrm>
          <a:custGeom>
            <a:avLst/>
            <a:gdLst>
              <a:gd name="connsiteX0" fmla="*/ 876629 w 6096001"/>
              <a:gd name="connsiteY0" fmla="*/ 0 h 6858000"/>
              <a:gd name="connsiteX1" fmla="*/ 1299348 w 6096001"/>
              <a:gd name="connsiteY1" fmla="*/ 0 h 6858000"/>
              <a:gd name="connsiteX2" fmla="*/ 1708858 w 6096001"/>
              <a:gd name="connsiteY2" fmla="*/ 0 h 6858000"/>
              <a:gd name="connsiteX3" fmla="*/ 2489091 w 6096001"/>
              <a:gd name="connsiteY3" fmla="*/ 0 h 6858000"/>
              <a:gd name="connsiteX4" fmla="*/ 3219004 w 6096001"/>
              <a:gd name="connsiteY4" fmla="*/ 0 h 6858000"/>
              <a:gd name="connsiteX5" fmla="*/ 3900275 w 6096001"/>
              <a:gd name="connsiteY5" fmla="*/ 0 h 6858000"/>
              <a:gd name="connsiteX6" fmla="*/ 4534581 w 6096001"/>
              <a:gd name="connsiteY6" fmla="*/ 0 h 6858000"/>
              <a:gd name="connsiteX7" fmla="*/ 5123599 w 6096001"/>
              <a:gd name="connsiteY7" fmla="*/ 0 h 6858000"/>
              <a:gd name="connsiteX8" fmla="*/ 5669007 w 6096001"/>
              <a:gd name="connsiteY8" fmla="*/ 0 h 6858000"/>
              <a:gd name="connsiteX9" fmla="*/ 6096001 w 6096001"/>
              <a:gd name="connsiteY9" fmla="*/ 0 h 6858000"/>
              <a:gd name="connsiteX10" fmla="*/ 6096001 w 6096001"/>
              <a:gd name="connsiteY10" fmla="*/ 6858000 h 6858000"/>
              <a:gd name="connsiteX11" fmla="*/ 5790054 w 6096001"/>
              <a:gd name="connsiteY11" fmla="*/ 6858000 h 6858000"/>
              <a:gd name="connsiteX12" fmla="*/ 5244646 w 6096001"/>
              <a:gd name="connsiteY12" fmla="*/ 6858000 h 6858000"/>
              <a:gd name="connsiteX13" fmla="*/ 4741171 w 6096001"/>
              <a:gd name="connsiteY13" fmla="*/ 6858000 h 6858000"/>
              <a:gd name="connsiteX14" fmla="*/ 4277951 w 6096001"/>
              <a:gd name="connsiteY14" fmla="*/ 6858000 h 6858000"/>
              <a:gd name="connsiteX15" fmla="*/ 3853310 w 6096001"/>
              <a:gd name="connsiteY15" fmla="*/ 6858000 h 6858000"/>
              <a:gd name="connsiteX16" fmla="*/ 3465570 w 6096001"/>
              <a:gd name="connsiteY16" fmla="*/ 6858000 h 6858000"/>
              <a:gd name="connsiteX17" fmla="*/ 3113053 w 6096001"/>
              <a:gd name="connsiteY17" fmla="*/ 6858000 h 6858000"/>
              <a:gd name="connsiteX18" fmla="*/ 2794083 w 6096001"/>
              <a:gd name="connsiteY18" fmla="*/ 6858000 h 6858000"/>
              <a:gd name="connsiteX19" fmla="*/ 2506982 w 6096001"/>
              <a:gd name="connsiteY19" fmla="*/ 6858000 h 6858000"/>
              <a:gd name="connsiteX20" fmla="*/ 2250073 w 6096001"/>
              <a:gd name="connsiteY20" fmla="*/ 6858000 h 6858000"/>
              <a:gd name="connsiteX21" fmla="*/ 2021678 w 6096001"/>
              <a:gd name="connsiteY21" fmla="*/ 6858000 h 6858000"/>
              <a:gd name="connsiteX22" fmla="*/ 1820120 w 6096001"/>
              <a:gd name="connsiteY22" fmla="*/ 6858000 h 6858000"/>
              <a:gd name="connsiteX23" fmla="*/ 1643723 w 6096001"/>
              <a:gd name="connsiteY23" fmla="*/ 6858000 h 6858000"/>
              <a:gd name="connsiteX24" fmla="*/ 1490807 w 6096001"/>
              <a:gd name="connsiteY24" fmla="*/ 6858000 h 6858000"/>
              <a:gd name="connsiteX25" fmla="*/ 1359697 w 6096001"/>
              <a:gd name="connsiteY25" fmla="*/ 6858000 h 6858000"/>
              <a:gd name="connsiteX26" fmla="*/ 1248714 w 6096001"/>
              <a:gd name="connsiteY26" fmla="*/ 6858000 h 6858000"/>
              <a:gd name="connsiteX27" fmla="*/ 1156182 w 6096001"/>
              <a:gd name="connsiteY27" fmla="*/ 6858000 h 6858000"/>
              <a:gd name="connsiteX28" fmla="*/ 1080423 w 6096001"/>
              <a:gd name="connsiteY28" fmla="*/ 6858000 h 6858000"/>
              <a:gd name="connsiteX29" fmla="*/ 1019760 w 6096001"/>
              <a:gd name="connsiteY29" fmla="*/ 6858000 h 6858000"/>
              <a:gd name="connsiteX30" fmla="*/ 972516 w 6096001"/>
              <a:gd name="connsiteY30" fmla="*/ 6858000 h 6858000"/>
              <a:gd name="connsiteX31" fmla="*/ 937013 w 6096001"/>
              <a:gd name="connsiteY31" fmla="*/ 6858000 h 6858000"/>
              <a:gd name="connsiteX32" fmla="*/ 894520 w 6096001"/>
              <a:gd name="connsiteY32" fmla="*/ 6858000 h 6858000"/>
              <a:gd name="connsiteX33" fmla="*/ 878865 w 6096001"/>
              <a:gd name="connsiteY33" fmla="*/ 6858000 h 6858000"/>
              <a:gd name="connsiteX34" fmla="*/ 876629 w 6096001"/>
              <a:gd name="connsiteY34" fmla="*/ 6858000 h 6858000"/>
              <a:gd name="connsiteX35" fmla="*/ 0 w 6096001"/>
              <a:gd name="connsiteY35" fmla="*/ 3429000 h 6858000"/>
              <a:gd name="connsiteX36" fmla="*/ 876629 w 6096001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96001" h="6858000">
                <a:moveTo>
                  <a:pt x="876629" y="0"/>
                </a:moveTo>
                <a:lnTo>
                  <a:pt x="1299348" y="0"/>
                </a:lnTo>
                <a:lnTo>
                  <a:pt x="1708858" y="0"/>
                </a:lnTo>
                <a:lnTo>
                  <a:pt x="2489091" y="0"/>
                </a:lnTo>
                <a:lnTo>
                  <a:pt x="3219004" y="0"/>
                </a:lnTo>
                <a:lnTo>
                  <a:pt x="3900275" y="0"/>
                </a:lnTo>
                <a:lnTo>
                  <a:pt x="4534581" y="0"/>
                </a:lnTo>
                <a:lnTo>
                  <a:pt x="5123599" y="0"/>
                </a:lnTo>
                <a:lnTo>
                  <a:pt x="5669007" y="0"/>
                </a:lnTo>
                <a:lnTo>
                  <a:pt x="6096001" y="0"/>
                </a:lnTo>
                <a:lnTo>
                  <a:pt x="6096001" y="6858000"/>
                </a:lnTo>
                <a:lnTo>
                  <a:pt x="5790054" y="6858000"/>
                </a:lnTo>
                <a:lnTo>
                  <a:pt x="5244646" y="6858000"/>
                </a:lnTo>
                <a:lnTo>
                  <a:pt x="4741171" y="6858000"/>
                </a:lnTo>
                <a:lnTo>
                  <a:pt x="4277951" y="6858000"/>
                </a:lnTo>
                <a:lnTo>
                  <a:pt x="3853310" y="6858000"/>
                </a:lnTo>
                <a:lnTo>
                  <a:pt x="3465570" y="6858000"/>
                </a:lnTo>
                <a:lnTo>
                  <a:pt x="3113053" y="6858000"/>
                </a:lnTo>
                <a:lnTo>
                  <a:pt x="2794083" y="6858000"/>
                </a:lnTo>
                <a:lnTo>
                  <a:pt x="2506982" y="6858000"/>
                </a:lnTo>
                <a:lnTo>
                  <a:pt x="2250073" y="6858000"/>
                </a:lnTo>
                <a:lnTo>
                  <a:pt x="2021678" y="6858000"/>
                </a:lnTo>
                <a:lnTo>
                  <a:pt x="1820120" y="6858000"/>
                </a:lnTo>
                <a:lnTo>
                  <a:pt x="1643723" y="6858000"/>
                </a:lnTo>
                <a:lnTo>
                  <a:pt x="1490807" y="6858000"/>
                </a:lnTo>
                <a:lnTo>
                  <a:pt x="1359697" y="6858000"/>
                </a:lnTo>
                <a:lnTo>
                  <a:pt x="1248714" y="6858000"/>
                </a:lnTo>
                <a:lnTo>
                  <a:pt x="1156182" y="6858000"/>
                </a:lnTo>
                <a:lnTo>
                  <a:pt x="1080423" y="6858000"/>
                </a:lnTo>
                <a:lnTo>
                  <a:pt x="1019760" y="6858000"/>
                </a:lnTo>
                <a:lnTo>
                  <a:pt x="972516" y="6858000"/>
                </a:lnTo>
                <a:lnTo>
                  <a:pt x="937013" y="6858000"/>
                </a:lnTo>
                <a:lnTo>
                  <a:pt x="894520" y="6858000"/>
                </a:lnTo>
                <a:lnTo>
                  <a:pt x="878865" y="6858000"/>
                </a:lnTo>
                <a:lnTo>
                  <a:pt x="876629" y="6858000"/>
                </a:lnTo>
                <a:cubicBezTo>
                  <a:pt x="317919" y="5839430"/>
                  <a:pt x="0" y="4671731"/>
                  <a:pt x="0" y="3429000"/>
                </a:cubicBezTo>
                <a:cubicBezTo>
                  <a:pt x="0" y="2187207"/>
                  <a:pt x="317919" y="1018571"/>
                  <a:pt x="876629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00584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1620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(Multi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15D45E-1A29-46E9-B58E-872FED8D000F}"/>
              </a:ext>
            </a:extLst>
          </p:cNvPr>
          <p:cNvSpPr/>
          <p:nvPr/>
        </p:nvSpPr>
        <p:spPr bwMode="ltGray">
          <a:xfrm>
            <a:off x="742098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81DC18-66F7-491B-8089-60DD8E1AB1AA}"/>
              </a:ext>
            </a:extLst>
          </p:cNvPr>
          <p:cNvSpPr/>
          <p:nvPr/>
        </p:nvSpPr>
        <p:spPr bwMode="ltGray">
          <a:xfrm>
            <a:off x="4555746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5A85B8-9A99-4F3C-933A-121390A9334B}"/>
              </a:ext>
            </a:extLst>
          </p:cNvPr>
          <p:cNvSpPr/>
          <p:nvPr/>
        </p:nvSpPr>
        <p:spPr bwMode="ltGray">
          <a:xfrm>
            <a:off x="8369394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7CA44ADC-5231-43AF-906E-A8DDA71995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2652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ECE4A802-C7F3-4538-B1FB-98E6F61276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6300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5B525A51-4DF4-42AF-82A8-0F5A36D8AA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99948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7BFF989-2765-4A09-8AE8-E2ACBBE59A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6736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1</a:t>
            </a:r>
          </a:p>
        </p:txBody>
      </p: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91C01F98-B49B-4B32-B1BB-B41E8EA15A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2663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2</a:t>
            </a:r>
          </a:p>
        </p:txBody>
      </p: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FC7C06E5-7271-4B89-AB80-DD09B51F8A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06310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8D4E7B-DD8A-4462-A940-F3A1029BC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6D966-50E4-4144-82A3-60717BEFC2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266DFD-040A-4C14-9640-CEEDD94BCA8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165315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Bod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289E38-44F5-4D8D-9EE0-619201D57247}"/>
              </a:ext>
            </a:extLst>
          </p:cNvPr>
          <p:cNvSpPr/>
          <p:nvPr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40C6A-CF77-4953-9AD6-63845305FE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6580124" cy="89797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662183-DD4B-4458-ABD2-C710415E28ED}"/>
              </a:ext>
            </a:extLst>
          </p:cNvPr>
          <p:cNvSpPr/>
          <p:nvPr/>
        </p:nvSpPr>
        <p:spPr bwMode="ltGray">
          <a:xfrm>
            <a:off x="7244184" y="647700"/>
            <a:ext cx="7710066" cy="7710066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sp>
        <p:nvSpPr>
          <p:cNvPr id="9" name="Picture Placeholder 35">
            <a:extLst>
              <a:ext uri="{FF2B5EF4-FFF2-40B4-BE49-F238E27FC236}">
                <a16:creationId xmlns:a16="http://schemas.microsoft.com/office/drawing/2014/main" id="{B6EFA928-550A-425C-9E54-627E2710A1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73517" y="1375262"/>
            <a:ext cx="6251400" cy="62549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E399-4DEC-4925-BE64-4EBC5F4C64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2725-2034-48A2-8BB6-47D844A18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" y="1306513"/>
            <a:ext cx="5741924" cy="487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406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F28A28-4922-4916-AFC6-845CCE61E5FF}"/>
              </a:ext>
            </a:extLst>
          </p:cNvPr>
          <p:cNvSpPr/>
          <p:nvPr userDrawn="1"/>
        </p:nvSpPr>
        <p:spPr>
          <a:xfrm>
            <a:off x="0" y="2308250"/>
            <a:ext cx="12192000" cy="224150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EAD26-BB58-4888-8067-7BFE8907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08250"/>
            <a:ext cx="11204448" cy="2241500"/>
          </a:xfrm>
        </p:spPr>
        <p:txBody>
          <a:bodyPr vert="horz" lIns="457200" tIns="0" rIns="457200" bIns="0" rtlCol="0" anchor="ctr">
            <a:noAutofit/>
          </a:bodyPr>
          <a:lstStyle>
            <a:lvl1pPr algn="ctr">
              <a:defRPr lang="en-US" sz="600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B4470-AF44-490D-B3D0-FE6FB03B6585}"/>
              </a:ext>
            </a:extLst>
          </p:cNvPr>
          <p:cNvSpPr/>
          <p:nvPr userDrawn="1"/>
        </p:nvSpPr>
        <p:spPr>
          <a:xfrm>
            <a:off x="132899" y="6218787"/>
            <a:ext cx="11926202" cy="32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7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E963FA91-2E8D-4668-A0A8-B78EA30819AA}"/>
              </a:ext>
            </a:extLst>
          </p:cNvPr>
          <p:cNvSpPr>
            <a:spLocks noEditPoints="1"/>
          </p:cNvSpPr>
          <p:nvPr/>
        </p:nvSpPr>
        <p:spPr bwMode="ltGray">
          <a:xfrm>
            <a:off x="2050147" y="0"/>
            <a:ext cx="8091707" cy="6858000"/>
          </a:xfrm>
          <a:custGeom>
            <a:avLst/>
            <a:gdLst>
              <a:gd name="T0" fmla="*/ 1079 w 3392"/>
              <a:gd name="T1" fmla="*/ 2884 h 2884"/>
              <a:gd name="T2" fmla="*/ 803 w 3392"/>
              <a:gd name="T3" fmla="*/ 2884 h 2884"/>
              <a:gd name="T4" fmla="*/ 0 w 3392"/>
              <a:gd name="T5" fmla="*/ 1442 h 2884"/>
              <a:gd name="T6" fmla="*/ 803 w 3392"/>
              <a:gd name="T7" fmla="*/ 0 h 2884"/>
              <a:gd name="T8" fmla="*/ 1079 w 3392"/>
              <a:gd name="T9" fmla="*/ 0 h 2884"/>
              <a:gd name="T10" fmla="*/ 128 w 3392"/>
              <a:gd name="T11" fmla="*/ 1442 h 2884"/>
              <a:gd name="T12" fmla="*/ 1079 w 3392"/>
              <a:gd name="T13" fmla="*/ 2884 h 2884"/>
              <a:gd name="T14" fmla="*/ 3264 w 3392"/>
              <a:gd name="T15" fmla="*/ 1442 h 2884"/>
              <a:gd name="T16" fmla="*/ 2313 w 3392"/>
              <a:gd name="T17" fmla="*/ 2884 h 2884"/>
              <a:gd name="T18" fmla="*/ 2589 w 3392"/>
              <a:gd name="T19" fmla="*/ 2884 h 2884"/>
              <a:gd name="T20" fmla="*/ 3392 w 3392"/>
              <a:gd name="T21" fmla="*/ 1442 h 2884"/>
              <a:gd name="T22" fmla="*/ 2589 w 3392"/>
              <a:gd name="T23" fmla="*/ 0 h 2884"/>
              <a:gd name="T24" fmla="*/ 2313 w 3392"/>
              <a:gd name="T25" fmla="*/ 0 h 2884"/>
              <a:gd name="T26" fmla="*/ 3264 w 3392"/>
              <a:gd name="T27" fmla="*/ 1442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92" h="2884">
                <a:moveTo>
                  <a:pt x="1079" y="2884"/>
                </a:moveTo>
                <a:cubicBezTo>
                  <a:pt x="803" y="2884"/>
                  <a:pt x="803" y="2884"/>
                  <a:pt x="803" y="2884"/>
                </a:cubicBezTo>
                <a:cubicBezTo>
                  <a:pt x="321" y="2585"/>
                  <a:pt x="0" y="2051"/>
                  <a:pt x="0" y="1442"/>
                </a:cubicBezTo>
                <a:cubicBezTo>
                  <a:pt x="0" y="833"/>
                  <a:pt x="321" y="299"/>
                  <a:pt x="803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520" y="240"/>
                  <a:pt x="128" y="795"/>
                  <a:pt x="128" y="1442"/>
                </a:cubicBezTo>
                <a:cubicBezTo>
                  <a:pt x="128" y="2089"/>
                  <a:pt x="520" y="2644"/>
                  <a:pt x="1079" y="2884"/>
                </a:cubicBezTo>
                <a:close/>
                <a:moveTo>
                  <a:pt x="3264" y="1442"/>
                </a:moveTo>
                <a:cubicBezTo>
                  <a:pt x="3264" y="2089"/>
                  <a:pt x="2872" y="2644"/>
                  <a:pt x="2313" y="2884"/>
                </a:cubicBezTo>
                <a:cubicBezTo>
                  <a:pt x="2589" y="2884"/>
                  <a:pt x="2589" y="2884"/>
                  <a:pt x="2589" y="2884"/>
                </a:cubicBezTo>
                <a:cubicBezTo>
                  <a:pt x="3071" y="2585"/>
                  <a:pt x="3392" y="2051"/>
                  <a:pt x="3392" y="1442"/>
                </a:cubicBezTo>
                <a:cubicBezTo>
                  <a:pt x="3392" y="833"/>
                  <a:pt x="3071" y="299"/>
                  <a:pt x="2589" y="0"/>
                </a:cubicBezTo>
                <a:cubicBezTo>
                  <a:pt x="2313" y="0"/>
                  <a:pt x="2313" y="0"/>
                  <a:pt x="2313" y="0"/>
                </a:cubicBezTo>
                <a:cubicBezTo>
                  <a:pt x="2872" y="240"/>
                  <a:pt x="3264" y="795"/>
                  <a:pt x="3264" y="1442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9D677F4-4749-47B1-8AFA-DFA6D872EF2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293257" y="2004515"/>
            <a:ext cx="7605486" cy="284897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152396" indent="-152396" algn="ctr" defTabSz="914377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None/>
              <a:defRPr lang="en-US" sz="6000" b="0" i="0" kern="1200" baseline="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roxima Nova" charset="0"/>
              </a:defRPr>
            </a:lvl1pPr>
            <a:lvl2pPr marL="171445" marR="0" indent="0" algn="l" defTabSz="914377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Key Statement</a:t>
            </a:r>
            <a:br>
              <a:rPr lang="en-US"/>
            </a:br>
            <a:r>
              <a:rPr lang="en-US"/>
              <a:t>Placeholder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602FE-8B27-4067-87FB-0DAB3C428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6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id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104217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dient Background">
    <p:bg>
      <p:bgPr>
        <a:gradFill>
          <a:gsLst>
            <a:gs pos="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196672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er/Clos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F9195B-6ED2-49AC-9218-522143C81B76}"/>
              </a:ext>
            </a:extLst>
          </p:cNvPr>
          <p:cNvSpPr/>
          <p:nvPr/>
        </p:nvSpPr>
        <p:spPr bwMode="ltGray">
          <a:xfrm>
            <a:off x="1368552" y="0"/>
            <a:ext cx="9454896" cy="6858000"/>
          </a:xfrm>
          <a:custGeom>
            <a:avLst/>
            <a:gdLst>
              <a:gd name="connsiteX0" fmla="*/ 1475039 w 9454896"/>
              <a:gd name="connsiteY0" fmla="*/ 0 h 6858000"/>
              <a:gd name="connsiteX1" fmla="*/ 7979857 w 9454896"/>
              <a:gd name="connsiteY1" fmla="*/ 0 h 6858000"/>
              <a:gd name="connsiteX2" fmla="*/ 8070258 w 9454896"/>
              <a:gd name="connsiteY2" fmla="*/ 86190 h 6858000"/>
              <a:gd name="connsiteX3" fmla="*/ 9454896 w 9454896"/>
              <a:gd name="connsiteY3" fmla="*/ 3429000 h 6858000"/>
              <a:gd name="connsiteX4" fmla="*/ 8070258 w 9454896"/>
              <a:gd name="connsiteY4" fmla="*/ 6771811 h 6858000"/>
              <a:gd name="connsiteX5" fmla="*/ 7979857 w 9454896"/>
              <a:gd name="connsiteY5" fmla="*/ 6858000 h 6858000"/>
              <a:gd name="connsiteX6" fmla="*/ 1475039 w 9454896"/>
              <a:gd name="connsiteY6" fmla="*/ 6858000 h 6858000"/>
              <a:gd name="connsiteX7" fmla="*/ 1384638 w 9454896"/>
              <a:gd name="connsiteY7" fmla="*/ 6771811 h 6858000"/>
              <a:gd name="connsiteX8" fmla="*/ 0 w 9454896"/>
              <a:gd name="connsiteY8" fmla="*/ 3429000 h 6858000"/>
              <a:gd name="connsiteX9" fmla="*/ 1384638 w 9454896"/>
              <a:gd name="connsiteY9" fmla="*/ 86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4896" h="6858000">
                <a:moveTo>
                  <a:pt x="1475039" y="0"/>
                </a:moveTo>
                <a:lnTo>
                  <a:pt x="7979857" y="0"/>
                </a:lnTo>
                <a:lnTo>
                  <a:pt x="8070258" y="86190"/>
                </a:lnTo>
                <a:cubicBezTo>
                  <a:pt x="8925758" y="941690"/>
                  <a:pt x="9454896" y="2123552"/>
                  <a:pt x="9454896" y="3429000"/>
                </a:cubicBezTo>
                <a:cubicBezTo>
                  <a:pt x="9454896" y="4734449"/>
                  <a:pt x="8925758" y="5916311"/>
                  <a:pt x="8070258" y="6771811"/>
                </a:cubicBezTo>
                <a:lnTo>
                  <a:pt x="7979857" y="6858000"/>
                </a:lnTo>
                <a:lnTo>
                  <a:pt x="1475039" y="6858000"/>
                </a:lnTo>
                <a:lnTo>
                  <a:pt x="1384638" y="6771811"/>
                </a:lnTo>
                <a:cubicBezTo>
                  <a:pt x="529138" y="5916311"/>
                  <a:pt x="0" y="4734449"/>
                  <a:pt x="0" y="3429000"/>
                </a:cubicBezTo>
                <a:cubicBezTo>
                  <a:pt x="0" y="2123552"/>
                  <a:pt x="529138" y="941690"/>
                  <a:pt x="1384638" y="86190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>
              <a:sym typeface="Proxima Nova Light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E50BA-27C6-47D2-8515-4845557F9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0" y="2176780"/>
            <a:ext cx="5181600" cy="25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7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 Not Use">
    <p:bg>
      <p:bgPr>
        <a:solidFill>
          <a:srgbClr val="FC93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2D05C3-B4E4-435F-A620-EDB17198F734}"/>
              </a:ext>
            </a:extLst>
          </p:cNvPr>
          <p:cNvSpPr txBox="1">
            <a:spLocks/>
          </p:cNvSpPr>
          <p:nvPr/>
        </p:nvSpPr>
        <p:spPr>
          <a:xfrm>
            <a:off x="838200" y="2587724"/>
            <a:ext cx="10515600" cy="1716419"/>
          </a:xfrm>
          <a:prstGeom prst="rect">
            <a:avLst/>
          </a:prstGeom>
        </p:spPr>
        <p:txBody>
          <a:bodyPr vert="horz" lIns="0" tIns="121920" rIns="0" bIns="0" rtlCol="0" anchor="ctr">
            <a:noAutofit/>
          </a:bodyPr>
          <a:lstStyle>
            <a:lvl1pPr algn="ctr" defTabSz="685800" rtl="0" eaLnBrk="0" fontAlgn="base" hangingPunct="0">
              <a:lnSpc>
                <a:spcPct val="68000"/>
              </a:lnSpc>
              <a:spcBef>
                <a:spcPct val="0"/>
              </a:spcBef>
              <a:spcAft>
                <a:spcPct val="0"/>
              </a:spcAft>
              <a:defRPr kumimoji="0" lang="en-US" sz="3200" b="1" i="0" u="none" strike="noStrike" kern="1200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1714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3429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5143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6858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 sz="4267" dirty="0"/>
              <a:t>any masters that appear after this warning are </a:t>
            </a:r>
            <a:r>
              <a:rPr lang="en-US" sz="4267" dirty="0">
                <a:solidFill>
                  <a:srgbClr val="CD0000"/>
                </a:solidFill>
              </a:rPr>
              <a:t>rogue layouts </a:t>
            </a:r>
            <a:r>
              <a:rPr lang="en-US" sz="4267" dirty="0">
                <a:solidFill>
                  <a:srgbClr val="F9451B"/>
                </a:solidFill>
              </a:rPr>
              <a:t/>
            </a:r>
            <a:br>
              <a:rPr lang="en-US" sz="4267" dirty="0">
                <a:solidFill>
                  <a:srgbClr val="F9451B"/>
                </a:solidFill>
              </a:rPr>
            </a:br>
            <a:r>
              <a:rPr lang="en-US" sz="4267" dirty="0"/>
              <a:t>and should be deleted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5525B98F-982E-4377-912F-012B18901CDD}"/>
              </a:ext>
            </a:extLst>
          </p:cNvPr>
          <p:cNvSpPr>
            <a:spLocks/>
          </p:cNvSpPr>
          <p:nvPr/>
        </p:nvSpPr>
        <p:spPr bwMode="invGray">
          <a:xfrm rot="10800000">
            <a:off x="5815727" y="4750775"/>
            <a:ext cx="558432" cy="411210"/>
          </a:xfrm>
          <a:custGeom>
            <a:avLst/>
            <a:gdLst>
              <a:gd name="T0" fmla="*/ 14 w 237"/>
              <a:gd name="T1" fmla="*/ 195 h 197"/>
              <a:gd name="T2" fmla="*/ 8 w 237"/>
              <a:gd name="T3" fmla="*/ 194 h 197"/>
              <a:gd name="T4" fmla="*/ 3 w 237"/>
              <a:gd name="T5" fmla="*/ 177 h 197"/>
              <a:gd name="T6" fmla="*/ 99 w 237"/>
              <a:gd name="T7" fmla="*/ 12 h 197"/>
              <a:gd name="T8" fmla="*/ 119 w 237"/>
              <a:gd name="T9" fmla="*/ 0 h 197"/>
              <a:gd name="T10" fmla="*/ 138 w 237"/>
              <a:gd name="T11" fmla="*/ 12 h 197"/>
              <a:gd name="T12" fmla="*/ 234 w 237"/>
              <a:gd name="T13" fmla="*/ 177 h 197"/>
              <a:gd name="T14" fmla="*/ 230 w 237"/>
              <a:gd name="T15" fmla="*/ 194 h 197"/>
              <a:gd name="T16" fmla="*/ 213 w 237"/>
              <a:gd name="T17" fmla="*/ 189 h 197"/>
              <a:gd name="T18" fmla="*/ 119 w 237"/>
              <a:gd name="T19" fmla="*/ 26 h 197"/>
              <a:gd name="T20" fmla="*/ 24 w 237"/>
              <a:gd name="T21" fmla="*/ 189 h 197"/>
              <a:gd name="T22" fmla="*/ 14 w 237"/>
              <a:gd name="T23" fmla="*/ 19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197">
                <a:moveTo>
                  <a:pt x="14" y="195"/>
                </a:moveTo>
                <a:cubicBezTo>
                  <a:pt x="12" y="195"/>
                  <a:pt x="10" y="195"/>
                  <a:pt x="8" y="194"/>
                </a:cubicBezTo>
                <a:cubicBezTo>
                  <a:pt x="2" y="191"/>
                  <a:pt x="0" y="183"/>
                  <a:pt x="3" y="17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3" y="4"/>
                  <a:pt x="111" y="0"/>
                  <a:pt x="119" y="0"/>
                </a:cubicBezTo>
                <a:cubicBezTo>
                  <a:pt x="127" y="0"/>
                  <a:pt x="134" y="4"/>
                  <a:pt x="138" y="12"/>
                </a:cubicBezTo>
                <a:cubicBezTo>
                  <a:pt x="234" y="177"/>
                  <a:pt x="234" y="177"/>
                  <a:pt x="234" y="177"/>
                </a:cubicBezTo>
                <a:cubicBezTo>
                  <a:pt x="237" y="183"/>
                  <a:pt x="235" y="191"/>
                  <a:pt x="230" y="194"/>
                </a:cubicBezTo>
                <a:cubicBezTo>
                  <a:pt x="224" y="197"/>
                  <a:pt x="217" y="195"/>
                  <a:pt x="213" y="189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2" y="193"/>
                  <a:pt x="18" y="195"/>
                  <a:pt x="14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D83303-64DB-4155-A239-5D0D737F0B38}"/>
              </a:ext>
            </a:extLst>
          </p:cNvPr>
          <p:cNvGrpSpPr/>
          <p:nvPr/>
        </p:nvGrpSpPr>
        <p:grpSpPr bwMode="black">
          <a:xfrm>
            <a:off x="5655735" y="1357760"/>
            <a:ext cx="880533" cy="783331"/>
            <a:chOff x="5046133" y="896938"/>
            <a:chExt cx="733425" cy="652463"/>
          </a:xfrm>
          <a:solidFill>
            <a:srgbClr val="FFFFFF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109598A-4181-46AD-B31A-AE565CFA82A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046133" y="896938"/>
              <a:ext cx="733425" cy="652463"/>
            </a:xfrm>
            <a:custGeom>
              <a:avLst/>
              <a:gdLst>
                <a:gd name="T0" fmla="*/ 187 w 374"/>
                <a:gd name="T1" fmla="*/ 24 h 332"/>
                <a:gd name="T2" fmla="*/ 201 w 374"/>
                <a:gd name="T3" fmla="*/ 32 h 332"/>
                <a:gd name="T4" fmla="*/ 346 w 374"/>
                <a:gd name="T5" fmla="*/ 284 h 332"/>
                <a:gd name="T6" fmla="*/ 332 w 374"/>
                <a:gd name="T7" fmla="*/ 308 h 332"/>
                <a:gd name="T8" fmla="*/ 42 w 374"/>
                <a:gd name="T9" fmla="*/ 308 h 332"/>
                <a:gd name="T10" fmla="*/ 28 w 374"/>
                <a:gd name="T11" fmla="*/ 284 h 332"/>
                <a:gd name="T12" fmla="*/ 173 w 374"/>
                <a:gd name="T13" fmla="*/ 32 h 332"/>
                <a:gd name="T14" fmla="*/ 187 w 374"/>
                <a:gd name="T15" fmla="*/ 24 h 332"/>
                <a:gd name="T16" fmla="*/ 187 w 374"/>
                <a:gd name="T17" fmla="*/ 0 h 332"/>
                <a:gd name="T18" fmla="*/ 152 w 374"/>
                <a:gd name="T19" fmla="*/ 20 h 332"/>
                <a:gd name="T20" fmla="*/ 7 w 374"/>
                <a:gd name="T21" fmla="*/ 272 h 332"/>
                <a:gd name="T22" fmla="*/ 7 w 374"/>
                <a:gd name="T23" fmla="*/ 312 h 332"/>
                <a:gd name="T24" fmla="*/ 42 w 374"/>
                <a:gd name="T25" fmla="*/ 332 h 332"/>
                <a:gd name="T26" fmla="*/ 332 w 374"/>
                <a:gd name="T27" fmla="*/ 332 h 332"/>
                <a:gd name="T28" fmla="*/ 367 w 374"/>
                <a:gd name="T29" fmla="*/ 312 h 332"/>
                <a:gd name="T30" fmla="*/ 367 w 374"/>
                <a:gd name="T31" fmla="*/ 272 h 332"/>
                <a:gd name="T32" fmla="*/ 222 w 374"/>
                <a:gd name="T33" fmla="*/ 20 h 332"/>
                <a:gd name="T34" fmla="*/ 187 w 374"/>
                <a:gd name="T3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4" h="332">
                  <a:moveTo>
                    <a:pt x="187" y="24"/>
                  </a:moveTo>
                  <a:cubicBezTo>
                    <a:pt x="192" y="24"/>
                    <a:pt x="198" y="27"/>
                    <a:pt x="201" y="32"/>
                  </a:cubicBezTo>
                  <a:cubicBezTo>
                    <a:pt x="346" y="284"/>
                    <a:pt x="346" y="284"/>
                    <a:pt x="346" y="284"/>
                  </a:cubicBezTo>
                  <a:cubicBezTo>
                    <a:pt x="352" y="294"/>
                    <a:pt x="344" y="308"/>
                    <a:pt x="332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29" y="308"/>
                    <a:pt x="21" y="294"/>
                    <a:pt x="28" y="284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6" y="27"/>
                    <a:pt x="181" y="24"/>
                    <a:pt x="187" y="24"/>
                  </a:cubicBezTo>
                  <a:moveTo>
                    <a:pt x="187" y="0"/>
                  </a:moveTo>
                  <a:cubicBezTo>
                    <a:pt x="172" y="0"/>
                    <a:pt x="159" y="8"/>
                    <a:pt x="152" y="20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0" y="284"/>
                    <a:pt x="0" y="299"/>
                    <a:pt x="7" y="312"/>
                  </a:cubicBezTo>
                  <a:cubicBezTo>
                    <a:pt x="14" y="324"/>
                    <a:pt x="27" y="332"/>
                    <a:pt x="42" y="332"/>
                  </a:cubicBezTo>
                  <a:cubicBezTo>
                    <a:pt x="332" y="332"/>
                    <a:pt x="332" y="332"/>
                    <a:pt x="332" y="332"/>
                  </a:cubicBezTo>
                  <a:cubicBezTo>
                    <a:pt x="346" y="332"/>
                    <a:pt x="359" y="324"/>
                    <a:pt x="367" y="312"/>
                  </a:cubicBezTo>
                  <a:cubicBezTo>
                    <a:pt x="374" y="299"/>
                    <a:pt x="374" y="284"/>
                    <a:pt x="367" y="272"/>
                  </a:cubicBezTo>
                  <a:cubicBezTo>
                    <a:pt x="222" y="20"/>
                    <a:pt x="222" y="20"/>
                    <a:pt x="222" y="20"/>
                  </a:cubicBezTo>
                  <a:cubicBezTo>
                    <a:pt x="214" y="8"/>
                    <a:pt x="201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E0C7EED-60F5-4F6C-91A7-D4CFB8BCAED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381096" y="1139826"/>
              <a:ext cx="61913" cy="261938"/>
            </a:xfrm>
            <a:custGeom>
              <a:avLst/>
              <a:gdLst>
                <a:gd name="T0" fmla="*/ 16 w 32"/>
                <a:gd name="T1" fmla="*/ 101 h 133"/>
                <a:gd name="T2" fmla="*/ 32 w 32"/>
                <a:gd name="T3" fmla="*/ 117 h 133"/>
                <a:gd name="T4" fmla="*/ 16 w 32"/>
                <a:gd name="T5" fmla="*/ 133 h 133"/>
                <a:gd name="T6" fmla="*/ 0 w 32"/>
                <a:gd name="T7" fmla="*/ 117 h 133"/>
                <a:gd name="T8" fmla="*/ 16 w 32"/>
                <a:gd name="T9" fmla="*/ 101 h 133"/>
                <a:gd name="T10" fmla="*/ 1 w 32"/>
                <a:gd name="T11" fmla="*/ 0 h 133"/>
                <a:gd name="T12" fmla="*/ 31 w 32"/>
                <a:gd name="T13" fmla="*/ 0 h 133"/>
                <a:gd name="T14" fmla="*/ 27 w 32"/>
                <a:gd name="T15" fmla="*/ 88 h 133"/>
                <a:gd name="T16" fmla="*/ 5 w 32"/>
                <a:gd name="T17" fmla="*/ 88 h 133"/>
                <a:gd name="T18" fmla="*/ 1 w 32"/>
                <a:gd name="T1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33">
                  <a:moveTo>
                    <a:pt x="16" y="101"/>
                  </a:moveTo>
                  <a:cubicBezTo>
                    <a:pt x="24" y="101"/>
                    <a:pt x="32" y="108"/>
                    <a:pt x="32" y="117"/>
                  </a:cubicBezTo>
                  <a:cubicBezTo>
                    <a:pt x="32" y="125"/>
                    <a:pt x="24" y="133"/>
                    <a:pt x="16" y="133"/>
                  </a:cubicBezTo>
                  <a:cubicBezTo>
                    <a:pt x="7" y="133"/>
                    <a:pt x="0" y="125"/>
                    <a:pt x="0" y="117"/>
                  </a:cubicBezTo>
                  <a:cubicBezTo>
                    <a:pt x="0" y="108"/>
                    <a:pt x="7" y="101"/>
                    <a:pt x="16" y="101"/>
                  </a:cubicBezTo>
                  <a:close/>
                  <a:moveTo>
                    <a:pt x="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5" y="88"/>
                    <a:pt x="5" y="88"/>
                    <a:pt x="5" y="88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136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BFCF5BB-9E8B-4217-967B-E69B7177F9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6256" y="1003300"/>
            <a:ext cx="5481968" cy="495300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800" b="1">
                <a:latin typeface="+mj-lt"/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800" b="1">
                <a:solidFill>
                  <a:schemeClr val="accent1"/>
                </a:solidFill>
              </a:defRPr>
            </a:lvl2pPr>
            <a:lvl3pPr marL="22860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401638" indent="-173038">
              <a:buFont typeface="Arial" panose="020B0604020202020204" pitchFamily="34" charset="0"/>
              <a:buChar char="̵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000"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62846C-0294-4C31-A1AF-8DE92524D1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233E9D7-7A6D-4859-8727-AD3BE12D4773}"/>
              </a:ext>
            </a:extLst>
          </p:cNvPr>
          <p:cNvSpPr txBox="1">
            <a:spLocks/>
          </p:cNvSpPr>
          <p:nvPr userDrawn="1"/>
        </p:nvSpPr>
        <p:spPr>
          <a:xfrm>
            <a:off x="645898" y="1694088"/>
            <a:ext cx="5647028" cy="17426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228594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457189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685783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914377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 dirty="0"/>
              <a:t>Agenda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E10F5BB-8BA0-4329-B8A2-D24501D14D4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44863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58EC3-CBBE-40C6-BACD-B91C5DEB9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9B1E174-6AB6-4FB5-9BF5-AB5031CB1B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4681B6-8BF4-4456-8C80-C5E766998CA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135422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with Subtitle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871133"/>
            <a:ext cx="11204448" cy="4305300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4B0CAA-EEE3-4C6E-B655-8905CBF48B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3776" y="1093376"/>
            <a:ext cx="11204448" cy="418570"/>
          </a:xfrm>
        </p:spPr>
        <p:txBody>
          <a:bodyPr anchor="t"/>
          <a:lstStyle>
            <a:lvl1pPr marL="0" indent="0">
              <a:buNone/>
              <a:defRPr sz="22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Placeholder 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0BDF31F-F938-4A4D-81AD-32D2EAFABA6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27657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Two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Placeholder 14">
            <a:extLst>
              <a:ext uri="{FF2B5EF4-FFF2-40B4-BE49-F238E27FC236}">
                <a16:creationId xmlns:a16="http://schemas.microsoft.com/office/drawing/2014/main" id="{2DA0B400-1FD0-4E71-99C4-0FFC675A0A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6256" y="1321711"/>
            <a:ext cx="5481968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A309F3-1319-4540-8AC3-1F65844DD0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3775" y="1321711"/>
            <a:ext cx="5481967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0EDF6-74F5-4BCC-AA48-B7297D5DC9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4CB-2F28-4218-974F-746E15F9652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CCI Proprietary and Confidential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F081E9-D767-4156-81FC-0DF0FA8985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28" Type="http://schemas.openxmlformats.org/officeDocument/2006/relationships/image" Target="../media/image6.emf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8A5538-B5E1-44AC-8F98-62A64CCF24E0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0961934" y="6259494"/>
            <a:ext cx="749808" cy="277430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20463F-B296-48A2-8B4F-20A01E67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776" y="1321711"/>
            <a:ext cx="11204448" cy="4855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7" name="Title Placeholder 16">
            <a:extLst>
              <a:ext uri="{FF2B5EF4-FFF2-40B4-BE49-F238E27FC236}">
                <a16:creationId xmlns:a16="http://schemas.microsoft.com/office/drawing/2014/main" id="{439D7FD4-A5EE-4C7C-950C-AF20BA5F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97970"/>
          </a:xfrm>
          <a:prstGeom prst="rect">
            <a:avLst/>
          </a:prstGeom>
        </p:spPr>
        <p:txBody>
          <a:bodyPr vert="horz" lIns="0" tIns="18288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9EF9085-2652-4F8A-8E20-FE186217C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ltGray">
          <a:xfrm>
            <a:off x="489727" y="6515709"/>
            <a:ext cx="1471154" cy="206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CCI Proprietary and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05A1D9-4FF0-424F-8965-1733D133AAF3}"/>
              </a:ext>
            </a:extLst>
          </p:cNvPr>
          <p:cNvSpPr>
            <a:spLocks/>
          </p:cNvSpPr>
          <p:nvPr userDrawn="1"/>
        </p:nvSpPr>
        <p:spPr bwMode="ltGray">
          <a:xfrm>
            <a:off x="5927527" y="6515709"/>
            <a:ext cx="336947" cy="2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1pPr>
            <a:lvl2pPr marL="742950" indent="-28575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2pPr>
            <a:lvl3pPr marL="11430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3pPr>
            <a:lvl4pPr marL="16002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4pPr>
            <a:lvl5pPr marL="20574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9pPr>
          </a:lstStyle>
          <a:p>
            <a:pPr algn="ctr" defTabSz="685800" fontAlgn="base" hangingPunct="0">
              <a:spcBef>
                <a:spcPct val="0"/>
              </a:spcBef>
              <a:spcAft>
                <a:spcPct val="0"/>
              </a:spcAft>
            </a:pPr>
            <a:fld id="{4A8294F5-3876-0A48-B245-F7D64BCA98A8}" type="slidenum">
              <a:rPr lang="uk-UA" altLang="en-US" sz="800">
                <a:solidFill>
                  <a:schemeClr val="bg1">
                    <a:lumMod val="65000"/>
                  </a:schemeClr>
                </a:solidFill>
                <a:latin typeface="+mn-lt"/>
                <a:ea typeface="Proxima Nova" charset="0"/>
                <a:cs typeface="Proxima Nova" charset="0"/>
                <a:sym typeface="Proxima Nova" charset="0"/>
              </a:rPr>
              <a:pPr algn="ctr" defTabSz="68580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800" dirty="0">
              <a:solidFill>
                <a:schemeClr val="bg1">
                  <a:lumMod val="65000"/>
                </a:schemeClr>
              </a:solidFill>
              <a:latin typeface="+mn-lt"/>
              <a:ea typeface="Proxima Nova" charset="0"/>
              <a:cs typeface="Proxima Nova" charset="0"/>
              <a:sym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1A87E-B7D3-440D-9E6F-68EF445B7FC2}"/>
              </a:ext>
            </a:extLst>
          </p:cNvPr>
          <p:cNvSpPr/>
          <p:nvPr userDrawn="1"/>
        </p:nvSpPr>
        <p:spPr>
          <a:xfrm>
            <a:off x="1354975" y="6398435"/>
            <a:ext cx="9387680" cy="45719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1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18" r:id="rId2"/>
    <p:sldLayoutId id="2147483772" r:id="rId3"/>
    <p:sldLayoutId id="2147483773" r:id="rId4"/>
    <p:sldLayoutId id="2147483753" r:id="rId5"/>
    <p:sldLayoutId id="2147483699" r:id="rId6"/>
    <p:sldLayoutId id="2147483768" r:id="rId7"/>
    <p:sldLayoutId id="2147483776" r:id="rId8"/>
    <p:sldLayoutId id="2147483700" r:id="rId9"/>
    <p:sldLayoutId id="2147483702" r:id="rId10"/>
    <p:sldLayoutId id="2147483760" r:id="rId11"/>
    <p:sldLayoutId id="2147483752" r:id="rId12"/>
    <p:sldLayoutId id="2147483771" r:id="rId13"/>
    <p:sldLayoutId id="2147483775" r:id="rId14"/>
    <p:sldLayoutId id="2147483762" r:id="rId15"/>
    <p:sldLayoutId id="2147483755" r:id="rId16"/>
    <p:sldLayoutId id="2147483749" r:id="rId17"/>
    <p:sldLayoutId id="2147483769" r:id="rId18"/>
    <p:sldLayoutId id="2147483774" r:id="rId19"/>
    <p:sldLayoutId id="2147483711" r:id="rId20"/>
    <p:sldLayoutId id="2147483750" r:id="rId21"/>
    <p:sldLayoutId id="2147483777" r:id="rId22"/>
  </p:sldLayoutIdLst>
  <p:hf hdr="0" dt="0"/>
  <p:txStyles>
    <p:titleStyle>
      <a:lvl1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0" lang="en-US" sz="3600" b="0" i="0" u="none" strike="noStrike" kern="1200" cap="none" spc="0" normalizeH="0" baseline="0" smtClean="0">
          <a:ln>
            <a:noFill/>
          </a:ln>
          <a:solidFill>
            <a:schemeClr val="accent2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  <a:sym typeface="Proxima Nova Black" charset="0"/>
        </a:defRPr>
      </a:lvl1pPr>
      <a:lvl2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2pPr>
      <a:lvl3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3pPr>
      <a:lvl4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4pPr>
      <a:lvl5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5pPr>
      <a:lvl6pPr marL="228594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6pPr>
      <a:lvl7pPr marL="457189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7pPr>
      <a:lvl8pPr marL="685783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8pPr>
      <a:lvl9pPr marL="914377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9pPr>
    </p:titleStyle>
    <p:bodyStyle>
      <a:lvl1pPr marL="0" indent="0" algn="l" defTabSz="914377" rtl="0" eaLnBrk="0" fontAlgn="base" hangingPunct="0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​"/>
        <a:defRPr lang="en-US" sz="2000" b="0" kern="1200" dirty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 Light" panose="020F0302020204030204" pitchFamily="34" charset="0"/>
          <a:sym typeface="Proxima Nova" charset="0"/>
        </a:defRPr>
      </a:lvl1pPr>
      <a:lvl2pPr marL="228594" indent="-228594" algn="l" defTabSz="914377" rtl="0" eaLnBrk="0" fontAlgn="base" hangingPunct="0">
        <a:lnSpc>
          <a:spcPct val="90000"/>
        </a:lnSpc>
        <a:spcBef>
          <a:spcPts val="667"/>
        </a:spcBef>
        <a:spcAft>
          <a:spcPts val="267"/>
        </a:spcAft>
        <a:buSzPct val="100000"/>
        <a:buFont typeface="Arial" panose="020B0604020202020204" pitchFamily="34" charset="0"/>
        <a:buChar char="•"/>
        <a:defRPr sz="16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2pPr>
      <a:lvl3pPr marL="455613" indent="-225425" algn="l" defTabSz="914377" rtl="0" eaLnBrk="0" fontAlgn="base" hangingPunct="0">
        <a:lnSpc>
          <a:spcPct val="85000"/>
        </a:lnSpc>
        <a:spcBef>
          <a:spcPts val="400"/>
        </a:spcBef>
        <a:spcAft>
          <a:spcPts val="267"/>
        </a:spcAft>
        <a:buClr>
          <a:schemeClr val="tx1">
            <a:lumMod val="65000"/>
            <a:lumOff val="35000"/>
          </a:schemeClr>
        </a:buClr>
        <a:buSzPct val="70000"/>
        <a:buFont typeface="Arial" panose="020B0604020202020204" pitchFamily="34" charset="0"/>
        <a:buChar char="̵"/>
        <a:defRPr sz="14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3pPr>
      <a:lvl4pPr marL="0" indent="0" algn="l" defTabSz="914377" rtl="0" eaLnBrk="0" fontAlgn="base" hangingPunct="0">
        <a:lnSpc>
          <a:spcPct val="90000"/>
        </a:lnSpc>
        <a:spcBef>
          <a:spcPts val="12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Segoe UI" panose="020B0502040204020203" pitchFamily="34" charset="0"/>
        <a:buChar char="​"/>
        <a:defRPr sz="2400" b="1" i="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4pPr>
      <a:lvl5pPr marL="0" indent="0" algn="l" defTabSz="914377" rtl="0" eaLnBrk="0" fontAlgn="base" hangingPunct="0">
        <a:lnSpc>
          <a:spcPct val="85000"/>
        </a:lnSpc>
        <a:spcBef>
          <a:spcPts val="1200"/>
        </a:spcBef>
        <a:spcAft>
          <a:spcPts val="0"/>
        </a:spcAft>
        <a:buSzPct val="80000"/>
        <a:buFont typeface="Segoe UI" panose="020B0502040204020203" pitchFamily="34" charset="0"/>
        <a:buChar char="​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5pPr>
      <a:lvl6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b="0" kern="1200" cap="none" spc="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Calibri" panose="020F0502020204030204" pitchFamily="34" charset="0"/>
        </a:defRPr>
      </a:lvl6pPr>
      <a:lvl7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EA98120-3EF7-461E-AC34-C02BF5C3A7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Slide" r:id="rId27" imgW="347" imgH="348" progId="TCLayout.ActiveDocument.1">
                  <p:embed/>
                </p:oleObj>
              </mc:Choice>
              <mc:Fallback>
                <p:oleObj name="think-cell Slide" r:id="rId27" imgW="347" imgH="34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EA98120-3EF7-461E-AC34-C02BF5C3A7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695ED66-1FB5-4142-98B1-DADBDD7E74A6}"/>
              </a:ext>
            </a:extLst>
          </p:cNvPr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FC5EA-0D98-46D6-9AD5-D2066C50748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979898" y="6279823"/>
            <a:ext cx="722376" cy="241996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20463F-B296-48A2-8B4F-20A01E67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776" y="1321711"/>
            <a:ext cx="11204448" cy="4855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Placeholder 16">
            <a:extLst>
              <a:ext uri="{FF2B5EF4-FFF2-40B4-BE49-F238E27FC236}">
                <a16:creationId xmlns:a16="http://schemas.microsoft.com/office/drawing/2014/main" id="{439D7FD4-A5EE-4C7C-950C-AF20BA5F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97970"/>
          </a:xfrm>
          <a:prstGeom prst="rect">
            <a:avLst/>
          </a:prstGeom>
        </p:spPr>
        <p:txBody>
          <a:bodyPr vert="horz" lIns="0" tIns="18288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9EF9085-2652-4F8A-8E20-FE186217C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ltGray">
          <a:xfrm>
            <a:off x="489727" y="6515709"/>
            <a:ext cx="1471154" cy="206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1A87E-B7D3-440D-9E6F-68EF445B7FC2}"/>
              </a:ext>
            </a:extLst>
          </p:cNvPr>
          <p:cNvSpPr/>
          <p:nvPr/>
        </p:nvSpPr>
        <p:spPr>
          <a:xfrm>
            <a:off x="489726" y="6398435"/>
            <a:ext cx="10252929" cy="45719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76ED712-E8D1-4EA1-B8CF-F695AA915A25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09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0" lang="en-US" sz="3600" b="0" i="0" u="none" strike="noStrike" kern="1200" cap="none" spc="0" normalizeH="0" baseline="0" smtClean="0">
          <a:ln>
            <a:noFill/>
          </a:ln>
          <a:solidFill>
            <a:schemeClr val="accent2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  <a:sym typeface="Proxima Nova Black" charset="0"/>
        </a:defRPr>
      </a:lvl1pPr>
      <a:lvl2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2pPr>
      <a:lvl3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3pPr>
      <a:lvl4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4pPr>
      <a:lvl5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5pPr>
      <a:lvl6pPr marL="228594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6pPr>
      <a:lvl7pPr marL="457189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7pPr>
      <a:lvl8pPr marL="685783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8pPr>
      <a:lvl9pPr marL="914377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9pPr>
    </p:titleStyle>
    <p:bodyStyle>
      <a:lvl1pPr marL="0" indent="0" algn="l" defTabSz="914377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​"/>
        <a:defRPr lang="en-US" sz="2000" b="0" kern="1200" dirty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 Light" panose="020F0302020204030204" pitchFamily="34" charset="0"/>
          <a:sym typeface="Proxima Nova" charset="0"/>
        </a:defRPr>
      </a:lvl1pPr>
      <a:lvl2pPr marL="228594" indent="-228594" algn="l" defTabSz="914377" rtl="0" eaLnBrk="1" fontAlgn="base" hangingPunct="1">
        <a:lnSpc>
          <a:spcPct val="90000"/>
        </a:lnSpc>
        <a:spcBef>
          <a:spcPts val="667"/>
        </a:spcBef>
        <a:spcAft>
          <a:spcPts val="267"/>
        </a:spcAft>
        <a:buSzPct val="100000"/>
        <a:buFont typeface="Arial" panose="020B0604020202020204" pitchFamily="34" charset="0"/>
        <a:buChar char="•"/>
        <a:defRPr sz="16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2pPr>
      <a:lvl3pPr marL="455613" indent="-225425" algn="l" defTabSz="914377" rtl="0" eaLnBrk="1" fontAlgn="base" hangingPunct="1">
        <a:lnSpc>
          <a:spcPct val="85000"/>
        </a:lnSpc>
        <a:spcBef>
          <a:spcPts val="400"/>
        </a:spcBef>
        <a:spcAft>
          <a:spcPts val="267"/>
        </a:spcAft>
        <a:buClr>
          <a:schemeClr val="tx1">
            <a:lumMod val="65000"/>
            <a:lumOff val="35000"/>
          </a:schemeClr>
        </a:buClr>
        <a:buSzPct val="70000"/>
        <a:buFont typeface="Arial" panose="020B0604020202020204" pitchFamily="34" charset="0"/>
        <a:buChar char="̵"/>
        <a:defRPr sz="14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3pPr>
      <a:lvl4pPr marL="0" indent="0" algn="l" defTabSz="914377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Segoe UI" panose="020B0502040204020203" pitchFamily="34" charset="0"/>
        <a:buChar char="​"/>
        <a:defRPr sz="2400" b="1" i="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4pPr>
      <a:lvl5pPr marL="0" indent="0" algn="l" defTabSz="914377" rtl="0" eaLnBrk="1" fontAlgn="base" hangingPunct="1">
        <a:lnSpc>
          <a:spcPct val="85000"/>
        </a:lnSpc>
        <a:spcBef>
          <a:spcPts val="1200"/>
        </a:spcBef>
        <a:spcAft>
          <a:spcPts val="0"/>
        </a:spcAft>
        <a:buSzPct val="80000"/>
        <a:buFont typeface="Segoe UI" panose="020B0502040204020203" pitchFamily="34" charset="0"/>
        <a:buChar char="​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5pPr>
      <a:lvl6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b="0" kern="1200" cap="none" spc="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Calibri" panose="020F0502020204030204" pitchFamily="34" charset="0"/>
        </a:defRPr>
      </a:lvl6pPr>
      <a:lvl7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i-viz.corp.cox.com/#/views/NCRs/OnlineNCRs" TargetMode="External"/><Relationship Id="rId13" Type="http://schemas.openxmlformats.org/officeDocument/2006/relationships/hyperlink" Target="https://bi-viz.corp.cox.com/#/views/NCRevenueDocument-Tables/NCRevenueTables" TargetMode="External"/><Relationship Id="rId3" Type="http://schemas.openxmlformats.org/officeDocument/2006/relationships/hyperlink" Target="https://bi-viz.corp.cox.com/#/views/ConnectsDashboard/ChannelShare" TargetMode="External"/><Relationship Id="rId7" Type="http://schemas.openxmlformats.org/officeDocument/2006/relationships/hyperlink" Target="https://bi-viz.corp.cox.com/#/views/HistoricalKPIs/Revenue" TargetMode="External"/><Relationship Id="rId12" Type="http://schemas.openxmlformats.org/officeDocument/2006/relationships/hyperlink" Target="https://bi-viz.corp.cox.com/#/views/MDUQuickConnectDashboard/NCR?:iid=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i-viz.corp.cox.com/#/views/DigitalPulse2_0/Summary" TargetMode="External"/><Relationship Id="rId11" Type="http://schemas.openxmlformats.org/officeDocument/2006/relationships/hyperlink" Target="https://bi-viz.corp.cox.com/#/views/SalesProjections/Summary" TargetMode="External"/><Relationship Id="rId5" Type="http://schemas.openxmlformats.org/officeDocument/2006/relationships/hyperlink" Target="https://bi-viz.corp.cox.com/#/views/DigitalDailyDigest/DailyDigest" TargetMode="External"/><Relationship Id="rId10" Type="http://schemas.openxmlformats.org/officeDocument/2006/relationships/hyperlink" Target="https://bi-viz.corp.cox.com/#/views/Revenue/OnlineRevenue" TargetMode="External"/><Relationship Id="rId4" Type="http://schemas.openxmlformats.org/officeDocument/2006/relationships/hyperlink" Target="https://bi-viz.corp.cox.com/#/views/Affordability/TECodeAudience" TargetMode="External"/><Relationship Id="rId9" Type="http://schemas.openxmlformats.org/officeDocument/2006/relationships/hyperlink" Target="https://bi-viz.corp.cox.com/#/views/OrderFunnelDashboard/OrderFunnelTrends" TargetMode="External"/><Relationship Id="rId14" Type="http://schemas.openxmlformats.org/officeDocument/2006/relationships/hyperlink" Target="https://bi-viz.corp.cox.com/#/site/CSBI/workbooks/19041/view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438" y="2466109"/>
            <a:ext cx="8315325" cy="969819"/>
          </a:xfrm>
        </p:spPr>
        <p:txBody>
          <a:bodyPr/>
          <a:lstStyle/>
          <a:p>
            <a:r>
              <a:rPr lang="en-US" dirty="0" smtClean="0"/>
              <a:t>Tableau UAT </a:t>
            </a:r>
            <a:r>
              <a:rPr lang="en-US" dirty="0"/>
              <a:t>Project Updates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438" y="4858326"/>
            <a:ext cx="5518225" cy="450791"/>
          </a:xfrm>
        </p:spPr>
        <p:txBody>
          <a:bodyPr/>
          <a:lstStyle/>
          <a:p>
            <a:r>
              <a:rPr lang="en-US" dirty="0" smtClean="0"/>
              <a:t>06</a:t>
            </a:r>
            <a:r>
              <a:rPr lang="en-US" baseline="30000" dirty="0" smtClean="0"/>
              <a:t>th</a:t>
            </a:r>
            <a:r>
              <a:rPr lang="en-US" dirty="0" smtClean="0"/>
              <a:t> December </a:t>
            </a:r>
            <a:r>
              <a:rPr lang="en-U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22109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4" y="85288"/>
            <a:ext cx="11531969" cy="463610"/>
          </a:xfrm>
        </p:spPr>
        <p:txBody>
          <a:bodyPr/>
          <a:lstStyle/>
          <a:p>
            <a:r>
              <a:rPr lang="en-US" sz="2800" dirty="0" smtClean="0">
                <a:latin typeface="+mj-lt"/>
                <a:cs typeface="Arial" panose="020B0604020202020204" pitchFamily="34" charset="0"/>
              </a:rPr>
              <a:t>Tableau UAT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Project Milestones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Status – 05</a:t>
            </a:r>
            <a:r>
              <a:rPr lang="en-US" sz="2800" baseline="30000" dirty="0" smtClean="0">
                <a:latin typeface="+mj-lt"/>
                <a:cs typeface="Arial" panose="020B0604020202020204" pitchFamily="34" charset="0"/>
              </a:rPr>
              <a:t>th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December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2024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89727" y="6423349"/>
            <a:ext cx="1471154" cy="2068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6026" y="6608074"/>
            <a:ext cx="3944940" cy="206216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191459"/>
              </p:ext>
            </p:extLst>
          </p:nvPr>
        </p:nvGraphicFramePr>
        <p:xfrm>
          <a:off x="240782" y="2030109"/>
          <a:ext cx="11674128" cy="4159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64">
                  <a:extLst>
                    <a:ext uri="{9D8B030D-6E8A-4147-A177-3AD203B41FA5}">
                      <a16:colId xmlns:a16="http://schemas.microsoft.com/office/drawing/2014/main" val="3347525149"/>
                    </a:ext>
                  </a:extLst>
                </a:gridCol>
                <a:gridCol w="1528482">
                  <a:extLst>
                    <a:ext uri="{9D8B030D-6E8A-4147-A177-3AD203B41FA5}">
                      <a16:colId xmlns:a16="http://schemas.microsoft.com/office/drawing/2014/main" val="3791178644"/>
                    </a:ext>
                  </a:extLst>
                </a:gridCol>
                <a:gridCol w="1721845">
                  <a:extLst>
                    <a:ext uri="{9D8B030D-6E8A-4147-A177-3AD203B41FA5}">
                      <a16:colId xmlns:a16="http://schemas.microsoft.com/office/drawing/2014/main" val="1423357185"/>
                    </a:ext>
                  </a:extLst>
                </a:gridCol>
                <a:gridCol w="2101936">
                  <a:extLst>
                    <a:ext uri="{9D8B030D-6E8A-4147-A177-3AD203B41FA5}">
                      <a16:colId xmlns:a16="http://schemas.microsoft.com/office/drawing/2014/main" val="2059537306"/>
                    </a:ext>
                  </a:extLst>
                </a:gridCol>
                <a:gridCol w="2749901">
                  <a:extLst>
                    <a:ext uri="{9D8B030D-6E8A-4147-A177-3AD203B41FA5}">
                      <a16:colId xmlns:a16="http://schemas.microsoft.com/office/drawing/2014/main" val="1645571519"/>
                    </a:ext>
                  </a:extLst>
                </a:gridCol>
              </a:tblGrid>
              <a:tr h="49888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Planned Milestones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Owner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Completion/Target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Current Status</a:t>
                      </a:r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Challenges/Dependencies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490211"/>
                  </a:ext>
                </a:extLst>
              </a:tr>
              <a:tr h="285076">
                <a:tc gridSpan="5"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Dashboard Validation &amp; UAT Status</a:t>
                      </a:r>
                      <a:endParaRPr lang="en-US" sz="10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10357"/>
                  </a:ext>
                </a:extLst>
              </a:tr>
              <a:tr h="463248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source creation using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DEV environment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Harshala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Nov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Metrics validated/feedbacks worked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Tableau desktop 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05720"/>
                  </a:ext>
                </a:extLst>
              </a:tr>
              <a:tr h="285076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Creation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extracts for all the 22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sources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Harshala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Alteryx to AWS/Athena Infra challenges 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060635"/>
                  </a:ext>
                </a:extLst>
              </a:tr>
              <a:tr h="330233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320+ calculated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fields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with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Athena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mapping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Harshala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source format discrepancies.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00959"/>
                  </a:ext>
                </a:extLst>
              </a:tr>
              <a:tr h="301520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Switch tableau dashboard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updated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AWS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sources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Harshala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Volumes of data and processing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times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790582"/>
                  </a:ext>
                </a:extLst>
              </a:tr>
              <a:tr h="285076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Creating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Schedules for extracts on dev server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Harshala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Dec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Ingestion of data into the tables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669221"/>
                  </a:ext>
                </a:extLst>
              </a:tr>
              <a:tr h="285076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and Validating Views in dashboards 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Harshala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Dec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Progress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Anoop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 source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95265"/>
                  </a:ext>
                </a:extLst>
              </a:tr>
              <a:tr h="285076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acceptance testing (UAT)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Harshala 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Dec 2024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Progress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Ahead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Approval from Zach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347727"/>
                  </a:ext>
                </a:extLst>
              </a:tr>
              <a:tr h="285076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testing (speed, data load).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Harshala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Yet to start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issues with new data loads.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503717"/>
                  </a:ext>
                </a:extLst>
              </a:tr>
              <a:tr h="285076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Look And feel Changes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will be agreed 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 Dashboards 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 Compatibility of 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existing </a:t>
                      </a: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dashboard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07330"/>
                  </a:ext>
                </a:extLst>
              </a:tr>
              <a:tr h="285076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Migration To prod 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BI-Harshala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Alignment with</a:t>
                      </a:r>
                      <a:r>
                        <a:rPr lang="en-US" sz="1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Cox Team (Zach)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45726"/>
                  </a:ext>
                </a:extLst>
              </a:tr>
              <a:tr h="285076">
                <a:tc>
                  <a:txBody>
                    <a:bodyPr/>
                    <a:lstStyle/>
                    <a:p>
                      <a:pPr marL="0" algn="l" defTabSz="457189" rtl="0" eaLnBrk="1" fontAlgn="ctr" latinLnBrk="0" hangingPunct="1"/>
                      <a:r>
                        <a:rPr lang="en-US" sz="10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CB 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Digital Pulse 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BI-Harshala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TBD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Yet To start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Anoop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Suresh to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generate data in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164795"/>
                  </a:ext>
                </a:extLst>
              </a:tr>
            </a:tbl>
          </a:graphicData>
        </a:graphic>
      </p:graphicFrame>
      <p:sp>
        <p:nvSpPr>
          <p:cNvPr id="66" name="Flowchart: Connector 65"/>
          <p:cNvSpPr/>
          <p:nvPr/>
        </p:nvSpPr>
        <p:spPr>
          <a:xfrm>
            <a:off x="10083567" y="121990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lowchart: Connector 66"/>
          <p:cNvSpPr/>
          <p:nvPr/>
        </p:nvSpPr>
        <p:spPr>
          <a:xfrm>
            <a:off x="11099566" y="131226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C6679B6-D679-9FF0-7A95-D2A29E24CD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794363"/>
              </p:ext>
            </p:extLst>
          </p:nvPr>
        </p:nvGraphicFramePr>
        <p:xfrm>
          <a:off x="586467" y="736771"/>
          <a:ext cx="11095515" cy="831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A280F3-21B8-0D16-AF7C-5EB5BAE2E006}"/>
              </a:ext>
            </a:extLst>
          </p:cNvPr>
          <p:cNvCxnSpPr>
            <a:cxnSpLocks/>
          </p:cNvCxnSpPr>
          <p:nvPr/>
        </p:nvCxnSpPr>
        <p:spPr>
          <a:xfrm>
            <a:off x="586468" y="1908309"/>
            <a:ext cx="1078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806BED7-3331-1FCD-AEA1-528D85E84368}"/>
              </a:ext>
            </a:extLst>
          </p:cNvPr>
          <p:cNvSpPr/>
          <p:nvPr/>
        </p:nvSpPr>
        <p:spPr>
          <a:xfrm>
            <a:off x="1215057" y="1844301"/>
            <a:ext cx="128016" cy="128016"/>
          </a:xfrm>
          <a:prstGeom prst="ellipse">
            <a:avLst/>
          </a:prstGeom>
          <a:solidFill>
            <a:srgbClr val="3DC35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AD573-0A83-6DDE-E196-F04BABB8268F}"/>
              </a:ext>
            </a:extLst>
          </p:cNvPr>
          <p:cNvSpPr txBox="1"/>
          <p:nvPr/>
        </p:nvSpPr>
        <p:spPr>
          <a:xfrm>
            <a:off x="1018455" y="1589810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NOV 09</a:t>
            </a:r>
            <a:r>
              <a:rPr lang="en-US" sz="11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 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CA5A89-A1CC-3CD0-3A16-02BC751CF777}"/>
              </a:ext>
            </a:extLst>
          </p:cNvPr>
          <p:cNvSpPr/>
          <p:nvPr/>
        </p:nvSpPr>
        <p:spPr>
          <a:xfrm>
            <a:off x="3096807" y="1844301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58A955-3415-10AA-BC13-1CEDDD58E33D}"/>
              </a:ext>
            </a:extLst>
          </p:cNvPr>
          <p:cNvSpPr txBox="1"/>
          <p:nvPr/>
        </p:nvSpPr>
        <p:spPr>
          <a:xfrm>
            <a:off x="2814186" y="1595314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NOV 16</a:t>
            </a:r>
            <a:r>
              <a:rPr lang="en-US" sz="11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E6B0DC2-DA8D-B8EF-9BCF-F91FFFAACD6D}"/>
              </a:ext>
            </a:extLst>
          </p:cNvPr>
          <p:cNvSpPr/>
          <p:nvPr/>
        </p:nvSpPr>
        <p:spPr>
          <a:xfrm>
            <a:off x="4978555" y="1844301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5EA62-C06E-63D1-6087-47ED2E12EAD5}"/>
              </a:ext>
            </a:extLst>
          </p:cNvPr>
          <p:cNvSpPr txBox="1"/>
          <p:nvPr/>
        </p:nvSpPr>
        <p:spPr>
          <a:xfrm>
            <a:off x="4747913" y="158981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Nov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20</a:t>
            </a:r>
            <a:r>
              <a:rPr lang="en-US" sz="11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54DC06E-8B4C-92A8-A34A-1F62CB158312}"/>
              </a:ext>
            </a:extLst>
          </p:cNvPr>
          <p:cNvSpPr/>
          <p:nvPr/>
        </p:nvSpPr>
        <p:spPr>
          <a:xfrm>
            <a:off x="7024103" y="1844301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363342-108F-ED2E-7A5C-A7F7E03D4AA8}"/>
              </a:ext>
            </a:extLst>
          </p:cNvPr>
          <p:cNvSpPr txBox="1"/>
          <p:nvPr/>
        </p:nvSpPr>
        <p:spPr>
          <a:xfrm>
            <a:off x="6850020" y="157006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Dec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2</a:t>
            </a:r>
            <a:r>
              <a:rPr lang="en-US" sz="11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ND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8F39EDB-B3D1-6DDD-1132-5592EDD44E71}"/>
              </a:ext>
            </a:extLst>
          </p:cNvPr>
          <p:cNvSpPr/>
          <p:nvPr/>
        </p:nvSpPr>
        <p:spPr>
          <a:xfrm>
            <a:off x="10865717" y="1844301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E52A43-55FC-4CD6-66C7-36BA2A21605E}"/>
              </a:ext>
            </a:extLst>
          </p:cNvPr>
          <p:cNvSpPr txBox="1"/>
          <p:nvPr/>
        </p:nvSpPr>
        <p:spPr>
          <a:xfrm>
            <a:off x="10722777" y="1589810"/>
            <a:ext cx="413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TBD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AAE7A1-5331-9FA0-D8AB-B3668ED6CF8B}"/>
              </a:ext>
            </a:extLst>
          </p:cNvPr>
          <p:cNvSpPr/>
          <p:nvPr/>
        </p:nvSpPr>
        <p:spPr>
          <a:xfrm>
            <a:off x="3094519" y="1844301"/>
            <a:ext cx="128016" cy="128016"/>
          </a:xfrm>
          <a:prstGeom prst="ellipse">
            <a:avLst/>
          </a:prstGeom>
          <a:solidFill>
            <a:srgbClr val="3DC35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AAE7A1-5331-9FA0-D8AB-B3668ED6CF8B}"/>
              </a:ext>
            </a:extLst>
          </p:cNvPr>
          <p:cNvSpPr/>
          <p:nvPr/>
        </p:nvSpPr>
        <p:spPr>
          <a:xfrm>
            <a:off x="4976869" y="1844301"/>
            <a:ext cx="128016" cy="128016"/>
          </a:xfrm>
          <a:prstGeom prst="ellipse">
            <a:avLst/>
          </a:prstGeom>
          <a:solidFill>
            <a:srgbClr val="3DC35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FAAE7A1-5331-9FA0-D8AB-B3668ED6CF8B}"/>
              </a:ext>
            </a:extLst>
          </p:cNvPr>
          <p:cNvSpPr/>
          <p:nvPr/>
        </p:nvSpPr>
        <p:spPr>
          <a:xfrm>
            <a:off x="7022417" y="1849086"/>
            <a:ext cx="128016" cy="128016"/>
          </a:xfrm>
          <a:prstGeom prst="ellipse">
            <a:avLst/>
          </a:prstGeom>
          <a:solidFill>
            <a:srgbClr val="3DC35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54DC06E-8B4C-92A8-A34A-1F62CB158312}"/>
              </a:ext>
            </a:extLst>
          </p:cNvPr>
          <p:cNvSpPr/>
          <p:nvPr/>
        </p:nvSpPr>
        <p:spPr>
          <a:xfrm>
            <a:off x="8972688" y="1842506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363342-108F-ED2E-7A5C-A7F7E03D4AA8}"/>
              </a:ext>
            </a:extLst>
          </p:cNvPr>
          <p:cNvSpPr txBox="1"/>
          <p:nvPr/>
        </p:nvSpPr>
        <p:spPr>
          <a:xfrm>
            <a:off x="8798605" y="1568274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Dec </a:t>
            </a:r>
            <a:r>
              <a:rPr lang="en-US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6</a:t>
            </a:r>
            <a:r>
              <a:rPr lang="en-US" sz="1100" baseline="3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39199" y="84390"/>
            <a:ext cx="8074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Medium Risk</a:t>
            </a:r>
            <a:endParaRPr 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289600" y="84390"/>
            <a:ext cx="8863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Meets the Plan</a:t>
            </a:r>
            <a:endParaRPr lang="en-US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7" name="Flowchart: Connector 36"/>
          <p:cNvSpPr/>
          <p:nvPr/>
        </p:nvSpPr>
        <p:spPr>
          <a:xfrm>
            <a:off x="8972688" y="1833362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0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4" y="85288"/>
            <a:ext cx="11531969" cy="463610"/>
          </a:xfrm>
        </p:spPr>
        <p:txBody>
          <a:bodyPr/>
          <a:lstStyle/>
          <a:p>
            <a:r>
              <a:rPr lang="en-US" sz="2800" dirty="0" smtClean="0">
                <a:latin typeface="+mj-lt"/>
                <a:cs typeface="Arial" panose="020B0604020202020204" pitchFamily="34" charset="0"/>
              </a:rPr>
              <a:t>Data Dependencies and Identified Issues Status – 05</a:t>
            </a:r>
            <a:r>
              <a:rPr lang="en-US" sz="2800" baseline="30000" dirty="0" smtClean="0">
                <a:latin typeface="+mj-lt"/>
                <a:cs typeface="Arial" panose="020B0604020202020204" pitchFamily="34" charset="0"/>
              </a:rPr>
              <a:t>th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December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2024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89727" y="6423349"/>
            <a:ext cx="1471154" cy="2068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6026" y="6608074"/>
            <a:ext cx="3944940" cy="206216"/>
          </a:xfrm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185035"/>
              </p:ext>
            </p:extLst>
          </p:nvPr>
        </p:nvGraphicFramePr>
        <p:xfrm>
          <a:off x="216623" y="781497"/>
          <a:ext cx="11716759" cy="529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008">
                  <a:extLst>
                    <a:ext uri="{9D8B030D-6E8A-4147-A177-3AD203B41FA5}">
                      <a16:colId xmlns:a16="http://schemas.microsoft.com/office/drawing/2014/main" val="888756617"/>
                    </a:ext>
                  </a:extLst>
                </a:gridCol>
                <a:gridCol w="1534064">
                  <a:extLst>
                    <a:ext uri="{9D8B030D-6E8A-4147-A177-3AD203B41FA5}">
                      <a16:colId xmlns:a16="http://schemas.microsoft.com/office/drawing/2014/main" val="837907191"/>
                    </a:ext>
                  </a:extLst>
                </a:gridCol>
                <a:gridCol w="1487857">
                  <a:extLst>
                    <a:ext uri="{9D8B030D-6E8A-4147-A177-3AD203B41FA5}">
                      <a16:colId xmlns:a16="http://schemas.microsoft.com/office/drawing/2014/main" val="3449266110"/>
                    </a:ext>
                  </a:extLst>
                </a:gridCol>
                <a:gridCol w="240276">
                  <a:extLst>
                    <a:ext uri="{9D8B030D-6E8A-4147-A177-3AD203B41FA5}">
                      <a16:colId xmlns:a16="http://schemas.microsoft.com/office/drawing/2014/main" val="3187878613"/>
                    </a:ext>
                  </a:extLst>
                </a:gridCol>
                <a:gridCol w="2109611">
                  <a:extLst>
                    <a:ext uri="{9D8B030D-6E8A-4147-A177-3AD203B41FA5}">
                      <a16:colId xmlns:a16="http://schemas.microsoft.com/office/drawing/2014/main" val="972674376"/>
                    </a:ext>
                  </a:extLst>
                </a:gridCol>
                <a:gridCol w="2759943">
                  <a:extLst>
                    <a:ext uri="{9D8B030D-6E8A-4147-A177-3AD203B41FA5}">
                      <a16:colId xmlns:a16="http://schemas.microsoft.com/office/drawing/2014/main" val="998021943"/>
                    </a:ext>
                  </a:extLst>
                </a:gridCol>
              </a:tblGrid>
              <a:tr h="526314">
                <a:tc gridSpan="6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Sources </a:t>
                      </a:r>
                      <a:r>
                        <a:rPr lang="en-US" sz="1000" b="1" dirty="0" smtClean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Issues Identified</a:t>
                      </a:r>
                      <a:r>
                        <a:rPr lang="en-US" sz="1000" b="1" baseline="0" dirty="0" smtClean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Status</a:t>
                      </a:r>
                      <a:endParaRPr lang="en-US" sz="10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187193"/>
                  </a:ext>
                </a:extLst>
              </a:tr>
              <a:tr h="526314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flow creation in Alteryx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56 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Anoop/Suresh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confirmed by Anoop/Suresh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26844"/>
                  </a:ext>
                </a:extLst>
              </a:tr>
              <a:tr h="526314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tables in Athena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Anoop/Suresh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Volumes of data and processing</a:t>
                      </a:r>
                      <a:r>
                        <a:rPr lang="en-US" sz="10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times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869571"/>
                  </a:ext>
                </a:extLst>
              </a:tr>
              <a:tr h="1184205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issue with DS order funnel</a:t>
                      </a:r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 fore cast,</a:t>
                      </a:r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DS Alerts,</a:t>
                      </a: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 , 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Anoop/Suresh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00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</a:t>
                      </a: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DEC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process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confirmed by Anoop/Suresh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76006"/>
                  </a:ext>
                </a:extLst>
              </a:tr>
              <a:tr h="526314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 Chat Sessions (Marketing, </a:t>
                      </a: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 CB </a:t>
                      </a:r>
                      <a:r>
                        <a:rPr lang="en-US" sz="9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Mktg</a:t>
                      </a: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Channel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Anoop/Suresh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Start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confirmed by Anoop/Suresh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641520"/>
                  </a:ext>
                </a:extLst>
              </a:tr>
              <a:tr h="1151311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 Marketing Source - call </a:t>
                      </a:r>
                      <a:r>
                        <a:rPr lang="en-US" sz="1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metr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 CB Campaigns, SFO - Sales Order Details</a:t>
                      </a:r>
                      <a:endParaRPr lang="en-US" sz="10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Anoop/Suresh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Start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confirmed by Anoop/Suresh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146431"/>
                  </a:ext>
                </a:extLst>
              </a:tr>
              <a:tr h="855260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CBForce</a:t>
                      </a: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Leads, DS CB </a:t>
                      </a:r>
                      <a:r>
                        <a:rPr lang="en-US" sz="9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Buyflow</a:t>
                      </a:r>
                      <a:r>
                        <a:rPr lang="en-US" sz="9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DS CB Page Type | Project : </a:t>
                      </a:r>
                      <a:r>
                        <a:rPr lang="en-US" sz="9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Anoop/Suresh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Yet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Start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be confirmed by Anoop/Suresh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921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05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167678"/>
            <a:ext cx="11531969" cy="463610"/>
          </a:xfrm>
        </p:spPr>
        <p:txBody>
          <a:bodyPr/>
          <a:lstStyle/>
          <a:p>
            <a:r>
              <a:rPr lang="en-US" sz="2800" dirty="0" smtClean="0">
                <a:latin typeface="+mj-lt"/>
                <a:cs typeface="Arial" panose="020B0604020202020204" pitchFamily="34" charset="0"/>
              </a:rPr>
              <a:t>UAT 12 Dashboard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Status </a:t>
            </a:r>
            <a:r>
              <a:rPr lang="en-US" sz="2800" dirty="0" smtClean="0">
                <a:latin typeface="+mj-lt"/>
                <a:cs typeface="Arial" panose="020B0604020202020204" pitchFamily="34" charset="0"/>
              </a:rPr>
              <a:t>December 5, 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2024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-2231" y="734594"/>
            <a:ext cx="7772400" cy="274320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Upcoming Tasks</a:t>
            </a:r>
            <a:endParaRPr 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306973"/>
              </p:ext>
            </p:extLst>
          </p:nvPr>
        </p:nvGraphicFramePr>
        <p:xfrm>
          <a:off x="9910618" y="-6"/>
          <a:ext cx="228138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27">
                  <a:extLst>
                    <a:ext uri="{9D8B030D-6E8A-4147-A177-3AD203B41FA5}">
                      <a16:colId xmlns:a16="http://schemas.microsoft.com/office/drawing/2014/main" val="2257054818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381541583"/>
                    </a:ext>
                  </a:extLst>
                </a:gridCol>
                <a:gridCol w="480292">
                  <a:extLst>
                    <a:ext uri="{9D8B030D-6E8A-4147-A177-3AD203B41FA5}">
                      <a16:colId xmlns:a16="http://schemas.microsoft.com/office/drawing/2014/main" val="521123419"/>
                    </a:ext>
                  </a:extLst>
                </a:gridCol>
              </a:tblGrid>
              <a:tr h="13854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78357"/>
                  </a:ext>
                </a:extLst>
              </a:tr>
              <a:tr h="13854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162980"/>
                  </a:ext>
                </a:extLst>
              </a:tr>
              <a:tr h="138546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47056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761667"/>
              </p:ext>
            </p:extLst>
          </p:nvPr>
        </p:nvGraphicFramePr>
        <p:xfrm>
          <a:off x="7982006" y="1373692"/>
          <a:ext cx="4119418" cy="134019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9418">
                  <a:extLst>
                    <a:ext uri="{9D8B030D-6E8A-4147-A177-3AD203B41FA5}">
                      <a16:colId xmlns:a16="http://schemas.microsoft.com/office/drawing/2014/main" val="644725935"/>
                    </a:ext>
                  </a:extLst>
                </a:gridCol>
              </a:tblGrid>
              <a:tr h="2498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14404"/>
                  </a:ext>
                </a:extLst>
              </a:tr>
              <a:tr h="1090330"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b="1" dirty="0" smtClean="0"/>
                        <a:t>Digital Daily Digest Dashboard</a:t>
                      </a:r>
                      <a:r>
                        <a:rPr lang="en-US" sz="1200" b="1" baseline="0" dirty="0" smtClean="0"/>
                        <a:t> Views:</a:t>
                      </a:r>
                      <a:endParaRPr lang="en-US" sz="1200" b="1" dirty="0" smtClean="0"/>
                    </a:p>
                    <a:p>
                      <a:pPr marL="228600" indent="-228600">
                        <a:buAutoNum type="arabicPeriod"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13304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 bwMode="auto">
          <a:xfrm>
            <a:off x="7982006" y="1319186"/>
            <a:ext cx="4119418" cy="365955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Upcoming week Dashboard View Testing</a:t>
            </a:r>
            <a:endParaRPr 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21034"/>
              </p:ext>
            </p:extLst>
          </p:nvPr>
        </p:nvGraphicFramePr>
        <p:xfrm>
          <a:off x="339351" y="1063257"/>
          <a:ext cx="7430818" cy="5489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9084">
                  <a:extLst>
                    <a:ext uri="{9D8B030D-6E8A-4147-A177-3AD203B41FA5}">
                      <a16:colId xmlns:a16="http://schemas.microsoft.com/office/drawing/2014/main" val="657942195"/>
                    </a:ext>
                  </a:extLst>
                </a:gridCol>
                <a:gridCol w="504871">
                  <a:extLst>
                    <a:ext uri="{9D8B030D-6E8A-4147-A177-3AD203B41FA5}">
                      <a16:colId xmlns:a16="http://schemas.microsoft.com/office/drawing/2014/main" val="4245999222"/>
                    </a:ext>
                  </a:extLst>
                </a:gridCol>
                <a:gridCol w="3189311">
                  <a:extLst>
                    <a:ext uri="{9D8B030D-6E8A-4147-A177-3AD203B41FA5}">
                      <a16:colId xmlns:a16="http://schemas.microsoft.com/office/drawing/2014/main" val="2357940194"/>
                    </a:ext>
                  </a:extLst>
                </a:gridCol>
                <a:gridCol w="679388">
                  <a:extLst>
                    <a:ext uri="{9D8B030D-6E8A-4147-A177-3AD203B41FA5}">
                      <a16:colId xmlns:a16="http://schemas.microsoft.com/office/drawing/2014/main" val="2671383649"/>
                    </a:ext>
                  </a:extLst>
                </a:gridCol>
                <a:gridCol w="679388">
                  <a:extLst>
                    <a:ext uri="{9D8B030D-6E8A-4147-A177-3AD203B41FA5}">
                      <a16:colId xmlns:a16="http://schemas.microsoft.com/office/drawing/2014/main" val="1907885853"/>
                    </a:ext>
                  </a:extLst>
                </a:gridCol>
                <a:gridCol w="679388">
                  <a:extLst>
                    <a:ext uri="{9D8B030D-6E8A-4147-A177-3AD203B41FA5}">
                      <a16:colId xmlns:a16="http://schemas.microsoft.com/office/drawing/2014/main" val="3163838536"/>
                    </a:ext>
                  </a:extLst>
                </a:gridCol>
                <a:gridCol w="679388">
                  <a:extLst>
                    <a:ext uri="{9D8B030D-6E8A-4147-A177-3AD203B41FA5}">
                      <a16:colId xmlns:a16="http://schemas.microsoft.com/office/drawing/2014/main" val="693185827"/>
                    </a:ext>
                  </a:extLst>
                </a:gridCol>
              </a:tblGrid>
              <a:tr h="136794"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Data sources on Deve server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 smtClean="0">
                          <a:effectLst/>
                        </a:rPr>
                        <a:t>Updated Calculated </a:t>
                      </a:r>
                      <a:r>
                        <a:rPr lang="en-US" sz="900" b="1" u="none" strike="noStrike" dirty="0">
                          <a:effectLst/>
                        </a:rPr>
                        <a:t>fields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Validation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561231"/>
                  </a:ext>
                </a:extLst>
              </a:tr>
              <a:tr h="136794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900" b="1" u="none" strike="noStrike">
                          <a:effectLst/>
                        </a:rPr>
                        <a:t>1.     DS Affordability Leads 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752" marR="2129" marT="21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21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extLst>
                  <a:ext uri="{0D108BD9-81ED-4DB2-BD59-A6C34878D82A}">
                    <a16:rowId xmlns:a16="http://schemas.microsoft.com/office/drawing/2014/main" val="511588006"/>
                  </a:ext>
                </a:extLst>
              </a:tr>
              <a:tr h="192222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900" b="1" u="none" strike="noStrike">
                          <a:effectLst/>
                        </a:rPr>
                        <a:t>2.       DS Affordability Offer Device Type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752" marR="2129" marT="21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16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extLst>
                  <a:ext uri="{0D108BD9-81ED-4DB2-BD59-A6C34878D82A}">
                    <a16:rowId xmlns:a16="http://schemas.microsoft.com/office/drawing/2014/main" val="4171360861"/>
                  </a:ext>
                </a:extLst>
              </a:tr>
              <a:tr h="192222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900" b="1" u="none" strike="noStrike">
                          <a:effectLst/>
                        </a:rPr>
                        <a:t>3.       DS Affordability Orders Leads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752" marR="2129" marT="21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34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extLst>
                  <a:ext uri="{0D108BD9-81ED-4DB2-BD59-A6C34878D82A}">
                    <a16:rowId xmlns:a16="http://schemas.microsoft.com/office/drawing/2014/main" val="676519569"/>
                  </a:ext>
                </a:extLst>
              </a:tr>
              <a:tr h="136794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900" b="1" u="none" strike="noStrike">
                          <a:effectLst/>
                        </a:rPr>
                        <a:t>4.     DS Affordability Page Driver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752" marR="2129" marT="21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14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extLst>
                  <a:ext uri="{0D108BD9-81ED-4DB2-BD59-A6C34878D82A}">
                    <a16:rowId xmlns:a16="http://schemas.microsoft.com/office/drawing/2014/main" val="3635258808"/>
                  </a:ext>
                </a:extLst>
              </a:tr>
              <a:tr h="47503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u="none" strike="noStrike">
                          <a:effectLst/>
                        </a:rPr>
                        <a:t>5.     DS Buying Cycle 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752" marR="2129" marT="212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9" marR="2129" marT="212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26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extLst>
                  <a:ext uri="{0D108BD9-81ED-4DB2-BD59-A6C34878D82A}">
                    <a16:rowId xmlns:a16="http://schemas.microsoft.com/office/drawing/2014/main" val="2717336867"/>
                  </a:ext>
                </a:extLst>
              </a:tr>
              <a:tr h="4131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u="none" strike="noStrike">
                          <a:effectLst/>
                        </a:rPr>
                        <a:t>6.     DS Connects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752" marR="2129" marT="212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9" marR="2129" marT="212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62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extLst>
                  <a:ext uri="{0D108BD9-81ED-4DB2-BD59-A6C34878D82A}">
                    <a16:rowId xmlns:a16="http://schemas.microsoft.com/office/drawing/2014/main" val="987266140"/>
                  </a:ext>
                </a:extLst>
              </a:tr>
              <a:tr h="3513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u="none" strike="noStrike">
                          <a:effectLst/>
                        </a:rPr>
                        <a:t>7.     DS Forecast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752" marR="2129" marT="212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9" marR="2129" marT="212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24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extLst>
                  <a:ext uri="{0D108BD9-81ED-4DB2-BD59-A6C34878D82A}">
                    <a16:rowId xmlns:a16="http://schemas.microsoft.com/office/drawing/2014/main" val="1672038320"/>
                  </a:ext>
                </a:extLst>
              </a:tr>
              <a:tr h="3513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u="none" strike="noStrike">
                          <a:effectLst/>
                        </a:rPr>
                        <a:t>8.     DS Targets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752" marR="2129" marT="212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9" marR="2129" marT="212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31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extLst>
                  <a:ext uri="{0D108BD9-81ED-4DB2-BD59-A6C34878D82A}">
                    <a16:rowId xmlns:a16="http://schemas.microsoft.com/office/drawing/2014/main" val="36950075"/>
                  </a:ext>
                </a:extLst>
              </a:tr>
              <a:tr h="53689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u="none" strike="noStrike">
                          <a:effectLst/>
                        </a:rPr>
                        <a:t>9.     DS Revenue Daily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752" marR="2129" marT="212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9" marR="2129" marT="212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91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extLst>
                  <a:ext uri="{0D108BD9-81ED-4DB2-BD59-A6C34878D82A}">
                    <a16:rowId xmlns:a16="http://schemas.microsoft.com/office/drawing/2014/main" val="2756323499"/>
                  </a:ext>
                </a:extLst>
              </a:tr>
              <a:tr h="53689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1" u="none" strike="noStrike">
                          <a:effectLst/>
                        </a:rPr>
                        <a:t>10.  DS Mktg Channels 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752" marR="2129" marT="2129" marB="0" anchor="ctr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9" marR="2129" marT="212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extLst>
                  <a:ext uri="{0D108BD9-81ED-4DB2-BD59-A6C34878D82A}">
                    <a16:rowId xmlns:a16="http://schemas.microsoft.com/office/drawing/2014/main" val="4203199605"/>
                  </a:ext>
                </a:extLst>
              </a:tr>
              <a:tr h="136794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900" b="1" u="none" strike="noStrike">
                          <a:effectLst/>
                        </a:rPr>
                        <a:t>11.  DS All Buying Cycles 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752" marR="2129" marT="21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26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extLst>
                  <a:ext uri="{0D108BD9-81ED-4DB2-BD59-A6C34878D82A}">
                    <a16:rowId xmlns:a16="http://schemas.microsoft.com/office/drawing/2014/main" val="2667786175"/>
                  </a:ext>
                </a:extLst>
              </a:tr>
              <a:tr h="136794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900" b="1" u="none" strike="noStrike">
                          <a:effectLst/>
                        </a:rPr>
                        <a:t>12.  DS Offer by Quality Type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752" marR="2129" marT="21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21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extLst>
                  <a:ext uri="{0D108BD9-81ED-4DB2-BD59-A6C34878D82A}">
                    <a16:rowId xmlns:a16="http://schemas.microsoft.com/office/drawing/2014/main" val="1459805876"/>
                  </a:ext>
                </a:extLst>
              </a:tr>
              <a:tr h="136794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900" b="1" u="none" strike="noStrike">
                          <a:effectLst/>
                        </a:rPr>
                        <a:t>13.  DS Page Type by Quality Type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752" marR="2129" marT="21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extLst>
                  <a:ext uri="{0D108BD9-81ED-4DB2-BD59-A6C34878D82A}">
                    <a16:rowId xmlns:a16="http://schemas.microsoft.com/office/drawing/2014/main" val="1886288700"/>
                  </a:ext>
                </a:extLst>
              </a:tr>
              <a:tr h="136794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900" b="1" u="none" strike="noStrike">
                          <a:effectLst/>
                        </a:rPr>
                        <a:t>14       DS Revenue Details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752" marR="2129" marT="21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44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extLst>
                  <a:ext uri="{0D108BD9-81ED-4DB2-BD59-A6C34878D82A}">
                    <a16:rowId xmlns:a16="http://schemas.microsoft.com/office/drawing/2014/main" val="1038941853"/>
                  </a:ext>
                </a:extLst>
              </a:tr>
              <a:tr h="136794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900" b="1" u="none" strike="noStrike">
                          <a:effectLst/>
                        </a:rPr>
                        <a:t>15    DS Non Customer Cycles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752" marR="2129" marT="21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extLst>
                  <a:ext uri="{0D108BD9-81ED-4DB2-BD59-A6C34878D82A}">
                    <a16:rowId xmlns:a16="http://schemas.microsoft.com/office/drawing/2014/main" val="1467782340"/>
                  </a:ext>
                </a:extLst>
              </a:tr>
              <a:tr h="136794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900" b="1" u="none" strike="noStrike">
                          <a:effectLst/>
                        </a:rPr>
                        <a:t>16     DS Flow by Quality Type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752" marR="2129" marT="21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15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extLst>
                  <a:ext uri="{0D108BD9-81ED-4DB2-BD59-A6C34878D82A}">
                    <a16:rowId xmlns:a16="http://schemas.microsoft.com/office/drawing/2014/main" val="2673028151"/>
                  </a:ext>
                </a:extLst>
              </a:tr>
              <a:tr h="136794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900" b="1" u="none" strike="noStrike">
                          <a:effectLst/>
                        </a:rPr>
                        <a:t>17    DS DMAS Scorecard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752" marR="2129" marT="21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extLst>
                  <a:ext uri="{0D108BD9-81ED-4DB2-BD59-A6C34878D82A}">
                    <a16:rowId xmlns:a16="http://schemas.microsoft.com/office/drawing/2014/main" val="2479177715"/>
                  </a:ext>
                </a:extLst>
              </a:tr>
              <a:tr h="136794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900" b="1" u="none" strike="noStrike">
                          <a:effectLst/>
                        </a:rPr>
                        <a:t>18   DS Revenue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752" marR="2129" marT="21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44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extLst>
                  <a:ext uri="{0D108BD9-81ED-4DB2-BD59-A6C34878D82A}">
                    <a16:rowId xmlns:a16="http://schemas.microsoft.com/office/drawing/2014/main" val="2934435271"/>
                  </a:ext>
                </a:extLst>
              </a:tr>
              <a:tr h="136794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900" b="1" u="none" strike="noStrike">
                          <a:effectLst/>
                        </a:rPr>
                        <a:t>19   DS Sellin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752" marR="2129" marT="21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extLst>
                  <a:ext uri="{0D108BD9-81ED-4DB2-BD59-A6C34878D82A}">
                    <a16:rowId xmlns:a16="http://schemas.microsoft.com/office/drawing/2014/main" val="1283764200"/>
                  </a:ext>
                </a:extLst>
              </a:tr>
              <a:tr h="136794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900" b="1" u="none" strike="noStrike">
                          <a:effectLst/>
                        </a:rPr>
                        <a:t>20    DS Order Funnel Daily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752" marR="2129" marT="21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21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extLst>
                  <a:ext uri="{0D108BD9-81ED-4DB2-BD59-A6C34878D82A}">
                    <a16:rowId xmlns:a16="http://schemas.microsoft.com/office/drawing/2014/main" val="3019720473"/>
                  </a:ext>
                </a:extLst>
              </a:tr>
              <a:tr h="136986"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sz="900" b="1" u="none" strike="noStrike">
                          <a:effectLst/>
                        </a:rPr>
                        <a:t>21     DS Order Funnel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7752" marR="2129" marT="2129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81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extLst>
                  <a:ext uri="{0D108BD9-81ED-4DB2-BD59-A6C34878D82A}">
                    <a16:rowId xmlns:a16="http://schemas.microsoft.com/office/drawing/2014/main" val="952364801"/>
                  </a:ext>
                </a:extLst>
              </a:tr>
              <a:tr h="351304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>
                          <a:effectLst/>
                        </a:rPr>
                        <a:t>             22 Goals (2023 MDU Scorecard Metrics)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extLst>
                  <a:ext uri="{0D108BD9-81ED-4DB2-BD59-A6C34878D82A}">
                    <a16:rowId xmlns:a16="http://schemas.microsoft.com/office/drawing/2014/main" val="1945338202"/>
                  </a:ext>
                </a:extLst>
              </a:tr>
              <a:tr h="136794"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 dirty="0">
                          <a:effectLst/>
                        </a:rPr>
                        <a:t>23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u="none" strike="noStrike" dirty="0">
                          <a:effectLst/>
                        </a:rPr>
                        <a:t>DS Alerts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1" u="none" strike="noStrike">
                          <a:effectLst/>
                        </a:rPr>
                        <a:t>34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29" marR="2129" marT="2129" marB="0" anchor="b"/>
                </a:tc>
                <a:extLst>
                  <a:ext uri="{0D108BD9-81ED-4DB2-BD59-A6C34878D82A}">
                    <a16:rowId xmlns:a16="http://schemas.microsoft.com/office/drawing/2014/main" val="1974460483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 bwMode="auto">
          <a:xfrm>
            <a:off x="7982006" y="2135555"/>
            <a:ext cx="4119418" cy="365955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Dashboards</a:t>
            </a:r>
            <a:endParaRPr 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20545" y="2501510"/>
            <a:ext cx="439238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sng" dirty="0">
                <a:solidFill>
                  <a:srgbClr val="0563C1"/>
                </a:solidFill>
                <a:latin typeface="Aptos"/>
                <a:ea typeface="Times New Roman" panose="02020603050405020304" pitchFamily="18" charset="0"/>
                <a:hlinkClick r:id="rId3" tooltip="https://bi-viz.corp.cox.com/#/views/ConnectsDashboard/ChannelShare"/>
              </a:rPr>
              <a:t>https://bi-viz.corp.cox.com/#/views/ConnectsDashboard/ChannelShare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sng" dirty="0">
                <a:solidFill>
                  <a:srgbClr val="0563C1"/>
                </a:solidFill>
                <a:latin typeface="Aptos"/>
                <a:ea typeface="Times New Roman" panose="02020603050405020304" pitchFamily="18" charset="0"/>
                <a:hlinkClick r:id="rId4" tooltip="https://bi-viz.corp.cox.com/#/views/Affordability/TECodeAudience"/>
              </a:rPr>
              <a:t>https://bi-viz.corp.cox.com/#/views/Affordability/TECodeAudience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sng" dirty="0">
                <a:solidFill>
                  <a:srgbClr val="0563C1"/>
                </a:solidFill>
                <a:latin typeface="Aptos"/>
                <a:ea typeface="Times New Roman" panose="02020603050405020304" pitchFamily="18" charset="0"/>
                <a:hlinkClick r:id="rId5" tooltip="https://bi-viz.corp.cox.com/#/views/DigitalDailyDigest/DailyDigest"/>
              </a:rPr>
              <a:t>https://bi-viz.corp.cox.com/#/views/DigitalDailyDigest/DailyDigest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sng" dirty="0">
                <a:solidFill>
                  <a:srgbClr val="0563C1"/>
                </a:solidFill>
                <a:latin typeface="Aptos"/>
                <a:ea typeface="Times New Roman" panose="02020603050405020304" pitchFamily="18" charset="0"/>
                <a:hlinkClick r:id="rId6" tooltip="https://bi-viz.corp.cox.com/#/views/DigitalPulse2_0/Summary"/>
              </a:rPr>
              <a:t>https://bi-viz.corp.cox.com/#/views/DigitalPulse2_0/Summary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sng" dirty="0">
                <a:solidFill>
                  <a:srgbClr val="0563C1"/>
                </a:solidFill>
                <a:latin typeface="Aptos"/>
                <a:ea typeface="Times New Roman" panose="02020603050405020304" pitchFamily="18" charset="0"/>
                <a:hlinkClick r:id="rId7" tooltip="https://bi-viz.corp.cox.com/#/views/HistoricalKPIs/Revenue"/>
              </a:rPr>
              <a:t>https://bi-viz.corp.cox.com/#/views/HistoricalKPIs/Revenue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sng" dirty="0">
                <a:solidFill>
                  <a:srgbClr val="0563C1"/>
                </a:solidFill>
                <a:latin typeface="Aptos"/>
                <a:ea typeface="Times New Roman" panose="02020603050405020304" pitchFamily="18" charset="0"/>
                <a:hlinkClick r:id="rId8" tooltip="https://bi-viz.corp.cox.com/#/views/NCRs/OnlineNCRs"/>
              </a:rPr>
              <a:t>https://bi-viz.corp.cox.com/#/views/NCRs/OnlineNCRs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sng" dirty="0">
                <a:solidFill>
                  <a:srgbClr val="0563C1"/>
                </a:solidFill>
                <a:latin typeface="Aptos"/>
                <a:ea typeface="Times New Roman" panose="02020603050405020304" pitchFamily="18" charset="0"/>
                <a:hlinkClick r:id="rId9" tooltip="https://bi-viz.corp.cox.com/#/views/OrderFunnelDashboard/OrderFunnelTrends"/>
              </a:rPr>
              <a:t>https://bi-viz.corp.cox.com/#/views/OrderFunnelDashboard/OrderFunnelTrends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sng" dirty="0">
                <a:solidFill>
                  <a:srgbClr val="0563C1"/>
                </a:solidFill>
                <a:latin typeface="Aptos"/>
                <a:ea typeface="Times New Roman" panose="02020603050405020304" pitchFamily="18" charset="0"/>
                <a:hlinkClick r:id="rId10" tooltip="https://bi-viz.corp.cox.com/#/views/Revenue/OnlineRevenue"/>
              </a:rPr>
              <a:t>https://bi-viz.corp.cox.com/#/views/Revenue/OnlineRevenue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sng" dirty="0">
                <a:solidFill>
                  <a:srgbClr val="0563C1"/>
                </a:solidFill>
                <a:latin typeface="Aptos"/>
                <a:ea typeface="Times New Roman" panose="02020603050405020304" pitchFamily="18" charset="0"/>
                <a:hlinkClick r:id="rId11" tooltip="https://bi-viz.corp.cox.com/#/views/SalesProjections/Summary"/>
              </a:rPr>
              <a:t>https://bi-viz.corp.cox.com/#/views/SalesProjections/Summary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sng" dirty="0">
                <a:solidFill>
                  <a:srgbClr val="0563C1"/>
                </a:solidFill>
                <a:latin typeface="Aptos"/>
                <a:ea typeface="Times New Roman" panose="02020603050405020304" pitchFamily="18" charset="0"/>
                <a:hlinkClick r:id="rId12" tooltip="https://bi-viz.corp.cox.com/#/views/MDUQuickConnectDashboard/NCR?:iid=5"/>
              </a:rPr>
              <a:t>https://bi-viz.corp.cox.com/#/views/MDUQuickConnectDashboard/NCR?:iid=5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u="sng" dirty="0">
                <a:solidFill>
                  <a:srgbClr val="0563C1"/>
                </a:solidFill>
                <a:latin typeface="Aptos"/>
                <a:ea typeface="Times New Roman" panose="02020603050405020304" pitchFamily="18" charset="0"/>
                <a:hlinkClick r:id="rId13" tooltip="https://bi-viz.corp.cox.com/#/views/NCRevenueDocument-Tables/NCRevenueTables"/>
              </a:rPr>
              <a:t>https://bi-viz.corp.cox.com/#/</a:t>
            </a:r>
            <a:r>
              <a:rPr lang="en-US" sz="1100" u="sng" dirty="0" smtClean="0">
                <a:solidFill>
                  <a:srgbClr val="0563C1"/>
                </a:solidFill>
                <a:latin typeface="Aptos"/>
                <a:ea typeface="Times New Roman" panose="02020603050405020304" pitchFamily="18" charset="0"/>
                <a:hlinkClick r:id="rId13" tooltip="https://bi-viz.corp.cox.com/#/views/NCRevenueDocument-Tables/NCRevenueTables"/>
              </a:rPr>
              <a:t>views/NCRevenueDocument-Tables/NCRevenueTables</a:t>
            </a:r>
            <a:endParaRPr lang="en-US" sz="1100" u="sng" dirty="0" smtClean="0">
              <a:solidFill>
                <a:srgbClr val="0563C1"/>
              </a:solidFill>
              <a:latin typeface="Aptos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100" dirty="0">
                <a:hlinkClick r:id="rId14" tooltip="https://bi-viz.corp.cox.com/#/site/csbi/workbooks/19041/views"/>
              </a:rPr>
              <a:t>https://bi-viz.corp.cox.com/#/site/CSBI/workbooks/19041/views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41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167678"/>
            <a:ext cx="11531969" cy="463610"/>
          </a:xfrm>
        </p:spPr>
        <p:txBody>
          <a:bodyPr/>
          <a:lstStyle/>
          <a:p>
            <a:r>
              <a:rPr lang="en-US" sz="2800" dirty="0">
                <a:cs typeface="Arial" panose="020B0604020202020204" pitchFamily="34" charset="0"/>
              </a:rPr>
              <a:t>Tableau UAT </a:t>
            </a:r>
            <a:r>
              <a:rPr lang="en-US" sz="2800" dirty="0" smtClean="0">
                <a:cs typeface="Arial" panose="020B0604020202020204" pitchFamily="34" charset="0"/>
              </a:rPr>
              <a:t>Project Status</a:t>
            </a:r>
            <a:endParaRPr lang="en-US" sz="28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-2231" y="734594"/>
            <a:ext cx="7772400" cy="274320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Key Headlines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6242" y="4421688"/>
            <a:ext cx="7753927" cy="276162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Risks &amp; Issues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294" y="999321"/>
            <a:ext cx="7770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Testing Checklist</a:t>
            </a:r>
          </a:p>
          <a:p>
            <a:r>
              <a:rPr lang="en-US" sz="1050" b="1" dirty="0"/>
              <a:t>Data Accuracy</a:t>
            </a:r>
            <a:r>
              <a:rPr lang="en-US" sz="1050" dirty="0"/>
              <a:t>: Ensure data from the new source is accurate and consistent.</a:t>
            </a:r>
          </a:p>
          <a:p>
            <a:r>
              <a:rPr lang="en-US" sz="1050" b="1" dirty="0"/>
              <a:t>Performance</a:t>
            </a:r>
            <a:r>
              <a:rPr lang="en-US" sz="1050" dirty="0"/>
              <a:t>: Test dashboard load times with the new data.</a:t>
            </a:r>
          </a:p>
          <a:p>
            <a:r>
              <a:rPr lang="en-US" sz="1050" b="1" dirty="0"/>
              <a:t>Error Handling</a:t>
            </a:r>
            <a:r>
              <a:rPr lang="en-US" sz="1050" dirty="0"/>
              <a:t>: Check for error messages, broken links, or missed data points.</a:t>
            </a:r>
          </a:p>
          <a:p>
            <a:r>
              <a:rPr lang="en-US" sz="1050" b="1" dirty="0"/>
              <a:t>Functionality</a:t>
            </a:r>
            <a:r>
              <a:rPr lang="en-US" sz="1050" dirty="0"/>
              <a:t>: Ensure that all dashboard features are working as expected.</a:t>
            </a:r>
          </a:p>
        </p:txBody>
      </p:sp>
      <p:sp>
        <p:nvSpPr>
          <p:cNvPr id="65" name="Flowchart: Connector 64"/>
          <p:cNvSpPr/>
          <p:nvPr/>
        </p:nvSpPr>
        <p:spPr>
          <a:xfrm>
            <a:off x="9210273" y="4064745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Flowchart: Connector 65"/>
          <p:cNvSpPr/>
          <p:nvPr/>
        </p:nvSpPr>
        <p:spPr>
          <a:xfrm>
            <a:off x="9394764" y="1027419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lowchart: Connector 66"/>
          <p:cNvSpPr/>
          <p:nvPr/>
        </p:nvSpPr>
        <p:spPr>
          <a:xfrm>
            <a:off x="10789453" y="1020134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45027"/>
              </p:ext>
            </p:extLst>
          </p:nvPr>
        </p:nvGraphicFramePr>
        <p:xfrm>
          <a:off x="7972407" y="1212019"/>
          <a:ext cx="4119418" cy="48691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9418">
                  <a:extLst>
                    <a:ext uri="{9D8B030D-6E8A-4147-A177-3AD203B41FA5}">
                      <a16:colId xmlns:a16="http://schemas.microsoft.com/office/drawing/2014/main" val="644725935"/>
                    </a:ext>
                  </a:extLst>
                </a:gridCol>
              </a:tblGrid>
              <a:tr h="2498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 Objective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14404"/>
                  </a:ext>
                </a:extLst>
              </a:tr>
              <a:tr h="1090330">
                <a:tc>
                  <a:txBody>
                    <a:bodyPr/>
                    <a:lstStyle/>
                    <a:p>
                      <a:endParaRPr lang="en-US" sz="1100" b="1" dirty="0" smtClean="0"/>
                    </a:p>
                    <a:p>
                      <a:r>
                        <a:rPr lang="en-US" sz="1100" dirty="0" smtClean="0"/>
                        <a:t>The primary objective is to integrate a new data source into the existing ecosystem of 12 dashboards, ensuring seamless data flow and functionality across all dashboards. This process includes:</a:t>
                      </a:r>
                    </a:p>
                    <a:p>
                      <a:r>
                        <a:rPr lang="en-US" sz="1100" b="1" dirty="0" smtClean="0"/>
                        <a:t>Testing</a:t>
                      </a:r>
                      <a:r>
                        <a:rPr lang="en-US" sz="1100" dirty="0" smtClean="0"/>
                        <a:t>: Thoroughly testing the dashboards to validate data accuracy, performance, and overall system integration with the new data source.</a:t>
                      </a:r>
                    </a:p>
                    <a:p>
                      <a:r>
                        <a:rPr lang="en-US" sz="1100" b="1" dirty="0" smtClean="0"/>
                        <a:t>Dev Environment Integration</a:t>
                      </a:r>
                      <a:r>
                        <a:rPr lang="en-US" sz="1100" dirty="0" smtClean="0"/>
                        <a:t>: Switching all relevant dashboards to the development environment to ensure that the new data source integrates properly, without affecting the current system or performance.</a:t>
                      </a:r>
                    </a:p>
                    <a:p>
                      <a:r>
                        <a:rPr lang="en-US" sz="1100" b="1" dirty="0" smtClean="0"/>
                        <a:t>Data Consistency</a:t>
                      </a:r>
                      <a:r>
                        <a:rPr lang="en-US" sz="1100" dirty="0" smtClean="0"/>
                        <a:t>: Ensuring that the new data source aligns with the current data models and dashboard requirements for all 12 dashboards, with a focus on maintaining data consistency and integrity.</a:t>
                      </a:r>
                    </a:p>
                    <a:p>
                      <a:r>
                        <a:rPr lang="en-US" sz="1100" b="1" dirty="0" smtClean="0"/>
                        <a:t>Performance Optimization</a:t>
                      </a:r>
                      <a:r>
                        <a:rPr lang="en-US" sz="1100" dirty="0" smtClean="0"/>
                        <a:t>: Conducting performance testing to assess the load times and responsiveness of the dashboards with the new data source in place.</a:t>
                      </a:r>
                    </a:p>
                    <a:p>
                      <a:r>
                        <a:rPr lang="en-US" sz="1100" b="1" dirty="0" smtClean="0"/>
                        <a:t>Validation &amp; Sign-Off</a:t>
                      </a:r>
                      <a:r>
                        <a:rPr lang="en-US" sz="1100" dirty="0" smtClean="0"/>
                        <a:t>: Ensuring stakeholder approval by reviewing results and confirming that the dashboards perform as expected with the new data source.</a:t>
                      </a:r>
                    </a:p>
                    <a:p>
                      <a:r>
                        <a:rPr lang="en-US" sz="1100" b="1" dirty="0" smtClean="0"/>
                        <a:t>Deployment</a:t>
                      </a:r>
                      <a:r>
                        <a:rPr lang="en-US" sz="1100" dirty="0" smtClean="0"/>
                        <a:t>: Finalizing the switch to production once the development environment testing phase is completed successfully.</a:t>
                      </a:r>
                    </a:p>
                    <a:p>
                      <a:r>
                        <a:rPr lang="en-US" sz="1100" dirty="0" smtClean="0"/>
                        <a:t>By achieving this objective, the team aims to enhance the accuracy, reliability, and efficiency of the 12 dashboards, ensuring that they are ready for use in a live environment with optimal performance.</a:t>
                      </a:r>
                    </a:p>
                    <a:p>
                      <a:endParaRPr lang="en-US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13304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91294" y="1933027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b="1" dirty="0" smtClean="0"/>
              <a:t>Integrating </a:t>
            </a:r>
            <a:r>
              <a:rPr lang="en-US" sz="1100" b="1" dirty="0"/>
              <a:t>New Data Source into Dev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 smtClean="0"/>
              <a:t> </a:t>
            </a:r>
            <a:r>
              <a:rPr lang="en-US" sz="1100" b="1" dirty="0"/>
              <a:t>1</a:t>
            </a:r>
            <a:r>
              <a:rPr lang="en-US" sz="1100" dirty="0"/>
              <a:t>: Data mapping and extraction from the new data 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 smtClean="0"/>
              <a:t>2</a:t>
            </a:r>
            <a:r>
              <a:rPr lang="en-US" sz="1100" dirty="0"/>
              <a:t>: Update dashboard queries and data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 smtClean="0"/>
              <a:t>3</a:t>
            </a:r>
            <a:r>
              <a:rPr lang="en-US" sz="1100" dirty="0"/>
              <a:t>: Test data population and integration into dashboard.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 smtClean="0"/>
              <a:t>4</a:t>
            </a:r>
            <a:r>
              <a:rPr lang="en-US" sz="1100" dirty="0"/>
              <a:t>: Validate data accuracy with sample test cases</a:t>
            </a:r>
            <a:r>
              <a:rPr lang="en-US" sz="11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b="1" dirty="0"/>
              <a:t>Key Considerations for Switching Dashboards to Dev Environment</a:t>
            </a:r>
          </a:p>
          <a:p>
            <a:r>
              <a:rPr lang="en-US" sz="1100" b="1" dirty="0"/>
              <a:t>Data Validation</a:t>
            </a:r>
            <a:r>
              <a:rPr lang="en-US" sz="1100" dirty="0"/>
              <a:t>: Ensure the new data source matches expected formats and values.</a:t>
            </a:r>
          </a:p>
          <a:p>
            <a:r>
              <a:rPr lang="en-US" sz="1100" b="1" dirty="0"/>
              <a:t>Performance Testing</a:t>
            </a:r>
            <a:r>
              <a:rPr lang="en-US" sz="1100" dirty="0"/>
              <a:t>: Check for speed and responsiveness with the new data source.</a:t>
            </a:r>
          </a:p>
          <a:p>
            <a:r>
              <a:rPr lang="en-US" sz="1100" b="1" dirty="0"/>
              <a:t>System Checks</a:t>
            </a:r>
            <a:r>
              <a:rPr lang="en-US" sz="1100" dirty="0"/>
              <a:t>: Verify that the new data source does not interfere with existing data flows or system operations.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7982006" y="1199704"/>
            <a:ext cx="4119418" cy="365955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US" sz="11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38149"/>
              </p:ext>
            </p:extLst>
          </p:nvPr>
        </p:nvGraphicFramePr>
        <p:xfrm>
          <a:off x="16242" y="4720648"/>
          <a:ext cx="7753928" cy="17391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1892">
                  <a:extLst>
                    <a:ext uri="{9D8B030D-6E8A-4147-A177-3AD203B41FA5}">
                      <a16:colId xmlns:a16="http://schemas.microsoft.com/office/drawing/2014/main" val="3319198416"/>
                    </a:ext>
                  </a:extLst>
                </a:gridCol>
                <a:gridCol w="649544">
                  <a:extLst>
                    <a:ext uri="{9D8B030D-6E8A-4147-A177-3AD203B41FA5}">
                      <a16:colId xmlns:a16="http://schemas.microsoft.com/office/drawing/2014/main" val="1842164047"/>
                    </a:ext>
                  </a:extLst>
                </a:gridCol>
                <a:gridCol w="649544">
                  <a:extLst>
                    <a:ext uri="{9D8B030D-6E8A-4147-A177-3AD203B41FA5}">
                      <a16:colId xmlns:a16="http://schemas.microsoft.com/office/drawing/2014/main" val="1791226982"/>
                    </a:ext>
                  </a:extLst>
                </a:gridCol>
                <a:gridCol w="974316">
                  <a:extLst>
                    <a:ext uri="{9D8B030D-6E8A-4147-A177-3AD203B41FA5}">
                      <a16:colId xmlns:a16="http://schemas.microsoft.com/office/drawing/2014/main" val="2704588215"/>
                    </a:ext>
                  </a:extLst>
                </a:gridCol>
                <a:gridCol w="974316">
                  <a:extLst>
                    <a:ext uri="{9D8B030D-6E8A-4147-A177-3AD203B41FA5}">
                      <a16:colId xmlns:a16="http://schemas.microsoft.com/office/drawing/2014/main" val="746291927"/>
                    </a:ext>
                  </a:extLst>
                </a:gridCol>
                <a:gridCol w="974316">
                  <a:extLst>
                    <a:ext uri="{9D8B030D-6E8A-4147-A177-3AD203B41FA5}">
                      <a16:colId xmlns:a16="http://schemas.microsoft.com/office/drawing/2014/main" val="3876922660"/>
                    </a:ext>
                  </a:extLst>
                </a:gridCol>
              </a:tblGrid>
              <a:tr h="99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Issues With Data Source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</a:rPr>
                        <a:t>Description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b"/>
                </a:tc>
                <a:extLst>
                  <a:ext uri="{0D108BD9-81ED-4DB2-BD59-A6C34878D82A}">
                    <a16:rowId xmlns:a16="http://schemas.microsoft.com/office/drawing/2014/main" val="4122327725"/>
                  </a:ext>
                </a:extLst>
              </a:tr>
              <a:tr h="994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u="none" strike="noStrike">
                          <a:effectLst/>
                        </a:rPr>
                        <a:t>DS issue with DS order funnel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39" marR="4939" marT="4939" marB="0" anchor="ctr"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>
                          <a:effectLst/>
                        </a:rPr>
                        <a:t>Data sorce data need to be present in athena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82078"/>
                  </a:ext>
                </a:extLst>
              </a:tr>
              <a:tr h="994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u="none" strike="noStrike">
                          <a:effectLst/>
                        </a:rPr>
                        <a:t>DS fore cast,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39" marR="4939" marT="4939" marB="0" anchor="ctr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>
                          <a:effectLst/>
                        </a:rPr>
                        <a:t>Accuracy of data is needed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b"/>
                </a:tc>
                <a:extLst>
                  <a:ext uri="{0D108BD9-81ED-4DB2-BD59-A6C34878D82A}">
                    <a16:rowId xmlns:a16="http://schemas.microsoft.com/office/drawing/2014/main" val="3513887630"/>
                  </a:ext>
                </a:extLst>
              </a:tr>
              <a:tr h="24547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u="none" strike="noStrike">
                          <a:effectLst/>
                        </a:rPr>
                        <a:t>DS Alerts,) , 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39" marR="4939" marT="4939" marB="0" anchor="ctr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>
                          <a:effectLst/>
                        </a:rPr>
                        <a:t>Recent data Need to be present.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b"/>
                </a:tc>
                <a:extLst>
                  <a:ext uri="{0D108BD9-81ED-4DB2-BD59-A6C34878D82A}">
                    <a16:rowId xmlns:a16="http://schemas.microsoft.com/office/drawing/2014/main" val="2657478817"/>
                  </a:ext>
                </a:extLst>
              </a:tr>
              <a:tr h="37588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u="none" strike="noStrike" dirty="0">
                          <a:effectLst/>
                        </a:rPr>
                        <a:t>CB Chat Sessions (Marketing, DS CB </a:t>
                      </a:r>
                      <a:r>
                        <a:rPr lang="en-US" sz="1050" b="0" u="none" strike="noStrike" dirty="0" err="1">
                          <a:effectLst/>
                        </a:rPr>
                        <a:t>Mktg</a:t>
                      </a:r>
                      <a:r>
                        <a:rPr lang="en-US" sz="1050" b="0" u="none" strike="noStrike" dirty="0">
                          <a:effectLst/>
                        </a:rPr>
                        <a:t> Channel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b"/>
                </a:tc>
                <a:extLst>
                  <a:ext uri="{0D108BD9-81ED-4DB2-BD59-A6C34878D82A}">
                    <a16:rowId xmlns:a16="http://schemas.microsoft.com/office/drawing/2014/main" val="2786661963"/>
                  </a:ext>
                </a:extLst>
              </a:tr>
              <a:tr h="37588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u="none" strike="noStrike">
                          <a:effectLst/>
                        </a:rPr>
                        <a:t>CB Marketing Source - call metr, DS CB Campaigns, SFO - Sales Order Details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b"/>
                </a:tc>
                <a:extLst>
                  <a:ext uri="{0D108BD9-81ED-4DB2-BD59-A6C34878D82A}">
                    <a16:rowId xmlns:a16="http://schemas.microsoft.com/office/drawing/2014/main" val="3951114990"/>
                  </a:ext>
                </a:extLst>
              </a:tr>
              <a:tr h="2470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50" b="0" u="none" strike="noStrike">
                          <a:effectLst/>
                        </a:rPr>
                        <a:t>CBForce Leads, DS CB Buyflow, DS CB Page Type | Project : Coll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39" marR="4939" marT="4939" marB="0" anchor="b"/>
                </a:tc>
                <a:extLst>
                  <a:ext uri="{0D108BD9-81ED-4DB2-BD59-A6C34878D82A}">
                    <a16:rowId xmlns:a16="http://schemas.microsoft.com/office/drawing/2014/main" val="340216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04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778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cUEH2J4HibCRnIGpAbFA"/>
</p:tagLst>
</file>

<file path=ppt/theme/theme1.xml><?xml version="1.0" encoding="utf-8"?>
<a:theme xmlns:a="http://schemas.openxmlformats.org/drawingml/2006/main" name="Cox Communications 2019 Template (16x9)">
  <a:themeElements>
    <a:clrScheme name="Cox Communications 2019">
      <a:dk1>
        <a:srgbClr val="000000"/>
      </a:dk1>
      <a:lt1>
        <a:srgbClr val="FFFFFF"/>
      </a:lt1>
      <a:dk2>
        <a:srgbClr val="455051"/>
      </a:dk2>
      <a:lt2>
        <a:srgbClr val="B9C9D2"/>
      </a:lt2>
      <a:accent1>
        <a:srgbClr val="009AE0"/>
      </a:accent1>
      <a:accent2>
        <a:srgbClr val="285A93"/>
      </a:accent2>
      <a:accent3>
        <a:srgbClr val="00A846"/>
      </a:accent3>
      <a:accent4>
        <a:srgbClr val="127C65"/>
      </a:accent4>
      <a:accent5>
        <a:srgbClr val="028399"/>
      </a:accent5>
      <a:accent6>
        <a:srgbClr val="828E96"/>
      </a:accent6>
      <a:hlink>
        <a:srgbClr val="009AE0"/>
      </a:hlink>
      <a:folHlink>
        <a:srgbClr val="7D55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tx1">
                <a:lumMod val="65000"/>
                <a:lumOff val="35000"/>
              </a:schemeClr>
            </a:solidFill>
            <a:latin typeface="+mj-lt"/>
          </a:defRPr>
        </a:defPPr>
      </a:lstStyle>
    </a:txDef>
  </a:objectDefaults>
  <a:extraClrSchemeLst/>
  <a:custClrLst>
    <a:custClr name="COX Custom Orange">
      <a:srgbClr val="FC9318"/>
    </a:custClr>
    <a:custClr name="COX Custom Red">
      <a:srgbClr val="CD0000"/>
    </a:custClr>
    <a:custClr name="COX Custom Purple">
      <a:srgbClr val="7D55A0"/>
    </a:custClr>
  </a:custClrLst>
  <a:extLst>
    <a:ext uri="{05A4C25C-085E-4340-85A3-A5531E510DB2}">
      <thm15:themeFamily xmlns:thm15="http://schemas.microsoft.com/office/thememl/2012/main" name="Office Theme" id="{7C44F730-0DCC-4F6B-9774-F5D59B0B0284}" vid="{0757259E-854C-4462-8D68-7D72250E9CC8}"/>
    </a:ext>
  </a:extLst>
</a:theme>
</file>

<file path=ppt/theme/theme2.xml><?xml version="1.0" encoding="utf-8"?>
<a:theme xmlns:a="http://schemas.openxmlformats.org/drawingml/2006/main" name="2_Cox Communications 2019 Template (16x9)">
  <a:themeElements>
    <a:clrScheme name="Cox Communications 2019">
      <a:dk1>
        <a:srgbClr val="000000"/>
      </a:dk1>
      <a:lt1>
        <a:srgbClr val="FFFFFF"/>
      </a:lt1>
      <a:dk2>
        <a:srgbClr val="455051"/>
      </a:dk2>
      <a:lt2>
        <a:srgbClr val="B9C9D2"/>
      </a:lt2>
      <a:accent1>
        <a:srgbClr val="009AE0"/>
      </a:accent1>
      <a:accent2>
        <a:srgbClr val="285A93"/>
      </a:accent2>
      <a:accent3>
        <a:srgbClr val="00A846"/>
      </a:accent3>
      <a:accent4>
        <a:srgbClr val="127C65"/>
      </a:accent4>
      <a:accent5>
        <a:srgbClr val="028399"/>
      </a:accent5>
      <a:accent6>
        <a:srgbClr val="828E96"/>
      </a:accent6>
      <a:hlink>
        <a:srgbClr val="009AE0"/>
      </a:hlink>
      <a:folHlink>
        <a:srgbClr val="7D55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tx1">
                <a:lumMod val="65000"/>
                <a:lumOff val="35000"/>
              </a:schemeClr>
            </a:solidFill>
            <a:latin typeface="+mj-lt"/>
          </a:defRPr>
        </a:defPPr>
      </a:lstStyle>
    </a:txDef>
  </a:objectDefaults>
  <a:extraClrSchemeLst/>
  <a:custClrLst>
    <a:custClr name="COX Custom Orange">
      <a:srgbClr val="FC9318"/>
    </a:custClr>
    <a:custClr name="COX Custom Red">
      <a:srgbClr val="CD0000"/>
    </a:custClr>
    <a:custClr name="COX Custom Purple">
      <a:srgbClr val="7D55A0"/>
    </a:custClr>
  </a:custClrLst>
  <a:extLst>
    <a:ext uri="{05A4C25C-085E-4340-85A3-A5531E510DB2}">
      <thm15:themeFamily xmlns:thm15="http://schemas.microsoft.com/office/thememl/2012/main" name="Cox Template" id="{9D7ED8C9-5839-4D45-847A-830E5890C0E9}" vid="{462980A9-AAA7-F748-89EF-9F306C1125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262C325E63C4996D03021E06489BC" ma:contentTypeVersion="11" ma:contentTypeDescription="Create a new document." ma:contentTypeScope="" ma:versionID="e3e202fb0db87ec119a9013ce38f22ea">
  <xsd:schema xmlns:xsd="http://www.w3.org/2001/XMLSchema" xmlns:xs="http://www.w3.org/2001/XMLSchema" xmlns:p="http://schemas.microsoft.com/office/2006/metadata/properties" xmlns:ns2="80b69f1d-ead9-4f3d-aa02-a5292de2edf1" xmlns:ns3="6b02dde0-9120-4d29-843e-f6bda0c0a5d5" targetNamespace="http://schemas.microsoft.com/office/2006/metadata/properties" ma:root="true" ma:fieldsID="89b7384d0103bd788a0a0e93e1913e24" ns2:_="" ns3:_="">
    <xsd:import namespace="80b69f1d-ead9-4f3d-aa02-a5292de2edf1"/>
    <xsd:import namespace="6b02dde0-9120-4d29-843e-f6bda0c0a5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69f1d-ead9-4f3d-aa02-a5292de2ed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1b9a2b0-d64c-4e95-80ab-8818a25a54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2dde0-9120-4d29-843e-f6bda0c0a5d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3c0f1cb-7a1d-42db-989d-7c95dd2aea34}" ma:internalName="TaxCatchAll" ma:showField="CatchAllData" ma:web="6b02dde0-9120-4d29-843e-f6bda0c0a5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b69f1d-ead9-4f3d-aa02-a5292de2edf1">
      <Terms xmlns="http://schemas.microsoft.com/office/infopath/2007/PartnerControls"/>
    </lcf76f155ced4ddcb4097134ff3c332f>
    <TaxCatchAll xmlns="6b02dde0-9120-4d29-843e-f6bda0c0a5d5" xsi:nil="true"/>
  </documentManagement>
</p:properties>
</file>

<file path=customXml/itemProps1.xml><?xml version="1.0" encoding="utf-8"?>
<ds:datastoreItem xmlns:ds="http://schemas.openxmlformats.org/officeDocument/2006/customXml" ds:itemID="{C3C4EEA6-4AC2-43D9-BAD3-2815A4EC7F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b69f1d-ead9-4f3d-aa02-a5292de2edf1"/>
    <ds:schemaRef ds:uri="6b02dde0-9120-4d29-843e-f6bda0c0a5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90CAD8-6F0C-42A0-89AB-C66F740BF3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13AF2-E39A-4FD2-B967-9FAE27A81BE6}">
  <ds:schemaRefs>
    <ds:schemaRef ds:uri="6b02dde0-9120-4d29-843e-f6bda0c0a5d5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80b69f1d-ead9-4f3d-aa02-a5292de2edf1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1907</TotalTime>
  <Words>1283</Words>
  <Application>Microsoft Office PowerPoint</Application>
  <PresentationFormat>Widescreen</PresentationFormat>
  <Paragraphs>227</Paragraphs>
  <Slides>6</Slides>
  <Notes>4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Proxima Nova</vt:lpstr>
      <vt:lpstr>Proxima Nova Black</vt:lpstr>
      <vt:lpstr>Proxima Nova Light</vt:lpstr>
      <vt:lpstr>Segoe UI</vt:lpstr>
      <vt:lpstr>Times New Roman</vt:lpstr>
      <vt:lpstr>Cox Communications 2019 Template (16x9)</vt:lpstr>
      <vt:lpstr>2_Cox Communications 2019 Template (16x9)</vt:lpstr>
      <vt:lpstr>think-cell Slide</vt:lpstr>
      <vt:lpstr>Tableau UAT Project Updates</vt:lpstr>
      <vt:lpstr>Tableau UAT Project Milestones Status – 05th December 2024 </vt:lpstr>
      <vt:lpstr>Data Dependencies and Identified Issues Status – 05th December 2024 </vt:lpstr>
      <vt:lpstr>UAT 12 Dashboard Status December 5, 2024 </vt:lpstr>
      <vt:lpstr>Tableau UAT Project Status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Lois (CCI-Atlanta)</dc:creator>
  <cp:lastModifiedBy>Harvinder Singh59</cp:lastModifiedBy>
  <cp:revision>154</cp:revision>
  <cp:lastPrinted>2023-03-15T15:20:58Z</cp:lastPrinted>
  <dcterms:created xsi:type="dcterms:W3CDTF">2016-12-14T14:35:04Z</dcterms:created>
  <dcterms:modified xsi:type="dcterms:W3CDTF">2024-12-05T16:27:54Z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0x010100096262C325E63C4996D03021E06489BC</vt:lpwstr>
  </property>
</Properties>
</file>