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56" userDrawn="1">
          <p15:clr>
            <a:srgbClr val="A4A3A4"/>
          </p15:clr>
        </p15:guide>
        <p15:guide id="4" pos="5626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  <a:srgbClr val="8FE2FF"/>
    <a:srgbClr val="DADADA"/>
    <a:srgbClr val="C8E8FC"/>
    <a:srgbClr val="D2DC78"/>
    <a:srgbClr val="7D8CA0"/>
    <a:srgbClr val="F7941D"/>
    <a:srgbClr val="DCCD78"/>
    <a:srgbClr val="19974C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8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805" y="62"/>
      </p:cViewPr>
      <p:guideLst>
        <p:guide pos="156"/>
        <p:guide pos="5626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81C37-9FEB-4137-968D-93E79894C79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A1DC-61FF-471E-AE59-93D5805EC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622"/>
            <a:ext cx="9143998" cy="5038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370" y="5797121"/>
            <a:ext cx="4279903" cy="438582"/>
          </a:xfrm>
        </p:spPr>
        <p:txBody>
          <a:bodyPr anchor="t"/>
          <a:lstStyle>
            <a:lvl1pPr algn="l">
              <a:defRPr sz="25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354513"/>
            <a:ext cx="2213045" cy="44260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5814598" y="5855177"/>
            <a:ext cx="1388522" cy="313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dley" charset="0"/>
                <a:ea typeface="Radley" charset="0"/>
                <a:cs typeface="Radley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1D5574"/>
                </a:solidFill>
              </a:rPr>
              <a:t>Presented to: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873239" y="6400414"/>
            <a:ext cx="20574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 charset="0"/>
                <a:cs typeface="Roboto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Picture (be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8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9925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60818" y="4195482"/>
            <a:ext cx="4190714" cy="2031145"/>
          </a:xfrm>
          <a:ln w="9525"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739925" y="4195482"/>
            <a:ext cx="4190714" cy="2031145"/>
          </a:xfrm>
          <a:ln w="9525"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0818" y="1381911"/>
            <a:ext cx="4190714" cy="2638760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739925" y="1381911"/>
            <a:ext cx="4190714" cy="2638760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Picture (in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60818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tIns="219456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4739925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tIns="219456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8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9925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3071" y="1488462"/>
            <a:ext cx="3986208" cy="192356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842178" y="1488462"/>
            <a:ext cx="3986208" cy="192356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28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0817" y="977251"/>
            <a:ext cx="866982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First and Last 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Office</a:t>
            </a:r>
          </a:p>
          <a:p>
            <a:pPr lvl="0"/>
            <a:r>
              <a:rPr lang="en-US" dirty="0"/>
              <a:t>Phone: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63072" y="1094691"/>
            <a:ext cx="1465728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60817" y="2774860"/>
            <a:ext cx="866982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First and Last 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Office</a:t>
            </a:r>
          </a:p>
          <a:p>
            <a:pPr lvl="0"/>
            <a:r>
              <a:rPr lang="en-US" dirty="0"/>
              <a:t>Phone: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363072" y="2892300"/>
            <a:ext cx="1465728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60817" y="4572469"/>
            <a:ext cx="8669821" cy="1649835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 lIns="2011680" tIns="4572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First and Last 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Office</a:t>
            </a:r>
          </a:p>
          <a:p>
            <a:pPr lvl="0"/>
            <a:r>
              <a:rPr lang="en-US" dirty="0"/>
              <a:t>Phone: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363072" y="4689909"/>
            <a:ext cx="1465728" cy="141495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3032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or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10276" y="2123065"/>
            <a:ext cx="6874742" cy="48013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228600" indent="0">
              <a:buNone/>
              <a:defRPr sz="2000"/>
            </a:lvl2pPr>
            <a:lvl3pPr marL="457200" indent="0">
              <a:buNone/>
              <a:defRPr sz="2000"/>
            </a:lvl3pPr>
            <a:lvl4pPr marL="685800" indent="0">
              <a:buNone/>
              <a:defRPr sz="2000"/>
            </a:lvl4pPr>
            <a:lvl5pPr marL="914400" indent="0">
              <a:buNone/>
              <a:defRPr sz="2000"/>
            </a:lvl5pPr>
          </a:lstStyle>
          <a:p>
            <a:pPr lvl="0"/>
            <a:r>
              <a:rPr lang="en-US" dirty="0"/>
              <a:t>eClerx Digital has delivered …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62862" y="947168"/>
            <a:ext cx="1132899" cy="995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None/>
              <a:defRPr sz="287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</a:defRPr>
            </a:lvl3pPr>
            <a:lvl4pPr marL="685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</a:defRPr>
            </a:lvl4pPr>
            <a:lvl5pPr marL="914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Roboto" pitchFamily="2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lnSpc>
                <a:spcPct val="80000"/>
              </a:lnSpc>
            </a:pPr>
            <a:r>
              <a:rPr lang="en-US" dirty="0"/>
              <a:t>“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76" y="3598302"/>
            <a:ext cx="6874742" cy="874085"/>
          </a:xfrm>
        </p:spPr>
        <p:txBody>
          <a:bodyPr/>
          <a:lstStyle>
            <a:lvl1pPr marL="0" indent="0" algn="r">
              <a:lnSpc>
                <a:spcPct val="85000"/>
              </a:lnSpc>
              <a:buNone/>
              <a:defRPr sz="1600" i="1" baseline="0"/>
            </a:lvl1pPr>
            <a:lvl2pPr marL="228600" indent="0">
              <a:buNone/>
              <a:defRPr sz="2000"/>
            </a:lvl2pPr>
            <a:lvl3pPr marL="457200" indent="0">
              <a:buNone/>
              <a:defRPr sz="2000"/>
            </a:lvl3pPr>
            <a:lvl4pPr marL="685800" indent="0">
              <a:buNone/>
              <a:defRPr sz="2000"/>
            </a:lvl4pPr>
            <a:lvl5pPr marL="914400" indent="0">
              <a:buNone/>
              <a:defRPr sz="2000"/>
            </a:lvl5pPr>
          </a:lstStyle>
          <a:p>
            <a:pPr lvl="0"/>
            <a:r>
              <a:rPr lang="en-US" dirty="0"/>
              <a:t>— Source Name</a:t>
            </a:r>
          </a:p>
          <a:p>
            <a:pPr lvl="0"/>
            <a:r>
              <a:rPr lang="en-US" dirty="0"/>
              <a:t>Designation</a:t>
            </a:r>
          </a:p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73399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8" y="252015"/>
            <a:ext cx="1430892" cy="28617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676089" y="6400413"/>
            <a:ext cx="373820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fld id="{8778B5AF-9E1F-4B6F-BFCC-CCB7C3473770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7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70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622"/>
            <a:ext cx="9143998" cy="5038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370" y="5797121"/>
            <a:ext cx="4279903" cy="438582"/>
          </a:xfrm>
        </p:spPr>
        <p:txBody>
          <a:bodyPr anchor="t"/>
          <a:lstStyle>
            <a:lvl1pPr algn="l">
              <a:defRPr sz="25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354513"/>
            <a:ext cx="2213045" cy="4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eCler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5"/>
          <a:stretch/>
        </p:blipFill>
        <p:spPr>
          <a:xfrm>
            <a:off x="0" y="1"/>
            <a:ext cx="9144000" cy="1880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819" y="139081"/>
            <a:ext cx="6612420" cy="701731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8" y="252015"/>
            <a:ext cx="1430892" cy="28617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76089" y="6400413"/>
            <a:ext cx="373820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fld id="{8778B5AF-9E1F-4B6F-BFCC-CCB7C3473770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3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" b="332"/>
          <a:stretch/>
        </p:blipFill>
        <p:spPr>
          <a:xfrm>
            <a:off x="0" y="0"/>
            <a:ext cx="9144000" cy="188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8" y="252015"/>
            <a:ext cx="1430892" cy="2861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676089" y="6400413"/>
            <a:ext cx="373820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fld id="{8778B5AF-9E1F-4B6F-BFCC-CCB7C3473770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8 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144589"/>
            <a:ext cx="8686800" cy="1115690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spcBef>
                <a:spcPts val="0"/>
              </a:spcBef>
              <a:spcAft>
                <a:spcPts val="450"/>
              </a:spcAft>
              <a:buFont typeface="Wingdings" pitchFamily="2" charset="2"/>
              <a:buChar char="§"/>
              <a:defRPr lang="en-US" sz="135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" pitchFamily="34" charset="0"/>
              <a:buChar char="–"/>
              <a:defRPr lang="en-US" sz="135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1435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" pitchFamily="34" charset="0"/>
              <a:buChar char="»"/>
              <a:defRPr lang="en-US" sz="135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80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 Unicode MS" pitchFamily="34" charset="-128"/>
              <a:buChar char="◆"/>
              <a:defRPr lang="en-US" sz="135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0625" y="274640"/>
            <a:ext cx="6383864" cy="79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5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8" y="981801"/>
            <a:ext cx="8669821" cy="1785104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1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4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1" y="2"/>
            <a:ext cx="6388100" cy="74771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>
              <a:defRPr sz="1800" b="1">
                <a:solidFill>
                  <a:srgbClr val="325A8C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914400"/>
            <a:ext cx="8686800" cy="931024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spcBef>
                <a:spcPts val="0"/>
              </a:spcBef>
              <a:spcAft>
                <a:spcPts val="450"/>
              </a:spcAft>
              <a:buFont typeface="Wingdings" pitchFamily="2" charset="2"/>
              <a:buChar char="§"/>
              <a:defRPr lang="en-US" sz="1050" baseline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34290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" pitchFamily="34" charset="0"/>
              <a:buChar char="–"/>
              <a:defRPr lang="en-US" sz="105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51435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" pitchFamily="34" charset="0"/>
              <a:buChar char="»"/>
              <a:defRPr lang="en-US" sz="105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685800" indent="-171450" algn="l" rtl="0" eaLnBrk="0" fontAlgn="base" hangingPunct="0">
              <a:spcBef>
                <a:spcPts val="0"/>
              </a:spcBef>
              <a:spcAft>
                <a:spcPts val="450"/>
              </a:spcAft>
              <a:buClrTx/>
              <a:buFont typeface="Arial Unicode MS" pitchFamily="34" charset="-128"/>
              <a:buChar char="◆"/>
              <a:defRPr lang="en-US" sz="105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3415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237409"/>
            <a:ext cx="5105400" cy="383182"/>
          </a:xfrm>
          <a:prstGeom prst="rect">
            <a:avLst/>
          </a:prstGeom>
        </p:spPr>
        <p:txBody>
          <a:bodyPr anchor="ctr"/>
          <a:lstStyle>
            <a:lvl1pPr algn="ctr">
              <a:defRPr sz="2100" b="1">
                <a:solidFill>
                  <a:srgbClr val="325A8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28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499748" cy="702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8" y="278909"/>
            <a:ext cx="1430892" cy="286179"/>
          </a:xfrm>
          <a:prstGeom prst="rect">
            <a:avLst/>
          </a:prstGeom>
        </p:spPr>
      </p:pic>
      <p:sp>
        <p:nvSpPr>
          <p:cNvPr id="8" name="Content Placeholder 12"/>
          <p:cNvSpPr>
            <a:spLocks noGrp="1"/>
          </p:cNvSpPr>
          <p:nvPr>
            <p:ph sz="quarter" idx="10"/>
          </p:nvPr>
        </p:nvSpPr>
        <p:spPr>
          <a:xfrm>
            <a:off x="395289" y="165100"/>
            <a:ext cx="3262312" cy="400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3pPr>
            <a:lvl4pPr marL="1028700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Radley" charset="0"/>
                <a:ea typeface="Radley" charset="0"/>
                <a:cs typeface="Radley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8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Unde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8" y="4110478"/>
            <a:ext cx="8669821" cy="1477328"/>
          </a:xfrm>
        </p:spPr>
        <p:txBody>
          <a:bodyPr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8" y="1381911"/>
            <a:ext cx="4190714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39925" y="1381911"/>
            <a:ext cx="4190714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60818" y="4110478"/>
            <a:ext cx="4190714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739925" y="4110478"/>
            <a:ext cx="4190714" cy="2116149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8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9925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60818" y="3710368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39925" y="3710368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4</a:t>
            </a:r>
          </a:p>
        </p:txBody>
      </p:sp>
    </p:spTree>
    <p:extLst>
      <p:ext uri="{BB962C8B-B14F-4D97-AF65-F5344CB8AC3E}">
        <p14:creationId xmlns:p14="http://schemas.microsoft.com/office/powerpoint/2010/main" val="263161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8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39925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8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9925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24562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9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42003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3201411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9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42003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01411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9053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60818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739925" y="1381911"/>
            <a:ext cx="4190714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8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9925" y="981801"/>
            <a:ext cx="4190714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4888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60819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01411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142003" y="1381911"/>
            <a:ext cx="2788636" cy="484471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60819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42003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01411" y="981801"/>
            <a:ext cx="2788636" cy="40011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7917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9748" cy="702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8" y="252015"/>
            <a:ext cx="1430892" cy="286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819" y="139081"/>
            <a:ext cx="6612420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818" y="981801"/>
            <a:ext cx="8669821" cy="17851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76089" y="6400413"/>
            <a:ext cx="373820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fld id="{8778B5AF-9E1F-4B6F-BFCC-CCB7C3473770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7" r:id="rId4"/>
    <p:sldLayoutId id="2147483679" r:id="rId5"/>
    <p:sldLayoutId id="2147483681" r:id="rId6"/>
    <p:sldLayoutId id="2147483685" r:id="rId7"/>
    <p:sldLayoutId id="2147483682" r:id="rId8"/>
    <p:sldLayoutId id="2147483686" r:id="rId9"/>
    <p:sldLayoutId id="2147483683" r:id="rId10"/>
    <p:sldLayoutId id="2147483684" r:id="rId11"/>
    <p:sldLayoutId id="2147483688" r:id="rId12"/>
    <p:sldLayoutId id="2147483687" r:id="rId13"/>
    <p:sldLayoutId id="2147483673" r:id="rId14"/>
    <p:sldLayoutId id="2147483674" r:id="rId15"/>
    <p:sldLayoutId id="2147483689" r:id="rId16"/>
    <p:sldLayoutId id="2147483670" r:id="rId17"/>
    <p:sldLayoutId id="2147483672" r:id="rId18"/>
    <p:sldLayoutId id="2147483690" r:id="rId19"/>
    <p:sldLayoutId id="2147483691" r:id="rId20"/>
    <p:sldLayoutId id="2147483692" r:id="rId21"/>
    <p:sldLayoutId id="21474836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alibri" panose="020F050202020403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alibri" panose="020F0502020204030204" pitchFamily="34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Roboto" pitchFamily="2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"/>
            <a:ext cx="7169726" cy="747713"/>
          </a:xfrm>
        </p:spPr>
        <p:txBody>
          <a:bodyPr anchor="ctr" anchorCtr="0"/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Detailed RCA – </a:t>
            </a:r>
            <a:r>
              <a:rPr lang="en-IN" sz="2000" dirty="0" smtClean="0">
                <a:solidFill>
                  <a:schemeClr val="bg1"/>
                </a:solidFill>
                <a:latin typeface="+mj-lt"/>
              </a:rPr>
              <a:t>Cox AWS Glue Cost Impact – Dec’24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4871"/>
              </p:ext>
            </p:extLst>
          </p:nvPr>
        </p:nvGraphicFramePr>
        <p:xfrm>
          <a:off x="228601" y="738737"/>
          <a:ext cx="8654142" cy="5765742"/>
        </p:xfrm>
        <a:graphic>
          <a:graphicData uri="http://schemas.openxmlformats.org/drawingml/2006/table">
            <a:tbl>
              <a:tblPr/>
              <a:tblGrid>
                <a:gridCol w="300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Issue Title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Cox AWS Glue Total Cost has reached ~$62k due to the AWS Glue usage for data upload &amp; transformation requirements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Date: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Dec 10</a:t>
                      </a:r>
                      <a:r>
                        <a:rPr kumimoji="0" lang="en-US" sz="11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Description: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Cox CIAM program sponsors have shared feedback with eClerx delivery team on 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1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December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about the additional cost incurred due to the AWS Glue usage from mid of 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November’24 till early December’24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Initiator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: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Richard (Cox)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21">
                <a:tc gridSpan="2">
                  <a:txBody>
                    <a:bodyPr/>
                    <a:lstStyle/>
                    <a:p>
                      <a:r>
                        <a:rPr kumimoji="0" lang="en-US" sz="11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Containment &amp; corrective steps: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1100" dirty="0" smtClean="0">
                          <a:latin typeface="+mn-lt"/>
                        </a:rPr>
                        <a:t> teams have agreed to avoid the usage of the AWS Glue for the large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dirty="0" smtClean="0">
                          <a:latin typeface="+mn-lt"/>
                        </a:rPr>
                        <a:t>data upload and</a:t>
                      </a:r>
                      <a:r>
                        <a:rPr lang="en-US" sz="1100" baseline="0" dirty="0" smtClean="0">
                          <a:latin typeface="+mn-lt"/>
                        </a:rPr>
                        <a:t> transformation requirements and </a:t>
                      </a:r>
                      <a:r>
                        <a:rPr lang="en-US" sz="1100" b="1" baseline="0" dirty="0" smtClean="0">
                          <a:latin typeface="+mn-lt"/>
                        </a:rPr>
                        <a:t>suggest an alternative cost effective approach such as combination of Python &amp; AWS services such </a:t>
                      </a:r>
                      <a:r>
                        <a:rPr lang="en-US" sz="1100" baseline="0" dirty="0" smtClean="0">
                          <a:latin typeface="+mn-lt"/>
                        </a:rPr>
                        <a:t>as EMR, Lambda Functions, etc. keeping the AWS cost optimization as one of the business objectives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438">
                <a:tc gridSpan="2">
                  <a:txBody>
                    <a:bodyPr/>
                    <a:lstStyle/>
                    <a:p>
                      <a:pPr lvl="0"/>
                      <a:r>
                        <a:rPr kumimoji="0" lang="en-US" sz="11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Root </a:t>
                      </a:r>
                      <a:r>
                        <a:rPr kumimoji="0" lang="en-US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Cause</a:t>
                      </a:r>
                      <a:r>
                        <a:rPr kumimoji="0" lang="en-US" sz="11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endParaRPr kumimoji="0" lang="en-US" sz="11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latin typeface="+mn-lt"/>
                        </a:rPr>
                        <a:t>AWS Glue Jobs &amp; Interactive Sessions may have negatively</a:t>
                      </a:r>
                      <a:r>
                        <a:rPr lang="en-US" sz="1100" b="1" baseline="0" dirty="0" smtClean="0">
                          <a:latin typeface="+mn-lt"/>
                        </a:rPr>
                        <a:t> </a:t>
                      </a:r>
                      <a:r>
                        <a:rPr lang="en-US" sz="1100" b="1" dirty="0" smtClean="0">
                          <a:latin typeface="+mn-lt"/>
                        </a:rPr>
                        <a:t>impacted the cost:</a:t>
                      </a: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b="0" dirty="0" smtClean="0">
                          <a:latin typeface="+mn-lt"/>
                        </a:rPr>
                        <a:t>Data set for the project was large and therefore the Athena queries were</a:t>
                      </a:r>
                      <a:r>
                        <a:rPr lang="en-US" sz="1100" b="0" baseline="0" dirty="0" smtClean="0">
                          <a:latin typeface="+mn-lt"/>
                        </a:rPr>
                        <a:t> timing out in AWS</a:t>
                      </a:r>
                      <a:endParaRPr lang="en-US" sz="1100" b="0" dirty="0" smtClean="0">
                        <a:latin typeface="+mn-lt"/>
                      </a:endParaRP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b="0" dirty="0" smtClean="0">
                          <a:latin typeface="+mn-lt"/>
                        </a:rPr>
                        <a:t>~200M+ data upload was required</a:t>
                      </a:r>
                      <a:r>
                        <a:rPr lang="en-US" sz="1100" b="0" baseline="0" dirty="0" smtClean="0">
                          <a:latin typeface="+mn-lt"/>
                        </a:rPr>
                        <a:t> for the </a:t>
                      </a:r>
                      <a:r>
                        <a:rPr lang="en-US" sz="1100" b="0" dirty="0" smtClean="0">
                          <a:latin typeface="+mn-lt"/>
                        </a:rPr>
                        <a:t>data staging layer to be created</a:t>
                      </a:r>
                      <a:r>
                        <a:rPr lang="en-US" sz="1100" b="0" baseline="0" dirty="0" smtClean="0">
                          <a:latin typeface="+mn-lt"/>
                        </a:rPr>
                        <a:t> with data for 13 months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>
                          <a:latin typeface="+mn-lt"/>
                        </a:rPr>
                        <a:t>Last contacted data tables with data rows ranging over 100M+ was processed as per the project requirement</a:t>
                      </a:r>
                      <a:endParaRPr lang="en-US" sz="1100" dirty="0" smtClean="0">
                        <a:latin typeface="+mn-lt"/>
                      </a:endParaRP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 smtClean="0">
                          <a:latin typeface="+mn-lt"/>
                        </a:rPr>
                        <a:t>Higher configuration</a:t>
                      </a:r>
                      <a:r>
                        <a:rPr lang="en-US" sz="1100" baseline="0" dirty="0" smtClean="0">
                          <a:latin typeface="+mn-lt"/>
                        </a:rPr>
                        <a:t> of G8X &amp; 100 </a:t>
                      </a:r>
                      <a:r>
                        <a:rPr lang="en-US" sz="1100" dirty="0" smtClean="0">
                          <a:latin typeface="+mn-lt"/>
                        </a:rPr>
                        <a:t>DPUs were used for the above large</a:t>
                      </a:r>
                      <a:r>
                        <a:rPr lang="en-US" sz="1100" baseline="0" dirty="0" smtClean="0">
                          <a:latin typeface="+mn-lt"/>
                        </a:rPr>
                        <a:t> data upload and transformation</a:t>
                      </a: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baseline="0" dirty="0" smtClean="0">
                          <a:latin typeface="+mn-lt"/>
                        </a:rPr>
                        <a:t>Our analysis indicates that specific days where the spikes have been noted are due to </a:t>
                      </a:r>
                    </a:p>
                    <a:p>
                      <a:pPr marL="1085850" lvl="2" indent="-171450" rtl="0">
                        <a:buFont typeface="Wingdings" panose="05000000000000000000" pitchFamily="2" charset="2"/>
                        <a:buChar char="§"/>
                      </a:pPr>
                      <a:r>
                        <a:rPr lang="en-US" sz="1100" baseline="0" dirty="0" smtClean="0">
                          <a:latin typeface="+mn-lt"/>
                        </a:rPr>
                        <a:t>Team had to spent time on the interactive sessions for iterative development/validation of data transformation scripts</a:t>
                      </a:r>
                    </a:p>
                    <a:p>
                      <a:pPr marL="1085850" lvl="2" indent="-171450" rtl="0">
                        <a:buFont typeface="Wingdings" panose="05000000000000000000" pitchFamily="2" charset="2"/>
                        <a:buChar char="§"/>
                      </a:pPr>
                      <a:r>
                        <a:rPr lang="en-US" sz="1100" baseline="0" dirty="0" smtClean="0">
                          <a:latin typeface="+mn-lt"/>
                        </a:rPr>
                        <a:t>During the iterative validation/testing of the scripts, Glue jobs were scheduled for data upload and transformation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baseline="0" dirty="0" smtClean="0">
                          <a:latin typeface="+mn-lt"/>
                        </a:rPr>
                        <a:t>Lack of Automated Governance &amp; AWS Glue Cost Monitoring</a:t>
                      </a:r>
                      <a:r>
                        <a:rPr lang="en-US" sz="1100" b="1" dirty="0" smtClean="0">
                          <a:latin typeface="+mn-lt"/>
                        </a:rPr>
                        <a:t>:</a:t>
                      </a: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 cost anomalies based automated alerts and cost implications were shared through the AWS cost explorer</a:t>
                      </a:r>
                    </a:p>
                    <a:p>
                      <a:pPr marL="628650" lvl="1" indent="-171450" rtl="0">
                        <a:buFont typeface="Courier New" panose="02070309020205020404" pitchFamily="49" charset="0"/>
                        <a:buChar char="o"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Automated guardrails and restrictions for provisioning of high configuration DPUs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Spikes started from 14</a:t>
                      </a:r>
                      <a:r>
                        <a:rPr kumimoji="0" lang="en-US" sz="11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November, however the cost implications were identified and intimated on 2</a:t>
                      </a:r>
                      <a:r>
                        <a:rPr kumimoji="0" lang="en-US" sz="11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December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8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Preventive Steps:</a:t>
                      </a:r>
                      <a:r>
                        <a:rPr kumimoji="0" lang="en-I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latin typeface="+mn-lt"/>
                        </a:rPr>
                        <a:t>Efficient AWS Resource Utilization through </a:t>
                      </a:r>
                    </a:p>
                    <a:p>
                      <a:pPr marL="628650" lvl="1" indent="-1714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 smtClean="0">
                          <a:latin typeface="+mn-lt"/>
                        </a:rPr>
                        <a:t>Shutdown Unused Resources</a:t>
                      </a:r>
                      <a:r>
                        <a:rPr lang="en-US" sz="1100" baseline="0" dirty="0" smtClean="0">
                          <a:latin typeface="+mn-lt"/>
                        </a:rPr>
                        <a:t> by</a:t>
                      </a:r>
                      <a:r>
                        <a:rPr lang="en-US" sz="1100" dirty="0" smtClean="0">
                          <a:latin typeface="+mn-lt"/>
                        </a:rPr>
                        <a:t> Turn off or terminate idle instances, databases, and other resources</a:t>
                      </a:r>
                    </a:p>
                    <a:p>
                      <a:pPr marL="628650" lvl="1" indent="-1714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 smtClean="0">
                          <a:latin typeface="+mn-lt"/>
                        </a:rPr>
                        <a:t>Implement Resource Scheduling: Automate the scheduling of resources to run only when needed    </a:t>
                      </a:r>
                    </a:p>
                    <a:p>
                      <a:pPr marL="628650" lvl="1" indent="-1714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 smtClean="0">
                          <a:latin typeface="+mn-lt"/>
                        </a:rPr>
                        <a:t>Optimize AWS Glue jobs</a:t>
                      </a:r>
                      <a:r>
                        <a:rPr lang="en-US" sz="1100" baseline="0" dirty="0" smtClean="0">
                          <a:latin typeface="+mn-lt"/>
                        </a:rPr>
                        <a:t> configuration for d</a:t>
                      </a:r>
                      <a:r>
                        <a:rPr lang="en-US" sz="1100" dirty="0" smtClean="0">
                          <a:latin typeface="+mn-lt"/>
                        </a:rPr>
                        <a:t>ata</a:t>
                      </a:r>
                      <a:r>
                        <a:rPr lang="en-US" sz="1100" baseline="0" dirty="0" smtClean="0">
                          <a:latin typeface="+mn-lt"/>
                        </a:rPr>
                        <a:t> upload and transformation</a:t>
                      </a:r>
                      <a:endParaRPr lang="en-US" sz="1100" dirty="0" smtClean="0"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latin typeface="+mn-lt"/>
                        </a:rPr>
                        <a:t>Propose</a:t>
                      </a:r>
                      <a:r>
                        <a:rPr lang="en-US" sz="1100" b="1" baseline="0" dirty="0" smtClean="0">
                          <a:latin typeface="+mn-lt"/>
                        </a:rPr>
                        <a:t> Low Cost Alternatives</a:t>
                      </a:r>
                      <a:r>
                        <a:rPr lang="en-US" sz="1100" b="1" dirty="0" smtClean="0">
                          <a:latin typeface="+mn-lt"/>
                        </a:rPr>
                        <a:t> &amp; Cox AWS Team Alignment: </a:t>
                      </a:r>
                    </a:p>
                    <a:p>
                      <a:pPr marL="628650" lvl="1" indent="-1714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dirty="0" smtClean="0">
                          <a:latin typeface="+mn-lt"/>
                        </a:rPr>
                        <a:t>For any </a:t>
                      </a:r>
                      <a:r>
                        <a:rPr lang="en-US" sz="1100" dirty="0" smtClean="0">
                          <a:latin typeface="+mn-lt"/>
                        </a:rPr>
                        <a:t>new AWS services, we shall propose</a:t>
                      </a:r>
                      <a:r>
                        <a:rPr lang="en-US" sz="1100" baseline="0" dirty="0" smtClean="0">
                          <a:latin typeface="+mn-lt"/>
                        </a:rPr>
                        <a:t> the solution or approach to the Cox AWS team and get a mutual alignment</a:t>
                      </a:r>
                    </a:p>
                    <a:p>
                      <a:pPr marL="628650" lvl="1" indent="-1714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1100" baseline="0" dirty="0" smtClean="0">
                          <a:latin typeface="+mn-lt"/>
                        </a:rPr>
                        <a:t>Follow AWS Well Architected Framework to drive ops excellence, performance efficiency and cost optimization for the 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28">
                <a:tc gridSpan="2">
                  <a:txBody>
                    <a:bodyPr/>
                    <a:lstStyle/>
                    <a:p>
                      <a:r>
                        <a:rPr kumimoji="0" lang="en-IN" sz="11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Next Steps:</a:t>
                      </a:r>
                      <a:r>
                        <a:rPr kumimoji="0" lang="en-I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Enhanced intake process to streamline future data upload and processing requirements in alignment with Cox AWS</a:t>
                      </a:r>
                      <a:r>
                        <a:rPr lang="en-US" sz="1100" baseline="0" dirty="0" smtClean="0">
                          <a:effectLst/>
                          <a:latin typeface="+mn-lt"/>
                        </a:rPr>
                        <a:t> teams to ensure optimized efficiency and cost optimization as a common goal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7" y="2"/>
            <a:ext cx="7169726" cy="747713"/>
          </a:xfrm>
        </p:spPr>
        <p:txBody>
          <a:bodyPr anchor="ctr" anchorCtr="0"/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Current Team Structure/Engagement Construct – Dec’24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ttangolo 127">
            <a:extLst>
              <a:ext uri="{FF2B5EF4-FFF2-40B4-BE49-F238E27FC236}">
                <a16:creationId xmlns:a16="http://schemas.microsoft.com/office/drawing/2014/main" id="{09C21C6A-CBC7-B84C-82FC-DAF673096C65}"/>
              </a:ext>
            </a:extLst>
          </p:cNvPr>
          <p:cNvSpPr/>
          <p:nvPr/>
        </p:nvSpPr>
        <p:spPr>
          <a:xfrm>
            <a:off x="371475" y="1070165"/>
            <a:ext cx="8467726" cy="640080"/>
          </a:xfrm>
          <a:prstGeom prst="rect">
            <a:avLst/>
          </a:prstGeom>
          <a:gradFill>
            <a:gsLst>
              <a:gs pos="26000">
                <a:schemeClr val="bg1">
                  <a:lumMod val="95000"/>
                </a:schemeClr>
              </a:gs>
              <a:gs pos="98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678788" y="1031952"/>
            <a:ext cx="623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Current team has 3 Tableau resources and 3 data engineers (SQL + Glue) with specific skills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 have been leveraging our COE’s for Athena SQL query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&amp; Tableau visualization optimizations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 have a defined cadence framework with Cox Teams for Project Management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F9356-1BF1-1444-A4C9-112BB8328C5F}"/>
              </a:ext>
            </a:extLst>
          </p:cNvPr>
          <p:cNvSpPr txBox="1"/>
          <p:nvPr/>
        </p:nvSpPr>
        <p:spPr>
          <a:xfrm>
            <a:off x="1284387" y="1113575"/>
            <a:ext cx="1119179" cy="35947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IN" sz="1200" b="1" kern="0" dirty="0" smtClean="0">
                <a:solidFill>
                  <a:schemeClr val="accent1"/>
                </a:solidFill>
                <a:cs typeface="Arial" panose="020B0604020202020204" pitchFamily="34" charset="0"/>
              </a:rPr>
              <a:t>Current Team Structure</a:t>
            </a:r>
            <a:endParaRPr lang="en-IN" sz="1200" b="1" kern="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6275" y="1074233"/>
            <a:ext cx="364395" cy="351411"/>
          </a:xfrm>
          <a:prstGeom prst="ellipse">
            <a:avLst/>
          </a:prstGeom>
          <a:gradFill>
            <a:gsLst>
              <a:gs pos="0">
                <a:srgbClr val="1473BF"/>
              </a:gs>
              <a:gs pos="71000">
                <a:srgbClr val="002B53"/>
              </a:gs>
            </a:gsLst>
            <a:lin ang="5400000" scaled="0"/>
          </a:gra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0" name="Rettangolo 127">
            <a:extLst>
              <a:ext uri="{FF2B5EF4-FFF2-40B4-BE49-F238E27FC236}">
                <a16:creationId xmlns:a16="http://schemas.microsoft.com/office/drawing/2014/main" id="{09C21C6A-CBC7-B84C-82FC-DAF673096C65}"/>
              </a:ext>
            </a:extLst>
          </p:cNvPr>
          <p:cNvSpPr/>
          <p:nvPr/>
        </p:nvSpPr>
        <p:spPr>
          <a:xfrm>
            <a:off x="371475" y="1739031"/>
            <a:ext cx="8467726" cy="640080"/>
          </a:xfrm>
          <a:prstGeom prst="rect">
            <a:avLst/>
          </a:prstGeom>
          <a:gradFill>
            <a:gsLst>
              <a:gs pos="26000">
                <a:schemeClr val="bg1">
                  <a:lumMod val="95000"/>
                </a:schemeClr>
              </a:gs>
              <a:gs pos="98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2678788" y="1798720"/>
            <a:ext cx="6232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 were suggested to leverage AWS Athena for creating of data layer for Tableau BI requirements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AWS Glue was suggested for the Large data set ingestion and data update scheduling jobs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F9356-1BF1-1444-A4C9-112BB8328C5F}"/>
              </a:ext>
            </a:extLst>
          </p:cNvPr>
          <p:cNvSpPr txBox="1"/>
          <p:nvPr/>
        </p:nvSpPr>
        <p:spPr>
          <a:xfrm>
            <a:off x="1284387" y="1830609"/>
            <a:ext cx="1241099" cy="35947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IN" sz="1200" b="1" kern="0" dirty="0" smtClean="0">
                <a:solidFill>
                  <a:schemeClr val="accent1"/>
                </a:solidFill>
                <a:cs typeface="Arial" panose="020B0604020202020204" pitchFamily="34" charset="0"/>
              </a:rPr>
              <a:t>Plan as per Cox Guidelines</a:t>
            </a:r>
            <a:endParaRPr lang="en-IN" sz="1200" b="1" kern="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6275" y="1864392"/>
            <a:ext cx="364395" cy="351411"/>
          </a:xfrm>
          <a:prstGeom prst="ellipse">
            <a:avLst/>
          </a:prstGeom>
          <a:gradFill>
            <a:gsLst>
              <a:gs pos="0">
                <a:srgbClr val="1473BF"/>
              </a:gs>
              <a:gs pos="71000">
                <a:srgbClr val="002B53"/>
              </a:gs>
            </a:gsLst>
            <a:lin ang="5400000" scaled="0"/>
          </a:gra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4" name="Rettangolo 127">
            <a:extLst>
              <a:ext uri="{FF2B5EF4-FFF2-40B4-BE49-F238E27FC236}">
                <a16:creationId xmlns:a16="http://schemas.microsoft.com/office/drawing/2014/main" id="{09C21C6A-CBC7-B84C-82FC-DAF673096C65}"/>
              </a:ext>
            </a:extLst>
          </p:cNvPr>
          <p:cNvSpPr/>
          <p:nvPr/>
        </p:nvSpPr>
        <p:spPr>
          <a:xfrm>
            <a:off x="371475" y="2464382"/>
            <a:ext cx="8467726" cy="640080"/>
          </a:xfrm>
          <a:prstGeom prst="rect">
            <a:avLst/>
          </a:prstGeom>
          <a:gradFill>
            <a:gsLst>
              <a:gs pos="26000">
                <a:schemeClr val="bg1">
                  <a:lumMod val="95000"/>
                </a:schemeClr>
              </a:gs>
              <a:gs pos="98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2678788" y="2486855"/>
            <a:ext cx="623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Project milestones were defined and agreed upon jointly and the solution design was created and enhanced basis the feedback and alignment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Weekly updates and Glue job status were being shared with the team for ongoing alignment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F9356-1BF1-1444-A4C9-112BB8328C5F}"/>
              </a:ext>
            </a:extLst>
          </p:cNvPr>
          <p:cNvSpPr txBox="1"/>
          <p:nvPr/>
        </p:nvSpPr>
        <p:spPr>
          <a:xfrm>
            <a:off x="1284386" y="2531350"/>
            <a:ext cx="1241099" cy="35947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IN" sz="1200" b="1" kern="0" dirty="0" smtClean="0">
                <a:solidFill>
                  <a:schemeClr val="accent1"/>
                </a:solidFill>
                <a:cs typeface="Arial" panose="020B0604020202020204" pitchFamily="34" charset="0"/>
              </a:rPr>
              <a:t>Project Milestones</a:t>
            </a:r>
            <a:endParaRPr lang="en-IN" sz="1200" b="1" kern="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6275" y="2522535"/>
            <a:ext cx="364395" cy="351411"/>
          </a:xfrm>
          <a:prstGeom prst="ellipse">
            <a:avLst/>
          </a:prstGeom>
          <a:gradFill>
            <a:gsLst>
              <a:gs pos="0">
                <a:srgbClr val="1473BF"/>
              </a:gs>
              <a:gs pos="71000">
                <a:srgbClr val="002B53"/>
              </a:gs>
            </a:gsLst>
            <a:lin ang="5400000" scaled="0"/>
          </a:gra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580" y="1104579"/>
            <a:ext cx="319508" cy="3195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380" y="1904898"/>
            <a:ext cx="239631" cy="2396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580" y="2552881"/>
            <a:ext cx="319508" cy="3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7" y="2"/>
            <a:ext cx="7169726" cy="747713"/>
          </a:xfrm>
        </p:spPr>
        <p:txBody>
          <a:bodyPr anchor="ctr" anchorCtr="0"/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AWS Glue Job Cost </a:t>
            </a:r>
            <a:r>
              <a:rPr lang="en-IN" sz="2000" dirty="0" smtClean="0">
                <a:solidFill>
                  <a:schemeClr val="bg1"/>
                </a:solidFill>
                <a:latin typeface="+mj-lt"/>
              </a:rPr>
              <a:t>Impact Analysis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for CIAM – Dec’24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63" y="2372074"/>
            <a:ext cx="4173928" cy="214767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1549"/>
              </p:ext>
            </p:extLst>
          </p:nvPr>
        </p:nvGraphicFramePr>
        <p:xfrm>
          <a:off x="253149" y="2372074"/>
          <a:ext cx="4336267" cy="3985180"/>
        </p:xfrm>
        <a:graphic>
          <a:graphicData uri="http://schemas.openxmlformats.org/drawingml/2006/table">
            <a:tbl>
              <a:tblPr/>
              <a:tblGrid>
                <a:gridCol w="351573">
                  <a:extLst>
                    <a:ext uri="{9D8B030D-6E8A-4147-A177-3AD203B41FA5}">
                      <a16:colId xmlns:a16="http://schemas.microsoft.com/office/drawing/2014/main" val="2435765284"/>
                    </a:ext>
                  </a:extLst>
                </a:gridCol>
                <a:gridCol w="605769">
                  <a:extLst>
                    <a:ext uri="{9D8B030D-6E8A-4147-A177-3AD203B41FA5}">
                      <a16:colId xmlns:a16="http://schemas.microsoft.com/office/drawing/2014/main" val="1335221588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2782675914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4065672307"/>
                    </a:ext>
                  </a:extLst>
                </a:gridCol>
                <a:gridCol w="1297576">
                  <a:extLst>
                    <a:ext uri="{9D8B030D-6E8A-4147-A177-3AD203B41FA5}">
                      <a16:colId xmlns:a16="http://schemas.microsoft.com/office/drawing/2014/main" val="713750339"/>
                    </a:ext>
                  </a:extLst>
                </a:gridCol>
              </a:tblGrid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AWS Billed Cost 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Glue)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Estimated Total Cost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Estimated Run Time Cost (40%)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97667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5901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5465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477592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5960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4722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903075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4320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34512"/>
                  </a:ext>
                </a:extLst>
              </a:tr>
              <a:tr h="2525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3968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4431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1897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78835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4463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1798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464401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81138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7608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7610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4950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552795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29-Nov-24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5241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5204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55638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2-Dec-24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3973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96327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3-Dec-24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7069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6569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4003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49294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4-Dec-24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5769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6526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3650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63786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5-Dec-24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64188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56182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54806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28335</a:t>
                      </a:r>
                    </a:p>
                  </a:txBody>
                  <a:tcPr marL="5546" marR="5546" marT="5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605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11105"/>
              </p:ext>
            </p:extLst>
          </p:nvPr>
        </p:nvGraphicFramePr>
        <p:xfrm>
          <a:off x="257202" y="1142946"/>
          <a:ext cx="8664427" cy="1099533"/>
        </p:xfrm>
        <a:graphic>
          <a:graphicData uri="http://schemas.openxmlformats.org/drawingml/2006/table">
            <a:tbl>
              <a:tblPr/>
              <a:tblGrid>
                <a:gridCol w="797249">
                  <a:extLst>
                    <a:ext uri="{9D8B030D-6E8A-4147-A177-3AD203B41FA5}">
                      <a16:colId xmlns:a16="http://schemas.microsoft.com/office/drawing/2014/main" val="3538411578"/>
                    </a:ext>
                  </a:extLst>
                </a:gridCol>
                <a:gridCol w="1884389">
                  <a:extLst>
                    <a:ext uri="{9D8B030D-6E8A-4147-A177-3AD203B41FA5}">
                      <a16:colId xmlns:a16="http://schemas.microsoft.com/office/drawing/2014/main" val="576852722"/>
                    </a:ext>
                  </a:extLst>
                </a:gridCol>
                <a:gridCol w="1933302">
                  <a:extLst>
                    <a:ext uri="{9D8B030D-6E8A-4147-A177-3AD203B41FA5}">
                      <a16:colId xmlns:a16="http://schemas.microsoft.com/office/drawing/2014/main" val="2160939539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261841349"/>
                    </a:ext>
                  </a:extLst>
                </a:gridCol>
                <a:gridCol w="2098767">
                  <a:extLst>
                    <a:ext uri="{9D8B030D-6E8A-4147-A177-3AD203B41FA5}">
                      <a16:colId xmlns:a16="http://schemas.microsoft.com/office/drawing/2014/main" val="311924494"/>
                    </a:ext>
                  </a:extLst>
                </a:gridCol>
              </a:tblGrid>
              <a:tr h="329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Billed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Cost(Glue)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~Estimated Total 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Estimated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Time Cost(40%)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Estimated Idle Time Cost(60%)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327861"/>
                  </a:ext>
                </a:extLst>
              </a:tr>
              <a:tr h="239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36756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7957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2447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58737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54806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29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737463" y="4639759"/>
            <a:ext cx="41739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Estimated Cost has been calculated basis the dates where cost spikes were noted in the AWS Cost calculator for AWS Glue 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Majority of the spikes in cost were due to the AWS Glue Interactive sessions used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which includes idle time too initiated by eClerx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Run time cost estimates are based on indicative assumption of ~40% of total run time cost and remaining ~60% as the idle time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Estimated Costs are based on the session logs from AWS for the AWS Glue Jobs and Interactive sessions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47" y="801149"/>
            <a:ext cx="873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Cost spikes reported in the AWS Cost explorer were due to Glue jobs initiated by the eClerx team for CIAM project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302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lerx Digital">
      <a:dk1>
        <a:sysClr val="windowText" lastClr="000000"/>
      </a:dk1>
      <a:lt1>
        <a:sysClr val="window" lastClr="FFFFFF"/>
      </a:lt1>
      <a:dk2>
        <a:srgbClr val="1C75BC"/>
      </a:dk2>
      <a:lt2>
        <a:srgbClr val="A1C7E5"/>
      </a:lt2>
      <a:accent1>
        <a:srgbClr val="F7941D"/>
      </a:accent1>
      <a:accent2>
        <a:srgbClr val="9DC83B"/>
      </a:accent2>
      <a:accent3>
        <a:srgbClr val="7F3F98"/>
      </a:accent3>
      <a:accent4>
        <a:srgbClr val="4592CA"/>
      </a:accent4>
      <a:accent5>
        <a:srgbClr val="1B5574"/>
      </a:accent5>
      <a:accent6>
        <a:srgbClr val="B4AC98"/>
      </a:accent6>
      <a:hlink>
        <a:srgbClr val="7F3F98"/>
      </a:hlink>
      <a:folHlink>
        <a:srgbClr val="B4AC98"/>
      </a:folHlink>
    </a:clrScheme>
    <a:fontScheme name="eClerx Digital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8" id="{3D565EF7-B6DB-4D4A-BA05-86911481E06A}" vid="{F017319D-D13C-4BE7-8C2E-2EFE4429DE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3205</TotalTime>
  <Words>827</Words>
  <Application>Microsoft Office PowerPoint</Application>
  <PresentationFormat>On-screen Show (4:3)</PresentationFormat>
  <Paragraphs>138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Unicode MS</vt:lpstr>
      <vt:lpstr>Calibri</vt:lpstr>
      <vt:lpstr>Courier New</vt:lpstr>
      <vt:lpstr>Garamond</vt:lpstr>
      <vt:lpstr>Radley</vt:lpstr>
      <vt:lpstr>Roboto</vt:lpstr>
      <vt:lpstr>Wingdings</vt:lpstr>
      <vt:lpstr>Office Theme</vt:lpstr>
      <vt:lpstr>Detailed RCA – Cox AWS Glue Cost Impact – Dec’24</vt:lpstr>
      <vt:lpstr>Current Team Structure/Engagement Construct – Dec’24</vt:lpstr>
      <vt:lpstr>AWS Glue Job Cost Impact Analysis for CIAM – Dec’24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Divya Gopalakrishnan</dc:creator>
  <cp:lastModifiedBy>Harvinder Singh59</cp:lastModifiedBy>
  <cp:revision>285</cp:revision>
  <dcterms:created xsi:type="dcterms:W3CDTF">2017-02-10T10:37:48Z</dcterms:created>
  <dcterms:modified xsi:type="dcterms:W3CDTF">2024-12-10T17:53:55Z</dcterms:modified>
</cp:coreProperties>
</file>