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660" r:id="rId5"/>
  </p:sldMasterIdLst>
  <p:notesMasterIdLst>
    <p:notesMasterId r:id="rId20"/>
  </p:notesMasterIdLst>
  <p:handoutMasterIdLst>
    <p:handoutMasterId r:id="rId21"/>
  </p:handoutMasterIdLst>
  <p:sldIdLst>
    <p:sldId id="2147471623" r:id="rId6"/>
    <p:sldId id="2147471635" r:id="rId7"/>
    <p:sldId id="2147471632" r:id="rId8"/>
    <p:sldId id="2147471627" r:id="rId9"/>
    <p:sldId id="2147471624" r:id="rId10"/>
    <p:sldId id="2147471630" r:id="rId11"/>
    <p:sldId id="2147471629" r:id="rId12"/>
    <p:sldId id="2147471626" r:id="rId13"/>
    <p:sldId id="2147471633" r:id="rId14"/>
    <p:sldId id="2147471631" r:id="rId15"/>
    <p:sldId id="2147471625" r:id="rId16"/>
    <p:sldId id="2147471634" r:id="rId17"/>
    <p:sldId id="2147471621" r:id="rId18"/>
    <p:sldId id="2147471620" r:id="rId19"/>
  </p:sldIdLst>
  <p:sldSz cx="12192000" cy="6858000"/>
  <p:notesSz cx="7010400" cy="92964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 Updates" id="{35269195-3FC2-8746-9907-2531F9FA2975}">
          <p14:sldIdLst>
            <p14:sldId id="2147471623"/>
            <p14:sldId id="2147471635"/>
            <p14:sldId id="2147471632"/>
            <p14:sldId id="2147471627"/>
            <p14:sldId id="2147471624"/>
            <p14:sldId id="2147471630"/>
            <p14:sldId id="2147471629"/>
            <p14:sldId id="2147471626"/>
          </p14:sldIdLst>
        </p14:section>
        <p14:section name="Appendix" id="{975782CB-9832-478C-8AFA-278DDB482AD1}">
          <p14:sldIdLst>
            <p14:sldId id="2147471633"/>
            <p14:sldId id="2147471631"/>
            <p14:sldId id="2147471625"/>
            <p14:sldId id="2147471634"/>
            <p14:sldId id="2147471621"/>
            <p14:sldId id="21474716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0F5204-07F3-CF35-7EF1-D8B1907CD4C8}" name="Prabhakaran, Praveen (CCI-Atlanta)" initials="P(" userId="S::praveen.prabhakaran@cox.com::7d888ac5-300c-4679-82d5-157e6386ea4a" providerId="AD"/>
  <p188:author id="{425ED765-A803-93D7-D883-DB2AC28F4656}" name="Patel, Adarsh (CCI-Atlanta)" initials="AP" userId="S::Adarsh.Patel@cox.com::7af17255-eb35-4745-8cd0-1872a692d2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teve Wishman" initials="SW" lastIdx="1" clrIdx="0">
    <p:extLst>
      <p:ext uri="{19B8F6BF-5375-455C-9EA6-DF929625EA0E}">
        <p15:presenceInfo xmlns:p15="http://schemas.microsoft.com/office/powerpoint/2012/main" userId="Steve Wishman" providerId="None"/>
      </p:ext>
    </p:extLst>
  </p:cmAuthor>
  <p:cmAuthor id="2" name="Fakhraee, Farrah (CCI-Atlanta)" initials="F(" lastIdx="25" clrIdx="1">
    <p:extLst>
      <p:ext uri="{19B8F6BF-5375-455C-9EA6-DF929625EA0E}">
        <p15:presenceInfo xmlns:p15="http://schemas.microsoft.com/office/powerpoint/2012/main" userId="S::farrah.fakhraee@cox.com::be1abb38-cabf-4804-aa7b-b791bed419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81"/>
    <a:srgbClr val="009AE0"/>
    <a:srgbClr val="FFFFFF"/>
    <a:srgbClr val="FAFAFA"/>
    <a:srgbClr val="00A846"/>
    <a:srgbClr val="3DC353"/>
    <a:srgbClr val="FFCC99"/>
    <a:srgbClr val="FEB4A0"/>
    <a:srgbClr val="B6E8BE"/>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38"/>
  </p:normalViewPr>
  <p:slideViewPr>
    <p:cSldViewPr snapToGrid="0">
      <p:cViewPr>
        <p:scale>
          <a:sx n="70" d="100"/>
          <a:sy n="70" d="100"/>
        </p:scale>
        <p:origin x="512" y="-332"/>
      </p:cViewPr>
      <p:guideLst>
        <p:guide orient="horz" pos="2160"/>
        <p:guide pos="3840"/>
        <p:guide pos="33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A4568-490B-4773-9325-6DC0D5736239}"/>
              </a:ext>
            </a:extLst>
          </p:cNvPr>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a:extLst>
              <a:ext uri="{FF2B5EF4-FFF2-40B4-BE49-F238E27FC236}">
                <a16:creationId xmlns:a16="http://schemas.microsoft.com/office/drawing/2014/main" id="{A721C877-104C-41FE-B0CC-8E34495890B4}"/>
              </a:ext>
            </a:extLst>
          </p:cNvPr>
          <p:cNvSpPr>
            <a:spLocks noGrp="1"/>
          </p:cNvSpPr>
          <p:nvPr>
            <p:ph type="dt" sz="quarter" idx="1"/>
          </p:nvPr>
        </p:nvSpPr>
        <p:spPr>
          <a:xfrm>
            <a:off x="3970938" y="0"/>
            <a:ext cx="3037840" cy="466434"/>
          </a:xfrm>
          <a:prstGeom prst="rect">
            <a:avLst/>
          </a:prstGeom>
        </p:spPr>
        <p:txBody>
          <a:bodyPr vert="horz" lIns="93176" tIns="46588" rIns="93176" bIns="46588" rtlCol="0"/>
          <a:lstStyle>
            <a:lvl1pPr algn="r">
              <a:defRPr sz="1200"/>
            </a:lvl1pPr>
          </a:lstStyle>
          <a:p>
            <a:fld id="{133A4081-A38B-4F77-8ADC-D0C91E8E4423}" type="datetimeFigureOut">
              <a:rPr lang="en-US" smtClean="0"/>
              <a:t>10/18/2024</a:t>
            </a:fld>
            <a:endParaRPr lang="en-US"/>
          </a:p>
        </p:txBody>
      </p:sp>
      <p:sp>
        <p:nvSpPr>
          <p:cNvPr id="4" name="Footer Placeholder 3">
            <a:extLst>
              <a:ext uri="{FF2B5EF4-FFF2-40B4-BE49-F238E27FC236}">
                <a16:creationId xmlns:a16="http://schemas.microsoft.com/office/drawing/2014/main" id="{CD261166-372A-4474-A2EF-C771746BF9C5}"/>
              </a:ext>
            </a:extLst>
          </p:cNvPr>
          <p:cNvSpPr>
            <a:spLocks noGrp="1"/>
          </p:cNvSpPr>
          <p:nvPr>
            <p:ph type="ftr" sz="quarter" idx="2"/>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Tree>
    <p:extLst>
      <p:ext uri="{BB962C8B-B14F-4D97-AF65-F5344CB8AC3E}">
        <p14:creationId xmlns:p14="http://schemas.microsoft.com/office/powerpoint/2010/main" val="3790351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6" tIns="46588" rIns="93176" bIns="46588" rtlCol="0"/>
          <a:lstStyle>
            <a:lvl1pPr algn="r">
              <a:defRPr sz="1200"/>
            </a:lvl1pPr>
          </a:lstStyle>
          <a:p>
            <a:fld id="{D7FD4F0E-FBD7-0044-978C-3C81CA637440}" type="datetimeFigureOut">
              <a:rPr lang="en-US" smtClean="0"/>
              <a:t>10/18/2024</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6" tIns="46588" rIns="93176"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93176" tIns="46588" rIns="93176" bIns="46588" rtlCol="0" anchor="b"/>
          <a:lstStyle>
            <a:lvl1pPr algn="r">
              <a:defRPr sz="1200"/>
            </a:lvl1pPr>
          </a:lstStyle>
          <a:p>
            <a:fld id="{09AA5F6D-AE36-2045-8FBC-CC75880C593C}" type="slidenum">
              <a:rPr lang="en-US" smtClean="0"/>
              <a:t>‹#›</a:t>
            </a:fld>
            <a:endParaRPr lang="en-US"/>
          </a:p>
        </p:txBody>
      </p:sp>
    </p:spTree>
    <p:extLst>
      <p:ext uri="{BB962C8B-B14F-4D97-AF65-F5344CB8AC3E}">
        <p14:creationId xmlns:p14="http://schemas.microsoft.com/office/powerpoint/2010/main" val="116151264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2</a:t>
            </a:fld>
            <a:endParaRPr lang="en-US"/>
          </a:p>
        </p:txBody>
      </p:sp>
    </p:spTree>
    <p:extLst>
      <p:ext uri="{BB962C8B-B14F-4D97-AF65-F5344CB8AC3E}">
        <p14:creationId xmlns:p14="http://schemas.microsoft.com/office/powerpoint/2010/main" val="172925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5</a:t>
            </a:fld>
            <a:endParaRPr lang="en-US"/>
          </a:p>
        </p:txBody>
      </p:sp>
    </p:spTree>
    <p:extLst>
      <p:ext uri="{BB962C8B-B14F-4D97-AF65-F5344CB8AC3E}">
        <p14:creationId xmlns:p14="http://schemas.microsoft.com/office/powerpoint/2010/main" val="3236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8</a:t>
            </a:fld>
            <a:endParaRPr lang="en-US"/>
          </a:p>
        </p:txBody>
      </p:sp>
    </p:spTree>
    <p:extLst>
      <p:ext uri="{BB962C8B-B14F-4D97-AF65-F5344CB8AC3E}">
        <p14:creationId xmlns:p14="http://schemas.microsoft.com/office/powerpoint/2010/main" val="17292510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userDrawn="1"/>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63923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userDrawn="1"/>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4543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4" name="Freeform 5">
            <a:extLst>
              <a:ext uri="{FF2B5EF4-FFF2-40B4-BE49-F238E27FC236}">
                <a16:creationId xmlns:a16="http://schemas.microsoft.com/office/drawing/2014/main" id="{C370884F-6311-49C2-8806-A75B8B32042D}"/>
              </a:ext>
            </a:extLst>
          </p:cNvPr>
          <p:cNvSpPr>
            <a:spLocks/>
          </p:cNvSpPr>
          <p:nvPr userDrawn="1"/>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userDrawn="1"/>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278800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265880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endParaRPr lang="en-US"/>
          </a:p>
        </p:txBody>
      </p:sp>
    </p:spTree>
    <p:extLst>
      <p:ext uri="{BB962C8B-B14F-4D97-AF65-F5344CB8AC3E}">
        <p14:creationId xmlns:p14="http://schemas.microsoft.com/office/powerpoint/2010/main" val="3158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userDrawn="1"/>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userDrawn="1"/>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userDrawn="1"/>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r>
              <a:rPr lang="en-US"/>
              <a:t>CCI Proprietary and Confidential</a:t>
            </a:r>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8079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userDrawn="1"/>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userDrawn="1"/>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0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userDrawn="1"/>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userDrawn="1"/>
        </p:nvPicPr>
        <p:blipFill>
          <a:blip r:embed="rId2"/>
          <a:stretch>
            <a:fillRect/>
          </a:stretch>
        </p:blipFill>
        <p:spPr>
          <a:xfrm>
            <a:off x="493499" y="6051007"/>
            <a:ext cx="955343" cy="320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35700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64645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n-Screen Only)">
    <p:bg bwMode="lt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010191-A0CB-4885-8BEB-367627E64CF5}"/>
              </a:ext>
            </a:extLst>
          </p:cNvPr>
          <p:cNvPicPr>
            <a:picLocks noChangeAspect="1"/>
          </p:cNvPicPr>
          <p:nvPr userDrawn="1"/>
        </p:nvPicPr>
        <p:blipFill>
          <a:blip r:embed="rId2"/>
          <a:stretch>
            <a:fillRect/>
          </a:stretch>
        </p:blipFill>
        <p:spPr>
          <a:xfrm>
            <a:off x="10350736" y="429413"/>
            <a:ext cx="1371600" cy="507492"/>
          </a:xfrm>
          <a:prstGeom prst="rect">
            <a:avLst/>
          </a:prstGeom>
        </p:spPr>
      </p:pic>
      <p:sp>
        <p:nvSpPr>
          <p:cNvPr id="7" name="Freeform 5">
            <a:extLst>
              <a:ext uri="{FF2B5EF4-FFF2-40B4-BE49-F238E27FC236}">
                <a16:creationId xmlns:a16="http://schemas.microsoft.com/office/drawing/2014/main" id="{FA2A827F-14B0-49A7-8921-55A1ADD9E971}"/>
              </a:ext>
            </a:extLst>
          </p:cNvPr>
          <p:cNvSpPr>
            <a:spLocks/>
          </p:cNvSpPr>
          <p:nvPr userDrawn="1"/>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userDrawn="1"/>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userDrawn="1"/>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userDrawn="1"/>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userDrawn="1"/>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532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ADE5"/>
              </a:gs>
              <a:gs pos="100000">
                <a:srgbClr val="00D257"/>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78A08F9-81A3-40B0-B298-A4946C6723E3}"/>
              </a:ext>
            </a:extLst>
          </p:cNvPr>
          <p:cNvPicPr>
            <a:picLocks noChangeAspect="1"/>
          </p:cNvPicPr>
          <p:nvPr userDrawn="1"/>
        </p:nvPicPr>
        <p:blipFill>
          <a:blip r:embed="rId2"/>
          <a:stretch>
            <a:fillRect/>
          </a:stretch>
        </p:blipFill>
        <p:spPr>
          <a:xfrm>
            <a:off x="493499" y="6051007"/>
            <a:ext cx="955343" cy="320040"/>
          </a:xfrm>
          <a:prstGeom prst="rect">
            <a:avLst/>
          </a:prstGeom>
        </p:spPr>
      </p:pic>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324262"/>
            <a:ext cx="5536887"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stStyle>
          <a:p>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lumMod val="60000"/>
                    <a:lumOff val="40000"/>
                  </a:schemeClr>
                </a:solidFill>
                <a:latin typeface="+mj-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5120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24911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On-Screen Only)">
    <p:bg bwMode="ltGray">
      <p:bgPr>
        <a:solidFill>
          <a:schemeClr val="bg1"/>
        </a:soli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6" name="Picture 5">
            <a:extLst>
              <a:ext uri="{FF2B5EF4-FFF2-40B4-BE49-F238E27FC236}">
                <a16:creationId xmlns:a16="http://schemas.microsoft.com/office/drawing/2014/main" id="{FC60165E-88CB-4C4F-8D10-AE6F48290A2E}"/>
              </a:ext>
            </a:extLst>
          </p:cNvPr>
          <p:cNvPicPr>
            <a:picLocks noChangeAspect="1"/>
          </p:cNvPicPr>
          <p:nvPr/>
        </p:nvPicPr>
        <p:blipFill>
          <a:blip r:embed="rId2"/>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37110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Option B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r>
              <a:rPr lang="en-US"/>
              <a:t>Click icon to add picture</a:t>
            </a:r>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8" name="Picture 7">
            <a:extLst>
              <a:ext uri="{FF2B5EF4-FFF2-40B4-BE49-F238E27FC236}">
                <a16:creationId xmlns:a16="http://schemas.microsoft.com/office/drawing/2014/main" id="{806625D3-6D99-42FC-9BD2-4FB7B9138DAF}"/>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27512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3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endParaRPr lang="en-US"/>
          </a:p>
        </p:txBody>
      </p:sp>
      <p:sp>
        <p:nvSpPr>
          <p:cNvPr id="6" name="Title 2">
            <a:extLst>
              <a:ext uri="{FF2B5EF4-FFF2-40B4-BE49-F238E27FC236}">
                <a16:creationId xmlns:a16="http://schemas.microsoft.com/office/drawing/2014/main" id="{B233E9D7-7A6D-4859-8727-AD3BE12D4773}"/>
              </a:ext>
            </a:extLst>
          </p:cNvPr>
          <p:cNvSpPr txBox="1">
            <a:spLocks/>
          </p:cNvSpPr>
          <p:nvPr/>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BAFE4B87-AB83-4304-BBDA-6963838CE43E}"/>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31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endParaRPr lang="en-US"/>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12236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6" name="Slide Number Placeholder 5">
            <a:extLst>
              <a:ext uri="{FF2B5EF4-FFF2-40B4-BE49-F238E27FC236}">
                <a16:creationId xmlns:a16="http://schemas.microsoft.com/office/drawing/2014/main" id="{07F71271-2672-48F6-BC19-53395FF7C06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5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B (with Photo)">
    <p:bg bwMode="ltGray">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1201FA-5DBA-4DE0-B906-E28ACF9BC738}"/>
              </a:ext>
            </a:extLst>
          </p:cNvPr>
          <p:cNvPicPr>
            <a:picLocks noChangeAspect="1"/>
          </p:cNvPicPr>
          <p:nvPr userDrawn="1"/>
        </p:nvPicPr>
        <p:blipFill>
          <a:blip r:embed="rId2"/>
          <a:stretch>
            <a:fillRect/>
          </a:stretch>
        </p:blipFill>
        <p:spPr>
          <a:xfrm>
            <a:off x="473862" y="6024584"/>
            <a:ext cx="996696" cy="368778"/>
          </a:xfrm>
          <a:prstGeom prst="rect">
            <a:avLst/>
          </a:prstGeom>
        </p:spPr>
      </p:pic>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156746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8702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27B62AD9-91F5-4EE5-9154-949334310311}"/>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34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dy Copy_No Logo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Rectangle 3">
            <a:extLst>
              <a:ext uri="{FF2B5EF4-FFF2-40B4-BE49-F238E27FC236}">
                <a16:creationId xmlns:a16="http://schemas.microsoft.com/office/drawing/2014/main" id="{B5232D39-0A1A-4BA0-979D-C31433B2E69B}"/>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16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endParaRPr lang="en-US"/>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0A906660-664F-4E9F-907C-C78FB8B0F8C2}"/>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endParaRPr lang="en-US"/>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668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endParaRPr lang="en-US"/>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0476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4" name="Freeform 5">
            <a:extLst>
              <a:ext uri="{FF2B5EF4-FFF2-40B4-BE49-F238E27FC236}">
                <a16:creationId xmlns:a16="http://schemas.microsoft.com/office/drawing/2014/main" id="{C370884F-6311-49C2-8806-A75B8B32042D}"/>
              </a:ext>
            </a:extLst>
          </p:cNvPr>
          <p:cNvSpPr>
            <a:spLocks/>
          </p:cNvSpPr>
          <p:nvPr/>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397219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32747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r>
              <a:rPr lang="en-US"/>
              <a:t>Click icon to add picture</a:t>
            </a:r>
          </a:p>
        </p:txBody>
      </p:sp>
    </p:spTree>
    <p:extLst>
      <p:ext uri="{BB962C8B-B14F-4D97-AF65-F5344CB8AC3E}">
        <p14:creationId xmlns:p14="http://schemas.microsoft.com/office/powerpoint/2010/main" val="301620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endParaRPr lang="en-US"/>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16531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endParaRPr lang="en-US"/>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06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userDrawn="1"/>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userDrawn="1"/>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6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412246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0421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9667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extLst>
      <p:ext uri="{BB962C8B-B14F-4D97-AF65-F5344CB8AC3E}">
        <p14:creationId xmlns:p14="http://schemas.microsoft.com/office/powerpoint/2010/main" val="314237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58136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r>
              <a:rPr lang="en-US"/>
              <a:t>CCI Proprietary and Confidential</a:t>
            </a:r>
          </a:p>
        </p:txBody>
      </p:sp>
      <p:sp>
        <p:nvSpPr>
          <p:cNvPr id="6" name="Title 2">
            <a:extLst>
              <a:ext uri="{FF2B5EF4-FFF2-40B4-BE49-F238E27FC236}">
                <a16:creationId xmlns:a16="http://schemas.microsoft.com/office/drawing/2014/main" id="{B233E9D7-7A6D-4859-8727-AD3BE12D4773}"/>
              </a:ext>
            </a:extLst>
          </p:cNvPr>
          <p:cNvSpPr txBox="1">
            <a:spLocks/>
          </p:cNvSpPr>
          <p:nvPr userDrawn="1"/>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4486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r>
              <a:rPr lang="en-US"/>
              <a:t>CCI Proprietary and Confidential</a:t>
            </a:r>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3542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9337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7657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r>
              <a:rPr lang="en-US"/>
              <a:t>CCI Proprietary and Confidential</a:t>
            </a:r>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oleObject" Target="../embeddings/oleObject1.bin"/><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1.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28" Type="http://schemas.openxmlformats.org/officeDocument/2006/relationships/image" Target="../media/image5.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8A5538-B5E1-44AC-8F98-62A64CCF24E0}"/>
              </a:ext>
            </a:extLst>
          </p:cNvPr>
          <p:cNvPicPr>
            <a:picLocks noChangeAspect="1"/>
          </p:cNvPicPr>
          <p:nvPr userDrawn="1"/>
        </p:nvPicPr>
        <p:blipFill>
          <a:blip r:embed="rId24"/>
          <a:stretch>
            <a:fillRect/>
          </a:stretch>
        </p:blipFill>
        <p:spPr>
          <a:xfrm>
            <a:off x="10961934" y="6259494"/>
            <a:ext cx="749808" cy="277430"/>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r>
              <a:rPr lang="en-US"/>
              <a:t>CCI Proprietary and Confidential</a:t>
            </a:r>
          </a:p>
        </p:txBody>
      </p:sp>
      <p:sp>
        <p:nvSpPr>
          <p:cNvPr id="8" name="Rectangle 7">
            <a:extLst>
              <a:ext uri="{FF2B5EF4-FFF2-40B4-BE49-F238E27FC236}">
                <a16:creationId xmlns:a16="http://schemas.microsoft.com/office/drawing/2014/main" id="{9305A1D9-4FF0-424F-8965-1733D133AAF3}"/>
              </a:ext>
            </a:extLst>
          </p:cNvPr>
          <p:cNvSpPr>
            <a:spLocks/>
          </p:cNvSpPr>
          <p:nvPr userDrawn="1"/>
        </p:nvSpPr>
        <p:spPr bwMode="ltGray">
          <a:xfrm>
            <a:off x="5927527" y="6515709"/>
            <a:ext cx="336947" cy="20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oAutofit/>
          </a:bodyPr>
          <a:lstStyle>
            <a:lvl1pPr>
              <a:defRPr sz="3600">
                <a:solidFill>
                  <a:srgbClr val="222222"/>
                </a:solidFill>
                <a:latin typeface="Proxima Nova Light" charset="0"/>
                <a:ea typeface="Proxima Nova Light" charset="0"/>
                <a:cs typeface="Proxima Nova Light" charset="0"/>
                <a:sym typeface="Proxima Nova Light" charset="0"/>
              </a:defRPr>
            </a:lvl1pPr>
            <a:lvl2pPr marL="742950" indent="-285750">
              <a:defRPr sz="3600">
                <a:solidFill>
                  <a:srgbClr val="222222"/>
                </a:solidFill>
                <a:latin typeface="Proxima Nova Light" charset="0"/>
                <a:ea typeface="Proxima Nova Light" charset="0"/>
                <a:cs typeface="Proxima Nova Light" charset="0"/>
                <a:sym typeface="Proxima Nova Light" charset="0"/>
              </a:defRPr>
            </a:lvl2pPr>
            <a:lvl3pPr marL="1143000" indent="-228600">
              <a:defRPr sz="3600">
                <a:solidFill>
                  <a:srgbClr val="222222"/>
                </a:solidFill>
                <a:latin typeface="Proxima Nova Light" charset="0"/>
                <a:ea typeface="Proxima Nova Light" charset="0"/>
                <a:cs typeface="Proxima Nova Light" charset="0"/>
                <a:sym typeface="Proxima Nova Light" charset="0"/>
              </a:defRPr>
            </a:lvl3pPr>
            <a:lvl4pPr marL="1600200" indent="-228600">
              <a:defRPr sz="3600">
                <a:solidFill>
                  <a:srgbClr val="222222"/>
                </a:solidFill>
                <a:latin typeface="Proxima Nova Light" charset="0"/>
                <a:ea typeface="Proxima Nova Light" charset="0"/>
                <a:cs typeface="Proxima Nova Light" charset="0"/>
                <a:sym typeface="Proxima Nova Light" charset="0"/>
              </a:defRPr>
            </a:lvl4pPr>
            <a:lvl5pPr marL="2057400" indent="-228600">
              <a:defRPr sz="3600">
                <a:solidFill>
                  <a:srgbClr val="222222"/>
                </a:solidFill>
                <a:latin typeface="Proxima Nova Light" charset="0"/>
                <a:ea typeface="Proxima Nova Light" charset="0"/>
                <a:cs typeface="Proxima Nova Light" charset="0"/>
                <a:sym typeface="Proxima Nova Light" charset="0"/>
              </a:defRPr>
            </a:lvl5pPr>
            <a:lvl6pPr marL="25146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6pPr>
            <a:lvl7pPr marL="29718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7pPr>
            <a:lvl8pPr marL="34290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8pPr>
            <a:lvl9pPr marL="38862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9pPr>
          </a:lstStyle>
          <a:p>
            <a:pPr algn="ctr" defTabSz="685800" fontAlgn="base" hangingPunct="0">
              <a:spcBef>
                <a:spcPct val="0"/>
              </a:spcBef>
              <a:spcAft>
                <a:spcPct val="0"/>
              </a:spcAft>
            </a:pPr>
            <a:fld id="{4A8294F5-3876-0A48-B245-F7D64BCA98A8}" type="slidenum">
              <a:rPr lang="uk-UA" altLang="en-US" sz="800">
                <a:solidFill>
                  <a:schemeClr val="bg1">
                    <a:lumMod val="65000"/>
                  </a:schemeClr>
                </a:solidFill>
                <a:latin typeface="+mn-lt"/>
                <a:ea typeface="Proxima Nova" charset="0"/>
                <a:cs typeface="Proxima Nova" charset="0"/>
                <a:sym typeface="Proxima Nova" charset="0"/>
              </a:rPr>
              <a:pPr algn="ctr" defTabSz="685800" fontAlgn="base" hangingPunct="0">
                <a:spcBef>
                  <a:spcPct val="0"/>
                </a:spcBef>
                <a:spcAft>
                  <a:spcPct val="0"/>
                </a:spcAft>
              </a:pPr>
              <a:t>‹#›</a:t>
            </a:fld>
            <a:endParaRPr lang="en-US" altLang="en-US" sz="800">
              <a:solidFill>
                <a:schemeClr val="bg1">
                  <a:lumMod val="65000"/>
                </a:schemeClr>
              </a:solidFill>
              <a:latin typeface="+mn-lt"/>
              <a:ea typeface="Proxima Nova" charset="0"/>
              <a:cs typeface="Proxima Nova" charset="0"/>
              <a:sym typeface="Proxima Nova" charset="0"/>
            </a:endParaRPr>
          </a:p>
        </p:txBody>
      </p:sp>
      <p:sp>
        <p:nvSpPr>
          <p:cNvPr id="11" name="Rectangle 10">
            <a:extLst>
              <a:ext uri="{FF2B5EF4-FFF2-40B4-BE49-F238E27FC236}">
                <a16:creationId xmlns:a16="http://schemas.microsoft.com/office/drawing/2014/main" id="{9661A87E-B7D3-440D-9E6F-68EF445B7FC2}"/>
              </a:ext>
            </a:extLst>
          </p:cNvPr>
          <p:cNvSpPr/>
          <p:nvPr userDrawn="1"/>
        </p:nvSpPr>
        <p:spPr>
          <a:xfrm>
            <a:off x="1354975" y="6398435"/>
            <a:ext cx="9387680"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474414939"/>
      </p:ext>
    </p:extLst>
  </p:cSld>
  <p:clrMap bg1="lt1" tx1="dk1" bg2="lt2" tx2="dk2" accent1="accent1" accent2="accent2" accent3="accent3" accent4="accent4" accent5="accent5" accent6="accent6" hlink="hlink" folHlink="folHlink"/>
  <p:sldLayoutIdLst>
    <p:sldLayoutId id="2147483758" r:id="rId1"/>
    <p:sldLayoutId id="2147483718" r:id="rId2"/>
    <p:sldLayoutId id="2147483772" r:id="rId3"/>
    <p:sldLayoutId id="2147483773" r:id="rId4"/>
    <p:sldLayoutId id="2147483753" r:id="rId5"/>
    <p:sldLayoutId id="2147483699" r:id="rId6"/>
    <p:sldLayoutId id="2147483768" r:id="rId7"/>
    <p:sldLayoutId id="2147483776" r:id="rId8"/>
    <p:sldLayoutId id="2147483700" r:id="rId9"/>
    <p:sldLayoutId id="2147483702" r:id="rId10"/>
    <p:sldLayoutId id="2147483760" r:id="rId11"/>
    <p:sldLayoutId id="2147483752" r:id="rId12"/>
    <p:sldLayoutId id="2147483771" r:id="rId13"/>
    <p:sldLayoutId id="2147483775" r:id="rId14"/>
    <p:sldLayoutId id="2147483762" r:id="rId15"/>
    <p:sldLayoutId id="2147483755" r:id="rId16"/>
    <p:sldLayoutId id="2147483749" r:id="rId17"/>
    <p:sldLayoutId id="2147483769" r:id="rId18"/>
    <p:sldLayoutId id="2147483774" r:id="rId19"/>
    <p:sldLayoutId id="2147483711" r:id="rId20"/>
    <p:sldLayoutId id="2147483750" r:id="rId21"/>
    <p:sldLayoutId id="2147483777" r:id="rId22"/>
  </p:sldLayoutIdLst>
  <p:hf hdr="0" dt="0"/>
  <p:txStyles>
    <p:titleStyle>
      <a:lvl1pPr algn="l" defTabSz="914377" rtl="0" eaLnBrk="0" fontAlgn="base" hangingPunct="0">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A98120-3EF7-461E-AC34-C02BF5C3A785}"/>
              </a:ext>
            </a:extLst>
          </p:cNvPr>
          <p:cNvGraphicFramePr>
            <a:graphicFrameLocks noChangeAspect="1"/>
          </p:cNvGraphicFramePr>
          <p:nvPr userDrawn="1">
            <p:custDataLst>
              <p:tags r:id="rId2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47" imgH="348" progId="TCLayout.ActiveDocument.1">
                  <p:embed/>
                </p:oleObj>
              </mc:Choice>
              <mc:Fallback>
                <p:oleObj name="think-cell Slide" r:id="rId26" imgW="347" imgH="348" progId="TCLayout.ActiveDocument.1">
                  <p:embed/>
                  <p:pic>
                    <p:nvPicPr>
                      <p:cNvPr id="3" name="Object 2" hidden="1">
                        <a:extLst>
                          <a:ext uri="{FF2B5EF4-FFF2-40B4-BE49-F238E27FC236}">
                            <a16:creationId xmlns:a16="http://schemas.microsoft.com/office/drawing/2014/main" id="{2EA98120-3EF7-461E-AC34-C02BF5C3A785}"/>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695ED66-1FB5-4142-98B1-DADBDD7E74A6}"/>
              </a:ext>
            </a:extLst>
          </p:cNvPr>
          <p:cNvSpPr/>
          <p:nvPr userDrawn="1">
            <p:custDataLst>
              <p:tags r:id="rId2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a:latin typeface="Calibri" panose="020F0502020204030204" pitchFamily="34" charset="0"/>
              <a:ea typeface="+mj-ea"/>
              <a:cs typeface="Calibri" panose="020F0502020204030204" pitchFamily="34" charset="0"/>
              <a:sym typeface="Calibri" panose="020F0502020204030204" pitchFamily="34" charset="0"/>
            </a:endParaRPr>
          </a:p>
        </p:txBody>
      </p:sp>
      <p:pic>
        <p:nvPicPr>
          <p:cNvPr id="7" name="Picture 6">
            <a:extLst>
              <a:ext uri="{FF2B5EF4-FFF2-40B4-BE49-F238E27FC236}">
                <a16:creationId xmlns:a16="http://schemas.microsoft.com/office/drawing/2014/main" id="{3C7FC5EA-0D98-46D6-9AD5-D2066C50748C}"/>
              </a:ext>
            </a:extLst>
          </p:cNvPr>
          <p:cNvPicPr>
            <a:picLocks noChangeAspect="1"/>
          </p:cNvPicPr>
          <p:nvPr/>
        </p:nvPicPr>
        <p:blipFill>
          <a:blip r:embed="rId28"/>
          <a:stretch>
            <a:fillRect/>
          </a:stretch>
        </p:blipFill>
        <p:spPr>
          <a:xfrm>
            <a:off x="10979898" y="6279823"/>
            <a:ext cx="722376" cy="241996"/>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endParaRPr lang="en-US"/>
          </a:p>
        </p:txBody>
      </p:sp>
      <p:sp>
        <p:nvSpPr>
          <p:cNvPr id="11" name="Rectangle 10">
            <a:extLst>
              <a:ext uri="{FF2B5EF4-FFF2-40B4-BE49-F238E27FC236}">
                <a16:creationId xmlns:a16="http://schemas.microsoft.com/office/drawing/2014/main" id="{9661A87E-B7D3-440D-9E6F-68EF445B7FC2}"/>
              </a:ext>
            </a:extLst>
          </p:cNvPr>
          <p:cNvSpPr/>
          <p:nvPr/>
        </p:nvSpPr>
        <p:spPr>
          <a:xfrm>
            <a:off x="489726" y="6398435"/>
            <a:ext cx="10252929"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Slide Number Placeholder 5">
            <a:extLst>
              <a:ext uri="{FF2B5EF4-FFF2-40B4-BE49-F238E27FC236}">
                <a16:creationId xmlns:a16="http://schemas.microsoft.com/office/drawing/2014/main" id="{C76ED712-E8D1-4EA1-B8CF-F695AA915A2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096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377" rtl="0" eaLnBrk="1" fontAlgn="base" hangingPunct="1">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1" fontAlgn="base" hangingPunct="1">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1" fontAlgn="base" hangingPunct="1">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1" fontAlgn="base" hangingPunct="1">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1" fontAlgn="base" hangingPunct="1">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1" fontAlgn="base" hangingPunct="1">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tiff"/><Relationship Id="rId5" Type="http://schemas.openxmlformats.org/officeDocument/2006/relationships/image" Target="../media/image8.tiff"/><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38" y="2466109"/>
            <a:ext cx="8315325" cy="969819"/>
          </a:xfrm>
        </p:spPr>
        <p:txBody>
          <a:bodyPr/>
          <a:lstStyle/>
          <a:p>
            <a:r>
              <a:rPr lang="en-US"/>
              <a:t>CIAM Project Updates</a:t>
            </a:r>
          </a:p>
        </p:txBody>
      </p:sp>
      <p:sp>
        <p:nvSpPr>
          <p:cNvPr id="3" name="Text Placeholder 2"/>
          <p:cNvSpPr>
            <a:spLocks noGrp="1"/>
          </p:cNvSpPr>
          <p:nvPr>
            <p:ph type="body" idx="1"/>
          </p:nvPr>
        </p:nvSpPr>
        <p:spPr>
          <a:xfrm>
            <a:off x="512438" y="4858326"/>
            <a:ext cx="5518225" cy="450791"/>
          </a:xfrm>
        </p:spPr>
        <p:txBody>
          <a:bodyPr/>
          <a:lstStyle/>
          <a:p>
            <a:r>
              <a:rPr lang="en-US" dirty="0"/>
              <a:t>18</a:t>
            </a:r>
            <a:r>
              <a:rPr lang="en-US" baseline="30000" dirty="0"/>
              <a:t>th</a:t>
            </a:r>
            <a:r>
              <a:rPr lang="en-US" dirty="0"/>
              <a:t> October 2024</a:t>
            </a:r>
          </a:p>
        </p:txBody>
      </p:sp>
    </p:spTree>
    <p:extLst>
      <p:ext uri="{BB962C8B-B14F-4D97-AF65-F5344CB8AC3E}">
        <p14:creationId xmlns:p14="http://schemas.microsoft.com/office/powerpoint/2010/main" val="122109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Ongoing Data/Business Logic Validation – Summary &amp; Risks</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5" name="Rectangle 14"/>
          <p:cNvSpPr/>
          <p:nvPr/>
        </p:nvSpPr>
        <p:spPr bwMode="auto">
          <a:xfrm>
            <a:off x="489727" y="957284"/>
            <a:ext cx="11028018" cy="800839"/>
          </a:xfrm>
          <a:prstGeom prst="rect">
            <a:avLst/>
          </a:prstGeom>
          <a:noFill/>
          <a:ln>
            <a:noFill/>
          </a:ln>
        </p:spPr>
        <p:txBody>
          <a:bodyPr vert="horz" wrap="square" lIns="42863" tIns="21431" rIns="42863" bIns="21431" numCol="1" rtlCol="0" anchor="ctr" anchorCtr="0" compatLnSpc="1">
            <a:prstTxWarp prst="textNoShape">
              <a:avLst/>
            </a:prstTxWarp>
          </a:bodyPr>
          <a:lstStyle/>
          <a:p>
            <a:pPr marL="285750" lvl="0" indent="-285750" defTabSz="457189">
              <a:buFont typeface="Wingdings" panose="05000000000000000000" pitchFamily="2" charset="2"/>
              <a:buChar char="q"/>
              <a:defRPr/>
            </a:pPr>
            <a:r>
              <a:rPr lang="en-US" sz="1400" b="1">
                <a:solidFill>
                  <a:schemeClr val="accent1">
                    <a:lumMod val="50000"/>
                  </a:schemeClr>
                </a:solidFill>
                <a:latin typeface="Calibri" panose="020F0502020204030204"/>
              </a:rPr>
              <a:t>The Data Engg and BI Teams is consistently working with support from the Cox Teams to continuously enhance the KPIs and the associated data inconsistencies or business logic which is consuming additional </a:t>
            </a:r>
            <a:r>
              <a:rPr lang="en-US" sz="1400" b="1">
                <a:solidFill>
                  <a:schemeClr val="accent1">
                    <a:lumMod val="50000"/>
                  </a:schemeClr>
                </a:solidFill>
              </a:rPr>
              <a:t>time/efforts  for the </a:t>
            </a:r>
            <a:r>
              <a:rPr lang="en-US" sz="1400" b="1">
                <a:solidFill>
                  <a:schemeClr val="accent1">
                    <a:lumMod val="50000"/>
                  </a:schemeClr>
                </a:solidFill>
                <a:latin typeface="Calibri" panose="020F0502020204030204"/>
              </a:rPr>
              <a:t>data models and one such recent example is below </a:t>
            </a:r>
            <a:endParaRPr lang="en-IN" sz="1400" b="1">
              <a:solidFill>
                <a:schemeClr val="accent1">
                  <a:lumMod val="50000"/>
                </a:schemeClr>
              </a:solidFill>
              <a:latin typeface="Calibri" panose="020F0502020204030204"/>
            </a:endParaRPr>
          </a:p>
        </p:txBody>
      </p:sp>
      <p:sp>
        <p:nvSpPr>
          <p:cNvPr id="8" name="Rectangle 7"/>
          <p:cNvSpPr/>
          <p:nvPr/>
        </p:nvSpPr>
        <p:spPr>
          <a:xfrm>
            <a:off x="638964" y="4289513"/>
            <a:ext cx="5965036" cy="338554"/>
          </a:xfrm>
          <a:prstGeom prst="rect">
            <a:avLst/>
          </a:prstGeom>
        </p:spPr>
        <p:txBody>
          <a:bodyPr wrap="square">
            <a:spAutoFit/>
          </a:bodyPr>
          <a:lstStyle/>
          <a:p>
            <a:r>
              <a:rPr lang="en-US" sz="1600" b="1">
                <a:solidFill>
                  <a:schemeClr val="accent1">
                    <a:lumMod val="50000"/>
                  </a:schemeClr>
                </a:solidFill>
              </a:rPr>
              <a:t>Impact on Timelines - </a:t>
            </a:r>
            <a:r>
              <a:rPr lang="en-US" sz="1600">
                <a:solidFill>
                  <a:schemeClr val="accent1">
                    <a:lumMod val="50000"/>
                  </a:schemeClr>
                </a:solidFill>
              </a:rPr>
              <a:t>Data Inconsistencies &amp; Validation Examples</a:t>
            </a:r>
            <a:endParaRPr lang="en-US" sz="1600" b="1">
              <a:solidFill>
                <a:schemeClr val="accent1">
                  <a:lumMod val="50000"/>
                </a:schemeClr>
              </a:solidFill>
            </a:endParaRPr>
          </a:p>
        </p:txBody>
      </p:sp>
      <p:sp>
        <p:nvSpPr>
          <p:cNvPr id="19" name="Text Placeholder 2"/>
          <p:cNvSpPr txBox="1">
            <a:spLocks/>
          </p:cNvSpPr>
          <p:nvPr/>
        </p:nvSpPr>
        <p:spPr>
          <a:xfrm>
            <a:off x="638965" y="4753306"/>
            <a:ext cx="10878780" cy="1610549"/>
          </a:xfrm>
          <a:prstGeom prst="rect">
            <a:avLst/>
          </a:prstGeom>
        </p:spPr>
        <p:txBody>
          <a:bodyPr/>
          <a:lst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a:lstStyle>
          <a:p>
            <a:pPr marL="285750" indent="-285750">
              <a:buFont typeface="Wingdings" panose="05000000000000000000" pitchFamily="2" charset="2"/>
              <a:buChar char="Ø"/>
            </a:pPr>
            <a:r>
              <a:rPr lang="en-US" sz="1400" dirty="0">
                <a:latin typeface="+mn-lt"/>
              </a:rPr>
              <a:t>For some customers we are getting multiple registration dates which should be not the case so we resolved using the earliest registration date</a:t>
            </a:r>
          </a:p>
          <a:p>
            <a:pPr marL="285750" indent="-285750">
              <a:buFont typeface="Wingdings" panose="05000000000000000000" pitchFamily="2" charset="2"/>
              <a:buChar char="Ø"/>
            </a:pPr>
            <a:r>
              <a:rPr lang="en-US" sz="1400" dirty="0">
                <a:latin typeface="+mn-lt"/>
              </a:rPr>
              <a:t>In </a:t>
            </a:r>
            <a:r>
              <a:rPr lang="en-US" sz="1400" b="1" dirty="0" err="1">
                <a:latin typeface="+mn-lt"/>
              </a:rPr>
              <a:t>profile_fact</a:t>
            </a:r>
            <a:r>
              <a:rPr lang="en-US" sz="1400" b="1" dirty="0">
                <a:latin typeface="+mn-lt"/>
              </a:rPr>
              <a:t> </a:t>
            </a:r>
            <a:r>
              <a:rPr lang="en-US" sz="1400" dirty="0">
                <a:latin typeface="+mn-lt"/>
              </a:rPr>
              <a:t>tables we have data inconsistency on </a:t>
            </a:r>
            <a:r>
              <a:rPr lang="en-US" sz="1400" b="1" dirty="0" err="1">
                <a:latin typeface="+mn-lt"/>
              </a:rPr>
              <a:t>primary_user_flag</a:t>
            </a:r>
            <a:r>
              <a:rPr lang="en-US" sz="1400" dirty="0">
                <a:latin typeface="+mn-lt"/>
              </a:rPr>
              <a:t>. Logically, we should have one customer has only one </a:t>
            </a:r>
            <a:r>
              <a:rPr lang="en-US" sz="1400" b="1" dirty="0" err="1">
                <a:latin typeface="+mn-lt"/>
              </a:rPr>
              <a:t>primary_flag</a:t>
            </a:r>
            <a:r>
              <a:rPr lang="en-US" sz="1400" b="1" dirty="0">
                <a:latin typeface="+mn-lt"/>
              </a:rPr>
              <a:t>=“Y” </a:t>
            </a:r>
            <a:r>
              <a:rPr lang="en-US" sz="1400" dirty="0">
                <a:latin typeface="+mn-lt"/>
              </a:rPr>
              <a:t>but we are getting two primary flag as Y</a:t>
            </a:r>
          </a:p>
          <a:p>
            <a:pPr marL="285750" indent="-285750">
              <a:buFont typeface="Wingdings" panose="05000000000000000000" pitchFamily="2" charset="2"/>
              <a:buChar char="Ø"/>
            </a:pPr>
            <a:r>
              <a:rPr lang="en-US" sz="1400" dirty="0">
                <a:latin typeface="+mn-lt"/>
              </a:rPr>
              <a:t>For some tables, the columns/attributes are missing for the calculated columns and the  business logic for the same needs to be validated</a:t>
            </a:r>
          </a:p>
          <a:p>
            <a:pPr marL="285750" indent="-285750">
              <a:buFont typeface="Wingdings" panose="05000000000000000000" pitchFamily="2" charset="2"/>
              <a:buChar char="Ø"/>
            </a:pPr>
            <a:r>
              <a:rPr lang="en-US" sz="1400" dirty="0">
                <a:latin typeface="+mn-lt"/>
              </a:rPr>
              <a:t>Changes</a:t>
            </a:r>
            <a:r>
              <a:rPr lang="en-US" sz="1400" dirty="0"/>
              <a:t> </a:t>
            </a:r>
            <a:r>
              <a:rPr lang="en-US" sz="1400" dirty="0">
                <a:latin typeface="+mn-lt"/>
              </a:rPr>
              <a:t>to the business logic as above leads to rework from the team for data retrieval, validation and alignment </a:t>
            </a:r>
          </a:p>
        </p:txBody>
      </p:sp>
      <p:pic>
        <p:nvPicPr>
          <p:cNvPr id="1026" name="Picture 2">
            <a:extLst>
              <a:ext uri="{FF2B5EF4-FFF2-40B4-BE49-F238E27FC236}">
                <a16:creationId xmlns:a16="http://schemas.microsoft.com/office/drawing/2014/main" id="{C3DF615C-9904-0771-95BC-C4F3DDDB9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146" y="1758123"/>
            <a:ext cx="10228940" cy="240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(1)</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1763142" y="1065648"/>
            <a:ext cx="8665716" cy="5085481"/>
          </a:xfrm>
          <a:prstGeom prst="rect">
            <a:avLst/>
          </a:prstGeom>
        </p:spPr>
      </p:pic>
    </p:spTree>
    <p:extLst>
      <p:ext uri="{BB962C8B-B14F-4D97-AF65-F5344CB8AC3E}">
        <p14:creationId xmlns:p14="http://schemas.microsoft.com/office/powerpoint/2010/main" val="17258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(2)</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20DA9664-206D-D0B8-5743-AB831225C280}"/>
              </a:ext>
            </a:extLst>
          </p:cNvPr>
          <p:cNvPicPr>
            <a:picLocks noChangeAspect="1"/>
          </p:cNvPicPr>
          <p:nvPr/>
        </p:nvPicPr>
        <p:blipFill>
          <a:blip r:embed="rId2"/>
          <a:stretch>
            <a:fillRect/>
          </a:stretch>
        </p:blipFill>
        <p:spPr>
          <a:xfrm>
            <a:off x="1461273" y="976708"/>
            <a:ext cx="9269453" cy="5199649"/>
          </a:xfrm>
          <a:prstGeom prst="rect">
            <a:avLst/>
          </a:prstGeom>
        </p:spPr>
      </p:pic>
    </p:spTree>
    <p:extLst>
      <p:ext uri="{BB962C8B-B14F-4D97-AF65-F5344CB8AC3E}">
        <p14:creationId xmlns:p14="http://schemas.microsoft.com/office/powerpoint/2010/main" val="64963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8418-FC00-588A-B8ED-32E40361E557}"/>
              </a:ext>
            </a:extLst>
          </p:cNvPr>
          <p:cNvSpPr>
            <a:spLocks noGrp="1"/>
          </p:cNvSpPr>
          <p:nvPr>
            <p:ph type="title"/>
          </p:nvPr>
        </p:nvSpPr>
        <p:spPr/>
        <p:txBody>
          <a:bodyPr/>
          <a:lstStyle/>
          <a:p>
            <a:r>
              <a:rPr lang="en-US"/>
              <a:t>Original Project Plan</a:t>
            </a:r>
          </a:p>
        </p:txBody>
      </p:sp>
      <p:sp>
        <p:nvSpPr>
          <p:cNvPr id="3" name="Footer Placeholder 2">
            <a:extLst>
              <a:ext uri="{FF2B5EF4-FFF2-40B4-BE49-F238E27FC236}">
                <a16:creationId xmlns:a16="http://schemas.microsoft.com/office/drawing/2014/main" id="{4E00984D-D3AA-13FD-FC57-19FF607410F0}"/>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4A080433-0019-7C2D-7F84-C5C9D3674057}"/>
              </a:ext>
            </a:extLst>
          </p:cNvPr>
          <p:cNvSpPr>
            <a:spLocks noGrp="1"/>
          </p:cNvSpPr>
          <p:nvPr>
            <p:ph type="body" idx="1"/>
          </p:nvPr>
        </p:nvSpPr>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496298889"/>
              </p:ext>
            </p:extLst>
          </p:nvPr>
        </p:nvGraphicFramePr>
        <p:xfrm>
          <a:off x="493716" y="1197361"/>
          <a:ext cx="11204502" cy="4593838"/>
        </p:xfrm>
        <a:graphic>
          <a:graphicData uri="http://schemas.openxmlformats.org/drawingml/2006/table">
            <a:tbl>
              <a:tblPr/>
              <a:tblGrid>
                <a:gridCol w="481251">
                  <a:extLst>
                    <a:ext uri="{9D8B030D-6E8A-4147-A177-3AD203B41FA5}">
                      <a16:colId xmlns:a16="http://schemas.microsoft.com/office/drawing/2014/main" val="4108293276"/>
                    </a:ext>
                  </a:extLst>
                </a:gridCol>
                <a:gridCol w="2221160">
                  <a:extLst>
                    <a:ext uri="{9D8B030D-6E8A-4147-A177-3AD203B41FA5}">
                      <a16:colId xmlns:a16="http://schemas.microsoft.com/office/drawing/2014/main" val="4176684213"/>
                    </a:ext>
                  </a:extLst>
                </a:gridCol>
                <a:gridCol w="654007">
                  <a:extLst>
                    <a:ext uri="{9D8B030D-6E8A-4147-A177-3AD203B41FA5}">
                      <a16:colId xmlns:a16="http://schemas.microsoft.com/office/drawing/2014/main" val="1033185134"/>
                    </a:ext>
                  </a:extLst>
                </a:gridCol>
                <a:gridCol w="654007">
                  <a:extLst>
                    <a:ext uri="{9D8B030D-6E8A-4147-A177-3AD203B41FA5}">
                      <a16:colId xmlns:a16="http://schemas.microsoft.com/office/drawing/2014/main" val="3913583138"/>
                    </a:ext>
                  </a:extLst>
                </a:gridCol>
                <a:gridCol w="654007">
                  <a:extLst>
                    <a:ext uri="{9D8B030D-6E8A-4147-A177-3AD203B41FA5}">
                      <a16:colId xmlns:a16="http://schemas.microsoft.com/office/drawing/2014/main" val="3006227253"/>
                    </a:ext>
                  </a:extLst>
                </a:gridCol>
                <a:gridCol w="654007">
                  <a:extLst>
                    <a:ext uri="{9D8B030D-6E8A-4147-A177-3AD203B41FA5}">
                      <a16:colId xmlns:a16="http://schemas.microsoft.com/office/drawing/2014/main" val="4025531580"/>
                    </a:ext>
                  </a:extLst>
                </a:gridCol>
                <a:gridCol w="654007">
                  <a:extLst>
                    <a:ext uri="{9D8B030D-6E8A-4147-A177-3AD203B41FA5}">
                      <a16:colId xmlns:a16="http://schemas.microsoft.com/office/drawing/2014/main" val="1058536724"/>
                    </a:ext>
                  </a:extLst>
                </a:gridCol>
                <a:gridCol w="654007">
                  <a:extLst>
                    <a:ext uri="{9D8B030D-6E8A-4147-A177-3AD203B41FA5}">
                      <a16:colId xmlns:a16="http://schemas.microsoft.com/office/drawing/2014/main" val="3563137189"/>
                    </a:ext>
                  </a:extLst>
                </a:gridCol>
                <a:gridCol w="654007">
                  <a:extLst>
                    <a:ext uri="{9D8B030D-6E8A-4147-A177-3AD203B41FA5}">
                      <a16:colId xmlns:a16="http://schemas.microsoft.com/office/drawing/2014/main" val="3681440772"/>
                    </a:ext>
                  </a:extLst>
                </a:gridCol>
                <a:gridCol w="654007">
                  <a:extLst>
                    <a:ext uri="{9D8B030D-6E8A-4147-A177-3AD203B41FA5}">
                      <a16:colId xmlns:a16="http://schemas.microsoft.com/office/drawing/2014/main" val="3768447915"/>
                    </a:ext>
                  </a:extLst>
                </a:gridCol>
                <a:gridCol w="654007">
                  <a:extLst>
                    <a:ext uri="{9D8B030D-6E8A-4147-A177-3AD203B41FA5}">
                      <a16:colId xmlns:a16="http://schemas.microsoft.com/office/drawing/2014/main" val="3573427869"/>
                    </a:ext>
                  </a:extLst>
                </a:gridCol>
                <a:gridCol w="654007">
                  <a:extLst>
                    <a:ext uri="{9D8B030D-6E8A-4147-A177-3AD203B41FA5}">
                      <a16:colId xmlns:a16="http://schemas.microsoft.com/office/drawing/2014/main" val="781558562"/>
                    </a:ext>
                  </a:extLst>
                </a:gridCol>
                <a:gridCol w="654007">
                  <a:extLst>
                    <a:ext uri="{9D8B030D-6E8A-4147-A177-3AD203B41FA5}">
                      <a16:colId xmlns:a16="http://schemas.microsoft.com/office/drawing/2014/main" val="4241153102"/>
                    </a:ext>
                  </a:extLst>
                </a:gridCol>
                <a:gridCol w="654007">
                  <a:extLst>
                    <a:ext uri="{9D8B030D-6E8A-4147-A177-3AD203B41FA5}">
                      <a16:colId xmlns:a16="http://schemas.microsoft.com/office/drawing/2014/main" val="2248260595"/>
                    </a:ext>
                  </a:extLst>
                </a:gridCol>
                <a:gridCol w="654007">
                  <a:extLst>
                    <a:ext uri="{9D8B030D-6E8A-4147-A177-3AD203B41FA5}">
                      <a16:colId xmlns:a16="http://schemas.microsoft.com/office/drawing/2014/main" val="645137517"/>
                    </a:ext>
                  </a:extLst>
                </a:gridCol>
              </a:tblGrid>
              <a:tr h="256452">
                <a:tc gridSpan="2">
                  <a:txBody>
                    <a:bodyPr/>
                    <a:lstStyle/>
                    <a:p>
                      <a:pPr algn="ctr" fontAlgn="ctr"/>
                      <a:r>
                        <a:rPr lang="en-US" sz="1000" b="1" i="0" u="none" strike="noStrike">
                          <a:solidFill>
                            <a:srgbClr val="000000"/>
                          </a:solidFill>
                          <a:effectLst/>
                          <a:latin typeface="Aptos Narrow"/>
                        </a:rPr>
                        <a:t>Activities</a:t>
                      </a:r>
                    </a:p>
                  </a:txBody>
                  <a:tcPr marL="7054" marR="7054" marT="705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hMerge="1">
                  <a:txBody>
                    <a:bodyPr/>
                    <a:lstStyle/>
                    <a:p>
                      <a:endParaRPr lang="en-US"/>
                    </a:p>
                  </a:txBody>
                  <a:tcPr/>
                </a:tc>
                <a:tc>
                  <a:txBody>
                    <a:bodyPr/>
                    <a:lstStyle/>
                    <a:p>
                      <a:pPr algn="r" fontAlgn="b"/>
                      <a:r>
                        <a:rPr lang="en-US" sz="1000" b="1" i="0" u="none" strike="noStrike">
                          <a:solidFill>
                            <a:srgbClr val="000000"/>
                          </a:solidFill>
                          <a:effectLst/>
                          <a:latin typeface="Aptos Narrow"/>
                        </a:rPr>
                        <a:t>12-Aug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19-Aug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26-Aug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9-Sep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16-Sep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23-Sep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30-Sep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7-Oct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14-Oct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21-Oct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28-Oct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4-Nov</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extLst>
                  <a:ext uri="{0D108BD9-81ED-4DB2-BD59-A6C34878D82A}">
                    <a16:rowId xmlns:a16="http://schemas.microsoft.com/office/drawing/2014/main" val="3367153568"/>
                  </a:ext>
                </a:extLst>
              </a:tr>
              <a:tr h="501755">
                <a:tc rowSpan="8">
                  <a:txBody>
                    <a:bodyPr/>
                    <a:lstStyle/>
                    <a:p>
                      <a:pPr algn="ctr" fontAlgn="ctr"/>
                      <a:r>
                        <a:rPr lang="en-US" sz="1000" b="1" i="0" u="none" strike="noStrike">
                          <a:solidFill>
                            <a:srgbClr val="000000"/>
                          </a:solidFill>
                          <a:effectLst/>
                          <a:latin typeface="Aptos Narrow"/>
                        </a:rPr>
                        <a:t>Engineering</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Individual Accesses &amp; Azure AVD set up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82289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Discovery &amp; Requirement Gathering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603590"/>
                  </a:ext>
                </a:extLst>
              </a:tr>
              <a:tr h="501755">
                <a:tc vMerge="1">
                  <a:txBody>
                    <a:bodyPr/>
                    <a:lstStyle/>
                    <a:p>
                      <a:endParaRPr lang="en-US"/>
                    </a:p>
                  </a:txBody>
                  <a:tcPr/>
                </a:tc>
                <a:tc>
                  <a:txBody>
                    <a:bodyPr/>
                    <a:lstStyle/>
                    <a:p>
                      <a:pPr algn="l" fontAlgn="b"/>
                      <a:r>
                        <a:rPr lang="en-US" sz="1000" b="0" i="0" u="none" strike="noStrike">
                          <a:solidFill>
                            <a:srgbClr val="000000"/>
                          </a:solidFill>
                          <a:effectLst/>
                          <a:latin typeface="Aptos Narrow"/>
                        </a:rPr>
                        <a:t>Accesses and Environment Setup (AWS)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450501"/>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Build Data Framework</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0801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Validation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48124"/>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Transformation Flow (ETL)</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13491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Scheduling and Automation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0560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Monitoring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237700"/>
                  </a:ext>
                </a:extLst>
              </a:tr>
              <a:tr h="256452">
                <a:tc rowSpan="7">
                  <a:txBody>
                    <a:bodyPr/>
                    <a:lstStyle/>
                    <a:p>
                      <a:pPr algn="ctr" fontAlgn="ctr"/>
                      <a:r>
                        <a:rPr lang="en-US" sz="1000" b="1" i="0" u="none" strike="noStrike">
                          <a:solidFill>
                            <a:srgbClr val="000000"/>
                          </a:solidFill>
                          <a:effectLst/>
                          <a:latin typeface="Aptos Narrow"/>
                        </a:rPr>
                        <a:t>Visualization</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Business Goals &amp; Data Sample</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668559"/>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Design Templates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923450"/>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2459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Development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754438"/>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Validation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3719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2034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Deployment &amp; Support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63539750"/>
                  </a:ext>
                </a:extLst>
              </a:tr>
            </a:tbl>
          </a:graphicData>
        </a:graphic>
      </p:graphicFrame>
    </p:spTree>
    <p:extLst>
      <p:ext uri="{BB962C8B-B14F-4D97-AF65-F5344CB8AC3E}">
        <p14:creationId xmlns:p14="http://schemas.microsoft.com/office/powerpoint/2010/main" val="17152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20BF-6937-C158-87D5-D8164B05D636}"/>
              </a:ext>
            </a:extLst>
          </p:cNvPr>
          <p:cNvSpPr>
            <a:spLocks noGrp="1"/>
          </p:cNvSpPr>
          <p:nvPr>
            <p:ph type="title"/>
          </p:nvPr>
        </p:nvSpPr>
        <p:spPr>
          <a:xfrm>
            <a:off x="347043" y="226849"/>
            <a:ext cx="11204448" cy="533240"/>
          </a:xfrm>
        </p:spPr>
        <p:txBody>
          <a:bodyPr/>
          <a:lstStyle/>
          <a:p>
            <a:r>
              <a:rPr lang="en-US"/>
              <a:t>CIAM - Functions, Initiatives and Metrics Mapping (Original)</a:t>
            </a:r>
          </a:p>
        </p:txBody>
      </p:sp>
      <p:sp>
        <p:nvSpPr>
          <p:cNvPr id="3" name="Footer Placeholder 2">
            <a:extLst>
              <a:ext uri="{FF2B5EF4-FFF2-40B4-BE49-F238E27FC236}">
                <a16:creationId xmlns:a16="http://schemas.microsoft.com/office/drawing/2014/main" id="{9214C498-091A-4E65-B4EA-2097B0A0A212}"/>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E47ECDD9-19E3-3387-942B-D6B5A0ABCE9D}"/>
              </a:ext>
            </a:extLst>
          </p:cNvPr>
          <p:cNvSpPr>
            <a:spLocks noGrp="1"/>
          </p:cNvSpPr>
          <p:nvPr>
            <p:ph type="body" idx="1"/>
          </p:nvPr>
        </p:nvSpPr>
        <p:spPr/>
        <p:txBody>
          <a:bodyPr/>
          <a:lstStyle/>
          <a:p>
            <a:endParaRPr lang="en-US"/>
          </a:p>
        </p:txBody>
      </p:sp>
      <p:pic>
        <p:nvPicPr>
          <p:cNvPr id="11" name="Picture 10" descr="A screenshot of a computer&#10;&#10;Description automatically generated">
            <a:extLst>
              <a:ext uri="{FF2B5EF4-FFF2-40B4-BE49-F238E27FC236}">
                <a16:creationId xmlns:a16="http://schemas.microsoft.com/office/drawing/2014/main" id="{E34ABF21-CF21-7747-FE27-5A295126B2D6}"/>
              </a:ext>
            </a:extLst>
          </p:cNvPr>
          <p:cNvPicPr>
            <a:picLocks noChangeAspect="1"/>
          </p:cNvPicPr>
          <p:nvPr/>
        </p:nvPicPr>
        <p:blipFill>
          <a:blip r:embed="rId2"/>
          <a:stretch>
            <a:fillRect/>
          </a:stretch>
        </p:blipFill>
        <p:spPr>
          <a:xfrm>
            <a:off x="931939" y="928810"/>
            <a:ext cx="10022389" cy="5077719"/>
          </a:xfrm>
          <a:prstGeom prst="rect">
            <a:avLst/>
          </a:prstGeom>
        </p:spPr>
      </p:pic>
    </p:spTree>
    <p:extLst>
      <p:ext uri="{BB962C8B-B14F-4D97-AF65-F5344CB8AC3E}">
        <p14:creationId xmlns:p14="http://schemas.microsoft.com/office/powerpoint/2010/main" val="255789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dirty="0"/>
              <a:t>COX - CIAM Project Status </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15" name="Rectangle 114"/>
          <p:cNvSpPr/>
          <p:nvPr/>
        </p:nvSpPr>
        <p:spPr bwMode="auto">
          <a:xfrm>
            <a:off x="-2230" y="826958"/>
            <a:ext cx="12192001" cy="319004"/>
          </a:xfrm>
          <a:prstGeom prst="rect">
            <a:avLst/>
          </a:prstGeom>
          <a:gradFill>
            <a:gsLst>
              <a:gs pos="0">
                <a:srgbClr val="00D5FE"/>
              </a:gs>
              <a:gs pos="71000">
                <a:srgbClr val="0190CD"/>
              </a:gs>
            </a:gsLst>
            <a:lin ang="4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7"/>
            <a:r>
              <a:rPr lang="en-US" sz="1100" b="1" dirty="0">
                <a:solidFill>
                  <a:prstClr val="white"/>
                </a:solidFill>
                <a:latin typeface="Arial"/>
              </a:rPr>
              <a:t>ENGAGEMENT STATUS OVERVIEW</a:t>
            </a:r>
          </a:p>
        </p:txBody>
      </p:sp>
      <p:sp>
        <p:nvSpPr>
          <p:cNvPr id="29" name="Rectangle 28">
            <a:extLst>
              <a:ext uri="{FF2B5EF4-FFF2-40B4-BE49-F238E27FC236}">
                <a16:creationId xmlns:a16="http://schemas.microsoft.com/office/drawing/2014/main" id="{68A20834-F799-4E11-B6F2-BFF177DAD956}"/>
              </a:ext>
            </a:extLst>
          </p:cNvPr>
          <p:cNvSpPr/>
          <p:nvPr/>
        </p:nvSpPr>
        <p:spPr bwMode="auto">
          <a:xfrm>
            <a:off x="92029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BBCF2997-AAAE-48A4-BBA0-330FB9FE241E}"/>
              </a:ext>
            </a:extLst>
          </p:cNvPr>
          <p:cNvSpPr txBox="1"/>
          <p:nvPr/>
        </p:nvSpPr>
        <p:spPr>
          <a:xfrm>
            <a:off x="1102396" y="1567687"/>
            <a:ext cx="1647485" cy="424732"/>
          </a:xfrm>
          <a:prstGeom prst="rect">
            <a:avLst/>
          </a:prstGeom>
          <a:noFill/>
        </p:spPr>
        <p:txBody>
          <a:bodyPr wrap="square" rtlCol="0">
            <a:spAutoFit/>
          </a:bodyPr>
          <a:lstStyle/>
          <a:p>
            <a:pPr marL="95250" lvl="1" algn="ctr" defTabSz="755650">
              <a:lnSpc>
                <a:spcPct val="90000"/>
              </a:lnSpc>
              <a:spcBef>
                <a:spcPct val="0"/>
              </a:spcBef>
              <a:spcAft>
                <a:spcPts val="900"/>
              </a:spcAft>
              <a:defRPr/>
            </a:pPr>
            <a:r>
              <a:rPr lang="en-US" sz="1200" dirty="0">
                <a:solidFill>
                  <a:srgbClr val="000000"/>
                </a:solidFill>
                <a:latin typeface="Calibri Light" panose="020F0302020204030204" pitchFamily="34" charset="0"/>
                <a:cs typeface="Calibri Light" panose="020F0302020204030204" pitchFamily="34" charset="0"/>
              </a:rPr>
              <a:t>Data Engineering Milestones Status </a:t>
            </a:r>
          </a:p>
        </p:txBody>
      </p:sp>
      <p:sp>
        <p:nvSpPr>
          <p:cNvPr id="32" name="Oval 31">
            <a:extLst>
              <a:ext uri="{FF2B5EF4-FFF2-40B4-BE49-F238E27FC236}">
                <a16:creationId xmlns:a16="http://schemas.microsoft.com/office/drawing/2014/main" id="{557EF51B-49CD-4558-B35F-067ADB2F6F28}"/>
              </a:ext>
            </a:extLst>
          </p:cNvPr>
          <p:cNvSpPr/>
          <p:nvPr/>
        </p:nvSpPr>
        <p:spPr bwMode="auto">
          <a:xfrm>
            <a:off x="1511886" y="2680172"/>
            <a:ext cx="828504" cy="816608"/>
          </a:xfrm>
          <a:prstGeom prst="ellipse">
            <a:avLst/>
          </a:prstGeom>
          <a:solidFill>
            <a:schemeClr val="accent2"/>
          </a:soli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468CAF48-FD3B-4533-8A79-940B17A7CE76}"/>
              </a:ext>
            </a:extLst>
          </p:cNvPr>
          <p:cNvSpPr/>
          <p:nvPr/>
        </p:nvSpPr>
        <p:spPr bwMode="auto">
          <a:xfrm>
            <a:off x="9682595" y="3691716"/>
            <a:ext cx="1781536" cy="761905"/>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05DB5669-E066-40F8-A103-FBF186AFACDC}"/>
              </a:ext>
            </a:extLst>
          </p:cNvPr>
          <p:cNvSpPr/>
          <p:nvPr/>
        </p:nvSpPr>
        <p:spPr bwMode="auto">
          <a:xfrm>
            <a:off x="10436239" y="3536469"/>
            <a:ext cx="274249" cy="274249"/>
          </a:xfrm>
          <a:prstGeom prst="ellipse">
            <a:avLst/>
          </a:prstGeom>
          <a:gradFill>
            <a:gsLst>
              <a:gs pos="27000">
                <a:srgbClr val="FC9926"/>
              </a:gs>
              <a:gs pos="99000">
                <a:srgbClr val="FCCE2E"/>
              </a:gs>
            </a:gsLst>
            <a:lin ang="16200000" scaled="0"/>
          </a:gradFill>
          <a:ln>
            <a:noFill/>
          </a:ln>
          <a:effectLst>
            <a:outerShdw blurRad="25400" dist="63500" dir="2700000" algn="tl" rotWithShape="0">
              <a:prstClr val="black">
                <a:alpha val="20000"/>
              </a:prstClr>
            </a:outerShdw>
          </a:effectLst>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Calibri" panose="020F0502020204030204" pitchFamily="34" charset="0"/>
              </a:rPr>
              <a:t>3</a:t>
            </a:r>
            <a:endParaRPr kumimoji="0" lang="en-US" sz="160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TextBox 43">
            <a:extLst>
              <a:ext uri="{FF2B5EF4-FFF2-40B4-BE49-F238E27FC236}">
                <a16:creationId xmlns:a16="http://schemas.microsoft.com/office/drawing/2014/main" id="{9063CAF9-C3CE-4292-9DAC-01FFFB0CF180}"/>
              </a:ext>
            </a:extLst>
          </p:cNvPr>
          <p:cNvSpPr txBox="1"/>
          <p:nvPr/>
        </p:nvSpPr>
        <p:spPr>
          <a:xfrm>
            <a:off x="9682595" y="3945120"/>
            <a:ext cx="2015629" cy="3970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lang="en-US" sz="1100" dirty="0">
                <a:solidFill>
                  <a:srgbClr val="000000"/>
                </a:solidFill>
                <a:latin typeface="Calibri Light" panose="020F0302020204030204" pitchFamily="34" charset="0"/>
                <a:cs typeface="Calibri Light" panose="020F0302020204030204" pitchFamily="34" charset="0"/>
              </a:rPr>
              <a:t>Solution Testing &amp;   Production Go Live</a:t>
            </a:r>
            <a:endParaRPr kumimoji="0" lang="en-US" sz="11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45" name="Oval 44">
            <a:extLst>
              <a:ext uri="{FF2B5EF4-FFF2-40B4-BE49-F238E27FC236}">
                <a16:creationId xmlns:a16="http://schemas.microsoft.com/office/drawing/2014/main" id="{9207D89E-7EF0-4573-8E8A-25CDBF971F24}"/>
              </a:ext>
            </a:extLst>
          </p:cNvPr>
          <p:cNvSpPr/>
          <p:nvPr/>
        </p:nvSpPr>
        <p:spPr bwMode="auto">
          <a:xfrm>
            <a:off x="7702422" y="2680172"/>
            <a:ext cx="828504" cy="816608"/>
          </a:xfrm>
          <a:prstGeom prst="ellipse">
            <a:avLst/>
          </a:prstGeom>
          <a:gradFill>
            <a:gsLst>
              <a:gs pos="27000">
                <a:srgbClr val="FC9926"/>
              </a:gs>
              <a:gs pos="99000">
                <a:srgbClr val="FCCE2E"/>
              </a:gs>
            </a:gsLst>
            <a:lin ang="16200000" scaled="0"/>
          </a:gra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Picture 46">
            <a:extLst>
              <a:ext uri="{FF2B5EF4-FFF2-40B4-BE49-F238E27FC236}">
                <a16:creationId xmlns:a16="http://schemas.microsoft.com/office/drawing/2014/main" id="{53DBADE3-E65D-42DD-873B-A9F30A16B013}"/>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665134" y="2827472"/>
            <a:ext cx="522008" cy="522008"/>
          </a:xfrm>
          <a:prstGeom prst="rect">
            <a:avLst/>
          </a:prstGeom>
        </p:spPr>
      </p:pic>
      <p:pic>
        <p:nvPicPr>
          <p:cNvPr id="49" name="Picture 48">
            <a:extLst>
              <a:ext uri="{FF2B5EF4-FFF2-40B4-BE49-F238E27FC236}">
                <a16:creationId xmlns:a16="http://schemas.microsoft.com/office/drawing/2014/main" id="{520EF7F7-089C-486F-898E-45CC6AEF77D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98274" y="2832961"/>
            <a:ext cx="509025" cy="490927"/>
          </a:xfrm>
          <a:prstGeom prst="rect">
            <a:avLst/>
          </a:prstGeom>
        </p:spPr>
      </p:pic>
      <p:sp>
        <p:nvSpPr>
          <p:cNvPr id="50" name="Rectangle 49">
            <a:extLst>
              <a:ext uri="{FF2B5EF4-FFF2-40B4-BE49-F238E27FC236}">
                <a16:creationId xmlns:a16="http://schemas.microsoft.com/office/drawing/2014/main" id="{DD5ADBD3-2FDF-4075-9E3B-38EB7A3F5CE4}"/>
              </a:ext>
            </a:extLst>
          </p:cNvPr>
          <p:cNvSpPr/>
          <p:nvPr/>
        </p:nvSpPr>
        <p:spPr bwMode="auto">
          <a:xfrm>
            <a:off x="920298" y="2222900"/>
            <a:ext cx="2011680"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accent2"/>
                </a:solidFill>
                <a:effectLst/>
                <a:uLnTx/>
                <a:uFillTx/>
                <a:latin typeface="Calibri" panose="020F0502020204030204" pitchFamily="34" charset="0"/>
                <a:ea typeface="+mn-ea"/>
                <a:cs typeface="Calibri" panose="020F0502020204030204" pitchFamily="34" charset="0"/>
              </a:rPr>
              <a:t>DATA STAGING LAYER</a:t>
            </a:r>
          </a:p>
        </p:txBody>
      </p:sp>
      <p:sp>
        <p:nvSpPr>
          <p:cNvPr id="53" name="Rectangle 52">
            <a:extLst>
              <a:ext uri="{FF2B5EF4-FFF2-40B4-BE49-F238E27FC236}">
                <a16:creationId xmlns:a16="http://schemas.microsoft.com/office/drawing/2014/main" id="{D39A5F5F-5D64-4ED1-98B0-42D9C9EB9E4B}"/>
              </a:ext>
            </a:extLst>
          </p:cNvPr>
          <p:cNvSpPr/>
          <p:nvPr/>
        </p:nvSpPr>
        <p:spPr bwMode="auto">
          <a:xfrm>
            <a:off x="828858" y="3724065"/>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Data Staging Goals &amp; Discovery</a:t>
            </a:r>
          </a:p>
        </p:txBody>
      </p:sp>
      <p:sp>
        <p:nvSpPr>
          <p:cNvPr id="54" name="Rectangle 53">
            <a:extLst>
              <a:ext uri="{FF2B5EF4-FFF2-40B4-BE49-F238E27FC236}">
                <a16:creationId xmlns:a16="http://schemas.microsoft.com/office/drawing/2014/main" id="{BA43CF98-3B7B-4ACB-A109-0164B45F3BAF}"/>
              </a:ext>
            </a:extLst>
          </p:cNvPr>
          <p:cNvSpPr/>
          <p:nvPr/>
        </p:nvSpPr>
        <p:spPr bwMode="auto">
          <a:xfrm>
            <a:off x="3914220" y="4089958"/>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Designing Wireframes/Mock Ups</a:t>
            </a:r>
          </a:p>
        </p:txBody>
      </p:sp>
      <p:sp>
        <p:nvSpPr>
          <p:cNvPr id="55" name="Rectangle 54">
            <a:extLst>
              <a:ext uri="{FF2B5EF4-FFF2-40B4-BE49-F238E27FC236}">
                <a16:creationId xmlns:a16="http://schemas.microsoft.com/office/drawing/2014/main" id="{A4DF7C44-ECBA-4A02-82DD-B5626FCA5286}"/>
              </a:ext>
            </a:extLst>
          </p:cNvPr>
          <p:cNvSpPr/>
          <p:nvPr/>
        </p:nvSpPr>
        <p:spPr bwMode="auto">
          <a:xfrm>
            <a:off x="3914220" y="4818094"/>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Design basis the Fact Tables Data</a:t>
            </a:r>
          </a:p>
        </p:txBody>
      </p:sp>
      <p:sp>
        <p:nvSpPr>
          <p:cNvPr id="56" name="Rectangle 55">
            <a:extLst>
              <a:ext uri="{FF2B5EF4-FFF2-40B4-BE49-F238E27FC236}">
                <a16:creationId xmlns:a16="http://schemas.microsoft.com/office/drawing/2014/main" id="{03F35F14-8770-42DB-BFDF-061CC7B32C2C}"/>
              </a:ext>
            </a:extLst>
          </p:cNvPr>
          <p:cNvSpPr/>
          <p:nvPr/>
        </p:nvSpPr>
        <p:spPr bwMode="auto">
          <a:xfrm>
            <a:off x="3914220" y="4454026"/>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Stakeholder Validation &amp; Review</a:t>
            </a:r>
          </a:p>
        </p:txBody>
      </p:sp>
      <p:sp>
        <p:nvSpPr>
          <p:cNvPr id="62" name="Rectangle 61">
            <a:extLst>
              <a:ext uri="{FF2B5EF4-FFF2-40B4-BE49-F238E27FC236}">
                <a16:creationId xmlns:a16="http://schemas.microsoft.com/office/drawing/2014/main" id="{0CBA1D39-8422-4A7A-93A8-91726B3E3023}"/>
              </a:ext>
            </a:extLst>
          </p:cNvPr>
          <p:cNvSpPr/>
          <p:nvPr/>
        </p:nvSpPr>
        <p:spPr bwMode="auto">
          <a:xfrm>
            <a:off x="826631" y="4088474"/>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Create Profile/Account Fact Tables</a:t>
            </a:r>
          </a:p>
        </p:txBody>
      </p:sp>
      <p:sp>
        <p:nvSpPr>
          <p:cNvPr id="63" name="Rectangle 62">
            <a:extLst>
              <a:ext uri="{FF2B5EF4-FFF2-40B4-BE49-F238E27FC236}">
                <a16:creationId xmlns:a16="http://schemas.microsoft.com/office/drawing/2014/main" id="{547A01EE-AFC1-4106-9D03-33BC8513FE22}"/>
              </a:ext>
            </a:extLst>
          </p:cNvPr>
          <p:cNvSpPr/>
          <p:nvPr/>
        </p:nvSpPr>
        <p:spPr bwMode="auto">
          <a:xfrm>
            <a:off x="826631" y="4817292"/>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Uploading Fact Tables to Sandbox</a:t>
            </a:r>
          </a:p>
        </p:txBody>
      </p:sp>
      <p:sp>
        <p:nvSpPr>
          <p:cNvPr id="64" name="Rectangle 63">
            <a:extLst>
              <a:ext uri="{FF2B5EF4-FFF2-40B4-BE49-F238E27FC236}">
                <a16:creationId xmlns:a16="http://schemas.microsoft.com/office/drawing/2014/main" id="{43E0EB47-BB35-45C5-A463-25258F905CF0}"/>
              </a:ext>
            </a:extLst>
          </p:cNvPr>
          <p:cNvSpPr/>
          <p:nvPr/>
        </p:nvSpPr>
        <p:spPr bwMode="auto">
          <a:xfrm>
            <a:off x="826631" y="4452883"/>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Create Transaction Fact Tables</a:t>
            </a:r>
          </a:p>
        </p:txBody>
      </p:sp>
      <p:sp>
        <p:nvSpPr>
          <p:cNvPr id="83" name="Rectangle 82">
            <a:extLst>
              <a:ext uri="{FF2B5EF4-FFF2-40B4-BE49-F238E27FC236}">
                <a16:creationId xmlns:a16="http://schemas.microsoft.com/office/drawing/2014/main" id="{4C95E6FF-53FF-4B16-BDF7-723AD9D02E07}"/>
              </a:ext>
            </a:extLst>
          </p:cNvPr>
          <p:cNvSpPr/>
          <p:nvPr/>
        </p:nvSpPr>
        <p:spPr bwMode="auto">
          <a:xfrm>
            <a:off x="3983330" y="2222900"/>
            <a:ext cx="2030697"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accent5"/>
                </a:solidFill>
                <a:effectLst/>
                <a:uLnTx/>
                <a:uFillTx/>
                <a:latin typeface="Calibri" panose="020F0502020204030204" pitchFamily="34" charset="0"/>
                <a:ea typeface="+mn-ea"/>
                <a:cs typeface="Calibri" panose="020F0502020204030204" pitchFamily="34" charset="0"/>
              </a:rPr>
              <a:t>BIZ. </a:t>
            </a:r>
            <a:r>
              <a:rPr kumimoji="0" lang="en-US" sz="1200" b="1" u="none" strike="noStrike" kern="1200" cap="none" spc="0" normalizeH="0" noProof="0" dirty="0">
                <a:ln>
                  <a:noFill/>
                </a:ln>
                <a:solidFill>
                  <a:schemeClr val="accent5"/>
                </a:solidFill>
                <a:effectLst/>
                <a:uLnTx/>
                <a:uFillTx/>
                <a:latin typeface="Calibri" panose="020F0502020204030204" pitchFamily="34" charset="0"/>
                <a:ea typeface="+mn-ea"/>
                <a:cs typeface="Calibri" panose="020F0502020204030204" pitchFamily="34" charset="0"/>
              </a:rPr>
              <a:t>INTELLIGENCE LAYER</a:t>
            </a:r>
            <a:endParaRPr kumimoji="0" lang="en-US" sz="1200" b="1" u="none" strike="noStrike" kern="1200" cap="none" spc="0" normalizeH="0" baseline="0" noProof="0" dirty="0">
              <a:ln>
                <a:noFill/>
              </a:ln>
              <a:solidFill>
                <a:schemeClr val="accent5"/>
              </a:solidFill>
              <a:effectLst/>
              <a:uLnTx/>
              <a:uFillTx/>
              <a:latin typeface="Calibri" panose="020F0502020204030204" pitchFamily="34" charset="0"/>
              <a:ea typeface="+mn-ea"/>
              <a:cs typeface="Calibri" panose="020F0502020204030204" pitchFamily="34" charset="0"/>
            </a:endParaRPr>
          </a:p>
        </p:txBody>
      </p:sp>
      <p:sp>
        <p:nvSpPr>
          <p:cNvPr id="84" name="Rectangle 83">
            <a:extLst>
              <a:ext uri="{FF2B5EF4-FFF2-40B4-BE49-F238E27FC236}">
                <a16:creationId xmlns:a16="http://schemas.microsoft.com/office/drawing/2014/main" id="{419AFE39-5F4A-41BE-8107-52CD291EB204}"/>
              </a:ext>
            </a:extLst>
          </p:cNvPr>
          <p:cNvSpPr/>
          <p:nvPr/>
        </p:nvSpPr>
        <p:spPr bwMode="auto">
          <a:xfrm>
            <a:off x="399283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Box 85">
            <a:extLst>
              <a:ext uri="{FF2B5EF4-FFF2-40B4-BE49-F238E27FC236}">
                <a16:creationId xmlns:a16="http://schemas.microsoft.com/office/drawing/2014/main" id="{587DAAC1-5D18-40B6-9F41-D118DEED8921}"/>
              </a:ext>
            </a:extLst>
          </p:cNvPr>
          <p:cNvSpPr txBox="1"/>
          <p:nvPr/>
        </p:nvSpPr>
        <p:spPr>
          <a:xfrm>
            <a:off x="3992838" y="1567687"/>
            <a:ext cx="2011680" cy="4247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kumimoji="0" lang="en-US" sz="1200" u="none" strike="noStrike" kern="1200" cap="none" spc="0" normalizeH="0" noProof="0" dirty="0">
                <a:ln>
                  <a:noFill/>
                </a:ln>
                <a:solidFill>
                  <a:srgbClr val="000000"/>
                </a:solidFill>
                <a:effectLst/>
                <a:uLnTx/>
                <a:uFillTx/>
                <a:latin typeface="Calibri Light" panose="020F0302020204030204" pitchFamily="34" charset="0"/>
                <a:ea typeface="+mn-ea"/>
                <a:cs typeface="Calibri Light" panose="020F0302020204030204" pitchFamily="34" charset="0"/>
              </a:rPr>
              <a:t>Dashboards Designing Milestones Status</a:t>
            </a:r>
            <a:endParaRPr kumimoji="0" lang="en-US" sz="12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87" name="Oval 86">
            <a:extLst>
              <a:ext uri="{FF2B5EF4-FFF2-40B4-BE49-F238E27FC236}">
                <a16:creationId xmlns:a16="http://schemas.microsoft.com/office/drawing/2014/main" id="{72138732-0BE5-4F0D-A3D5-87156BF838EC}"/>
              </a:ext>
            </a:extLst>
          </p:cNvPr>
          <p:cNvSpPr/>
          <p:nvPr/>
        </p:nvSpPr>
        <p:spPr bwMode="auto">
          <a:xfrm>
            <a:off x="4584426" y="2680172"/>
            <a:ext cx="828504" cy="816608"/>
          </a:xfrm>
          <a:prstGeom prst="ellipse">
            <a:avLst/>
          </a:prstGeom>
          <a:solidFill>
            <a:schemeClr val="accent5"/>
          </a:soli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8" name="Picture 87">
            <a:extLst>
              <a:ext uri="{FF2B5EF4-FFF2-40B4-BE49-F238E27FC236}">
                <a16:creationId xmlns:a16="http://schemas.microsoft.com/office/drawing/2014/main" id="{9CF8F4D9-29AB-43B7-9A32-CB373B143E5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54249" y="2738385"/>
            <a:ext cx="688859" cy="700183"/>
          </a:xfrm>
          <a:prstGeom prst="rect">
            <a:avLst/>
          </a:prstGeom>
        </p:spPr>
      </p:pic>
      <p:sp>
        <p:nvSpPr>
          <p:cNvPr id="89" name="Rectangle 88">
            <a:extLst>
              <a:ext uri="{FF2B5EF4-FFF2-40B4-BE49-F238E27FC236}">
                <a16:creationId xmlns:a16="http://schemas.microsoft.com/office/drawing/2014/main" id="{008BE3DF-77FD-4042-B29F-CEDA90518213}"/>
              </a:ext>
            </a:extLst>
          </p:cNvPr>
          <p:cNvSpPr/>
          <p:nvPr/>
        </p:nvSpPr>
        <p:spPr bwMode="auto">
          <a:xfrm>
            <a:off x="3919410" y="3725890"/>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tx1"/>
                </a:solidFill>
                <a:latin typeface="Calibri" panose="020F0502020204030204" pitchFamily="34" charset="0"/>
                <a:cs typeface="Calibri" panose="020F0502020204030204" pitchFamily="34" charset="0"/>
              </a:rPr>
              <a:t>Integrated Market Database</a:t>
            </a:r>
          </a:p>
        </p:txBody>
      </p:sp>
      <p:sp>
        <p:nvSpPr>
          <p:cNvPr id="96" name="Rectangle 95">
            <a:extLst>
              <a:ext uri="{FF2B5EF4-FFF2-40B4-BE49-F238E27FC236}">
                <a16:creationId xmlns:a16="http://schemas.microsoft.com/office/drawing/2014/main" id="{0CBA1D39-8422-4A7A-93A8-91726B3E3023}"/>
              </a:ext>
            </a:extLst>
          </p:cNvPr>
          <p:cNvSpPr/>
          <p:nvPr/>
        </p:nvSpPr>
        <p:spPr bwMode="auto">
          <a:xfrm>
            <a:off x="826631" y="5181701"/>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Review/Validation of Fact Tables</a:t>
            </a:r>
          </a:p>
        </p:txBody>
      </p:sp>
      <p:sp>
        <p:nvSpPr>
          <p:cNvPr id="97" name="Rectangle 96">
            <a:extLst>
              <a:ext uri="{FF2B5EF4-FFF2-40B4-BE49-F238E27FC236}">
                <a16:creationId xmlns:a16="http://schemas.microsoft.com/office/drawing/2014/main" id="{547A01EE-AFC1-4106-9D03-33BC8513FE22}"/>
              </a:ext>
            </a:extLst>
          </p:cNvPr>
          <p:cNvSpPr/>
          <p:nvPr/>
        </p:nvSpPr>
        <p:spPr bwMode="auto">
          <a:xfrm>
            <a:off x="826631" y="5910518"/>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Ingesting Larger dataset into Tables</a:t>
            </a:r>
          </a:p>
        </p:txBody>
      </p:sp>
      <p:sp>
        <p:nvSpPr>
          <p:cNvPr id="98" name="Rectangle 97">
            <a:extLst>
              <a:ext uri="{FF2B5EF4-FFF2-40B4-BE49-F238E27FC236}">
                <a16:creationId xmlns:a16="http://schemas.microsoft.com/office/drawing/2014/main" id="{43E0EB47-BB35-45C5-A463-25258F905CF0}"/>
              </a:ext>
            </a:extLst>
          </p:cNvPr>
          <p:cNvSpPr/>
          <p:nvPr/>
        </p:nvSpPr>
        <p:spPr bwMode="auto">
          <a:xfrm>
            <a:off x="826631" y="5546110"/>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Create ETL Pipelines for Fact Tables</a:t>
            </a:r>
          </a:p>
        </p:txBody>
      </p:sp>
      <p:sp>
        <p:nvSpPr>
          <p:cNvPr id="99" name="Rectangle 98">
            <a:extLst>
              <a:ext uri="{FF2B5EF4-FFF2-40B4-BE49-F238E27FC236}">
                <a16:creationId xmlns:a16="http://schemas.microsoft.com/office/drawing/2014/main" id="{BA43CF98-3B7B-4ACB-A109-0164B45F3BAF}"/>
              </a:ext>
            </a:extLst>
          </p:cNvPr>
          <p:cNvSpPr/>
          <p:nvPr/>
        </p:nvSpPr>
        <p:spPr bwMode="auto">
          <a:xfrm>
            <a:off x="3914220" y="5182162"/>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Validation of Data Metrics/Attributes</a:t>
            </a:r>
          </a:p>
        </p:txBody>
      </p:sp>
      <p:sp>
        <p:nvSpPr>
          <p:cNvPr id="100" name="Rectangle 99">
            <a:extLst>
              <a:ext uri="{FF2B5EF4-FFF2-40B4-BE49-F238E27FC236}">
                <a16:creationId xmlns:a16="http://schemas.microsoft.com/office/drawing/2014/main" id="{A4DF7C44-ECBA-4A02-82DD-B5626FCA5286}"/>
              </a:ext>
            </a:extLst>
          </p:cNvPr>
          <p:cNvSpPr/>
          <p:nvPr/>
        </p:nvSpPr>
        <p:spPr bwMode="auto">
          <a:xfrm>
            <a:off x="3914220" y="5910296"/>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Validation with Larger Data ETL</a:t>
            </a:r>
          </a:p>
        </p:txBody>
      </p:sp>
      <p:sp>
        <p:nvSpPr>
          <p:cNvPr id="101" name="Rectangle 100">
            <a:extLst>
              <a:ext uri="{FF2B5EF4-FFF2-40B4-BE49-F238E27FC236}">
                <a16:creationId xmlns:a16="http://schemas.microsoft.com/office/drawing/2014/main" id="{03F35F14-8770-42DB-BFDF-061CC7B32C2C}"/>
              </a:ext>
            </a:extLst>
          </p:cNvPr>
          <p:cNvSpPr/>
          <p:nvPr/>
        </p:nvSpPr>
        <p:spPr bwMode="auto">
          <a:xfrm>
            <a:off x="3914220" y="5546230"/>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Integrate with the ETL pipelines</a:t>
            </a:r>
          </a:p>
        </p:txBody>
      </p:sp>
      <p:sp>
        <p:nvSpPr>
          <p:cNvPr id="106" name="Rectangle 105">
            <a:extLst>
              <a:ext uri="{FF2B5EF4-FFF2-40B4-BE49-F238E27FC236}">
                <a16:creationId xmlns:a16="http://schemas.microsoft.com/office/drawing/2014/main" id="{A4DF7C44-ECBA-4A02-82DD-B5626FCA5286}"/>
              </a:ext>
            </a:extLst>
          </p:cNvPr>
          <p:cNvSpPr/>
          <p:nvPr/>
        </p:nvSpPr>
        <p:spPr bwMode="auto">
          <a:xfrm>
            <a:off x="7094251" y="4816269"/>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Tableau Connectivity to Sandbox</a:t>
            </a:r>
          </a:p>
        </p:txBody>
      </p:sp>
      <p:sp>
        <p:nvSpPr>
          <p:cNvPr id="109" name="Rectangle 108">
            <a:extLst>
              <a:ext uri="{FF2B5EF4-FFF2-40B4-BE49-F238E27FC236}">
                <a16:creationId xmlns:a16="http://schemas.microsoft.com/office/drawing/2014/main" id="{BA43CF98-3B7B-4ACB-A109-0164B45F3BAF}"/>
              </a:ext>
            </a:extLst>
          </p:cNvPr>
          <p:cNvSpPr/>
          <p:nvPr/>
        </p:nvSpPr>
        <p:spPr bwMode="auto">
          <a:xfrm>
            <a:off x="7094251" y="5180337"/>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Data Access &amp; Validation Completion </a:t>
            </a:r>
          </a:p>
        </p:txBody>
      </p:sp>
      <p:sp>
        <p:nvSpPr>
          <p:cNvPr id="110" name="Rectangle 109">
            <a:extLst>
              <a:ext uri="{FF2B5EF4-FFF2-40B4-BE49-F238E27FC236}">
                <a16:creationId xmlns:a16="http://schemas.microsoft.com/office/drawing/2014/main" id="{A4DF7C44-ECBA-4A02-82DD-B5626FCA5286}"/>
              </a:ext>
            </a:extLst>
          </p:cNvPr>
          <p:cNvSpPr/>
          <p:nvPr/>
        </p:nvSpPr>
        <p:spPr bwMode="auto">
          <a:xfrm>
            <a:off x="7094251" y="5908471"/>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Access to the Larger Data set</a:t>
            </a:r>
          </a:p>
        </p:txBody>
      </p:sp>
      <p:sp>
        <p:nvSpPr>
          <p:cNvPr id="111" name="Rectangle 110">
            <a:extLst>
              <a:ext uri="{FF2B5EF4-FFF2-40B4-BE49-F238E27FC236}">
                <a16:creationId xmlns:a16="http://schemas.microsoft.com/office/drawing/2014/main" id="{03F35F14-8770-42DB-BFDF-061CC7B32C2C}"/>
              </a:ext>
            </a:extLst>
          </p:cNvPr>
          <p:cNvSpPr/>
          <p:nvPr/>
        </p:nvSpPr>
        <p:spPr bwMode="auto">
          <a:xfrm>
            <a:off x="7094251" y="5544405"/>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Access to the AWS Glue ETL Service</a:t>
            </a:r>
          </a:p>
        </p:txBody>
      </p:sp>
      <p:sp>
        <p:nvSpPr>
          <p:cNvPr id="137" name="Rectangle 136">
            <a:extLst>
              <a:ext uri="{FF2B5EF4-FFF2-40B4-BE49-F238E27FC236}">
                <a16:creationId xmlns:a16="http://schemas.microsoft.com/office/drawing/2014/main" id="{4C95E6FF-53FF-4B16-BDF7-723AD9D02E07}"/>
              </a:ext>
            </a:extLst>
          </p:cNvPr>
          <p:cNvSpPr/>
          <p:nvPr/>
        </p:nvSpPr>
        <p:spPr bwMode="auto">
          <a:xfrm>
            <a:off x="9682595" y="4623992"/>
            <a:ext cx="1898583" cy="710911"/>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Original ETA – 04</a:t>
            </a:r>
            <a:r>
              <a:rPr lang="en-US" sz="1200" b="1" baseline="30000" noProof="0" dirty="0">
                <a:solidFill>
                  <a:srgbClr val="FC9318"/>
                </a:solidFill>
                <a:latin typeface="Calibri" panose="020F0502020204030204" pitchFamily="34" charset="0"/>
                <a:cs typeface="Calibri" panose="020F0502020204030204" pitchFamily="34" charset="0"/>
              </a:rPr>
              <a:t>th</a:t>
            </a:r>
            <a:r>
              <a:rPr lang="en-US" sz="1200" b="1" noProof="0" dirty="0">
                <a:solidFill>
                  <a:srgbClr val="FC9318"/>
                </a:solidFill>
                <a:latin typeface="Calibri" panose="020F0502020204030204" pitchFamily="34" charset="0"/>
                <a:cs typeface="Calibri" panose="020F0502020204030204" pitchFamily="34" charset="0"/>
              </a:rPr>
              <a:t> N</a:t>
            </a: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ov’24</a:t>
            </a:r>
          </a:p>
          <a:p>
            <a:pPr marL="0" marR="0" lvl="0" indent="0" algn="ctr" defTabSz="914126" rtl="0" eaLnBrk="1" fontAlgn="auto" latinLnBrk="0" hangingPunct="1">
              <a:lnSpc>
                <a:spcPct val="100000"/>
              </a:lnSpc>
              <a:spcBef>
                <a:spcPts val="0"/>
              </a:spcBef>
              <a:spcAft>
                <a:spcPts val="0"/>
              </a:spcAft>
              <a:buClrTx/>
              <a:buSzTx/>
              <a:buFontTx/>
              <a:buNone/>
              <a:tabLst/>
              <a:defRPr/>
            </a:pPr>
            <a:endParaRPr lang="en-US" sz="1200" b="1" dirty="0">
              <a:solidFill>
                <a:srgbClr val="C00000"/>
              </a:solidFill>
              <a:latin typeface="Calibri" panose="020F0502020204030204" pitchFamily="34" charset="0"/>
              <a:cs typeface="Calibri" panose="020F0502020204030204" pitchFamily="34" charset="0"/>
            </a:endParaRPr>
          </a:p>
          <a:p>
            <a:pPr lvl="0" algn="ctr" defTabSz="914126">
              <a:defRPr/>
            </a:pPr>
            <a:r>
              <a:rPr lang="en-US" sz="1200" b="1" dirty="0">
                <a:solidFill>
                  <a:srgbClr val="C00000"/>
                </a:solidFill>
                <a:latin typeface="Calibri" panose="020F0502020204030204" pitchFamily="34" charset="0"/>
                <a:cs typeface="Calibri" panose="020F0502020204030204" pitchFamily="34" charset="0"/>
              </a:rPr>
              <a:t>Tentative</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lang="en-US" sz="1200" b="1" dirty="0">
                <a:solidFill>
                  <a:srgbClr val="C00000"/>
                </a:solidFill>
                <a:latin typeface="Calibri" panose="020F0502020204030204" pitchFamily="34" charset="0"/>
                <a:cs typeface="Calibri" panose="020F0502020204030204" pitchFamily="34" charset="0"/>
              </a:rPr>
              <a:t>ETA –</a:t>
            </a:r>
            <a:r>
              <a:rPr kumimoji="0" lang="en-US" sz="1200" b="1" u="none" strike="noStrike" kern="1200" cap="none" spc="0" normalizeH="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a:t>
            </a:r>
            <a:r>
              <a:rPr kumimoji="0" lang="en-US" sz="1200" b="1" u="none" strike="noStrike" kern="1200" cap="none" spc="0" normalizeH="0" baseline="30000" noProof="0" dirty="0">
                <a:ln>
                  <a:noFill/>
                </a:ln>
                <a:solidFill>
                  <a:srgbClr val="C00000"/>
                </a:solidFill>
                <a:effectLst/>
                <a:uLnTx/>
                <a:uFillTx/>
                <a:latin typeface="Calibri" panose="020F0502020204030204" pitchFamily="34" charset="0"/>
                <a:ea typeface="+mn-ea"/>
                <a:cs typeface="Calibri" panose="020F0502020204030204" pitchFamily="34" charset="0"/>
              </a:rPr>
              <a:t>th</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Dec’24</a:t>
            </a:r>
          </a:p>
        </p:txBody>
      </p:sp>
      <p:sp>
        <p:nvSpPr>
          <p:cNvPr id="138" name="Rectangle 137">
            <a:extLst>
              <a:ext uri="{FF2B5EF4-FFF2-40B4-BE49-F238E27FC236}">
                <a16:creationId xmlns:a16="http://schemas.microsoft.com/office/drawing/2014/main" id="{4C95E6FF-53FF-4B16-BDF7-723AD9D02E07}"/>
              </a:ext>
            </a:extLst>
          </p:cNvPr>
          <p:cNvSpPr/>
          <p:nvPr/>
        </p:nvSpPr>
        <p:spPr bwMode="auto">
          <a:xfrm>
            <a:off x="7094251" y="2222900"/>
            <a:ext cx="2030697"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COX SUPPORT REQUIRED</a:t>
            </a:r>
          </a:p>
        </p:txBody>
      </p:sp>
      <p:sp>
        <p:nvSpPr>
          <p:cNvPr id="139" name="Rectangle 138">
            <a:extLst>
              <a:ext uri="{FF2B5EF4-FFF2-40B4-BE49-F238E27FC236}">
                <a16:creationId xmlns:a16="http://schemas.microsoft.com/office/drawing/2014/main" id="{419AFE39-5F4A-41BE-8107-52CD291EB204}"/>
              </a:ext>
            </a:extLst>
          </p:cNvPr>
          <p:cNvSpPr/>
          <p:nvPr/>
        </p:nvSpPr>
        <p:spPr bwMode="auto">
          <a:xfrm>
            <a:off x="711326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587DAAC1-5D18-40B6-9F41-D118DEED8921}"/>
              </a:ext>
            </a:extLst>
          </p:cNvPr>
          <p:cNvSpPr txBox="1"/>
          <p:nvPr/>
        </p:nvSpPr>
        <p:spPr>
          <a:xfrm>
            <a:off x="7113268" y="1567687"/>
            <a:ext cx="2011680" cy="4247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kumimoji="0" lang="en-US" sz="1200" u="none" strike="noStrike" kern="1200" cap="none" spc="0" normalizeH="0" noProof="0" dirty="0">
                <a:ln>
                  <a:noFill/>
                </a:ln>
                <a:solidFill>
                  <a:srgbClr val="000000"/>
                </a:solidFill>
                <a:effectLst/>
                <a:uLnTx/>
                <a:uFillTx/>
                <a:latin typeface="Calibri Light" panose="020F0302020204030204" pitchFamily="34" charset="0"/>
                <a:ea typeface="+mn-ea"/>
                <a:cs typeface="Calibri Light" panose="020F0302020204030204" pitchFamily="34" charset="0"/>
              </a:rPr>
              <a:t>High Risk Challenges           and Constraints</a:t>
            </a:r>
            <a:endParaRPr kumimoji="0" lang="en-US" sz="12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5" name="TextBox 4">
            <a:extLst>
              <a:ext uri="{FF2B5EF4-FFF2-40B4-BE49-F238E27FC236}">
                <a16:creationId xmlns:a16="http://schemas.microsoft.com/office/drawing/2014/main" id="{351C0749-3099-91A0-0A81-DB9B0D5D6900}"/>
              </a:ext>
            </a:extLst>
          </p:cNvPr>
          <p:cNvSpPr txBox="1"/>
          <p:nvPr/>
        </p:nvSpPr>
        <p:spPr>
          <a:xfrm>
            <a:off x="9390569" y="1891049"/>
            <a:ext cx="2378204" cy="1384995"/>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WIP ( Manual approach to connect S3 but session disconnect in 8 Hrs.)</a:t>
            </a:r>
          </a:p>
          <a:p>
            <a:pPr marL="171450" indent="-171450">
              <a:buFont typeface="Wingdings" panose="05000000000000000000" pitchFamily="2" charset="2"/>
              <a:buChar char="Ø"/>
            </a:pPr>
            <a:r>
              <a:rPr lang="en-US" sz="1050" dirty="0"/>
              <a:t>AWS complete data set access for </a:t>
            </a:r>
            <a:r>
              <a:rPr lang="en-US" sz="1050" dirty="0" err="1"/>
              <a:t>eClerx</a:t>
            </a:r>
            <a:r>
              <a:rPr lang="en-US" sz="1050" dirty="0"/>
              <a:t> Team – Pending</a:t>
            </a:r>
          </a:p>
          <a:p>
            <a:pPr marL="171450" indent="-171450">
              <a:buFont typeface="Wingdings" panose="05000000000000000000" pitchFamily="2" charset="2"/>
              <a:buChar char="Ø"/>
            </a:pPr>
            <a:r>
              <a:rPr lang="en-US" sz="1050" dirty="0"/>
              <a:t>Excel operation limitation in Cox environment – Delay in data validation</a:t>
            </a:r>
          </a:p>
        </p:txBody>
      </p:sp>
      <p:sp>
        <p:nvSpPr>
          <p:cNvPr id="6" name="Rectangle 5">
            <a:extLst>
              <a:ext uri="{FF2B5EF4-FFF2-40B4-BE49-F238E27FC236}">
                <a16:creationId xmlns:a16="http://schemas.microsoft.com/office/drawing/2014/main" id="{28EF92A3-7A56-6B9A-E8EE-1DAC0305E319}"/>
              </a:ext>
            </a:extLst>
          </p:cNvPr>
          <p:cNvSpPr/>
          <p:nvPr/>
        </p:nvSpPr>
        <p:spPr bwMode="auto">
          <a:xfrm>
            <a:off x="9687469" y="1649276"/>
            <a:ext cx="939144" cy="208543"/>
          </a:xfrm>
          <a:prstGeom prst="rect">
            <a:avLst/>
          </a:prstGeom>
          <a:solidFill>
            <a:srgbClr val="FFC000"/>
          </a:solidFill>
          <a:ln>
            <a:solidFill>
              <a:srgbClr val="0D4368"/>
            </a:solidFill>
          </a:ln>
        </p:spPr>
        <p:txBody>
          <a:bodyPr vert="horz" wrap="square" lIns="42863" tIns="21431" rIns="42863" bIns="21431" numCol="1" rtlCol="0" anchor="ctr" anchorCtr="0" compatLnSpc="1">
            <a:prstTxWarp prst="textNoShape">
              <a:avLst/>
            </a:prstTxWarp>
          </a:bodyPr>
          <a:lstStyle/>
          <a:p>
            <a:pPr defTabSz="914400">
              <a:defRPr/>
            </a:pPr>
            <a:endParaRPr lang="en-US" sz="1050" b="1" dirty="0">
              <a:solidFill>
                <a:srgbClr val="00B050"/>
              </a:solidFill>
              <a:highlight>
                <a:srgbClr val="FFE181"/>
              </a:highlight>
            </a:endParaRPr>
          </a:p>
        </p:txBody>
      </p:sp>
      <p:sp>
        <p:nvSpPr>
          <p:cNvPr id="7" name="TextBox 6">
            <a:extLst>
              <a:ext uri="{FF2B5EF4-FFF2-40B4-BE49-F238E27FC236}">
                <a16:creationId xmlns:a16="http://schemas.microsoft.com/office/drawing/2014/main" id="{E4F5E6B7-39EA-F122-1F4D-49892BCCBB54}"/>
              </a:ext>
            </a:extLst>
          </p:cNvPr>
          <p:cNvSpPr txBox="1"/>
          <p:nvPr/>
        </p:nvSpPr>
        <p:spPr>
          <a:xfrm>
            <a:off x="9390569" y="1375153"/>
            <a:ext cx="1583877" cy="276999"/>
          </a:xfrm>
          <a:prstGeom prst="rect">
            <a:avLst/>
          </a:prstGeom>
          <a:noFill/>
        </p:spPr>
        <p:txBody>
          <a:bodyPr wrap="square" rtlCol="0">
            <a:spAutoFit/>
          </a:bodyPr>
          <a:lstStyle/>
          <a:p>
            <a:r>
              <a:rPr lang="en-US" sz="1200" b="1" dirty="0"/>
              <a:t>Overall Project Status</a:t>
            </a:r>
          </a:p>
        </p:txBody>
      </p:sp>
      <p:sp>
        <p:nvSpPr>
          <p:cNvPr id="8" name="Rectangle 7">
            <a:extLst>
              <a:ext uri="{FF2B5EF4-FFF2-40B4-BE49-F238E27FC236}">
                <a16:creationId xmlns:a16="http://schemas.microsoft.com/office/drawing/2014/main" id="{1F7B9FBE-C925-9D4B-8F89-B42745540966}"/>
              </a:ext>
            </a:extLst>
          </p:cNvPr>
          <p:cNvSpPr/>
          <p:nvPr/>
        </p:nvSpPr>
        <p:spPr>
          <a:xfrm>
            <a:off x="9395067" y="1341632"/>
            <a:ext cx="2303157" cy="2007848"/>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18FE24-2496-85C7-0C08-83E0DF1C7FDB}"/>
              </a:ext>
            </a:extLst>
          </p:cNvPr>
          <p:cNvSpPr/>
          <p:nvPr/>
        </p:nvSpPr>
        <p:spPr bwMode="auto">
          <a:xfrm>
            <a:off x="9679816" y="3665511"/>
            <a:ext cx="1781536" cy="761905"/>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2633CFA-85AC-A5D4-7EA3-7AB3FDB3F87A}"/>
              </a:ext>
            </a:extLst>
          </p:cNvPr>
          <p:cNvSpPr/>
          <p:nvPr/>
        </p:nvSpPr>
        <p:spPr bwMode="auto">
          <a:xfrm>
            <a:off x="10433460" y="3510264"/>
            <a:ext cx="274249" cy="274249"/>
          </a:xfrm>
          <a:prstGeom prst="ellipse">
            <a:avLst/>
          </a:prstGeom>
          <a:gradFill>
            <a:gsLst>
              <a:gs pos="27000">
                <a:srgbClr val="FC9926"/>
              </a:gs>
              <a:gs pos="99000">
                <a:srgbClr val="FCCE2E"/>
              </a:gs>
            </a:gsLst>
            <a:lin ang="16200000" scaled="0"/>
          </a:gradFill>
          <a:ln>
            <a:noFill/>
          </a:ln>
          <a:effectLst>
            <a:outerShdw blurRad="25400" dist="63500" dir="2700000" algn="tl" rotWithShape="0">
              <a:prstClr val="black">
                <a:alpha val="20000"/>
              </a:prstClr>
            </a:outerShdw>
          </a:effectLst>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Calibri" panose="020F0502020204030204" pitchFamily="34" charset="0"/>
              </a:rPr>
              <a:t>3</a:t>
            </a:r>
            <a:endParaRPr kumimoji="0" lang="en-US" sz="160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11206E78-C902-3B0E-F9EF-05ED3D181A0D}"/>
              </a:ext>
            </a:extLst>
          </p:cNvPr>
          <p:cNvSpPr txBox="1"/>
          <p:nvPr/>
        </p:nvSpPr>
        <p:spPr>
          <a:xfrm>
            <a:off x="9679816" y="3918915"/>
            <a:ext cx="2015629" cy="3970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lang="en-US" sz="1100" dirty="0">
                <a:solidFill>
                  <a:srgbClr val="000000"/>
                </a:solidFill>
                <a:latin typeface="Calibri Light" panose="020F0302020204030204" pitchFamily="34" charset="0"/>
                <a:cs typeface="Calibri Light" panose="020F0302020204030204" pitchFamily="34" charset="0"/>
              </a:rPr>
              <a:t>Solution Testing &amp;   Production Go Live</a:t>
            </a:r>
            <a:endParaRPr kumimoji="0" lang="en-US" sz="11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12" name="Rectangle 11">
            <a:extLst>
              <a:ext uri="{FF2B5EF4-FFF2-40B4-BE49-F238E27FC236}">
                <a16:creationId xmlns:a16="http://schemas.microsoft.com/office/drawing/2014/main" id="{493A4AA0-FE84-812A-EB4F-04C79269CF27}"/>
              </a:ext>
            </a:extLst>
          </p:cNvPr>
          <p:cNvSpPr/>
          <p:nvPr/>
        </p:nvSpPr>
        <p:spPr bwMode="auto">
          <a:xfrm>
            <a:off x="9679816" y="4597787"/>
            <a:ext cx="1898583" cy="710911"/>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Original ETA – 04</a:t>
            </a:r>
            <a:r>
              <a:rPr lang="en-US" sz="1200" b="1" baseline="30000" noProof="0" dirty="0">
                <a:solidFill>
                  <a:srgbClr val="FC9318"/>
                </a:solidFill>
                <a:latin typeface="Calibri" panose="020F0502020204030204" pitchFamily="34" charset="0"/>
                <a:cs typeface="Calibri" panose="020F0502020204030204" pitchFamily="34" charset="0"/>
              </a:rPr>
              <a:t>th</a:t>
            </a:r>
            <a:r>
              <a:rPr lang="en-US" sz="1200" b="1" noProof="0" dirty="0">
                <a:solidFill>
                  <a:srgbClr val="FC9318"/>
                </a:solidFill>
                <a:latin typeface="Calibri" panose="020F0502020204030204" pitchFamily="34" charset="0"/>
                <a:cs typeface="Calibri" panose="020F0502020204030204" pitchFamily="34" charset="0"/>
              </a:rPr>
              <a:t> N</a:t>
            </a: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ov’24</a:t>
            </a:r>
          </a:p>
          <a:p>
            <a:pPr marL="0" marR="0" lvl="0" indent="0" algn="ctr" defTabSz="914126" rtl="0" eaLnBrk="1" fontAlgn="auto" latinLnBrk="0" hangingPunct="1">
              <a:lnSpc>
                <a:spcPct val="100000"/>
              </a:lnSpc>
              <a:spcBef>
                <a:spcPts val="0"/>
              </a:spcBef>
              <a:spcAft>
                <a:spcPts val="0"/>
              </a:spcAft>
              <a:buClrTx/>
              <a:buSzTx/>
              <a:buFontTx/>
              <a:buNone/>
              <a:tabLst/>
              <a:defRPr/>
            </a:pPr>
            <a:endParaRPr lang="en-US" sz="1200" b="1" dirty="0">
              <a:solidFill>
                <a:srgbClr val="C00000"/>
              </a:solidFill>
              <a:latin typeface="Calibri" panose="020F0502020204030204" pitchFamily="34" charset="0"/>
              <a:cs typeface="Calibri" panose="020F0502020204030204" pitchFamily="34" charset="0"/>
            </a:endParaRPr>
          </a:p>
          <a:p>
            <a:pPr lvl="0" algn="ctr" defTabSz="914126">
              <a:defRPr/>
            </a:pPr>
            <a:r>
              <a:rPr lang="en-US" sz="1200" b="1" dirty="0">
                <a:solidFill>
                  <a:srgbClr val="C00000"/>
                </a:solidFill>
                <a:latin typeface="Calibri" panose="020F0502020204030204" pitchFamily="34" charset="0"/>
                <a:cs typeface="Calibri" panose="020F0502020204030204" pitchFamily="34" charset="0"/>
              </a:rPr>
              <a:t>Tentative</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lang="en-US" sz="1200" b="1" dirty="0">
                <a:solidFill>
                  <a:srgbClr val="C00000"/>
                </a:solidFill>
                <a:latin typeface="Calibri" panose="020F0502020204030204" pitchFamily="34" charset="0"/>
                <a:cs typeface="Calibri" panose="020F0502020204030204" pitchFamily="34" charset="0"/>
              </a:rPr>
              <a:t>ETA –</a:t>
            </a:r>
            <a:r>
              <a:rPr kumimoji="0" lang="en-US" sz="1200" b="1" u="none" strike="noStrike" kern="1200" cap="none" spc="0" normalizeH="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a:t>
            </a:r>
            <a:r>
              <a:rPr kumimoji="0" lang="en-US" sz="1200" b="1" u="none" strike="noStrike" kern="1200" cap="none" spc="0" normalizeH="0" baseline="30000" noProof="0" dirty="0">
                <a:ln>
                  <a:noFill/>
                </a:ln>
                <a:solidFill>
                  <a:srgbClr val="C00000"/>
                </a:solidFill>
                <a:effectLst/>
                <a:uLnTx/>
                <a:uFillTx/>
                <a:latin typeface="Calibri" panose="020F0502020204030204" pitchFamily="34" charset="0"/>
                <a:ea typeface="+mn-ea"/>
                <a:cs typeface="Calibri" panose="020F0502020204030204" pitchFamily="34" charset="0"/>
              </a:rPr>
              <a:t>th</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Dec’24</a:t>
            </a:r>
          </a:p>
        </p:txBody>
      </p:sp>
    </p:spTree>
    <p:extLst>
      <p:ext uri="{BB962C8B-B14F-4D97-AF65-F5344CB8AC3E}">
        <p14:creationId xmlns:p14="http://schemas.microsoft.com/office/powerpoint/2010/main" val="300628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Data Engineering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664885315"/>
              </p:ext>
            </p:extLst>
          </p:nvPr>
        </p:nvGraphicFramePr>
        <p:xfrm>
          <a:off x="746988" y="886693"/>
          <a:ext cx="10951236" cy="5250057"/>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a:solidFill>
                            <a:schemeClr val="accent1">
                              <a:lumMod val="50000"/>
                            </a:schemeClr>
                          </a:solidFill>
                          <a:latin typeface="Calibri" panose="020F0502020204030204"/>
                          <a:ea typeface="+mn-ea"/>
                          <a:cs typeface="+mn-cs"/>
                        </a:rPr>
                        <a:t>Data Engineering</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a:t>
                      </a:r>
                      <a:r>
                        <a:rPr lang="en-US" sz="1400" b="1" kern="1200" baseline="0">
                          <a:solidFill>
                            <a:schemeClr val="accent1">
                              <a:lumMod val="50000"/>
                            </a:schemeClr>
                          </a:solidFill>
                          <a:latin typeface="Calibri" panose="020F0502020204030204"/>
                          <a:ea typeface="+mn-ea"/>
                          <a:cs typeface="+mn-cs"/>
                        </a:rPr>
                        <a:t> Level</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a:t>
                      </a:r>
                      <a:r>
                        <a:rPr lang="en-US" sz="1400" b="1" kern="1200" baseline="0">
                          <a:solidFill>
                            <a:schemeClr val="accent1">
                              <a:lumMod val="50000"/>
                            </a:schemeClr>
                          </a:solidFill>
                          <a:latin typeface="Calibri" panose="020F0502020204030204"/>
                          <a:ea typeface="+mn-ea"/>
                          <a:cs typeface="+mn-cs"/>
                        </a:rPr>
                        <a:t> Week</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 Create Fact Tables in Athena [Test/Sample]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Account Fact Table &amp; Profile Fact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9th</a:t>
                      </a:r>
                      <a:r>
                        <a:rPr lang="en-US" sz="1200" noProof="1">
                          <a:solidFill>
                            <a:schemeClr val="tx1"/>
                          </a:solidFill>
                        </a:rPr>
                        <a:t> 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Correct Filtering of Data &amp; </a:t>
                      </a:r>
                    </a:p>
                    <a:p>
                      <a:pPr algn="ctr"/>
                      <a:r>
                        <a:rPr lang="en-US" sz="1200" noProof="1">
                          <a:solidFill>
                            <a:schemeClr val="tx1"/>
                          </a:solidFill>
                        </a:rPr>
                        <a:t>Field Level</a:t>
                      </a:r>
                      <a:r>
                        <a:rPr lang="en-US" sz="1200" baseline="0" noProof="1">
                          <a:solidFill>
                            <a:schemeClr val="tx1"/>
                          </a:solidFill>
                        </a:rPr>
                        <a:t> Data </a:t>
                      </a:r>
                      <a:r>
                        <a:rPr lang="en-US" sz="1200" noProof="1">
                          <a:solidFill>
                            <a:schemeClr val="tx1"/>
                          </a:solidFill>
                        </a:rPr>
                        <a:t>Validation</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Upload Fact</a:t>
                      </a:r>
                      <a:r>
                        <a:rPr lang="en-US" sz="1200" b="1" kern="1200" baseline="0" noProof="1">
                          <a:solidFill>
                            <a:schemeClr val="tx1"/>
                          </a:solidFill>
                          <a:latin typeface="Calibri" panose="020F0502020204030204"/>
                          <a:ea typeface="+mn-ea"/>
                          <a:cs typeface="+mn-cs"/>
                        </a:rPr>
                        <a:t> Tables</a:t>
                      </a:r>
                      <a:r>
                        <a:rPr lang="en-US" sz="1200" b="1" kern="1200" noProof="1">
                          <a:solidFill>
                            <a:schemeClr val="tx1"/>
                          </a:solidFill>
                          <a:latin typeface="Calibri" panose="020F0502020204030204"/>
                          <a:ea typeface="+mn-ea"/>
                          <a:cs typeface="+mn-cs"/>
                        </a:rPr>
                        <a:t> in S3 - CIAM_DATAMODEL [Test files]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Fact Tables to S3 Bucket Storage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WE 23</a:t>
                      </a:r>
                      <a:r>
                        <a:rPr lang="en-US" sz="1200" baseline="30000" noProof="1">
                          <a:solidFill>
                            <a:schemeClr val="tx1"/>
                          </a:solidFill>
                        </a:rPr>
                        <a:t>rd</a:t>
                      </a:r>
                      <a:r>
                        <a:rPr lang="en-US" sz="1200" noProof="1">
                          <a:solidFill>
                            <a:schemeClr val="tx1"/>
                          </a:solidFill>
                        </a:rPr>
                        <a:t> </a:t>
                      </a:r>
                      <a:r>
                        <a:rPr lang="en-US" sz="1200" baseline="0" noProof="1">
                          <a:solidFill>
                            <a:schemeClr val="tx1"/>
                          </a:solidFill>
                        </a:rPr>
                        <a:t>September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Transformation &amp; Validation using AWS Quicksights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Validation and Transformation of Activity Fact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noProof="1">
                          <a:solidFill>
                            <a:schemeClr val="tx1"/>
                          </a:solidFill>
                        </a:rPr>
                        <a:t>Ongoing</a:t>
                      </a:r>
                      <a:endParaRPr lang="en-US" sz="1200" baseline="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Create Partition &amp; Load - External Table in AWS</a:t>
                      </a:r>
                      <a:r>
                        <a:rPr lang="en-US" sz="1200" b="1" baseline="0" noProof="1">
                          <a:solidFill>
                            <a:schemeClr val="tx1"/>
                          </a:solidFill>
                        </a:rPr>
                        <a:t> </a:t>
                      </a:r>
                      <a:r>
                        <a:rPr lang="en-US" sz="1200" b="1" noProof="1">
                          <a:solidFill>
                            <a:schemeClr val="tx1"/>
                          </a:solidFill>
                        </a:rPr>
                        <a:t>Athena</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Loading Incremental Data into the External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25</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th</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Access may take upto</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2-3 weeks may delay these activities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Complete data update in all Fact Tables</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25</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Create Data ETL Pipeline in</a:t>
                      </a:r>
                      <a:r>
                        <a:rPr lang="en-US" sz="1200" b="1" kern="1200" baseline="0" noProof="1">
                          <a:solidFill>
                            <a:schemeClr val="tx1"/>
                          </a:solidFill>
                          <a:latin typeface="Calibri" panose="020F0502020204030204"/>
                          <a:ea typeface="+mn-ea"/>
                          <a:cs typeface="+mn-cs"/>
                        </a:rPr>
                        <a:t> AWS Glue</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Create IAM Role for AWS Glue</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29</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st</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Dependency on Previous Tasks,</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AWS Glue Access may delay the Timelines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AWS Glue Crawler for Data Schema &amp; Metadata Tables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29</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November</a:t>
                      </a:r>
                      <a:endPar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Data &amp;</a:t>
                      </a:r>
                      <a:r>
                        <a:rPr lang="en-US" sz="1200" b="1" kern="1200" baseline="0" noProof="1">
                          <a:solidFill>
                            <a:schemeClr val="tx1"/>
                          </a:solidFill>
                          <a:latin typeface="Calibri" panose="020F0502020204030204"/>
                          <a:ea typeface="+mn-ea"/>
                          <a:cs typeface="+mn-cs"/>
                        </a:rPr>
                        <a:t> Pipeline Testing &amp; Production Deployment</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189" rtl="0" eaLnBrk="1" latinLnBrk="0" hangingPunct="1"/>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13032"/>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1303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52286"/>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5228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3132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3132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70931"/>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70931"/>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997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997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2901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2901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7166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BI &amp; Reporting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1140564307"/>
              </p:ext>
            </p:extLst>
          </p:nvPr>
        </p:nvGraphicFramePr>
        <p:xfrm>
          <a:off x="746988" y="886693"/>
          <a:ext cx="10951236" cy="5601655"/>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dirty="0">
                          <a:solidFill>
                            <a:schemeClr val="accent1">
                              <a:lumMod val="50000"/>
                            </a:schemeClr>
                          </a:solidFill>
                          <a:latin typeface="Calibri" panose="020F0502020204030204"/>
                          <a:ea typeface="+mn-ea"/>
                          <a:cs typeface="+mn-cs"/>
                        </a:rPr>
                        <a:t>BI &amp; Reporting Track</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 Level</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 Week</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–Wire Frame/Mock up Design for the Problem Statement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Design Mock up Wireframe for Business Agreement</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Design Validation &amp; Agreement on the Final Wireframe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Iterative on the Agreed Design and Functionality</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23</a:t>
                      </a:r>
                      <a:r>
                        <a:rPr lang="en-US" sz="1200" baseline="30000" noProof="1">
                          <a:solidFill>
                            <a:schemeClr val="tx1"/>
                          </a:solidFill>
                        </a:rPr>
                        <a:t>rd</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Map/validate Columns to the Data Model (Fact Tables)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Account Fact Table &amp; Profile Fact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Mapping/Validation to Design Wireframe &amp; Transformation</a:t>
                      </a:r>
                      <a:r>
                        <a:rPr lang="en-US" sz="1200" baseline="0" noProof="1">
                          <a:solidFill>
                            <a:schemeClr val="tx1"/>
                          </a:solidFill>
                        </a:rPr>
                        <a:t> Assessment</a:t>
                      </a:r>
                    </a:p>
                    <a:p>
                      <a:pPr algn="ctr"/>
                      <a:r>
                        <a:rPr lang="en-US" sz="1000" b="1" baseline="0" noProof="1">
                          <a:solidFill>
                            <a:srgbClr val="FF0000"/>
                          </a:solidFill>
                        </a:rPr>
                        <a:t>Dashboard development depend up on access to S3 from Tableau , which is </a:t>
                      </a:r>
                      <a:r>
                        <a:rPr lang="en-US" sz="1000" b="1" kern="1200" baseline="0" noProof="1">
                          <a:solidFill>
                            <a:srgbClr val="FF0000"/>
                          </a:solidFill>
                          <a:latin typeface="Calibri" panose="020F0502020204030204"/>
                          <a:ea typeface="+mn-ea"/>
                          <a:cs typeface="+mn-cs"/>
                        </a:rPr>
                        <a:t>pending further delays may shift ETAs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Demo &amp; Iterate on the Agreed Design with Actual Data on Tableau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Integrate with Data Ingestion through ETL Pieplines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Tableau</a:t>
                      </a:r>
                      <a:r>
                        <a:rPr lang="en-US" sz="1200" kern="1200" baseline="0" noProof="1">
                          <a:solidFill>
                            <a:schemeClr val="tx1"/>
                          </a:solidFill>
                          <a:latin typeface="Calibri" panose="020F0502020204030204"/>
                          <a:ea typeface="+mn-ea"/>
                          <a:cs typeface="+mn-cs"/>
                        </a:rPr>
                        <a:t> &amp; </a:t>
                      </a:r>
                      <a:r>
                        <a:rPr lang="en-US" sz="1200" kern="1200" noProof="1">
                          <a:solidFill>
                            <a:schemeClr val="tx1"/>
                          </a:solidFill>
                          <a:latin typeface="Calibri" panose="020F0502020204030204"/>
                          <a:ea typeface="+mn-ea"/>
                          <a:cs typeface="+mn-cs"/>
                        </a:rPr>
                        <a:t>ETL</a:t>
                      </a:r>
                      <a:r>
                        <a:rPr lang="en-US" sz="1200" kern="1200" baseline="0" noProof="1">
                          <a:solidFill>
                            <a:schemeClr val="tx1"/>
                          </a:solidFill>
                          <a:latin typeface="Calibri" panose="020F0502020204030204"/>
                          <a:ea typeface="+mn-ea"/>
                          <a:cs typeface="+mn-cs"/>
                        </a:rPr>
                        <a:t> Implementation &amp; Completion by the Data Team</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Data Tarnsformation &amp; Design/Report Validation</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Development &amp;</a:t>
                      </a:r>
                      <a:r>
                        <a:rPr lang="en-US" sz="1200" b="1" kern="1200" baseline="0" noProof="1">
                          <a:solidFill>
                            <a:schemeClr val="tx1"/>
                          </a:solidFill>
                          <a:latin typeface="Calibri" panose="020F0502020204030204"/>
                          <a:ea typeface="+mn-ea"/>
                          <a:cs typeface="+mn-cs"/>
                        </a:rPr>
                        <a:t> Getting Ready for Production</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Creation of Profile &amp; Activity Dashboards</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Previous</a:t>
                      </a:r>
                      <a:r>
                        <a:rPr lang="en-US" sz="1200" kern="1200" baseline="0" noProof="1">
                          <a:solidFill>
                            <a:schemeClr val="tx1"/>
                          </a:solidFill>
                          <a:latin typeface="Calibri" panose="020F0502020204030204"/>
                          <a:ea typeface="+mn-ea"/>
                          <a:cs typeface="+mn-cs"/>
                        </a:rPr>
                        <a:t> Tasks and </a:t>
                      </a:r>
                      <a:r>
                        <a:rPr lang="en-US" sz="1200" kern="1200" noProof="1">
                          <a:solidFill>
                            <a:schemeClr val="tx1"/>
                          </a:solidFill>
                          <a:latin typeface="Calibri" panose="020F0502020204030204"/>
                          <a:ea typeface="+mn-ea"/>
                          <a:cs typeface="+mn-cs"/>
                        </a:rPr>
                        <a:t>Validation</a:t>
                      </a:r>
                      <a:r>
                        <a:rPr lang="en-US" sz="1200" kern="1200" baseline="0" noProof="1">
                          <a:solidFill>
                            <a:schemeClr val="tx1"/>
                          </a:solidFill>
                          <a:latin typeface="Calibri" panose="020F0502020204030204"/>
                          <a:ea typeface="+mn-ea"/>
                          <a:cs typeface="+mn-cs"/>
                        </a:rPr>
                        <a:t> &amp; Sign off by the Business Teams</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Testing of the Dashboards by Dev Team &amp; Production SMEs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a:t>
                      </a:r>
                      <a:r>
                        <a:rPr lang="en-US" sz="1200" b="1" kern="1200" baseline="0" noProof="1">
                          <a:solidFill>
                            <a:schemeClr val="tx1"/>
                          </a:solidFill>
                          <a:latin typeface="Calibri" panose="020F0502020204030204"/>
                          <a:ea typeface="+mn-ea"/>
                          <a:cs typeface="+mn-cs"/>
                        </a:rPr>
                        <a:t>Production Deployment &amp; Training</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3399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339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0379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0379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4305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4305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22089"/>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22089"/>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6169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6169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073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073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19778"/>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19778"/>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04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Progress Summary</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5" name="Object 4">
            <a:extLst>
              <a:ext uri="{FF2B5EF4-FFF2-40B4-BE49-F238E27FC236}">
                <a16:creationId xmlns:a16="http://schemas.microsoft.com/office/drawing/2014/main" id="{72DA641E-3262-6D44-5629-6E7DAC9B24A0}"/>
              </a:ext>
            </a:extLst>
          </p:cNvPr>
          <p:cNvGraphicFramePr>
            <a:graphicFrameLocks noChangeAspect="1"/>
          </p:cNvGraphicFramePr>
          <p:nvPr>
            <p:extLst>
              <p:ext uri="{D42A27DB-BD31-4B8C-83A1-F6EECF244321}">
                <p14:modId xmlns:p14="http://schemas.microsoft.com/office/powerpoint/2010/main" val="3054401744"/>
              </p:ext>
            </p:extLst>
          </p:nvPr>
        </p:nvGraphicFramePr>
        <p:xfrm>
          <a:off x="785240" y="962899"/>
          <a:ext cx="10912984" cy="5271474"/>
        </p:xfrm>
        <a:graphic>
          <a:graphicData uri="http://schemas.openxmlformats.org/presentationml/2006/ole">
            <mc:AlternateContent xmlns:mc="http://schemas.openxmlformats.org/markup-compatibility/2006">
              <mc:Choice xmlns:v="urn:schemas-microsoft-com:vml" Requires="v">
                <p:oleObj name="Worksheet" r:id="rId3" imgW="11423786" imgH="5518325" progId="Excel.Sheet.12">
                  <p:embed/>
                </p:oleObj>
              </mc:Choice>
              <mc:Fallback>
                <p:oleObj name="Worksheet" r:id="rId3" imgW="11423786" imgH="5518325" progId="Excel.Sheet.12">
                  <p:embed/>
                  <p:pic>
                    <p:nvPicPr>
                      <p:cNvPr id="0" name=""/>
                      <p:cNvPicPr/>
                      <p:nvPr/>
                    </p:nvPicPr>
                    <p:blipFill>
                      <a:blip r:embed="rId4"/>
                      <a:stretch>
                        <a:fillRect/>
                      </a:stretch>
                    </p:blipFill>
                    <p:spPr>
                      <a:xfrm>
                        <a:off x="785240" y="962899"/>
                        <a:ext cx="10912984" cy="5271474"/>
                      </a:xfrm>
                      <a:prstGeom prst="rect">
                        <a:avLst/>
                      </a:prstGeom>
                    </p:spPr>
                  </p:pic>
                </p:oleObj>
              </mc:Fallback>
            </mc:AlternateContent>
          </a:graphicData>
        </a:graphic>
      </p:graphicFrame>
    </p:spTree>
    <p:extLst>
      <p:ext uri="{BB962C8B-B14F-4D97-AF65-F5344CB8AC3E}">
        <p14:creationId xmlns:p14="http://schemas.microsoft.com/office/powerpoint/2010/main" val="330072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Summary of the CIAM Data Model for BI Reporting</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p:cNvPicPr>
            <a:picLocks noChangeAspect="1"/>
          </p:cNvPicPr>
          <p:nvPr/>
        </p:nvPicPr>
        <p:blipFill>
          <a:blip r:embed="rId2"/>
          <a:stretch>
            <a:fillRect/>
          </a:stretch>
        </p:blipFill>
        <p:spPr>
          <a:xfrm>
            <a:off x="157162" y="981902"/>
            <a:ext cx="11877675" cy="5257800"/>
          </a:xfrm>
          <a:prstGeom prst="rect">
            <a:avLst/>
          </a:prstGeom>
        </p:spPr>
      </p:pic>
    </p:spTree>
    <p:extLst>
      <p:ext uri="{BB962C8B-B14F-4D97-AF65-F5344CB8AC3E}">
        <p14:creationId xmlns:p14="http://schemas.microsoft.com/office/powerpoint/2010/main" val="324722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0525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dirty="0"/>
              <a:t>COX - CIAM Data </a:t>
            </a:r>
            <a:r>
              <a:rPr lang="en-US" dirty="0" err="1"/>
              <a:t>Engg</a:t>
            </a:r>
            <a:r>
              <a:rPr lang="en-US" dirty="0"/>
              <a:t> and BI Reporting  - Overview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12" name="Rectangle 111"/>
          <p:cNvSpPr/>
          <p:nvPr/>
        </p:nvSpPr>
        <p:spPr bwMode="auto">
          <a:xfrm>
            <a:off x="1089515" y="2939600"/>
            <a:ext cx="5447899" cy="2919609"/>
          </a:xfrm>
          <a:prstGeom prst="rect">
            <a:avLst/>
          </a:prstGeom>
          <a:solidFill>
            <a:schemeClr val="accent5">
              <a:lumMod val="20000"/>
              <a:lumOff val="80000"/>
              <a:alpha val="55000"/>
            </a:schemeClr>
          </a:solidFill>
          <a:ln>
            <a:noFill/>
          </a:ln>
        </p:spPr>
        <p:txBody>
          <a:bodyPr vert="horz" wrap="square" lIns="42863" tIns="21431" rIns="42863" bIns="21431" numCol="1" rtlCol="0" anchor="t" anchorCtr="0" compatLnSpc="1">
            <a:prstTxWarp prst="textNoShape">
              <a:avLst/>
            </a:prstTxWarp>
          </a:bodyPr>
          <a:lstStyle/>
          <a:p>
            <a:pPr algn="ctr"/>
            <a:endParaRPr lang="en-US" sz="1600"/>
          </a:p>
        </p:txBody>
      </p:sp>
      <p:sp>
        <p:nvSpPr>
          <p:cNvPr id="113" name="Rectangle 112"/>
          <p:cNvSpPr/>
          <p:nvPr/>
        </p:nvSpPr>
        <p:spPr bwMode="auto">
          <a:xfrm>
            <a:off x="0" y="1100860"/>
            <a:ext cx="3769078"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Project Vision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lumMod val="75000"/>
                    <a:lumOff val="25000"/>
                  </a:schemeClr>
                </a:solidFill>
                <a:effectLst/>
                <a:uLnTx/>
                <a:uFillTx/>
                <a:latin typeface="Arial"/>
              </a:rPr>
              <a:t> </a:t>
            </a:r>
            <a:r>
              <a:rPr lang="en-US" sz="1100" dirty="0">
                <a:solidFill>
                  <a:schemeClr val="tx1">
                    <a:lumMod val="50000"/>
                    <a:lumOff val="50000"/>
                  </a:schemeClr>
                </a:solidFill>
                <a:latin typeface="Arial"/>
              </a:rPr>
              <a:t>Enable</a:t>
            </a:r>
            <a:r>
              <a:rPr kumimoji="0" lang="en-US" sz="1100" i="0" u="none" strike="noStrike" kern="1200" cap="none" spc="0" normalizeH="0" noProof="0" dirty="0">
                <a:ln>
                  <a:noFill/>
                </a:ln>
                <a:solidFill>
                  <a:schemeClr val="tx1">
                    <a:lumMod val="50000"/>
                    <a:lumOff val="50000"/>
                  </a:schemeClr>
                </a:solidFill>
                <a:effectLst/>
                <a:uLnTx/>
                <a:uFillTx/>
                <a:latin typeface="Arial"/>
              </a:rPr>
              <a:t> Customer Authentication &amp; Track  Activity </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14" name="Rectangle 113"/>
          <p:cNvSpPr/>
          <p:nvPr/>
        </p:nvSpPr>
        <p:spPr bwMode="auto">
          <a:xfrm>
            <a:off x="3884024"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Arial"/>
                <a:ea typeface="+mn-ea"/>
                <a:cs typeface="+mn-cs"/>
              </a:rPr>
              <a:t>Data Integration &amp;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rPr>
              <a:t>Create Data Staging</a:t>
            </a:r>
            <a:r>
              <a:rPr kumimoji="0" lang="en-US" sz="1100" i="0" u="none" strike="noStrike" kern="1200" cap="none" spc="0" normalizeH="0" noProof="0">
                <a:ln>
                  <a:noFill/>
                </a:ln>
                <a:solidFill>
                  <a:schemeClr val="tx1">
                    <a:lumMod val="50000"/>
                    <a:lumOff val="50000"/>
                  </a:schemeClr>
                </a:solidFill>
                <a:effectLst/>
                <a:uLnTx/>
                <a:uFillTx/>
                <a:latin typeface="Arial"/>
                <a:ea typeface="+mn-ea"/>
                <a:cs typeface="+mn-cs"/>
              </a:rPr>
              <a:t> Layer From Multiple Data Sources</a:t>
            </a:r>
            <a:endPar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endParaRPr>
          </a:p>
        </p:txBody>
      </p:sp>
      <p:sp>
        <p:nvSpPr>
          <p:cNvPr id="115" name="Rectangle 114"/>
          <p:cNvSpPr/>
          <p:nvPr/>
        </p:nvSpPr>
        <p:spPr bwMode="auto">
          <a:xfrm>
            <a:off x="-2230" y="826958"/>
            <a:ext cx="12192001" cy="208800"/>
          </a:xfrm>
          <a:prstGeom prst="rect">
            <a:avLst/>
          </a:prstGeom>
          <a:gradFill>
            <a:gsLst>
              <a:gs pos="0">
                <a:srgbClr val="00D5FE"/>
              </a:gs>
              <a:gs pos="71000">
                <a:srgbClr val="0190CD"/>
              </a:gs>
            </a:gsLst>
            <a:lin ang="4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7"/>
            <a:r>
              <a:rPr lang="en-US" sz="1100" b="1" dirty="0">
                <a:solidFill>
                  <a:prstClr val="white"/>
                </a:solidFill>
                <a:latin typeface="Arial"/>
              </a:rPr>
              <a:t>ENGAGEMENT OVERVIEW</a:t>
            </a:r>
          </a:p>
        </p:txBody>
      </p:sp>
      <p:sp>
        <p:nvSpPr>
          <p:cNvPr id="116" name="TextBox 115"/>
          <p:cNvSpPr txBox="1"/>
          <p:nvPr/>
        </p:nvSpPr>
        <p:spPr>
          <a:xfrm>
            <a:off x="374470" y="1473898"/>
            <a:ext cx="3241490" cy="1105367"/>
          </a:xfrm>
          <a:prstGeom prst="rect">
            <a:avLst/>
          </a:prstGeom>
          <a:noFill/>
        </p:spPr>
        <p:txBody>
          <a:bodyPr wrap="square" lIns="91440" tIns="45720" rIns="91440" bIns="45720" rtlCol="0" anchor="t">
            <a:spAutoFit/>
          </a:bodyPr>
          <a:lstStyle/>
          <a:p>
            <a:pPr marL="285750" lvl="0" indent="-285750">
              <a:lnSpc>
                <a:spcPct val="150000"/>
              </a:lnSpc>
              <a:buFont typeface="Arial" panose="020B0604020202020204" pitchFamily="34" charset="0"/>
              <a:buChar char="•"/>
              <a:defRPr/>
            </a:pPr>
            <a:r>
              <a:rPr lang="en-US" sz="900" dirty="0">
                <a:solidFill>
                  <a:prstClr val="black"/>
                </a:solidFill>
              </a:rPr>
              <a:t>Every customer is enabled to authenticate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indent="-285750">
              <a:lnSpc>
                <a:spcPct val="150000"/>
              </a:lnSpc>
              <a:buFont typeface="Arial" panose="020B0604020202020204" pitchFamily="34" charset="0"/>
              <a:buChar char="•"/>
              <a:defRPr/>
            </a:pPr>
            <a:r>
              <a:rPr lang="en-US" sz="900" dirty="0">
                <a:solidFill>
                  <a:prstClr val="black"/>
                </a:solidFill>
              </a:rPr>
              <a:t>Every customer is able to authenticate</a:t>
            </a:r>
            <a:endParaRPr lang="en-US" sz="900" dirty="0">
              <a:solidFill>
                <a:prstClr val="black"/>
              </a:solidFill>
              <a:ea typeface="Calibri"/>
              <a:cs typeface="Calibri"/>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Enable View into customer activity &amp; transactions</a:t>
            </a:r>
          </a:p>
        </p:txBody>
      </p:sp>
      <p:sp>
        <p:nvSpPr>
          <p:cNvPr id="117" name="TextBox 116"/>
          <p:cNvSpPr txBox="1"/>
          <p:nvPr/>
        </p:nvSpPr>
        <p:spPr>
          <a:xfrm>
            <a:off x="4058194" y="1473898"/>
            <a:ext cx="3628863"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Data Framework and Models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Data Queries from Multiple Data Tales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Data and business logic validation</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ETL Process for the staging layer</a:t>
            </a:r>
          </a:p>
        </p:txBody>
      </p:sp>
      <p:sp>
        <p:nvSpPr>
          <p:cNvPr id="118" name="TextBox 117"/>
          <p:cNvSpPr txBox="1"/>
          <p:nvPr/>
        </p:nvSpPr>
        <p:spPr>
          <a:xfrm>
            <a:off x="8310504" y="1473898"/>
            <a:ext cx="3578430"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BI Framework and Wireframes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BI with the Data Staging Layer</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Validate Data Transformation based on Business Logic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Tableau based Dashboards for Business </a:t>
            </a:r>
          </a:p>
        </p:txBody>
      </p:sp>
      <p:sp>
        <p:nvSpPr>
          <p:cNvPr id="121" name="Rectangle 120"/>
          <p:cNvSpPr/>
          <p:nvPr/>
        </p:nvSpPr>
        <p:spPr bwMode="auto">
          <a:xfrm>
            <a:off x="1215957" y="3050012"/>
            <a:ext cx="2507484"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Arial"/>
                <a:ea typeface="+mn-ea"/>
                <a:cs typeface="+mn-cs"/>
              </a:rPr>
              <a:t>DATA MODELS/FRAMEWORK</a:t>
            </a:r>
          </a:p>
        </p:txBody>
      </p:sp>
      <p:sp>
        <p:nvSpPr>
          <p:cNvPr id="122" name="Rectangle 121"/>
          <p:cNvSpPr/>
          <p:nvPr/>
        </p:nvSpPr>
        <p:spPr bwMode="auto">
          <a:xfrm>
            <a:off x="3910570" y="3044366"/>
            <a:ext cx="2468399"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N" sz="900" b="1">
                <a:solidFill>
                  <a:prstClr val="white"/>
                </a:solidFill>
                <a:latin typeface="Arial"/>
              </a:rPr>
              <a:t>BI DASHBOARDS</a:t>
            </a:r>
          </a:p>
        </p:txBody>
      </p:sp>
      <p:sp>
        <p:nvSpPr>
          <p:cNvPr id="123" name="Rectangle 122"/>
          <p:cNvSpPr/>
          <p:nvPr/>
        </p:nvSpPr>
        <p:spPr bwMode="auto">
          <a:xfrm>
            <a:off x="1215957" y="3560307"/>
            <a:ext cx="2507484" cy="1274033"/>
          </a:xfrm>
          <a:prstGeom prst="rect">
            <a:avLst/>
          </a:prstGeom>
          <a:solidFill>
            <a:schemeClr val="bg1"/>
          </a:solidFill>
          <a:ln>
            <a:solidFill>
              <a:srgbClr val="949494"/>
            </a:solidFill>
          </a:ln>
        </p:spPr>
        <p:txBody>
          <a:bodyPr vert="horz" wrap="square" lIns="42863" tIns="21431" rIns="42863" bIns="21431"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prstClr val="black"/>
                </a:solidFill>
                <a:effectLst/>
                <a:uLnTx/>
                <a:uFillTx/>
              </a:rPr>
              <a:t>Account &amp; </a:t>
            </a:r>
            <a:r>
              <a:rPr lang="en-US" sz="1050" b="1" noProof="0" dirty="0">
                <a:solidFill>
                  <a:prstClr val="black"/>
                </a:solidFill>
              </a:rPr>
              <a:t>P</a:t>
            </a:r>
            <a:r>
              <a:rPr kumimoji="0" lang="en-US" sz="1050" b="1" i="0" u="none" strike="noStrike" kern="1200" cap="none" spc="0" normalizeH="0" baseline="0" noProof="0" dirty="0">
                <a:ln>
                  <a:noFill/>
                </a:ln>
                <a:solidFill>
                  <a:prstClr val="black"/>
                </a:solidFill>
                <a:effectLst/>
                <a:uLnTx/>
                <a:uFillTx/>
              </a:rPr>
              <a:t>rofile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solidFill>
                  <a:srgbClr val="00B050"/>
                </a:solidFill>
              </a:rPr>
              <a:t>Extraction of </a:t>
            </a:r>
            <a:r>
              <a:rPr kumimoji="0" lang="en-US" sz="1050" b="1" i="0" u="none" strike="noStrike" kern="1200" cap="none" spc="0" normalizeH="0" baseline="0" noProof="0" dirty="0">
                <a:ln>
                  <a:noFill/>
                </a:ln>
                <a:solidFill>
                  <a:srgbClr val="00B050"/>
                </a:solidFill>
                <a:effectLst/>
                <a:uLnTx/>
                <a:uFillTx/>
              </a:rPr>
              <a:t>Fact</a:t>
            </a:r>
            <a:r>
              <a:rPr kumimoji="0" lang="en-US" sz="1050" b="1" i="0" u="none" strike="noStrike" kern="1200" cap="none" spc="0" normalizeH="0" noProof="0" dirty="0">
                <a:ln>
                  <a:noFill/>
                </a:ln>
                <a:solidFill>
                  <a:srgbClr val="00B050"/>
                </a:solidFill>
                <a:effectLst/>
                <a:uLnTx/>
                <a:uFillTx/>
              </a:rPr>
              <a:t> Tables – Completed </a:t>
            </a:r>
          </a:p>
          <a:p>
            <a:pPr marL="171450" lvl="0" indent="-171450" defTabSz="914400">
              <a:buFont typeface="Arial" panose="020B0604020202020204" pitchFamily="34" charset="0"/>
              <a:buChar char="•"/>
              <a:defRPr/>
            </a:pPr>
            <a:r>
              <a:rPr lang="en-US" sz="1050" b="1" dirty="0">
                <a:solidFill>
                  <a:srgbClr val="FC9318"/>
                </a:solidFill>
              </a:rPr>
              <a:t>Cox Validation of Fact Tables – Ongoing</a:t>
            </a:r>
            <a:r>
              <a:rPr kumimoji="0" lang="en-US" sz="1050" b="1" i="0" u="none" strike="noStrike" kern="1200" cap="none" spc="0" normalizeH="0" noProof="0" dirty="0">
                <a:ln>
                  <a:noFill/>
                </a:ln>
                <a:solidFill>
                  <a:srgbClr val="FC9318"/>
                </a:solidFill>
                <a:effectLst/>
                <a:uLnTx/>
                <a:uFillTx/>
              </a:rPr>
              <a:t> </a:t>
            </a:r>
            <a:endParaRPr kumimoji="0" lang="en-US" sz="1050" b="1" i="0" u="none" strike="noStrike" kern="1200" cap="none" spc="0" normalizeH="0" baseline="0" noProof="0" dirty="0">
              <a:ln>
                <a:noFill/>
              </a:ln>
              <a:solidFill>
                <a:srgbClr val="FC9318"/>
              </a:solidFill>
              <a:effectLst/>
              <a:uLnTx/>
              <a:uFillTx/>
            </a:endParaRPr>
          </a:p>
          <a:p>
            <a:pPr defTabSz="914400">
              <a:defRPr/>
            </a:pPr>
            <a:r>
              <a:rPr lang="en-US" sz="1050" b="1" dirty="0" err="1">
                <a:solidFill>
                  <a:prstClr val="black"/>
                </a:solidFill>
              </a:rPr>
              <a:t>Octa</a:t>
            </a:r>
            <a:r>
              <a:rPr lang="en-US" sz="1050" b="1" dirty="0">
                <a:solidFill>
                  <a:prstClr val="black"/>
                </a:solidFill>
              </a:rPr>
              <a:t>/Adobe Activity Fact Tables –</a:t>
            </a:r>
          </a:p>
          <a:p>
            <a:pPr marL="171450" indent="-171450" defTabSz="914400">
              <a:buFont typeface="Arial" panose="020B0604020202020204" pitchFamily="34" charset="0"/>
              <a:buChar char="•"/>
              <a:defRPr/>
            </a:pPr>
            <a:r>
              <a:rPr lang="en-US" sz="1050" b="1" dirty="0">
                <a:solidFill>
                  <a:srgbClr val="00B050"/>
                </a:solidFill>
              </a:rPr>
              <a:t>Extraction of Fact Tables – Completed </a:t>
            </a:r>
          </a:p>
          <a:p>
            <a:pPr marL="171450" lvl="0" indent="-171450" defTabSz="914400">
              <a:buFont typeface="Arial" panose="020B0604020202020204" pitchFamily="34" charset="0"/>
              <a:buChar char="•"/>
              <a:defRPr/>
            </a:pPr>
            <a:r>
              <a:rPr lang="en-US" sz="1050" b="1" dirty="0">
                <a:solidFill>
                  <a:srgbClr val="FC9318"/>
                </a:solidFill>
              </a:rPr>
              <a:t>Cox Validation of Fact Tables – Ongoing </a:t>
            </a:r>
          </a:p>
        </p:txBody>
      </p:sp>
      <p:sp>
        <p:nvSpPr>
          <p:cNvPr id="124" name="Rectangle 123"/>
          <p:cNvSpPr/>
          <p:nvPr/>
        </p:nvSpPr>
        <p:spPr bwMode="auto">
          <a:xfrm>
            <a:off x="3910569" y="3560308"/>
            <a:ext cx="2468400" cy="1274032"/>
          </a:xfrm>
          <a:prstGeom prst="rect">
            <a:avLst/>
          </a:prstGeom>
          <a:solidFill>
            <a:schemeClr val="bg1"/>
          </a:solidFill>
          <a:ln>
            <a:solidFill>
              <a:srgbClr val="0D4368"/>
            </a:solidFill>
          </a:ln>
        </p:spPr>
        <p:txBody>
          <a:bodyPr vert="horz" wrap="square" lIns="42863" tIns="21431" rIns="42863" bIns="21431" numCol="1" rtlCol="0" anchor="ctr" anchorCtr="0" compatLnSpc="1">
            <a:prstTxWarp prst="textNoShape">
              <a:avLst/>
            </a:prstTxWarp>
          </a:bodyPr>
          <a:lstStyle/>
          <a:p>
            <a:pPr marL="171450" indent="-171450" defTabSz="914400">
              <a:buFont typeface="Arial" panose="020B0604020202020204" pitchFamily="34" charset="0"/>
              <a:buChar char="•"/>
              <a:defRPr/>
            </a:pPr>
            <a:r>
              <a:rPr lang="en-US" sz="1050" b="1" dirty="0">
                <a:solidFill>
                  <a:srgbClr val="00B050"/>
                </a:solidFill>
              </a:rPr>
              <a:t>Account &amp; Profile Fact Tables Wireframe – Completed</a:t>
            </a:r>
          </a:p>
          <a:p>
            <a:pPr marL="171450" indent="-171450">
              <a:buFont typeface="Arial" panose="020B0604020202020204" pitchFamily="34" charset="0"/>
              <a:buChar char="•"/>
              <a:defRPr/>
            </a:pPr>
            <a:r>
              <a:rPr lang="en-US" sz="1050" b="1" dirty="0">
                <a:solidFill>
                  <a:srgbClr val="FC9318"/>
                </a:solidFill>
              </a:rPr>
              <a:t>Account &amp; Profile Fact Tables Dashboard – WIP</a:t>
            </a:r>
          </a:p>
          <a:p>
            <a:pPr marL="171450" indent="-171450">
              <a:buFont typeface="Arial" panose="020B0604020202020204" pitchFamily="34" charset="0"/>
              <a:buChar char="•"/>
              <a:defRPr/>
            </a:pPr>
            <a:r>
              <a:rPr lang="en-US" sz="1050" b="1" dirty="0">
                <a:solidFill>
                  <a:srgbClr val="FC9318"/>
                </a:solidFill>
              </a:rPr>
              <a:t>Octa/Adobe Activity Fact Tables Dashboards – WIP</a:t>
            </a:r>
          </a:p>
        </p:txBody>
      </p:sp>
      <p:sp>
        <p:nvSpPr>
          <p:cNvPr id="125" name="Rectangle 124"/>
          <p:cNvSpPr/>
          <p:nvPr/>
        </p:nvSpPr>
        <p:spPr bwMode="auto">
          <a:xfrm>
            <a:off x="-2230" y="2687645"/>
            <a:ext cx="12194230" cy="207715"/>
          </a:xfrm>
          <a:prstGeom prst="rect">
            <a:avLst/>
          </a:prstGeom>
          <a:solidFill>
            <a:srgbClr val="002060"/>
          </a:solidFill>
          <a:ln>
            <a:noFill/>
          </a:ln>
          <a:effectLst/>
        </p:spPr>
        <p:txBody>
          <a:bodyPr vert="horz" wrap="square" lIns="91440" tIns="45720" rIns="91440" bIns="45720" numCol="1" anchor="ctr" anchorCtr="0" compatLnSpc="1">
            <a:prstTxWarp prst="textNoShape">
              <a:avLst/>
            </a:prstTxWarp>
          </a:bodyPr>
          <a:lstStyle/>
          <a:p>
            <a:pPr algn="ctr" defTabSz="1218987"/>
            <a:r>
              <a:rPr lang="en-US" sz="1000" b="1" kern="0" dirty="0">
                <a:solidFill>
                  <a:srgbClr val="FFFFFF"/>
                </a:solidFill>
                <a:latin typeface="Arial"/>
                <a:cs typeface="Arial" pitchFamily="34" charset="0"/>
              </a:rPr>
              <a:t>CURRENT </a:t>
            </a:r>
            <a:r>
              <a:rPr lang="en-US" sz="1000" b="1" kern="0">
                <a:solidFill>
                  <a:srgbClr val="FFFFFF"/>
                </a:solidFill>
                <a:latin typeface="Arial"/>
                <a:cs typeface="Arial" pitchFamily="34" charset="0"/>
              </a:rPr>
              <a:t>PROGRESS (As </a:t>
            </a:r>
            <a:r>
              <a:rPr lang="en-US" sz="1000" b="1" kern="0" dirty="0">
                <a:solidFill>
                  <a:srgbClr val="FFFFFF"/>
                </a:solidFill>
                <a:latin typeface="Arial"/>
                <a:cs typeface="Arial" pitchFamily="34" charset="0"/>
              </a:rPr>
              <a:t>Per Original </a:t>
            </a:r>
            <a:r>
              <a:rPr lang="en-US" sz="1000" b="1" kern="0">
                <a:solidFill>
                  <a:srgbClr val="FFFFFF"/>
                </a:solidFill>
                <a:latin typeface="Arial"/>
                <a:cs typeface="Arial" pitchFamily="34" charset="0"/>
              </a:rPr>
              <a:t>Planned Timeline)</a:t>
            </a:r>
            <a:endParaRPr lang="en-US" sz="1000" b="1" kern="0" dirty="0">
              <a:solidFill>
                <a:srgbClr val="FFFFFF"/>
              </a:solidFill>
              <a:latin typeface="Arial"/>
              <a:cs typeface="Arial" pitchFamily="34" charset="0"/>
            </a:endParaRPr>
          </a:p>
        </p:txBody>
      </p:sp>
      <p:cxnSp>
        <p:nvCxnSpPr>
          <p:cNvPr id="126" name="Straight Arrow Connector 125"/>
          <p:cNvCxnSpPr/>
          <p:nvPr/>
        </p:nvCxnSpPr>
        <p:spPr>
          <a:xfrm flipV="1">
            <a:off x="1084528" y="6168176"/>
            <a:ext cx="10804406" cy="23618"/>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4572106" y="6060501"/>
            <a:ext cx="3225562" cy="253916"/>
          </a:xfrm>
          <a:prstGeom prst="rect">
            <a:avLst/>
          </a:prstGeom>
          <a:solidFill>
            <a:srgbClr val="002060"/>
          </a:solidFill>
        </p:spPr>
        <p:txBody>
          <a:bodyPr wrap="none">
            <a:spAutoFit/>
          </a:bodyPr>
          <a:lstStyle/>
          <a:p>
            <a:pPr lvl="0" algn="ctr">
              <a:defRPr/>
            </a:pPr>
            <a:r>
              <a:rPr lang="en-US" sz="1050" b="1">
                <a:solidFill>
                  <a:schemeClr val="bg1"/>
                </a:solidFill>
              </a:rPr>
              <a:t>Ongoing Data &amp; Business Logic Enhancements</a:t>
            </a:r>
          </a:p>
        </p:txBody>
      </p:sp>
      <p:sp>
        <p:nvSpPr>
          <p:cNvPr id="128" name="Rectangle 127"/>
          <p:cNvSpPr/>
          <p:nvPr/>
        </p:nvSpPr>
        <p:spPr bwMode="auto">
          <a:xfrm>
            <a:off x="7943952"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Tableau Based BI Dashboards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1">
                    <a:lumMod val="50000"/>
                    <a:lumOff val="50000"/>
                  </a:schemeClr>
                </a:solidFill>
                <a:effectLst/>
                <a:uLnTx/>
                <a:uFillTx/>
                <a:latin typeface="Arial"/>
              </a:rPr>
              <a:t>Create BI </a:t>
            </a:r>
            <a:r>
              <a:rPr lang="en-US" sz="1100" dirty="0">
                <a:solidFill>
                  <a:schemeClr val="tx1">
                    <a:lumMod val="50000"/>
                    <a:lumOff val="50000"/>
                  </a:schemeClr>
                </a:solidFill>
                <a:latin typeface="Arial"/>
              </a:rPr>
              <a:t>Dashboards</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31" name="TextBox 130"/>
          <p:cNvSpPr txBox="1"/>
          <p:nvPr/>
        </p:nvSpPr>
        <p:spPr>
          <a:xfrm>
            <a:off x="1215957" y="4933827"/>
            <a:ext cx="2507484"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b="1" dirty="0"/>
              <a:t>Limited access to Cox S3 data tables </a:t>
            </a:r>
            <a:r>
              <a:rPr lang="en-US" sz="1050" dirty="0"/>
              <a:t>making data validation a longer process</a:t>
            </a:r>
          </a:p>
          <a:p>
            <a:pPr marL="171450" indent="-171450">
              <a:buFont typeface="Wingdings" panose="05000000000000000000" pitchFamily="2" charset="2"/>
              <a:buChar char="Ø"/>
            </a:pPr>
            <a:r>
              <a:rPr lang="en-US" sz="1050" b="1" dirty="0"/>
              <a:t>Changes to the Lookup Rules post validation </a:t>
            </a:r>
            <a:r>
              <a:rPr lang="en-US" sz="1050" dirty="0"/>
              <a:t>leads to iterations on fact tables increasing the timelines</a:t>
            </a:r>
          </a:p>
        </p:txBody>
      </p:sp>
      <p:sp>
        <p:nvSpPr>
          <p:cNvPr id="132" name="TextBox 131"/>
          <p:cNvSpPr txBox="1"/>
          <p:nvPr/>
        </p:nvSpPr>
        <p:spPr>
          <a:xfrm>
            <a:off x="7037408" y="3611605"/>
            <a:ext cx="4285010" cy="738664"/>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WIP ( Manual approach to connect S3 but session disconnect in 8 Hrs.)</a:t>
            </a:r>
          </a:p>
          <a:p>
            <a:pPr marL="171450" indent="-171450">
              <a:buFont typeface="Wingdings" panose="05000000000000000000" pitchFamily="2" charset="2"/>
              <a:buChar char="Ø"/>
            </a:pPr>
            <a:r>
              <a:rPr lang="en-US" sz="1050" dirty="0"/>
              <a:t>AWS complete data set access for </a:t>
            </a:r>
            <a:r>
              <a:rPr lang="en-US" sz="1050" dirty="0" err="1"/>
              <a:t>eClerx</a:t>
            </a:r>
            <a:r>
              <a:rPr lang="en-US" sz="1050" dirty="0"/>
              <a:t> Team – Pending</a:t>
            </a:r>
          </a:p>
          <a:p>
            <a:pPr marL="171450" indent="-171450">
              <a:buFont typeface="Wingdings" panose="05000000000000000000" pitchFamily="2" charset="2"/>
              <a:buChar char="Ø"/>
            </a:pPr>
            <a:r>
              <a:rPr lang="en-US" sz="1050" dirty="0"/>
              <a:t>Excel operation limitation in Cox environment – Delay in data validation</a:t>
            </a:r>
          </a:p>
        </p:txBody>
      </p:sp>
      <p:sp>
        <p:nvSpPr>
          <p:cNvPr id="135" name="Rectangle 134"/>
          <p:cNvSpPr/>
          <p:nvPr/>
        </p:nvSpPr>
        <p:spPr>
          <a:xfrm>
            <a:off x="0" y="5203486"/>
            <a:ext cx="1091745" cy="461665"/>
          </a:xfrm>
          <a:prstGeom prst="rect">
            <a:avLst/>
          </a:prstGeom>
          <a:solidFill>
            <a:srgbClr val="002060"/>
          </a:solidFill>
        </p:spPr>
        <p:txBody>
          <a:bodyPr wrap="square">
            <a:spAutoFit/>
          </a:bodyPr>
          <a:lstStyle/>
          <a:p>
            <a:pPr lvl="0" algn="ctr">
              <a:defRPr/>
            </a:pPr>
            <a:r>
              <a:rPr lang="en-US" sz="1200" b="1" dirty="0">
                <a:solidFill>
                  <a:schemeClr val="bg1"/>
                </a:solidFill>
              </a:rPr>
              <a:t>Project Risk </a:t>
            </a:r>
          </a:p>
          <a:p>
            <a:pPr lvl="0" algn="ctr">
              <a:defRPr/>
            </a:pPr>
            <a:r>
              <a:rPr lang="en-US" sz="1200" b="1" dirty="0">
                <a:solidFill>
                  <a:schemeClr val="bg1"/>
                </a:solidFill>
              </a:rPr>
              <a:t>&amp; Challenges </a:t>
            </a:r>
          </a:p>
        </p:txBody>
      </p:sp>
      <p:sp>
        <p:nvSpPr>
          <p:cNvPr id="5" name="Rectangle 4">
            <a:extLst>
              <a:ext uri="{FF2B5EF4-FFF2-40B4-BE49-F238E27FC236}">
                <a16:creationId xmlns:a16="http://schemas.microsoft.com/office/drawing/2014/main" id="{A3E98878-807B-3BB4-B908-3BB6844C68C9}"/>
              </a:ext>
            </a:extLst>
          </p:cNvPr>
          <p:cNvSpPr/>
          <p:nvPr/>
        </p:nvSpPr>
        <p:spPr bwMode="auto">
          <a:xfrm>
            <a:off x="8494119" y="3343315"/>
            <a:ext cx="1281722" cy="201168"/>
          </a:xfrm>
          <a:prstGeom prst="rect">
            <a:avLst/>
          </a:prstGeom>
          <a:solidFill>
            <a:srgbClr val="FFC000"/>
          </a:solidFill>
          <a:ln>
            <a:solidFill>
              <a:srgbClr val="0D4368"/>
            </a:solidFill>
          </a:ln>
        </p:spPr>
        <p:txBody>
          <a:bodyPr vert="horz" wrap="square" lIns="42863" tIns="21431" rIns="42863" bIns="21431" numCol="1" rtlCol="0" anchor="ctr" anchorCtr="0" compatLnSpc="1">
            <a:prstTxWarp prst="textNoShape">
              <a:avLst/>
            </a:prstTxWarp>
          </a:bodyPr>
          <a:lstStyle/>
          <a:p>
            <a:pPr defTabSz="914400">
              <a:defRPr/>
            </a:pPr>
            <a:endParaRPr lang="en-US" sz="1050" b="1" dirty="0">
              <a:solidFill>
                <a:srgbClr val="00B050"/>
              </a:solidFill>
              <a:highlight>
                <a:srgbClr val="FFE181"/>
              </a:highlight>
            </a:endParaRPr>
          </a:p>
        </p:txBody>
      </p:sp>
      <p:sp>
        <p:nvSpPr>
          <p:cNvPr id="6" name="TextBox 5">
            <a:extLst>
              <a:ext uri="{FF2B5EF4-FFF2-40B4-BE49-F238E27FC236}">
                <a16:creationId xmlns:a16="http://schemas.microsoft.com/office/drawing/2014/main" id="{68C8C53C-351A-8846-BEE1-50736BD3C06B}"/>
              </a:ext>
            </a:extLst>
          </p:cNvPr>
          <p:cNvSpPr txBox="1"/>
          <p:nvPr/>
        </p:nvSpPr>
        <p:spPr>
          <a:xfrm>
            <a:off x="6910242" y="3305400"/>
            <a:ext cx="1583877" cy="276999"/>
          </a:xfrm>
          <a:prstGeom prst="rect">
            <a:avLst/>
          </a:prstGeom>
          <a:noFill/>
        </p:spPr>
        <p:txBody>
          <a:bodyPr wrap="square" rtlCol="0">
            <a:spAutoFit/>
          </a:bodyPr>
          <a:lstStyle/>
          <a:p>
            <a:r>
              <a:rPr lang="en-US" sz="1200" b="1" dirty="0"/>
              <a:t>Overall Project Status</a:t>
            </a:r>
          </a:p>
        </p:txBody>
      </p:sp>
      <p:sp>
        <p:nvSpPr>
          <p:cNvPr id="7" name="TextBox 6">
            <a:extLst>
              <a:ext uri="{FF2B5EF4-FFF2-40B4-BE49-F238E27FC236}">
                <a16:creationId xmlns:a16="http://schemas.microsoft.com/office/drawing/2014/main" id="{673663FB-53EA-9158-DFD0-827763CBFFF7}"/>
              </a:ext>
            </a:extLst>
          </p:cNvPr>
          <p:cNvSpPr txBox="1"/>
          <p:nvPr/>
        </p:nvSpPr>
        <p:spPr>
          <a:xfrm>
            <a:off x="3912980" y="4944015"/>
            <a:ext cx="2465989"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Required SW Installed however the Secured Access Key is Pending </a:t>
            </a:r>
          </a:p>
          <a:p>
            <a:pPr marL="171450" indent="-171450">
              <a:buFont typeface="Wingdings" panose="05000000000000000000" pitchFamily="2" charset="2"/>
              <a:buChar char="Ø"/>
            </a:pPr>
            <a:r>
              <a:rPr lang="en-US" sz="1050" dirty="0"/>
              <a:t>Dependency on the fact tables  validation &amp; completion </a:t>
            </a:r>
          </a:p>
        </p:txBody>
      </p:sp>
      <p:sp>
        <p:nvSpPr>
          <p:cNvPr id="8" name="Rectangle 7">
            <a:extLst>
              <a:ext uri="{FF2B5EF4-FFF2-40B4-BE49-F238E27FC236}">
                <a16:creationId xmlns:a16="http://schemas.microsoft.com/office/drawing/2014/main" id="{B42AACF5-1CDA-8281-A209-98294E8636C4}"/>
              </a:ext>
            </a:extLst>
          </p:cNvPr>
          <p:cNvSpPr/>
          <p:nvPr/>
        </p:nvSpPr>
        <p:spPr>
          <a:xfrm>
            <a:off x="6944475" y="3207509"/>
            <a:ext cx="4377943" cy="1377773"/>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94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dirty="0"/>
              <a:t>Ongoing Data/Business Logic Validation Summary 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5" name="Title 1">
            <a:extLst>
              <a:ext uri="{FF2B5EF4-FFF2-40B4-BE49-F238E27FC236}">
                <a16:creationId xmlns:a16="http://schemas.microsoft.com/office/drawing/2014/main" id="{324053DB-EFFF-D25B-75AA-EC8B04BB78EF}"/>
              </a:ext>
            </a:extLst>
          </p:cNvPr>
          <p:cNvSpPr txBox="1">
            <a:spLocks/>
          </p:cNvSpPr>
          <p:nvPr/>
        </p:nvSpPr>
        <p:spPr>
          <a:xfrm>
            <a:off x="1438853" y="5892685"/>
            <a:ext cx="2797482" cy="484966"/>
          </a:xfrm>
          <a:prstGeom prst="rect">
            <a:avLst/>
          </a:prstGeom>
        </p:spPr>
        <p:txBody>
          <a:bodyPr vert="horz" lIns="0" tIns="182880" rIns="0" bIns="0" rtlCol="0" anchor="ctr">
            <a:noAutofit/>
          </a:bodyPr>
          <a:lstStyle>
            <a:lvl1pPr algn="l" defTabSz="914377" rtl="0" eaLnBrk="0" fontAlgn="base" hangingPunct="0">
              <a:lnSpc>
                <a:spcPct val="80000"/>
              </a:lnSpc>
              <a:spcBef>
                <a:spcPct val="0"/>
              </a:spcBef>
              <a:spcAft>
                <a:spcPct val="0"/>
              </a:spcAft>
              <a:defRPr kumimoji="0" lang="en-US" sz="3600" b="0" i="0" u="none" strike="noStrike" kern="1200" cap="none" spc="0" normalizeH="0" baseline="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sz="1800" b="1" dirty="0">
                <a:solidFill>
                  <a:srgbClr val="FF0000"/>
                </a:solidFill>
              </a:rPr>
              <a:t>Data validation is in progress</a:t>
            </a:r>
          </a:p>
        </p:txBody>
      </p:sp>
      <p:pic>
        <p:nvPicPr>
          <p:cNvPr id="6" name="Picture 5">
            <a:extLst>
              <a:ext uri="{FF2B5EF4-FFF2-40B4-BE49-F238E27FC236}">
                <a16:creationId xmlns:a16="http://schemas.microsoft.com/office/drawing/2014/main" id="{6363896F-2B9E-1111-C014-58312FD2C5C0}"/>
              </a:ext>
            </a:extLst>
          </p:cNvPr>
          <p:cNvPicPr>
            <a:picLocks noChangeAspect="1"/>
          </p:cNvPicPr>
          <p:nvPr/>
        </p:nvPicPr>
        <p:blipFill>
          <a:blip r:embed="rId2"/>
          <a:stretch>
            <a:fillRect/>
          </a:stretch>
        </p:blipFill>
        <p:spPr>
          <a:xfrm>
            <a:off x="231494" y="1470578"/>
            <a:ext cx="10891777" cy="3292323"/>
          </a:xfrm>
          <a:prstGeom prst="rect">
            <a:avLst/>
          </a:prstGeom>
        </p:spPr>
      </p:pic>
    </p:spTree>
    <p:extLst>
      <p:ext uri="{BB962C8B-B14F-4D97-AF65-F5344CB8AC3E}">
        <p14:creationId xmlns:p14="http://schemas.microsoft.com/office/powerpoint/2010/main" val="23410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wMcUEH2J4HibCRnIGpAbFA"/>
</p:tagLst>
</file>

<file path=ppt/theme/theme1.xml><?xml version="1.0" encoding="utf-8"?>
<a:theme xmlns:a="http://schemas.openxmlformats.org/drawingml/2006/main" name="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Office Theme" id="{7C44F730-0DCC-4F6B-9774-F5D59B0B0284}" vid="{0757259E-854C-4462-8D68-7D72250E9CC8}"/>
    </a:ext>
  </a:extLst>
</a:theme>
</file>

<file path=ppt/theme/theme2.xml><?xml version="1.0" encoding="utf-8"?>
<a:theme xmlns:a="http://schemas.openxmlformats.org/drawingml/2006/main" name="2_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Cox Template" id="{9D7ED8C9-5839-4D45-847A-830E5890C0E9}" vid="{462980A9-AAA7-F748-89EF-9F306C1125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262C325E63C4996D03021E06489BC" ma:contentTypeVersion="4" ma:contentTypeDescription="Create a new document." ma:contentTypeScope="" ma:versionID="9cfdc94af1956de2f6875649e5cc6aff">
  <xsd:schema xmlns:xsd="http://www.w3.org/2001/XMLSchema" xmlns:xs="http://www.w3.org/2001/XMLSchema" xmlns:p="http://schemas.microsoft.com/office/2006/metadata/properties" xmlns:ns2="80b69f1d-ead9-4f3d-aa02-a5292de2edf1" targetNamespace="http://schemas.microsoft.com/office/2006/metadata/properties" ma:root="true" ma:fieldsID="028f7d4cddf4fba99f194a4e642f5fa6" ns2:_="">
    <xsd:import namespace="80b69f1d-ead9-4f3d-aa02-a5292de2ed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69f1d-ead9-4f3d-aa02-a5292de2e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13AF2-E39A-4FD2-B967-9FAE27A81BE6}">
  <ds:schemaRefs>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http://schemas.openxmlformats.org/package/2006/metadata/core-properties"/>
    <ds:schemaRef ds:uri="80b69f1d-ead9-4f3d-aa02-a5292de2edf1"/>
    <ds:schemaRef ds:uri="http://purl.org/dc/elements/1.1/"/>
    <ds:schemaRef ds:uri="http://purl.org/dc/dcmitype/"/>
  </ds:schemaRefs>
</ds:datastoreItem>
</file>

<file path=customXml/itemProps2.xml><?xml version="1.0" encoding="utf-8"?>
<ds:datastoreItem xmlns:ds="http://schemas.openxmlformats.org/officeDocument/2006/customXml" ds:itemID="{3C7B93A5-87F7-4E2E-A4AB-6C75B982D9F4}">
  <ds:schemaRefs>
    <ds:schemaRef ds:uri="80b69f1d-ead9-4f3d-aa02-a5292de2ed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90CAD8-6F0C-42A0-89AB-C66F740BF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401</TotalTime>
  <Words>1529</Words>
  <Application>Microsoft Office PowerPoint</Application>
  <PresentationFormat>Widescreen</PresentationFormat>
  <Paragraphs>449</Paragraphs>
  <Slides>14</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6" baseType="lpstr">
      <vt:lpstr>Aptos Narrow</vt:lpstr>
      <vt:lpstr>Arial</vt:lpstr>
      <vt:lpstr>Calibri</vt:lpstr>
      <vt:lpstr>Calibri Light</vt:lpstr>
      <vt:lpstr>Proxima Nova Black</vt:lpstr>
      <vt:lpstr>Proxima Nova Light</vt:lpstr>
      <vt:lpstr>Segoe UI</vt:lpstr>
      <vt:lpstr>Wingdings</vt:lpstr>
      <vt:lpstr>Cox Communications 2019 Template (16x9)</vt:lpstr>
      <vt:lpstr>2_Cox Communications 2019 Template (16x9)</vt:lpstr>
      <vt:lpstr>think-cell Slide</vt:lpstr>
      <vt:lpstr>Worksheet</vt:lpstr>
      <vt:lpstr>CIAM Project Updates</vt:lpstr>
      <vt:lpstr>COX - CIAM Project Status </vt:lpstr>
      <vt:lpstr>Project Status &amp; Milestones – Data Engineering Track</vt:lpstr>
      <vt:lpstr>Project Status &amp; Milestones – BI &amp; Reporting Track</vt:lpstr>
      <vt:lpstr>Progress Summary</vt:lpstr>
      <vt:lpstr>Summary of the CIAM Data Model for BI Reporting</vt:lpstr>
      <vt:lpstr>Thank You</vt:lpstr>
      <vt:lpstr>COX - CIAM Data Engg and BI Reporting  - Overview</vt:lpstr>
      <vt:lpstr>Ongoing Data/Business Logic Validation Summary View</vt:lpstr>
      <vt:lpstr>Ongoing Data/Business Logic Validation – Summary &amp; Risks</vt:lpstr>
      <vt:lpstr>Dashboard Wireframe – Profile &amp; Activity View (1)</vt:lpstr>
      <vt:lpstr>Dashboard Wireframe – Profile &amp; Activity View (2)</vt:lpstr>
      <vt:lpstr>Original Project Plan</vt:lpstr>
      <vt:lpstr>CIAM - Functions, Initiatives and Metrics Mapping (Original)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Lois (CCI-Atlanta)</dc:creator>
  <cp:lastModifiedBy>Vikas Tiwari03</cp:lastModifiedBy>
  <cp:revision>44</cp:revision>
  <cp:lastPrinted>2023-03-15T15:20:58Z</cp:lastPrinted>
  <dcterms:created xsi:type="dcterms:W3CDTF">2016-12-14T14:35:04Z</dcterms:created>
  <dcterms:modified xsi:type="dcterms:W3CDTF">2024-10-18T07:22:40Z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0x010100096262C325E63C4996D03021E06489BC</vt:lpwstr>
  </property>
</Properties>
</file>