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17"/>
  </p:notesMasterIdLst>
  <p:handoutMasterIdLst>
    <p:handoutMasterId r:id="rId18"/>
  </p:handoutMasterIdLst>
  <p:sldIdLst>
    <p:sldId id="2147471623" r:id="rId6"/>
    <p:sldId id="2147483638" r:id="rId7"/>
    <p:sldId id="2147483637" r:id="rId8"/>
    <p:sldId id="2147483641" r:id="rId9"/>
    <p:sldId id="2147483640" r:id="rId10"/>
    <p:sldId id="2147483636" r:id="rId11"/>
    <p:sldId id="2147471637" r:id="rId12"/>
    <p:sldId id="2147483631" r:id="rId13"/>
    <p:sldId id="2147483632" r:id="rId14"/>
    <p:sldId id="2147483634" r:id="rId15"/>
    <p:sldId id="2147483635" r:id="rId16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83638"/>
            <p14:sldId id="2147483637"/>
            <p14:sldId id="2147483641"/>
            <p14:sldId id="2147483640"/>
            <p14:sldId id="2147483636"/>
            <p14:sldId id="2147471637"/>
            <p14:sldId id="2147483631"/>
            <p14:sldId id="2147483632"/>
            <p14:sldId id="2147483634"/>
            <p14:sldId id="21474836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CC612-B146-0C43-9207-EA92CC4C0EB0}" v="1" dt="2024-11-04T16:11:4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3566" autoAdjust="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/>
      <dgm:spPr/>
      <dgm:t>
        <a:bodyPr/>
        <a:lstStyle/>
        <a:p>
          <a:r>
            <a:rPr lang="en-US" dirty="0"/>
            <a:t>Stakeholder Review</a:t>
          </a:r>
        </a:p>
        <a:p>
          <a:r>
            <a:rPr lang="en-US" b="1" dirty="0"/>
            <a:t>Dec 5</a:t>
          </a:r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endParaRPr lang="en-US"/>
        </a:p>
      </dgm:t>
    </dgm:pt>
    <dgm:pt modelId="{E8A96DFF-C1EF-FD43-9B72-17230B5CAE92}" type="sibTrans" cxnId="{47FF049F-AEDA-BA4A-8ECE-971324E50992}">
      <dgm:prSet/>
      <dgm:spPr/>
      <dgm:t>
        <a:bodyPr/>
        <a:lstStyle/>
        <a:p>
          <a:endParaRPr lang="en-US" dirty="0"/>
        </a:p>
      </dgm:t>
    </dgm:pt>
    <dgm:pt modelId="{3F729957-727A-764C-B27D-9D4AE217C4B6}">
      <dgm:prSet phldrT="[Text]"/>
      <dgm:spPr/>
      <dgm:t>
        <a:bodyPr/>
        <a:lstStyle/>
        <a:p>
          <a:r>
            <a:rPr lang="en-US" dirty="0"/>
            <a:t>Ingest all the markets data</a:t>
          </a:r>
        </a:p>
      </dgm:t>
    </dgm:pt>
    <dgm:pt modelId="{8915A0D1-652E-B844-8383-FD5DB617B2FB}" type="parTrans" cxnId="{1DEA568E-544E-814F-A196-81FE9F0D5419}">
      <dgm:prSet/>
      <dgm:spPr/>
      <dgm:t>
        <a:bodyPr/>
        <a:lstStyle/>
        <a:p>
          <a:endParaRPr lang="en-US"/>
        </a:p>
      </dgm:t>
    </dgm:pt>
    <dgm:pt modelId="{AF3D86D8-378B-974B-A5CF-B8EE86592238}" type="sibTrans" cxnId="{1DEA568E-544E-814F-A196-81FE9F0D5419}">
      <dgm:prSet/>
      <dgm:spPr/>
      <dgm:t>
        <a:bodyPr/>
        <a:lstStyle/>
        <a:p>
          <a:endParaRPr lang="en-US"/>
        </a:p>
      </dgm:t>
    </dgm:pt>
    <dgm:pt modelId="{6C8C6840-F200-7E45-B7D6-73ED3967F136}">
      <dgm:prSet phldrT="[Text]"/>
      <dgm:spPr/>
      <dgm:t>
        <a:bodyPr anchor="t"/>
        <a:lstStyle/>
        <a:p>
          <a:pPr algn="l"/>
          <a:r>
            <a:rPr lang="en-US" dirty="0"/>
            <a:t>Production Go Live ( Soft Launch)</a:t>
          </a:r>
        </a:p>
        <a:p>
          <a:pPr algn="l"/>
          <a:r>
            <a:rPr lang="en-US" b="1" dirty="0"/>
            <a:t>Dec 6</a:t>
          </a:r>
        </a:p>
        <a:p>
          <a:pPr algn="l"/>
          <a:r>
            <a:rPr lang="en-US" dirty="0"/>
            <a:t>Publish dashboard to tableau </a:t>
          </a:r>
          <a:endParaRPr lang="en-US" b="1" dirty="0"/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endParaRPr lang="en-US"/>
        </a:p>
      </dgm:t>
    </dgm:pt>
    <dgm:pt modelId="{18C336B2-6B09-9943-A629-94D26EAB4E64}" type="sibTrans" cxnId="{C6686EF8-E73B-7240-9725-63E30A0685D2}">
      <dgm:prSet/>
      <dgm:spPr/>
      <dgm:t>
        <a:bodyPr/>
        <a:lstStyle/>
        <a:p>
          <a:endParaRPr lang="en-US" dirty="0"/>
        </a:p>
      </dgm:t>
    </dgm:pt>
    <dgm:pt modelId="{3B3DDA34-D2BB-644F-8D2B-1A6A0FCFEA0D}">
      <dgm:prSet phldrT="[Text]"/>
      <dgm:spPr/>
      <dgm:t>
        <a:bodyPr/>
        <a:lstStyle/>
        <a:p>
          <a:r>
            <a:rPr lang="en-US" dirty="0"/>
            <a:t>Business Review</a:t>
          </a:r>
        </a:p>
        <a:p>
          <a:r>
            <a:rPr lang="en-US" b="1" dirty="0"/>
            <a:t>Dec 20</a:t>
          </a:r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endParaRPr lang="en-US"/>
        </a:p>
      </dgm:t>
    </dgm:pt>
    <dgm:pt modelId="{1ABE6D41-26CF-0C4F-AA00-33DEB4472C50}" type="sibTrans" cxnId="{77491BF2-C7BD-6C49-8FBD-C9FD2C19E6E8}">
      <dgm:prSet/>
      <dgm:spPr/>
      <dgm:t>
        <a:bodyPr/>
        <a:lstStyle/>
        <a:p>
          <a:endParaRPr lang="en-US" dirty="0"/>
        </a:p>
      </dgm:t>
    </dgm:pt>
    <dgm:pt modelId="{C0A2CD1C-249E-204D-883E-1219B13ECE84}">
      <dgm:prSet phldrT="[Text]"/>
      <dgm:spPr/>
      <dgm:t>
        <a:bodyPr/>
        <a:lstStyle/>
        <a:p>
          <a:r>
            <a:rPr lang="en-US" dirty="0"/>
            <a:t>Validate identified metrics</a:t>
          </a:r>
        </a:p>
      </dgm:t>
    </dgm:pt>
    <dgm:pt modelId="{8F1C3138-F1D1-3248-81DE-92129BD215E8}" type="parTrans" cxnId="{13F05E2C-406D-EC4F-AED2-015A9680DD1B}">
      <dgm:prSet/>
      <dgm:spPr/>
      <dgm:t>
        <a:bodyPr/>
        <a:lstStyle/>
        <a:p>
          <a:endParaRPr lang="en-US"/>
        </a:p>
      </dgm:t>
    </dgm:pt>
    <dgm:pt modelId="{4870AFB4-CA2D-FC42-A681-C78EC3277088}" type="sibTrans" cxnId="{13F05E2C-406D-EC4F-AED2-015A9680DD1B}">
      <dgm:prSet/>
      <dgm:spPr/>
      <dgm:t>
        <a:bodyPr/>
        <a:lstStyle/>
        <a:p>
          <a:endParaRPr lang="en-US"/>
        </a:p>
      </dgm:t>
    </dgm:pt>
    <dgm:pt modelId="{9985C233-D870-41A3-A80C-ED791397DEBF}">
      <dgm:prSet phldrT="[Text]"/>
      <dgm:spPr/>
      <dgm:t>
        <a:bodyPr/>
        <a:lstStyle/>
        <a:p>
          <a:r>
            <a:rPr lang="en-US" b="1" dirty="0"/>
            <a:t>Add Digital adoption</a:t>
          </a:r>
        </a:p>
      </dgm:t>
    </dgm:pt>
    <dgm:pt modelId="{8A5D4DC6-D45A-48FF-8A21-1C6C1442A3E6}" type="parTrans" cxnId="{478C0A66-EF6E-4BB6-BAD0-78B87520FE55}">
      <dgm:prSet/>
      <dgm:spPr/>
      <dgm:t>
        <a:bodyPr/>
        <a:lstStyle/>
        <a:p>
          <a:endParaRPr lang="en-US"/>
        </a:p>
      </dgm:t>
    </dgm:pt>
    <dgm:pt modelId="{DC6C5434-9FE5-4EA2-AB12-DAA87EBAAC2A}" type="sibTrans" cxnId="{478C0A66-EF6E-4BB6-BAD0-78B87520FE55}">
      <dgm:prSet/>
      <dgm:spPr/>
      <dgm:t>
        <a:bodyPr/>
        <a:lstStyle/>
        <a:p>
          <a:endParaRPr lang="en-US"/>
        </a:p>
      </dgm:t>
    </dgm:pt>
    <dgm:pt modelId="{F433A5DE-69D3-4DEE-A3F2-30C6B26915C6}">
      <dgm:prSet phldrT="[Text]"/>
      <dgm:spPr/>
      <dgm:t>
        <a:bodyPr/>
        <a:lstStyle/>
        <a:p>
          <a:r>
            <a:rPr lang="en-US" b="1" dirty="0"/>
            <a:t>Add Email/SMS Bounce</a:t>
          </a:r>
        </a:p>
      </dgm:t>
    </dgm:pt>
    <dgm:pt modelId="{CA37D57F-9BE8-485D-A91F-7B9AC4BB2D0A}" type="parTrans" cxnId="{AEA6686F-75C1-41A9-A29B-6F667D76D65D}">
      <dgm:prSet/>
      <dgm:spPr/>
      <dgm:t>
        <a:bodyPr/>
        <a:lstStyle/>
        <a:p>
          <a:endParaRPr lang="en-US"/>
        </a:p>
      </dgm:t>
    </dgm:pt>
    <dgm:pt modelId="{BDB38D69-86F5-4D06-A1C7-8BE25E7F65C9}" type="sibTrans" cxnId="{AEA6686F-75C1-41A9-A29B-6F667D76D65D}">
      <dgm:prSet/>
      <dgm:spPr/>
      <dgm:t>
        <a:bodyPr/>
        <a:lstStyle/>
        <a:p>
          <a:endParaRPr lang="en-US"/>
        </a:p>
      </dgm:t>
    </dgm:pt>
    <dgm:pt modelId="{1E2A0B0B-286B-488C-B67C-A2B0CAF1F787}">
      <dgm:prSet phldrT="[Text]"/>
      <dgm:spPr/>
      <dgm:t>
        <a:bodyPr/>
        <a:lstStyle/>
        <a:p>
          <a:pPr algn="l"/>
          <a:r>
            <a:rPr lang="en-US" dirty="0"/>
            <a:t>ETL Automation &amp; Dashboard Optimization</a:t>
          </a:r>
        </a:p>
        <a:p>
          <a:pPr algn="l"/>
          <a:r>
            <a:rPr lang="en-US" b="1" dirty="0"/>
            <a:t>Dec 26</a:t>
          </a:r>
        </a:p>
      </dgm:t>
    </dgm:pt>
    <dgm:pt modelId="{E6FC4307-82D3-48F1-84A6-7BBFCC435ED2}" type="parTrans" cxnId="{1A670E8B-7D30-4F7B-8B72-9783CA82E086}">
      <dgm:prSet/>
      <dgm:spPr/>
      <dgm:t>
        <a:bodyPr/>
        <a:lstStyle/>
        <a:p>
          <a:endParaRPr lang="en-US"/>
        </a:p>
      </dgm:t>
    </dgm:pt>
    <dgm:pt modelId="{916AA94A-E6ED-4799-9AAA-F467A8D7185F}" type="sibTrans" cxnId="{1A670E8B-7D30-4F7B-8B72-9783CA82E086}">
      <dgm:prSet/>
      <dgm:spPr/>
      <dgm:t>
        <a:bodyPr/>
        <a:lstStyle/>
        <a:p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01499-31EB-4EC0-A23B-5A9C6306C414}" type="pres">
      <dgm:prSet presAssocID="{1ABE6D41-26CF-0C4F-AA00-33DEB4472C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D8C52BA-C472-4916-A6C3-1ADCB856A44D}" type="pres">
      <dgm:prSet presAssocID="{1ABE6D41-26CF-0C4F-AA00-33DEB4472C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27F777A-9153-447D-B584-E72B7FEF625E}" type="pres">
      <dgm:prSet presAssocID="{1E2A0B0B-286B-488C-B67C-A2B0CAF1F78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1A670E8B-7D30-4F7B-8B72-9783CA82E086}" srcId="{F50EDBE2-88EE-224F-A42F-51EBA0C80428}" destId="{1E2A0B0B-286B-488C-B67C-A2B0CAF1F787}" srcOrd="3" destOrd="0" parTransId="{E6FC4307-82D3-48F1-84A6-7BBFCC435ED2}" sibTransId="{916AA94A-E6ED-4799-9AAA-F467A8D7185F}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BD204166-5452-6D4E-8BAD-997010636E28}" type="presOf" srcId="{C0A2CD1C-249E-204D-883E-1219B13ECE84}" destId="{1E400FA3-1810-5E42-96E5-819024EA6118}" srcOrd="0" destOrd="2" presId="urn:microsoft.com/office/officeart/2005/8/layout/process1"/>
    <dgm:cxn modelId="{CC220148-DB4C-4E32-820B-6680A092364B}" type="presOf" srcId="{9985C233-D870-41A3-A80C-ED791397DEBF}" destId="{BE74BAD7-3CA5-C44E-A10E-4E84FF3C7715}" srcOrd="0" destOrd="1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2CD248FC-67BC-4F4B-92BF-0DF0EB36A571}" type="presOf" srcId="{1ABE6D41-26CF-0C4F-AA00-33DEB4472C50}" destId="{7D8C52BA-C472-4916-A6C3-1ADCB856A44D}" srcOrd="1" destOrd="0" presId="urn:microsoft.com/office/officeart/2005/8/layout/process1"/>
    <dgm:cxn modelId="{3F2C7623-19A4-4128-8C99-CD3495D27823}" type="presOf" srcId="{1E2A0B0B-286B-488C-B67C-A2B0CAF1F787}" destId="{A27F777A-9153-447D-B584-E72B7FEF625E}" srcOrd="0" destOrd="0" presId="urn:microsoft.com/office/officeart/2005/8/layout/process1"/>
    <dgm:cxn modelId="{13F05E2C-406D-EC4F-AED2-015A9680DD1B}" srcId="{8674325C-CC63-CA4C-89BD-AF6128AF6D8E}" destId="{C0A2CD1C-249E-204D-883E-1219B13ECE84}" srcOrd="1" destOrd="0" parTransId="{8F1C3138-F1D1-3248-81DE-92129BD215E8}" sibTransId="{4870AFB4-CA2D-FC42-A681-C78EC3277088}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5E7EF86B-C41A-334D-8E5D-36D3340FAB08}" type="presOf" srcId="{3F729957-727A-764C-B27D-9D4AE217C4B6}" destId="{1E400FA3-1810-5E42-96E5-819024EA6118}" srcOrd="0" destOrd="1" presId="urn:microsoft.com/office/officeart/2005/8/layout/process1"/>
    <dgm:cxn modelId="{BF975685-D1F5-4B95-AC84-3965DAA84996}" type="presOf" srcId="{1ABE6D41-26CF-0C4F-AA00-33DEB4472C50}" destId="{AE201499-31EB-4EC0-A23B-5A9C6306C414}" srcOrd="0" destOrd="0" presId="urn:microsoft.com/office/officeart/2005/8/layout/process1"/>
    <dgm:cxn modelId="{478C0A66-EF6E-4BB6-BAD0-78B87520FE55}" srcId="{3B3DDA34-D2BB-644F-8D2B-1A6A0FCFEA0D}" destId="{9985C233-D870-41A3-A80C-ED791397DEBF}" srcOrd="0" destOrd="0" parTransId="{8A5D4DC6-D45A-48FF-8A21-1C6C1442A3E6}" sibTransId="{DC6C5434-9FE5-4EA2-AB12-DAA87EBAAC2A}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8FC704E0-A2F7-474E-804D-CDB4A64B5731}" type="presOf" srcId="{F433A5DE-69D3-4DEE-A3F2-30C6B26915C6}" destId="{BE74BAD7-3CA5-C44E-A10E-4E84FF3C7715}" srcOrd="0" destOrd="2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AEA6686F-75C1-41A9-A29B-6F667D76D65D}" srcId="{3B3DDA34-D2BB-644F-8D2B-1A6A0FCFEA0D}" destId="{F433A5DE-69D3-4DEE-A3F2-30C6B26915C6}" srcOrd="1" destOrd="0" parTransId="{CA37D57F-9BE8-485D-A91F-7B9AC4BB2D0A}" sibTransId="{BDB38D69-86F5-4D06-A1C7-8BE25E7F65C9}"/>
    <dgm:cxn modelId="{1DEA568E-544E-814F-A196-81FE9F0D5419}" srcId="{8674325C-CC63-CA4C-89BD-AF6128AF6D8E}" destId="{3F729957-727A-764C-B27D-9D4AE217C4B6}" srcOrd="0" destOrd="0" parTransId="{8915A0D1-652E-B844-8383-FD5DB617B2FB}" sibTransId="{AF3D86D8-378B-974B-A5CF-B8EE86592238}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61AE0B0C-EB4B-47B8-9634-E2BCB95479FC}" type="presParOf" srcId="{A722D2B6-72A0-544B-8878-A25245C1B7DC}" destId="{AE201499-31EB-4EC0-A23B-5A9C6306C414}" srcOrd="5" destOrd="0" presId="urn:microsoft.com/office/officeart/2005/8/layout/process1"/>
    <dgm:cxn modelId="{6DE1B2F7-0864-4E38-BF7D-29A616653B2C}" type="presParOf" srcId="{AE201499-31EB-4EC0-A23B-5A9C6306C414}" destId="{7D8C52BA-C472-4916-A6C3-1ADCB856A44D}" srcOrd="0" destOrd="0" presId="urn:microsoft.com/office/officeart/2005/8/layout/process1"/>
    <dgm:cxn modelId="{01D54A65-9067-4268-AB5E-4640F9C0A49A}" type="presParOf" srcId="{A722D2B6-72A0-544B-8878-A25245C1B7DC}" destId="{A27F777A-9153-447D-B584-E72B7FEF62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/>
      <dgm:spPr/>
      <dgm:t>
        <a:bodyPr/>
        <a:lstStyle/>
        <a:p>
          <a:pPr algn="l"/>
          <a:r>
            <a:rPr lang="en-US" dirty="0" smtClean="0"/>
            <a:t>Designing a Dynamic Data Model </a:t>
          </a:r>
          <a:endParaRPr lang="en-US" dirty="0"/>
        </a:p>
        <a:p>
          <a:pPr algn="l"/>
          <a:r>
            <a:rPr lang="en-US" b="1" dirty="0" smtClean="0"/>
            <a:t>20</a:t>
          </a:r>
          <a:r>
            <a:rPr lang="en-US" b="1" baseline="30000" dirty="0" smtClean="0"/>
            <a:t>th</a:t>
          </a:r>
          <a:r>
            <a:rPr lang="en-US" b="1" dirty="0" smtClean="0"/>
            <a:t> Dec</a:t>
          </a:r>
        </a:p>
        <a:p>
          <a:pPr algn="l"/>
          <a:r>
            <a:rPr lang="en-US" b="1" dirty="0" smtClean="0"/>
            <a:t>-</a:t>
          </a:r>
          <a:r>
            <a:rPr lang="en-US" dirty="0" smtClean="0"/>
            <a:t>Ingest all the markets data</a:t>
          </a:r>
        </a:p>
        <a:p>
          <a:pPr algn="l"/>
          <a:r>
            <a:rPr lang="en-US" dirty="0" smtClean="0"/>
            <a:t>-Validate identified metrics</a:t>
          </a:r>
          <a:endParaRPr lang="en-US" b="1" dirty="0"/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endParaRPr lang="en-US"/>
        </a:p>
      </dgm:t>
    </dgm:pt>
    <dgm:pt modelId="{E8A96DFF-C1EF-FD43-9B72-17230B5CAE92}" type="sibTrans" cxnId="{47FF049F-AEDA-BA4A-8ECE-971324E50992}">
      <dgm:prSet/>
      <dgm:spPr/>
      <dgm:t>
        <a:bodyPr/>
        <a:lstStyle/>
        <a:p>
          <a:endParaRPr lang="en-US" dirty="0"/>
        </a:p>
      </dgm:t>
    </dgm:pt>
    <dgm:pt modelId="{6C8C6840-F200-7E45-B7D6-73ED3967F136}">
      <dgm:prSet phldrT="[Text]" custT="1"/>
      <dgm:spPr/>
      <dgm:t>
        <a:bodyPr anchor="t"/>
        <a:lstStyle/>
        <a:p>
          <a:pPr algn="l"/>
          <a:r>
            <a:rPr lang="en-US" sz="900" dirty="0"/>
            <a:t>Production Go Live ( Soft Launch)</a:t>
          </a:r>
        </a:p>
        <a:p>
          <a:pPr algn="l"/>
          <a:r>
            <a:rPr lang="en-US" sz="900" b="1" dirty="0"/>
            <a:t>Dec </a:t>
          </a:r>
          <a:r>
            <a:rPr lang="en-US" sz="900" b="1" dirty="0" smtClean="0"/>
            <a:t>27</a:t>
          </a:r>
          <a:r>
            <a:rPr lang="en-US" sz="900" b="1" baseline="30000" dirty="0" smtClean="0"/>
            <a:t>th</a:t>
          </a:r>
          <a:r>
            <a:rPr lang="en-US" sz="900" b="1" dirty="0" smtClean="0"/>
            <a:t> </a:t>
          </a:r>
          <a:endParaRPr lang="en-US" sz="900" b="1" dirty="0"/>
        </a:p>
        <a:p>
          <a:pPr algn="l"/>
          <a:r>
            <a:rPr lang="en-US" sz="1000" dirty="0" smtClean="0"/>
            <a:t>-</a:t>
          </a:r>
          <a:r>
            <a:rPr lang="en-US" sz="900" dirty="0" smtClean="0"/>
            <a:t>Create Data Ingestion Pipeline</a:t>
          </a:r>
        </a:p>
        <a:p>
          <a:pPr algn="l"/>
          <a:r>
            <a:rPr lang="en-US" sz="900" dirty="0" smtClean="0"/>
            <a:t>- Test the data ingestion from source</a:t>
          </a:r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endParaRPr lang="en-US"/>
        </a:p>
      </dgm:t>
    </dgm:pt>
    <dgm:pt modelId="{18C336B2-6B09-9943-A629-94D26EAB4E64}" type="sibTrans" cxnId="{C6686EF8-E73B-7240-9725-63E30A0685D2}">
      <dgm:prSet/>
      <dgm:spPr/>
      <dgm:t>
        <a:bodyPr/>
        <a:lstStyle/>
        <a:p>
          <a:endParaRPr lang="en-US" dirty="0"/>
        </a:p>
      </dgm:t>
    </dgm:pt>
    <dgm:pt modelId="{3B3DDA34-D2BB-644F-8D2B-1A6A0FCFEA0D}">
      <dgm:prSet phldrT="[Text]"/>
      <dgm:spPr/>
      <dgm:t>
        <a:bodyPr/>
        <a:lstStyle/>
        <a:p>
          <a:r>
            <a:rPr lang="en-US" dirty="0" smtClean="0"/>
            <a:t>Queries and Aggregate Optimization</a:t>
          </a:r>
          <a:endParaRPr lang="en-US" dirty="0"/>
        </a:p>
        <a:p>
          <a:r>
            <a:rPr lang="en-US" b="1" dirty="0" smtClean="0"/>
            <a:t>Jan 03</a:t>
          </a:r>
          <a:r>
            <a:rPr lang="en-US" b="1" baseline="30000" dirty="0" smtClean="0"/>
            <a:t>rd</a:t>
          </a:r>
          <a:r>
            <a:rPr lang="en-US" b="1" dirty="0" smtClean="0"/>
            <a:t> </a:t>
          </a:r>
          <a:endParaRPr lang="en-US" b="1" dirty="0"/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endParaRPr lang="en-US"/>
        </a:p>
      </dgm:t>
    </dgm:pt>
    <dgm:pt modelId="{1ABE6D41-26CF-0C4F-AA00-33DEB4472C50}" type="sibTrans" cxnId="{77491BF2-C7BD-6C49-8FBD-C9FD2C19E6E8}">
      <dgm:prSet/>
      <dgm:spPr/>
      <dgm:t>
        <a:bodyPr/>
        <a:lstStyle/>
        <a:p>
          <a:endParaRPr lang="en-US" dirty="0"/>
        </a:p>
      </dgm:t>
    </dgm:pt>
    <dgm:pt modelId="{9985C233-D870-41A3-A80C-ED791397DEBF}">
      <dgm:prSet phldrT="[Text]"/>
      <dgm:spPr/>
      <dgm:t>
        <a:bodyPr/>
        <a:lstStyle/>
        <a:p>
          <a:r>
            <a:rPr lang="en-US" b="1" dirty="0"/>
            <a:t>Add Digital adoption</a:t>
          </a:r>
        </a:p>
      </dgm:t>
    </dgm:pt>
    <dgm:pt modelId="{8A5D4DC6-D45A-48FF-8A21-1C6C1442A3E6}" type="parTrans" cxnId="{478C0A66-EF6E-4BB6-BAD0-78B87520FE55}">
      <dgm:prSet/>
      <dgm:spPr/>
      <dgm:t>
        <a:bodyPr/>
        <a:lstStyle/>
        <a:p>
          <a:endParaRPr lang="en-US"/>
        </a:p>
      </dgm:t>
    </dgm:pt>
    <dgm:pt modelId="{DC6C5434-9FE5-4EA2-AB12-DAA87EBAAC2A}" type="sibTrans" cxnId="{478C0A66-EF6E-4BB6-BAD0-78B87520FE55}">
      <dgm:prSet/>
      <dgm:spPr/>
      <dgm:t>
        <a:bodyPr/>
        <a:lstStyle/>
        <a:p>
          <a:endParaRPr lang="en-US"/>
        </a:p>
      </dgm:t>
    </dgm:pt>
    <dgm:pt modelId="{F433A5DE-69D3-4DEE-A3F2-30C6B26915C6}">
      <dgm:prSet phldrT="[Text]"/>
      <dgm:spPr/>
      <dgm:t>
        <a:bodyPr/>
        <a:lstStyle/>
        <a:p>
          <a:r>
            <a:rPr lang="en-US" b="1" dirty="0"/>
            <a:t>Add Email/SMS Bounce</a:t>
          </a:r>
        </a:p>
      </dgm:t>
    </dgm:pt>
    <dgm:pt modelId="{CA37D57F-9BE8-485D-A91F-7B9AC4BB2D0A}" type="parTrans" cxnId="{AEA6686F-75C1-41A9-A29B-6F667D76D65D}">
      <dgm:prSet/>
      <dgm:spPr/>
      <dgm:t>
        <a:bodyPr/>
        <a:lstStyle/>
        <a:p>
          <a:endParaRPr lang="en-US"/>
        </a:p>
      </dgm:t>
    </dgm:pt>
    <dgm:pt modelId="{BDB38D69-86F5-4D06-A1C7-8BE25E7F65C9}" type="sibTrans" cxnId="{AEA6686F-75C1-41A9-A29B-6F667D76D65D}">
      <dgm:prSet/>
      <dgm:spPr/>
      <dgm:t>
        <a:bodyPr/>
        <a:lstStyle/>
        <a:p>
          <a:endParaRPr lang="en-US"/>
        </a:p>
      </dgm:t>
    </dgm:pt>
    <dgm:pt modelId="{1E2A0B0B-286B-488C-B67C-A2B0CAF1F787}">
      <dgm:prSet phldrT="[Text]"/>
      <dgm:spPr/>
      <dgm:t>
        <a:bodyPr/>
        <a:lstStyle/>
        <a:p>
          <a:pPr algn="l"/>
          <a:r>
            <a:rPr lang="en-US" dirty="0" smtClean="0"/>
            <a:t>Stakeholder Review and Deployment</a:t>
          </a:r>
          <a:endParaRPr lang="en-US" dirty="0"/>
        </a:p>
        <a:p>
          <a:pPr algn="l"/>
          <a:r>
            <a:rPr lang="en-US" b="1" dirty="0" smtClean="0"/>
            <a:t>TBD</a:t>
          </a:r>
          <a:endParaRPr lang="en-US" b="1" dirty="0"/>
        </a:p>
      </dgm:t>
    </dgm:pt>
    <dgm:pt modelId="{E6FC4307-82D3-48F1-84A6-7BBFCC435ED2}" type="parTrans" cxnId="{1A670E8B-7D30-4F7B-8B72-9783CA82E086}">
      <dgm:prSet/>
      <dgm:spPr/>
      <dgm:t>
        <a:bodyPr/>
        <a:lstStyle/>
        <a:p>
          <a:endParaRPr lang="en-US"/>
        </a:p>
      </dgm:t>
    </dgm:pt>
    <dgm:pt modelId="{916AA94A-E6ED-4799-9AAA-F467A8D7185F}" type="sibTrans" cxnId="{1A670E8B-7D30-4F7B-8B72-9783CA82E086}">
      <dgm:prSet/>
      <dgm:spPr/>
      <dgm:t>
        <a:bodyPr/>
        <a:lstStyle/>
        <a:p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01499-31EB-4EC0-A23B-5A9C6306C414}" type="pres">
      <dgm:prSet presAssocID="{1ABE6D41-26CF-0C4F-AA00-33DEB4472C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D8C52BA-C472-4916-A6C3-1ADCB856A44D}" type="pres">
      <dgm:prSet presAssocID="{1ABE6D41-26CF-0C4F-AA00-33DEB4472C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27F777A-9153-447D-B584-E72B7FEF625E}" type="pres">
      <dgm:prSet presAssocID="{1E2A0B0B-286B-488C-B67C-A2B0CAF1F78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1A670E8B-7D30-4F7B-8B72-9783CA82E086}" srcId="{F50EDBE2-88EE-224F-A42F-51EBA0C80428}" destId="{1E2A0B0B-286B-488C-B67C-A2B0CAF1F787}" srcOrd="3" destOrd="0" parTransId="{E6FC4307-82D3-48F1-84A6-7BBFCC435ED2}" sibTransId="{916AA94A-E6ED-4799-9AAA-F467A8D7185F}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BF975685-D1F5-4B95-AC84-3965DAA84996}" type="presOf" srcId="{1ABE6D41-26CF-0C4F-AA00-33DEB4472C50}" destId="{AE201499-31EB-4EC0-A23B-5A9C6306C414}" srcOrd="0" destOrd="0" presId="urn:microsoft.com/office/officeart/2005/8/layout/process1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3F2C7623-19A4-4128-8C99-CD3495D27823}" type="presOf" srcId="{1E2A0B0B-286B-488C-B67C-A2B0CAF1F787}" destId="{A27F777A-9153-447D-B584-E72B7FEF625E}" srcOrd="0" destOrd="0" presId="urn:microsoft.com/office/officeart/2005/8/layout/process1"/>
    <dgm:cxn modelId="{478C0A66-EF6E-4BB6-BAD0-78B87520FE55}" srcId="{3B3DDA34-D2BB-644F-8D2B-1A6A0FCFEA0D}" destId="{9985C233-D870-41A3-A80C-ED791397DEBF}" srcOrd="0" destOrd="0" parTransId="{8A5D4DC6-D45A-48FF-8A21-1C6C1442A3E6}" sibTransId="{DC6C5434-9FE5-4EA2-AB12-DAA87EBAAC2A}"/>
    <dgm:cxn modelId="{AEA6686F-75C1-41A9-A29B-6F667D76D65D}" srcId="{3B3DDA34-D2BB-644F-8D2B-1A6A0FCFEA0D}" destId="{F433A5DE-69D3-4DEE-A3F2-30C6B26915C6}" srcOrd="1" destOrd="0" parTransId="{CA37D57F-9BE8-485D-A91F-7B9AC4BB2D0A}" sibTransId="{BDB38D69-86F5-4D06-A1C7-8BE25E7F65C9}"/>
    <dgm:cxn modelId="{CC220148-DB4C-4E32-820B-6680A092364B}" type="presOf" srcId="{9985C233-D870-41A3-A80C-ED791397DEBF}" destId="{BE74BAD7-3CA5-C44E-A10E-4E84FF3C7715}" srcOrd="0" destOrd="1" presId="urn:microsoft.com/office/officeart/2005/8/layout/process1"/>
    <dgm:cxn modelId="{2CD248FC-67BC-4F4B-92BF-0DF0EB36A571}" type="presOf" srcId="{1ABE6D41-26CF-0C4F-AA00-33DEB4472C50}" destId="{7D8C52BA-C472-4916-A6C3-1ADCB856A44D}" srcOrd="1" destOrd="0" presId="urn:microsoft.com/office/officeart/2005/8/layout/process1"/>
    <dgm:cxn modelId="{8FC704E0-A2F7-474E-804D-CDB4A64B5731}" type="presOf" srcId="{F433A5DE-69D3-4DEE-A3F2-30C6B26915C6}" destId="{BE74BAD7-3CA5-C44E-A10E-4E84FF3C7715}" srcOrd="0" destOrd="2" presId="urn:microsoft.com/office/officeart/2005/8/layout/process1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61AE0B0C-EB4B-47B8-9634-E2BCB95479FC}" type="presParOf" srcId="{A722D2B6-72A0-544B-8878-A25245C1B7DC}" destId="{AE201499-31EB-4EC0-A23B-5A9C6306C414}" srcOrd="5" destOrd="0" presId="urn:microsoft.com/office/officeart/2005/8/layout/process1"/>
    <dgm:cxn modelId="{6DE1B2F7-0864-4E38-BF7D-29A616653B2C}" type="presParOf" srcId="{AE201499-31EB-4EC0-A23B-5A9C6306C414}" destId="{7D8C52BA-C472-4916-A6C3-1ADCB856A44D}" srcOrd="0" destOrd="0" presId="urn:microsoft.com/office/officeart/2005/8/layout/process1"/>
    <dgm:cxn modelId="{01D54A65-9067-4268-AB5E-4640F9C0A49A}" type="presParOf" srcId="{A722D2B6-72A0-544B-8878-A25245C1B7DC}" destId="{A27F777A-9153-447D-B584-E72B7FEF62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 custT="1"/>
      <dgm:spPr/>
      <dgm:t>
        <a:bodyPr/>
        <a:lstStyle/>
        <a:p>
          <a:pPr algn="l"/>
          <a:r>
            <a:rPr lang="en-US" sz="800" dirty="0" smtClean="0"/>
            <a:t>Validate all 11 Dashboards for data validations till  September</a:t>
          </a:r>
          <a:endParaRPr lang="en-US" sz="800" dirty="0"/>
        </a:p>
        <a:p>
          <a:pPr algn="l"/>
          <a:r>
            <a:rPr lang="en-US" sz="800" b="1" dirty="0" smtClean="0"/>
            <a:t>Nov 13</a:t>
          </a:r>
          <a:r>
            <a:rPr lang="en-US" sz="800" b="1" baseline="30000" dirty="0" smtClean="0"/>
            <a:t>th</a:t>
          </a:r>
          <a:r>
            <a:rPr lang="en-US" sz="800" b="1" dirty="0" smtClean="0"/>
            <a:t> 2024</a:t>
          </a:r>
        </a:p>
        <a:p>
          <a:pPr algn="l"/>
          <a:r>
            <a:rPr lang="en-US" sz="800" b="1" dirty="0" smtClean="0"/>
            <a:t>-</a:t>
          </a:r>
          <a:r>
            <a:rPr lang="en-US" sz="800" dirty="0" smtClean="0"/>
            <a:t>Identify the data gaps with dashboards</a:t>
          </a:r>
        </a:p>
        <a:p>
          <a:pPr algn="l"/>
          <a:r>
            <a:rPr lang="en-US" sz="800" dirty="0" smtClean="0"/>
            <a:t>-Validate the working of the visuals</a:t>
          </a:r>
          <a:endParaRPr lang="en-US" sz="800" b="1" dirty="0"/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endParaRPr lang="en-US"/>
        </a:p>
      </dgm:t>
    </dgm:pt>
    <dgm:pt modelId="{E8A96DFF-C1EF-FD43-9B72-17230B5CAE92}" type="sibTrans" cxnId="{47FF049F-AEDA-BA4A-8ECE-971324E50992}">
      <dgm:prSet/>
      <dgm:spPr/>
      <dgm:t>
        <a:bodyPr/>
        <a:lstStyle/>
        <a:p>
          <a:endParaRPr lang="en-US" dirty="0"/>
        </a:p>
      </dgm:t>
    </dgm:pt>
    <dgm:pt modelId="{6C8C6840-F200-7E45-B7D6-73ED3967F136}">
      <dgm:prSet phldrT="[Text]" custT="1"/>
      <dgm:spPr/>
      <dgm:t>
        <a:bodyPr anchor="t"/>
        <a:lstStyle/>
        <a:p>
          <a:pPr algn="l"/>
          <a:r>
            <a:rPr lang="en-US" sz="800" dirty="0" smtClean="0"/>
            <a:t>Work with the data teams for open data issues and refreshing the data </a:t>
          </a:r>
        </a:p>
        <a:p>
          <a:pPr algn="l"/>
          <a:r>
            <a:rPr lang="en-US" sz="800" b="1" dirty="0" smtClean="0"/>
            <a:t>Nov 27</a:t>
          </a:r>
          <a:r>
            <a:rPr lang="en-US" sz="800" b="1" baseline="30000" dirty="0" smtClean="0"/>
            <a:t>th</a:t>
          </a:r>
          <a:r>
            <a:rPr lang="en-US" sz="800" b="1" dirty="0" smtClean="0"/>
            <a:t> 2024</a:t>
          </a:r>
        </a:p>
        <a:p>
          <a:pPr algn="l"/>
          <a:r>
            <a:rPr lang="en-US" sz="800" dirty="0" smtClean="0"/>
            <a:t>-Raise the data issues with the data team </a:t>
          </a:r>
        </a:p>
        <a:p>
          <a:pPr algn="l"/>
          <a:r>
            <a:rPr lang="en-US" sz="800" dirty="0" smtClean="0"/>
            <a:t>-Validate the dashboards post the data updates</a:t>
          </a:r>
          <a:endParaRPr lang="en-US" sz="800" dirty="0"/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endParaRPr lang="en-US"/>
        </a:p>
      </dgm:t>
    </dgm:pt>
    <dgm:pt modelId="{18C336B2-6B09-9943-A629-94D26EAB4E64}" type="sibTrans" cxnId="{C6686EF8-E73B-7240-9725-63E30A0685D2}">
      <dgm:prSet/>
      <dgm:spPr/>
      <dgm:t>
        <a:bodyPr/>
        <a:lstStyle/>
        <a:p>
          <a:endParaRPr lang="en-US" dirty="0"/>
        </a:p>
      </dgm:t>
    </dgm:pt>
    <dgm:pt modelId="{3B3DDA34-D2BB-644F-8D2B-1A6A0FCFEA0D}">
      <dgm:prSet phldrT="[Text]"/>
      <dgm:spPr/>
      <dgm:t>
        <a:bodyPr/>
        <a:lstStyle/>
        <a:p>
          <a:pPr algn="l"/>
          <a:r>
            <a:rPr lang="en-US" dirty="0" smtClean="0"/>
            <a:t>Work with the data teams for open data issues and refreshing the data </a:t>
          </a:r>
        </a:p>
        <a:p>
          <a:pPr algn="l"/>
          <a:r>
            <a:rPr lang="en-US" b="1" dirty="0" smtClean="0"/>
            <a:t>Dec 15</a:t>
          </a:r>
          <a:r>
            <a:rPr lang="en-US" b="1" baseline="30000" dirty="0" smtClean="0"/>
            <a:t>th</a:t>
          </a:r>
          <a:r>
            <a:rPr lang="en-US" b="1" dirty="0" smtClean="0"/>
            <a:t> 2024</a:t>
          </a:r>
        </a:p>
        <a:p>
          <a:pPr algn="l"/>
          <a:r>
            <a:rPr lang="en-US" dirty="0" smtClean="0"/>
            <a:t>-Validated all dashboards with updated data</a:t>
          </a:r>
        </a:p>
        <a:p>
          <a:pPr algn="l"/>
          <a:r>
            <a:rPr lang="en-US" dirty="0" smtClean="0"/>
            <a:t>-Continuously refresh  all 22 data sources  </a:t>
          </a:r>
          <a:endParaRPr lang="en-US" b="1" dirty="0"/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endParaRPr lang="en-US"/>
        </a:p>
      </dgm:t>
    </dgm:pt>
    <dgm:pt modelId="{1ABE6D41-26CF-0C4F-AA00-33DEB4472C50}" type="sibTrans" cxnId="{77491BF2-C7BD-6C49-8FBD-C9FD2C19E6E8}">
      <dgm:prSet/>
      <dgm:spPr/>
      <dgm:t>
        <a:bodyPr/>
        <a:lstStyle/>
        <a:p>
          <a:endParaRPr lang="en-US" dirty="0"/>
        </a:p>
      </dgm:t>
    </dgm:pt>
    <dgm:pt modelId="{1E2A0B0B-286B-488C-B67C-A2B0CAF1F787}">
      <dgm:prSet phldrT="[Text]"/>
      <dgm:spPr/>
      <dgm:t>
        <a:bodyPr/>
        <a:lstStyle/>
        <a:p>
          <a:pPr algn="l"/>
          <a:r>
            <a:rPr lang="en-US" dirty="0" smtClean="0"/>
            <a:t>Post Migration Support</a:t>
          </a:r>
          <a:endParaRPr lang="en-US" dirty="0"/>
        </a:p>
        <a:p>
          <a:pPr algn="l"/>
          <a:r>
            <a:rPr lang="en-US" b="1" dirty="0" smtClean="0"/>
            <a:t>TBD</a:t>
          </a:r>
        </a:p>
        <a:p>
          <a:pPr algn="l"/>
          <a:endParaRPr lang="en-US" b="1" dirty="0"/>
        </a:p>
      </dgm:t>
    </dgm:pt>
    <dgm:pt modelId="{E6FC4307-82D3-48F1-84A6-7BBFCC435ED2}" type="parTrans" cxnId="{1A670E8B-7D30-4F7B-8B72-9783CA82E086}">
      <dgm:prSet/>
      <dgm:spPr/>
      <dgm:t>
        <a:bodyPr/>
        <a:lstStyle/>
        <a:p>
          <a:endParaRPr lang="en-US"/>
        </a:p>
      </dgm:t>
    </dgm:pt>
    <dgm:pt modelId="{916AA94A-E6ED-4799-9AAA-F467A8D7185F}" type="sibTrans" cxnId="{1A670E8B-7D30-4F7B-8B72-9783CA82E086}">
      <dgm:prSet/>
      <dgm:spPr/>
      <dgm:t>
        <a:bodyPr/>
        <a:lstStyle/>
        <a:p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3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01499-31EB-4EC0-A23B-5A9C6306C414}" type="pres">
      <dgm:prSet presAssocID="{1ABE6D41-26CF-0C4F-AA00-33DEB4472C50}" presName="sibTrans" presStyleLbl="sibTrans2D1" presStyleIdx="2" presStyleCnt="3"/>
      <dgm:spPr/>
      <dgm:t>
        <a:bodyPr/>
        <a:lstStyle/>
        <a:p>
          <a:endParaRPr lang="en-US"/>
        </a:p>
      </dgm:t>
    </dgm:pt>
    <dgm:pt modelId="{7D8C52BA-C472-4916-A6C3-1ADCB856A44D}" type="pres">
      <dgm:prSet presAssocID="{1ABE6D41-26CF-0C4F-AA00-33DEB4472C50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27F777A-9153-447D-B584-E72B7FEF625E}" type="pres">
      <dgm:prSet presAssocID="{1E2A0B0B-286B-488C-B67C-A2B0CAF1F787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1A670E8B-7D30-4F7B-8B72-9783CA82E086}" srcId="{F50EDBE2-88EE-224F-A42F-51EBA0C80428}" destId="{1E2A0B0B-286B-488C-B67C-A2B0CAF1F787}" srcOrd="3" destOrd="0" parTransId="{E6FC4307-82D3-48F1-84A6-7BBFCC435ED2}" sibTransId="{916AA94A-E6ED-4799-9AAA-F467A8D7185F}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BF975685-D1F5-4B95-AC84-3965DAA84996}" type="presOf" srcId="{1ABE6D41-26CF-0C4F-AA00-33DEB4472C50}" destId="{AE201499-31EB-4EC0-A23B-5A9C6306C414}" srcOrd="0" destOrd="0" presId="urn:microsoft.com/office/officeart/2005/8/layout/process1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3F2C7623-19A4-4128-8C99-CD3495D27823}" type="presOf" srcId="{1E2A0B0B-286B-488C-B67C-A2B0CAF1F787}" destId="{A27F777A-9153-447D-B584-E72B7FEF625E}" srcOrd="0" destOrd="0" presId="urn:microsoft.com/office/officeart/2005/8/layout/process1"/>
    <dgm:cxn modelId="{2CD248FC-67BC-4F4B-92BF-0DF0EB36A571}" type="presOf" srcId="{1ABE6D41-26CF-0C4F-AA00-33DEB4472C50}" destId="{7D8C52BA-C472-4916-A6C3-1ADCB856A44D}" srcOrd="1" destOrd="0" presId="urn:microsoft.com/office/officeart/2005/8/layout/process1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61AE0B0C-EB4B-47B8-9634-E2BCB95479FC}" type="presParOf" srcId="{A722D2B6-72A0-544B-8878-A25245C1B7DC}" destId="{AE201499-31EB-4EC0-A23B-5A9C6306C414}" srcOrd="5" destOrd="0" presId="urn:microsoft.com/office/officeart/2005/8/layout/process1"/>
    <dgm:cxn modelId="{6DE1B2F7-0864-4E38-BF7D-29A616653B2C}" type="presParOf" srcId="{AE201499-31EB-4EC0-A23B-5A9C6306C414}" destId="{7D8C52BA-C472-4916-A6C3-1ADCB856A44D}" srcOrd="0" destOrd="0" presId="urn:microsoft.com/office/officeart/2005/8/layout/process1"/>
    <dgm:cxn modelId="{01D54A65-9067-4268-AB5E-4640F9C0A49A}" type="presParOf" srcId="{A722D2B6-72A0-544B-8878-A25245C1B7DC}" destId="{A27F777A-9153-447D-B584-E72B7FEF62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/>
      <dgm:spPr/>
      <dgm:t>
        <a:bodyPr/>
        <a:lstStyle/>
        <a:p>
          <a:r>
            <a:rPr lang="en-US" dirty="0"/>
            <a:t>All Markets Ingestion</a:t>
          </a:r>
        </a:p>
        <a:p>
          <a:r>
            <a:rPr lang="en-US" b="1" dirty="0"/>
            <a:t>Nov 11</a:t>
          </a:r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endParaRPr lang="en-US"/>
        </a:p>
      </dgm:t>
    </dgm:pt>
    <dgm:pt modelId="{E8A96DFF-C1EF-FD43-9B72-17230B5CAE92}" type="sibTrans" cxnId="{47FF049F-AEDA-BA4A-8ECE-971324E50992}">
      <dgm:prSet/>
      <dgm:spPr/>
      <dgm:t>
        <a:bodyPr/>
        <a:lstStyle/>
        <a:p>
          <a:endParaRPr lang="en-US" dirty="0"/>
        </a:p>
      </dgm:t>
    </dgm:pt>
    <dgm:pt modelId="{3F729957-727A-764C-B27D-9D4AE217C4B6}">
      <dgm:prSet phldrT="[Text]"/>
      <dgm:spPr/>
      <dgm:t>
        <a:bodyPr/>
        <a:lstStyle/>
        <a:p>
          <a:r>
            <a:rPr lang="en-US" dirty="0"/>
            <a:t>Ingest all the markets data</a:t>
          </a:r>
        </a:p>
      </dgm:t>
    </dgm:pt>
    <dgm:pt modelId="{8915A0D1-652E-B844-8383-FD5DB617B2FB}" type="parTrans" cxnId="{1DEA568E-544E-814F-A196-81FE9F0D5419}">
      <dgm:prSet/>
      <dgm:spPr/>
      <dgm:t>
        <a:bodyPr/>
        <a:lstStyle/>
        <a:p>
          <a:endParaRPr lang="en-US"/>
        </a:p>
      </dgm:t>
    </dgm:pt>
    <dgm:pt modelId="{AF3D86D8-378B-974B-A5CF-B8EE86592238}" type="sibTrans" cxnId="{1DEA568E-544E-814F-A196-81FE9F0D5419}">
      <dgm:prSet/>
      <dgm:spPr/>
      <dgm:t>
        <a:bodyPr/>
        <a:lstStyle/>
        <a:p>
          <a:endParaRPr lang="en-US"/>
        </a:p>
      </dgm:t>
    </dgm:pt>
    <dgm:pt modelId="{6C8C6840-F200-7E45-B7D6-73ED3967F136}">
      <dgm:prSet phldrT="[Text]"/>
      <dgm:spPr/>
      <dgm:t>
        <a:bodyPr/>
        <a:lstStyle/>
        <a:p>
          <a:r>
            <a:rPr lang="en-US" dirty="0"/>
            <a:t>Business Brainstorming</a:t>
          </a:r>
        </a:p>
        <a:p>
          <a:r>
            <a:rPr lang="en-US" dirty="0"/>
            <a:t> </a:t>
          </a:r>
          <a:r>
            <a:rPr lang="en-US" b="1" dirty="0"/>
            <a:t>Nov 14</a:t>
          </a:r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endParaRPr lang="en-US"/>
        </a:p>
      </dgm:t>
    </dgm:pt>
    <dgm:pt modelId="{18C336B2-6B09-9943-A629-94D26EAB4E64}" type="sibTrans" cxnId="{C6686EF8-E73B-7240-9725-63E30A0685D2}">
      <dgm:prSet/>
      <dgm:spPr/>
      <dgm:t>
        <a:bodyPr/>
        <a:lstStyle/>
        <a:p>
          <a:endParaRPr lang="en-US" dirty="0"/>
        </a:p>
      </dgm:t>
    </dgm:pt>
    <dgm:pt modelId="{3D6B2E77-CE75-7947-8CDA-C748CAE25B31}">
      <dgm:prSet phldrT="[Text]"/>
      <dgm:spPr/>
      <dgm:t>
        <a:bodyPr/>
        <a:lstStyle/>
        <a:p>
          <a:r>
            <a:rPr lang="en-US" dirty="0"/>
            <a:t>Review with Matt &amp; team</a:t>
          </a:r>
        </a:p>
      </dgm:t>
    </dgm:pt>
    <dgm:pt modelId="{AC8ABAAF-21A0-8A43-A327-4D817FC9C054}" type="parTrans" cxnId="{4FAB5CF7-12A1-6245-BFA6-EF84D269CA89}">
      <dgm:prSet/>
      <dgm:spPr/>
      <dgm:t>
        <a:bodyPr/>
        <a:lstStyle/>
        <a:p>
          <a:endParaRPr lang="en-US"/>
        </a:p>
      </dgm:t>
    </dgm:pt>
    <dgm:pt modelId="{CACCA85E-375A-FE44-BD53-9F2C0FB5C154}" type="sibTrans" cxnId="{4FAB5CF7-12A1-6245-BFA6-EF84D269CA89}">
      <dgm:prSet/>
      <dgm:spPr/>
      <dgm:t>
        <a:bodyPr/>
        <a:lstStyle/>
        <a:p>
          <a:endParaRPr lang="en-US"/>
        </a:p>
      </dgm:t>
    </dgm:pt>
    <dgm:pt modelId="{39B833EF-FFE4-2A41-96C3-B48EA97C9CFE}">
      <dgm:prSet phldrT="[Text]"/>
      <dgm:spPr/>
      <dgm:t>
        <a:bodyPr/>
        <a:lstStyle/>
        <a:p>
          <a:r>
            <a:rPr lang="en-US" dirty="0"/>
            <a:t>Final Stakeholder Review</a:t>
          </a:r>
        </a:p>
        <a:p>
          <a:r>
            <a:rPr lang="en-US" b="1" dirty="0"/>
            <a:t>Nov 27</a:t>
          </a:r>
        </a:p>
      </dgm:t>
    </dgm:pt>
    <dgm:pt modelId="{9600DAB2-88DF-F94D-BD68-0D3D35EB4571}" type="parTrans" cxnId="{F8C0AE97-603F-AF43-B18D-1B5F37F21D2D}">
      <dgm:prSet/>
      <dgm:spPr/>
      <dgm:t>
        <a:bodyPr/>
        <a:lstStyle/>
        <a:p>
          <a:endParaRPr lang="en-US"/>
        </a:p>
      </dgm:t>
    </dgm:pt>
    <dgm:pt modelId="{CE480228-5A1A-3947-896B-4EC0CB0CF697}" type="sibTrans" cxnId="{F8C0AE97-603F-AF43-B18D-1B5F37F21D2D}">
      <dgm:prSet/>
      <dgm:spPr/>
      <dgm:t>
        <a:bodyPr/>
        <a:lstStyle/>
        <a:p>
          <a:endParaRPr lang="en-US" dirty="0"/>
        </a:p>
      </dgm:t>
    </dgm:pt>
    <dgm:pt modelId="{2BC89519-3E49-AA42-9D66-AF68ABC1D77E}">
      <dgm:prSet phldrT="[Text]"/>
      <dgm:spPr/>
      <dgm:t>
        <a:bodyPr/>
        <a:lstStyle/>
        <a:p>
          <a:r>
            <a:rPr lang="en-US" dirty="0"/>
            <a:t>Final stakeholder review before production</a:t>
          </a:r>
        </a:p>
      </dgm:t>
    </dgm:pt>
    <dgm:pt modelId="{9EE5A00C-3E1D-4744-888B-1DFC14B7CC4C}" type="parTrans" cxnId="{6CC91A5B-8FFE-DD42-8D19-C272423D5B11}">
      <dgm:prSet/>
      <dgm:spPr/>
      <dgm:t>
        <a:bodyPr/>
        <a:lstStyle/>
        <a:p>
          <a:endParaRPr lang="en-US"/>
        </a:p>
      </dgm:t>
    </dgm:pt>
    <dgm:pt modelId="{7B3F378A-29C1-6842-9B63-EEE798C81297}" type="sibTrans" cxnId="{6CC91A5B-8FFE-DD42-8D19-C272423D5B11}">
      <dgm:prSet/>
      <dgm:spPr/>
      <dgm:t>
        <a:bodyPr/>
        <a:lstStyle/>
        <a:p>
          <a:endParaRPr lang="en-US"/>
        </a:p>
      </dgm:t>
    </dgm:pt>
    <dgm:pt modelId="{BC77D762-BF97-3C4E-85C9-2FD3D1CD2393}">
      <dgm:prSet phldrT="[Text]"/>
      <dgm:spPr/>
      <dgm:t>
        <a:bodyPr/>
        <a:lstStyle/>
        <a:p>
          <a:r>
            <a:rPr lang="en-US" dirty="0"/>
            <a:t>Production Go Live</a:t>
          </a:r>
        </a:p>
        <a:p>
          <a:r>
            <a:rPr lang="en-US" b="1" dirty="0"/>
            <a:t>Dec 6</a:t>
          </a:r>
        </a:p>
      </dgm:t>
    </dgm:pt>
    <dgm:pt modelId="{DAC75FA0-9608-E446-A570-C62C929857D4}" type="parTrans" cxnId="{DFBDA288-16C0-1040-85EE-FBDAC44A51FD}">
      <dgm:prSet/>
      <dgm:spPr/>
      <dgm:t>
        <a:bodyPr/>
        <a:lstStyle/>
        <a:p>
          <a:endParaRPr lang="en-US"/>
        </a:p>
      </dgm:t>
    </dgm:pt>
    <dgm:pt modelId="{985D9493-1C8A-8C43-BE83-ED35D04D8F97}" type="sibTrans" cxnId="{DFBDA288-16C0-1040-85EE-FBDAC44A51FD}">
      <dgm:prSet/>
      <dgm:spPr/>
      <dgm:t>
        <a:bodyPr/>
        <a:lstStyle/>
        <a:p>
          <a:endParaRPr lang="en-US"/>
        </a:p>
      </dgm:t>
    </dgm:pt>
    <dgm:pt modelId="{3B3DDA34-D2BB-644F-8D2B-1A6A0FCFEA0D}">
      <dgm:prSet phldrT="[Text]"/>
      <dgm:spPr/>
      <dgm:t>
        <a:bodyPr/>
        <a:lstStyle/>
        <a:p>
          <a:r>
            <a:rPr lang="en-US" dirty="0"/>
            <a:t>Automate Glue ETL</a:t>
          </a:r>
        </a:p>
        <a:p>
          <a:r>
            <a:rPr lang="en-US" b="1" dirty="0"/>
            <a:t>Nov 21</a:t>
          </a:r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endParaRPr lang="en-US"/>
        </a:p>
      </dgm:t>
    </dgm:pt>
    <dgm:pt modelId="{1ABE6D41-26CF-0C4F-AA00-33DEB4472C50}" type="sibTrans" cxnId="{77491BF2-C7BD-6C49-8FBD-C9FD2C19E6E8}">
      <dgm:prSet/>
      <dgm:spPr/>
      <dgm:t>
        <a:bodyPr/>
        <a:lstStyle/>
        <a:p>
          <a:endParaRPr lang="en-US" dirty="0"/>
        </a:p>
      </dgm:t>
    </dgm:pt>
    <dgm:pt modelId="{C0A2CD1C-249E-204D-883E-1219B13ECE84}">
      <dgm:prSet phldrT="[Text]"/>
      <dgm:spPr/>
      <dgm:t>
        <a:bodyPr/>
        <a:lstStyle/>
        <a:p>
          <a:r>
            <a:rPr lang="en-US" dirty="0"/>
            <a:t>Validate identified metrics</a:t>
          </a:r>
        </a:p>
      </dgm:t>
    </dgm:pt>
    <dgm:pt modelId="{8F1C3138-F1D1-3248-81DE-92129BD215E8}" type="parTrans" cxnId="{13F05E2C-406D-EC4F-AED2-015A9680DD1B}">
      <dgm:prSet/>
      <dgm:spPr/>
      <dgm:t>
        <a:bodyPr/>
        <a:lstStyle/>
        <a:p>
          <a:endParaRPr lang="en-US"/>
        </a:p>
      </dgm:t>
    </dgm:pt>
    <dgm:pt modelId="{4870AFB4-CA2D-FC42-A681-C78EC3277088}" type="sibTrans" cxnId="{13F05E2C-406D-EC4F-AED2-015A9680DD1B}">
      <dgm:prSet/>
      <dgm:spPr/>
      <dgm:t>
        <a:bodyPr/>
        <a:lstStyle/>
        <a:p>
          <a:endParaRPr lang="en-US"/>
        </a:p>
      </dgm:t>
    </dgm:pt>
    <dgm:pt modelId="{FA3D1FC8-D6E9-554B-BFEA-2A6470154078}">
      <dgm:prSet phldrT="[Text]"/>
      <dgm:spPr/>
      <dgm:t>
        <a:bodyPr/>
        <a:lstStyle/>
        <a:p>
          <a:r>
            <a:rPr lang="en-US" dirty="0"/>
            <a:t>Gather feedback for scope</a:t>
          </a:r>
        </a:p>
      </dgm:t>
    </dgm:pt>
    <dgm:pt modelId="{5A761358-A7C6-004D-B1AB-6360BCFA2DD0}" type="parTrans" cxnId="{AA85D1E5-5ED7-D149-B3FA-5693C0936016}">
      <dgm:prSet/>
      <dgm:spPr/>
      <dgm:t>
        <a:bodyPr/>
        <a:lstStyle/>
        <a:p>
          <a:endParaRPr lang="en-US"/>
        </a:p>
      </dgm:t>
    </dgm:pt>
    <dgm:pt modelId="{6CE7B2D2-2BED-0B42-8CED-CE32A0B161D3}" type="sibTrans" cxnId="{AA85D1E5-5ED7-D149-B3FA-5693C0936016}">
      <dgm:prSet/>
      <dgm:spPr/>
      <dgm:t>
        <a:bodyPr/>
        <a:lstStyle/>
        <a:p>
          <a:endParaRPr lang="en-US"/>
        </a:p>
      </dgm:t>
    </dgm:pt>
    <dgm:pt modelId="{2AF71B83-E6F8-B545-B4B3-16D8620F6B11}">
      <dgm:prSet phldrT="[Text]"/>
      <dgm:spPr/>
      <dgm:t>
        <a:bodyPr/>
        <a:lstStyle/>
        <a:p>
          <a:r>
            <a:rPr lang="en-US" dirty="0"/>
            <a:t>Automate ingestion and view creation</a:t>
          </a:r>
        </a:p>
      </dgm:t>
    </dgm:pt>
    <dgm:pt modelId="{90A9FD35-01B9-F34D-B989-AEEA76C82EC9}" type="parTrans" cxnId="{15704AD5-0197-B346-A6BE-BD2A570F1C58}">
      <dgm:prSet/>
      <dgm:spPr/>
      <dgm:t>
        <a:bodyPr/>
        <a:lstStyle/>
        <a:p>
          <a:endParaRPr lang="en-US"/>
        </a:p>
      </dgm:t>
    </dgm:pt>
    <dgm:pt modelId="{47F81266-1650-F54B-81BB-19129EB2C566}" type="sibTrans" cxnId="{15704AD5-0197-B346-A6BE-BD2A570F1C58}">
      <dgm:prSet/>
      <dgm:spPr/>
      <dgm:t>
        <a:bodyPr/>
        <a:lstStyle/>
        <a:p>
          <a:endParaRPr lang="en-US"/>
        </a:p>
      </dgm:t>
    </dgm:pt>
    <dgm:pt modelId="{CF71AACD-3EE4-6D41-9286-DE6977AC8C8D}">
      <dgm:prSet phldrT="[Text]"/>
      <dgm:spPr/>
      <dgm:t>
        <a:bodyPr/>
        <a:lstStyle/>
        <a:p>
          <a:r>
            <a:rPr lang="en-US" dirty="0"/>
            <a:t>Publish dashboard to tableau </a:t>
          </a:r>
        </a:p>
      </dgm:t>
    </dgm:pt>
    <dgm:pt modelId="{B48F84CC-4649-8A41-998A-E6D50963911B}" type="parTrans" cxnId="{617764DD-7C05-3540-9239-A34D0DA6D37E}">
      <dgm:prSet/>
      <dgm:spPr/>
      <dgm:t>
        <a:bodyPr/>
        <a:lstStyle/>
        <a:p>
          <a:endParaRPr lang="en-US"/>
        </a:p>
      </dgm:t>
    </dgm:pt>
    <dgm:pt modelId="{9518E977-67CE-484B-9536-5B627F903EA2}" type="sibTrans" cxnId="{617764DD-7C05-3540-9239-A34D0DA6D37E}">
      <dgm:prSet/>
      <dgm:spPr/>
      <dgm:t>
        <a:bodyPr/>
        <a:lstStyle/>
        <a:p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32AA4-E84C-E445-9973-81D3BC24AAD8}" type="pres">
      <dgm:prSet presAssocID="{1ABE6D41-26CF-0C4F-AA00-33DEB4472C5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31CF784-277D-9443-896B-5CBF2AA0DD39}" type="pres">
      <dgm:prSet presAssocID="{1ABE6D41-26CF-0C4F-AA00-33DEB4472C5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5F37C1-CB57-E348-8E7F-3A646974FFE8}" type="pres">
      <dgm:prSet presAssocID="{39B833EF-FFE4-2A41-96C3-B48EA97C9C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EA8FD-FF94-B642-B643-2EDE2E6F128E}" type="pres">
      <dgm:prSet presAssocID="{CE480228-5A1A-3947-896B-4EC0CB0CF69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9DF387F-4C32-AF4E-99E1-41582F0EAF27}" type="pres">
      <dgm:prSet presAssocID="{CE480228-5A1A-3947-896B-4EC0CB0CF69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C3482D0-ECFF-E041-8D18-EF6E5844C9D7}" type="pres">
      <dgm:prSet presAssocID="{BC77D762-BF97-3C4E-85C9-2FD3D1CD23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3146B13F-8A08-7D4B-B8EA-3C2B6915A188}" type="presOf" srcId="{CE480228-5A1A-3947-896B-4EC0CB0CF697}" destId="{907EA8FD-FF94-B642-B643-2EDE2E6F128E}" srcOrd="0" destOrd="0" presId="urn:microsoft.com/office/officeart/2005/8/layout/process1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2870217B-F26B-FD40-9B6B-F27D2884F36F}" type="presOf" srcId="{FA3D1FC8-D6E9-554B-BFEA-2A6470154078}" destId="{8BC16F30-CB08-6F4F-85A9-579EF24E5C17}" srcOrd="0" destOrd="2" presId="urn:microsoft.com/office/officeart/2005/8/layout/process1"/>
    <dgm:cxn modelId="{DFBDA288-16C0-1040-85EE-FBDAC44A51FD}" srcId="{F50EDBE2-88EE-224F-A42F-51EBA0C80428}" destId="{BC77D762-BF97-3C4E-85C9-2FD3D1CD2393}" srcOrd="4" destOrd="0" parTransId="{DAC75FA0-9608-E446-A570-C62C929857D4}" sibTransId="{985D9493-1C8A-8C43-BE83-ED35D04D8F97}"/>
    <dgm:cxn modelId="{F8C0AE97-603F-AF43-B18D-1B5F37F21D2D}" srcId="{F50EDBE2-88EE-224F-A42F-51EBA0C80428}" destId="{39B833EF-FFE4-2A41-96C3-B48EA97C9CFE}" srcOrd="3" destOrd="0" parTransId="{9600DAB2-88DF-F94D-BD68-0D3D35EB4571}" sibTransId="{CE480228-5A1A-3947-896B-4EC0CB0CF697}"/>
    <dgm:cxn modelId="{13F05E2C-406D-EC4F-AED2-015A9680DD1B}" srcId="{8674325C-CC63-CA4C-89BD-AF6128AF6D8E}" destId="{C0A2CD1C-249E-204D-883E-1219B13ECE84}" srcOrd="1" destOrd="0" parTransId="{8F1C3138-F1D1-3248-81DE-92129BD215E8}" sibTransId="{4870AFB4-CA2D-FC42-A681-C78EC3277088}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AA85D1E5-5ED7-D149-B3FA-5693C0936016}" srcId="{6C8C6840-F200-7E45-B7D6-73ED3967F136}" destId="{FA3D1FC8-D6E9-554B-BFEA-2A6470154078}" srcOrd="1" destOrd="0" parTransId="{5A761358-A7C6-004D-B1AB-6360BCFA2DD0}" sibTransId="{6CE7B2D2-2BED-0B42-8CED-CE32A0B161D3}"/>
    <dgm:cxn modelId="{9B1B26FB-D868-154D-AADA-C4BC4AF157D3}" type="presOf" srcId="{2BC89519-3E49-AA42-9D66-AF68ABC1D77E}" destId="{AC5F37C1-CB57-E348-8E7F-3A646974FFE8}" srcOrd="0" destOrd="1" presId="urn:microsoft.com/office/officeart/2005/8/layout/process1"/>
    <dgm:cxn modelId="{F7BC337C-ED7D-5F4F-98A6-ADB1DEB4FBAA}" type="presOf" srcId="{1ABE6D41-26CF-0C4F-AA00-33DEB4472C50}" destId="{331CF784-277D-9443-896B-5CBF2AA0DD39}" srcOrd="1" destOrd="0" presId="urn:microsoft.com/office/officeart/2005/8/layout/process1"/>
    <dgm:cxn modelId="{16C99C1E-5FCF-474C-B57D-8C1EAE5EB35E}" type="presOf" srcId="{3D6B2E77-CE75-7947-8CDA-C748CAE25B31}" destId="{8BC16F30-CB08-6F4F-85A9-579EF24E5C17}" srcOrd="0" destOrd="1" presId="urn:microsoft.com/office/officeart/2005/8/layout/process1"/>
    <dgm:cxn modelId="{27D930EB-36A6-1844-A570-9FDADA835C8A}" type="presOf" srcId="{1ABE6D41-26CF-0C4F-AA00-33DEB4472C50}" destId="{C3F32AA4-E84C-E445-9973-81D3BC24AAD8}" srcOrd="0" destOrd="0" presId="urn:microsoft.com/office/officeart/2005/8/layout/process1"/>
    <dgm:cxn modelId="{A74B9E98-4013-D149-9944-544F24EB89B3}" type="presOf" srcId="{CF71AACD-3EE4-6D41-9286-DE6977AC8C8D}" destId="{EC3482D0-ECFF-E041-8D18-EF6E5844C9D7}" srcOrd="0" destOrd="1" presId="urn:microsoft.com/office/officeart/2005/8/layout/process1"/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B81FF5AE-5293-EF45-9859-924DB2B755F2}" type="presOf" srcId="{CE480228-5A1A-3947-896B-4EC0CB0CF697}" destId="{B9DF387F-4C32-AF4E-99E1-41582F0EAF27}" srcOrd="1" destOrd="0" presId="urn:microsoft.com/office/officeart/2005/8/layout/process1"/>
    <dgm:cxn modelId="{46D04D85-3BEE-5147-A2B8-2922A0843A2A}" type="presOf" srcId="{2AF71B83-E6F8-B545-B4B3-16D8620F6B11}" destId="{BE74BAD7-3CA5-C44E-A10E-4E84FF3C7715}" srcOrd="0" destOrd="1" presId="urn:microsoft.com/office/officeart/2005/8/layout/process1"/>
    <dgm:cxn modelId="{BD204166-5452-6D4E-8BAD-997010636E28}" type="presOf" srcId="{C0A2CD1C-249E-204D-883E-1219B13ECE84}" destId="{1E400FA3-1810-5E42-96E5-819024EA6118}" srcOrd="0" destOrd="2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1DEA568E-544E-814F-A196-81FE9F0D5419}" srcId="{8674325C-CC63-CA4C-89BD-AF6128AF6D8E}" destId="{3F729957-727A-764C-B27D-9D4AE217C4B6}" srcOrd="0" destOrd="0" parTransId="{8915A0D1-652E-B844-8383-FD5DB617B2FB}" sibTransId="{AF3D86D8-378B-974B-A5CF-B8EE86592238}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15704AD5-0197-B346-A6BE-BD2A570F1C58}" srcId="{3B3DDA34-D2BB-644F-8D2B-1A6A0FCFEA0D}" destId="{2AF71B83-E6F8-B545-B4B3-16D8620F6B11}" srcOrd="0" destOrd="0" parTransId="{90A9FD35-01B9-F34D-B989-AEEA76C82EC9}" sibTransId="{47F81266-1650-F54B-81BB-19129EB2C566}"/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28F89FEA-6C2C-F84A-8226-AEAAC081259A}" type="presOf" srcId="{39B833EF-FFE4-2A41-96C3-B48EA97C9CFE}" destId="{AC5F37C1-CB57-E348-8E7F-3A646974FFE8}" srcOrd="0" destOrd="0" presId="urn:microsoft.com/office/officeart/2005/8/layout/process1"/>
    <dgm:cxn modelId="{6CC91A5B-8FFE-DD42-8D19-C272423D5B11}" srcId="{39B833EF-FFE4-2A41-96C3-B48EA97C9CFE}" destId="{2BC89519-3E49-AA42-9D66-AF68ABC1D77E}" srcOrd="0" destOrd="0" parTransId="{9EE5A00C-3E1D-4744-888B-1DFC14B7CC4C}" sibTransId="{7B3F378A-29C1-6842-9B63-EEE798C81297}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5E7EF86B-C41A-334D-8E5D-36D3340FAB08}" type="presOf" srcId="{3F729957-727A-764C-B27D-9D4AE217C4B6}" destId="{1E400FA3-1810-5E42-96E5-819024EA6118}" srcOrd="0" destOrd="1" presId="urn:microsoft.com/office/officeart/2005/8/layout/process1"/>
    <dgm:cxn modelId="{3509BC5E-0DDB-3D41-A088-8C549C5B00D6}" type="presOf" srcId="{BC77D762-BF97-3C4E-85C9-2FD3D1CD2393}" destId="{EC3482D0-ECFF-E041-8D18-EF6E5844C9D7}" srcOrd="0" destOrd="0" presId="urn:microsoft.com/office/officeart/2005/8/layout/process1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617764DD-7C05-3540-9239-A34D0DA6D37E}" srcId="{BC77D762-BF97-3C4E-85C9-2FD3D1CD2393}" destId="{CF71AACD-3EE4-6D41-9286-DE6977AC8C8D}" srcOrd="0" destOrd="0" parTransId="{B48F84CC-4649-8A41-998A-E6D50963911B}" sibTransId="{9518E977-67CE-484B-9536-5B627F903EA2}"/>
    <dgm:cxn modelId="{4FAB5CF7-12A1-6245-BFA6-EF84D269CA89}" srcId="{6C8C6840-F200-7E45-B7D6-73ED3967F136}" destId="{3D6B2E77-CE75-7947-8CDA-C748CAE25B31}" srcOrd="0" destOrd="0" parTransId="{AC8ABAAF-21A0-8A43-A327-4D817FC9C054}" sibTransId="{CACCA85E-375A-FE44-BD53-9F2C0FB5C154}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A50ADE02-F3AC-164C-86D9-753568E70003}" type="presParOf" srcId="{A722D2B6-72A0-544B-8878-A25245C1B7DC}" destId="{C3F32AA4-E84C-E445-9973-81D3BC24AAD8}" srcOrd="5" destOrd="0" presId="urn:microsoft.com/office/officeart/2005/8/layout/process1"/>
    <dgm:cxn modelId="{B1922D29-181D-484A-BB7C-8962B02FFBBB}" type="presParOf" srcId="{C3F32AA4-E84C-E445-9973-81D3BC24AAD8}" destId="{331CF784-277D-9443-896B-5CBF2AA0DD39}" srcOrd="0" destOrd="0" presId="urn:microsoft.com/office/officeart/2005/8/layout/process1"/>
    <dgm:cxn modelId="{B12E72C8-3940-674A-8699-D566A6750260}" type="presParOf" srcId="{A722D2B6-72A0-544B-8878-A25245C1B7DC}" destId="{AC5F37C1-CB57-E348-8E7F-3A646974FFE8}" srcOrd="6" destOrd="0" presId="urn:microsoft.com/office/officeart/2005/8/layout/process1"/>
    <dgm:cxn modelId="{00EE1DF8-4A47-0F46-81A6-D2EC72631984}" type="presParOf" srcId="{A722D2B6-72A0-544B-8878-A25245C1B7DC}" destId="{907EA8FD-FF94-B642-B643-2EDE2E6F128E}" srcOrd="7" destOrd="0" presId="urn:microsoft.com/office/officeart/2005/8/layout/process1"/>
    <dgm:cxn modelId="{A915922C-195F-7B4F-BA49-FF5F2074697D}" type="presParOf" srcId="{907EA8FD-FF94-B642-B643-2EDE2E6F128E}" destId="{B9DF387F-4C32-AF4E-99E1-41582F0EAF27}" srcOrd="0" destOrd="0" presId="urn:microsoft.com/office/officeart/2005/8/layout/process1"/>
    <dgm:cxn modelId="{0FF73475-D5AB-3D46-A7DD-65B2BB005537}" type="presParOf" srcId="{A722D2B6-72A0-544B-8878-A25245C1B7DC}" destId="{EC3482D0-ECFF-E041-8D18-EF6E5844C9D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4740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Stakeholder Review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Ingest all the markets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Validate identified metrics</a:t>
          </a:r>
        </a:p>
      </dsp:txBody>
      <dsp:txXfrm>
        <a:off x="29094" y="24354"/>
        <a:ext cx="2024138" cy="782794"/>
      </dsp:txXfrm>
    </dsp:sp>
    <dsp:sp modelId="{7D93A15B-9728-2C42-8D9C-749F15BA89E7}">
      <dsp:nvSpPr>
        <dsp:cNvPr id="0" name=""/>
        <dsp:cNvSpPr/>
      </dsp:nvSpPr>
      <dsp:spPr>
        <a:xfrm>
          <a:off x="2284871" y="158718"/>
          <a:ext cx="439443" cy="514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2284871" y="261531"/>
        <a:ext cx="307610" cy="308439"/>
      </dsp:txXfrm>
    </dsp:sp>
    <dsp:sp modelId="{8BC16F30-CB08-6F4F-85A9-579EF24E5C17}">
      <dsp:nvSpPr>
        <dsp:cNvPr id="0" name=""/>
        <dsp:cNvSpPr/>
      </dsp:nvSpPr>
      <dsp:spPr>
        <a:xfrm>
          <a:off x="2906725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Production Go Live ( Soft Launch)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6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Publish dashboard to tableau </a:t>
          </a:r>
          <a:endParaRPr lang="en-US" sz="1100" b="1" kern="1200" dirty="0"/>
        </a:p>
      </dsp:txBody>
      <dsp:txXfrm>
        <a:off x="2931079" y="24354"/>
        <a:ext cx="2024138" cy="782794"/>
      </dsp:txXfrm>
    </dsp:sp>
    <dsp:sp modelId="{04CCA81C-DE5A-6B44-9683-F2C3B42F2D65}">
      <dsp:nvSpPr>
        <dsp:cNvPr id="0" name=""/>
        <dsp:cNvSpPr/>
      </dsp:nvSpPr>
      <dsp:spPr>
        <a:xfrm>
          <a:off x="5186856" y="158718"/>
          <a:ext cx="439443" cy="514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5186856" y="261531"/>
        <a:ext cx="307610" cy="308439"/>
      </dsp:txXfrm>
    </dsp:sp>
    <dsp:sp modelId="{BE74BAD7-3CA5-C44E-A10E-4E84FF3C7715}">
      <dsp:nvSpPr>
        <dsp:cNvPr id="0" name=""/>
        <dsp:cNvSpPr/>
      </dsp:nvSpPr>
      <dsp:spPr>
        <a:xfrm>
          <a:off x="5808710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Business Review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20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/>
            <a:t>Add Digital adoption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1" kern="1200" dirty="0"/>
            <a:t>Add Email/SMS Bounce</a:t>
          </a:r>
        </a:p>
      </dsp:txBody>
      <dsp:txXfrm>
        <a:off x="5833064" y="24354"/>
        <a:ext cx="2024138" cy="782794"/>
      </dsp:txXfrm>
    </dsp:sp>
    <dsp:sp modelId="{AE201499-31EB-4EC0-A23B-5A9C6306C414}">
      <dsp:nvSpPr>
        <dsp:cNvPr id="0" name=""/>
        <dsp:cNvSpPr/>
      </dsp:nvSpPr>
      <dsp:spPr>
        <a:xfrm>
          <a:off x="8088841" y="158718"/>
          <a:ext cx="439443" cy="514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088841" y="261531"/>
        <a:ext cx="307610" cy="308439"/>
      </dsp:txXfrm>
    </dsp:sp>
    <dsp:sp modelId="{A27F777A-9153-447D-B584-E72B7FEF625E}">
      <dsp:nvSpPr>
        <dsp:cNvPr id="0" name=""/>
        <dsp:cNvSpPr/>
      </dsp:nvSpPr>
      <dsp:spPr>
        <a:xfrm>
          <a:off x="8710694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ETL Automation &amp; Dashboard Optimization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26</a:t>
          </a:r>
        </a:p>
      </dsp:txBody>
      <dsp:txXfrm>
        <a:off x="8735048" y="24354"/>
        <a:ext cx="2024138" cy="782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4918" y="0"/>
          <a:ext cx="2150465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Designing a Dynamic Data Model </a:t>
          </a:r>
          <a:endParaRPr lang="en-US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20</a:t>
          </a:r>
          <a:r>
            <a:rPr lang="en-US" sz="900" b="1" kern="1200" baseline="30000" dirty="0" smtClean="0"/>
            <a:t>th</a:t>
          </a:r>
          <a:r>
            <a:rPr lang="en-US" sz="900" b="1" kern="1200" dirty="0" smtClean="0"/>
            <a:t> Dec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-</a:t>
          </a:r>
          <a:r>
            <a:rPr lang="en-US" sz="900" kern="1200" dirty="0" smtClean="0"/>
            <a:t>Ingest all the markets data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-Validate identified metrics</a:t>
          </a:r>
          <a:endParaRPr lang="en-US" sz="900" b="1" kern="1200" dirty="0"/>
        </a:p>
      </dsp:txBody>
      <dsp:txXfrm>
        <a:off x="29272" y="24354"/>
        <a:ext cx="2101757" cy="782794"/>
      </dsp:txXfrm>
    </dsp:sp>
    <dsp:sp modelId="{7D93A15B-9728-2C42-8D9C-749F15BA89E7}">
      <dsp:nvSpPr>
        <dsp:cNvPr id="0" name=""/>
        <dsp:cNvSpPr/>
      </dsp:nvSpPr>
      <dsp:spPr>
        <a:xfrm>
          <a:off x="2370430" y="149093"/>
          <a:ext cx="455898" cy="533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370430" y="255756"/>
        <a:ext cx="319129" cy="319989"/>
      </dsp:txXfrm>
    </dsp:sp>
    <dsp:sp modelId="{8BC16F30-CB08-6F4F-85A9-579EF24E5C17}">
      <dsp:nvSpPr>
        <dsp:cNvPr id="0" name=""/>
        <dsp:cNvSpPr/>
      </dsp:nvSpPr>
      <dsp:spPr>
        <a:xfrm>
          <a:off x="3015569" y="0"/>
          <a:ext cx="2150465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/>
            <a:t>Production Go Live ( Soft Launch)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/>
            <a:t>Dec </a:t>
          </a:r>
          <a:r>
            <a:rPr lang="en-US" sz="900" b="1" kern="1200" dirty="0" smtClean="0"/>
            <a:t>27</a:t>
          </a:r>
          <a:r>
            <a:rPr lang="en-US" sz="900" b="1" kern="1200" baseline="30000" dirty="0" smtClean="0"/>
            <a:t>th</a:t>
          </a:r>
          <a:r>
            <a:rPr lang="en-US" sz="900" b="1" kern="1200" dirty="0" smtClean="0"/>
            <a:t> </a:t>
          </a:r>
          <a:endParaRPr lang="en-US" sz="900" b="1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-</a:t>
          </a:r>
          <a:r>
            <a:rPr lang="en-US" sz="900" kern="1200" dirty="0" smtClean="0"/>
            <a:t>Create Data Ingestion Pipeline</a:t>
          </a:r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- Test the data ingestion from source</a:t>
          </a:r>
        </a:p>
      </dsp:txBody>
      <dsp:txXfrm>
        <a:off x="3039923" y="24354"/>
        <a:ext cx="2101757" cy="782794"/>
      </dsp:txXfrm>
    </dsp:sp>
    <dsp:sp modelId="{04CCA81C-DE5A-6B44-9683-F2C3B42F2D65}">
      <dsp:nvSpPr>
        <dsp:cNvPr id="0" name=""/>
        <dsp:cNvSpPr/>
      </dsp:nvSpPr>
      <dsp:spPr>
        <a:xfrm>
          <a:off x="5381081" y="149093"/>
          <a:ext cx="455898" cy="533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381081" y="255756"/>
        <a:ext cx="319129" cy="319989"/>
      </dsp:txXfrm>
    </dsp:sp>
    <dsp:sp modelId="{BE74BAD7-3CA5-C44E-A10E-4E84FF3C7715}">
      <dsp:nvSpPr>
        <dsp:cNvPr id="0" name=""/>
        <dsp:cNvSpPr/>
      </dsp:nvSpPr>
      <dsp:spPr>
        <a:xfrm>
          <a:off x="6026221" y="0"/>
          <a:ext cx="2150465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Queries and Aggregate Optimization</a:t>
          </a:r>
          <a:endParaRPr lang="en-US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Jan 03</a:t>
          </a:r>
          <a:r>
            <a:rPr lang="en-US" sz="900" b="1" kern="1200" baseline="30000" dirty="0" smtClean="0"/>
            <a:t>rd</a:t>
          </a:r>
          <a:r>
            <a:rPr lang="en-US" sz="900" b="1" kern="1200" dirty="0" smtClean="0"/>
            <a:t> </a:t>
          </a:r>
          <a:endParaRPr lang="en-US" sz="900" b="1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1" kern="1200" dirty="0"/>
            <a:t>Add Digital adoption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b="1" kern="1200" dirty="0"/>
            <a:t>Add Email/SMS Bounce</a:t>
          </a:r>
        </a:p>
      </dsp:txBody>
      <dsp:txXfrm>
        <a:off x="6050575" y="24354"/>
        <a:ext cx="2101757" cy="782794"/>
      </dsp:txXfrm>
    </dsp:sp>
    <dsp:sp modelId="{AE201499-31EB-4EC0-A23B-5A9C6306C414}">
      <dsp:nvSpPr>
        <dsp:cNvPr id="0" name=""/>
        <dsp:cNvSpPr/>
      </dsp:nvSpPr>
      <dsp:spPr>
        <a:xfrm>
          <a:off x="8391732" y="149093"/>
          <a:ext cx="455898" cy="533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8391732" y="255756"/>
        <a:ext cx="319129" cy="319989"/>
      </dsp:txXfrm>
    </dsp:sp>
    <dsp:sp modelId="{A27F777A-9153-447D-B584-E72B7FEF625E}">
      <dsp:nvSpPr>
        <dsp:cNvPr id="0" name=""/>
        <dsp:cNvSpPr/>
      </dsp:nvSpPr>
      <dsp:spPr>
        <a:xfrm>
          <a:off x="9036872" y="0"/>
          <a:ext cx="2150465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Stakeholder Review and Deployment</a:t>
          </a:r>
          <a:endParaRPr lang="en-US" sz="900" kern="1200" dirty="0"/>
        </a:p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TBD</a:t>
          </a:r>
          <a:endParaRPr lang="en-US" sz="900" b="1" kern="1200" dirty="0"/>
        </a:p>
      </dsp:txBody>
      <dsp:txXfrm>
        <a:off x="9061226" y="24354"/>
        <a:ext cx="2101757" cy="782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4740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Validate all 11 Dashboards for data validations till  September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Nov 13</a:t>
          </a:r>
          <a:r>
            <a:rPr lang="en-US" sz="800" b="1" kern="1200" baseline="30000" dirty="0" smtClean="0"/>
            <a:t>th</a:t>
          </a:r>
          <a:r>
            <a:rPr lang="en-US" sz="800" b="1" kern="1200" dirty="0" smtClean="0"/>
            <a:t> 2024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-</a:t>
          </a:r>
          <a:r>
            <a:rPr lang="en-US" sz="800" kern="1200" dirty="0" smtClean="0"/>
            <a:t>Identify the data gaps with dashboards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-Validate the working of the visuals</a:t>
          </a:r>
          <a:endParaRPr lang="en-US" sz="800" b="1" kern="1200" dirty="0"/>
        </a:p>
      </dsp:txBody>
      <dsp:txXfrm>
        <a:off x="29094" y="24354"/>
        <a:ext cx="2024138" cy="782794"/>
      </dsp:txXfrm>
    </dsp:sp>
    <dsp:sp modelId="{7D93A15B-9728-2C42-8D9C-749F15BA89E7}">
      <dsp:nvSpPr>
        <dsp:cNvPr id="0" name=""/>
        <dsp:cNvSpPr/>
      </dsp:nvSpPr>
      <dsp:spPr>
        <a:xfrm>
          <a:off x="2284871" y="158718"/>
          <a:ext cx="439443" cy="514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2284871" y="261531"/>
        <a:ext cx="307610" cy="308439"/>
      </dsp:txXfrm>
    </dsp:sp>
    <dsp:sp modelId="{8BC16F30-CB08-6F4F-85A9-579EF24E5C17}">
      <dsp:nvSpPr>
        <dsp:cNvPr id="0" name=""/>
        <dsp:cNvSpPr/>
      </dsp:nvSpPr>
      <dsp:spPr>
        <a:xfrm>
          <a:off x="2906725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 with the data teams for open data issues and refreshing the data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Nov 27</a:t>
          </a:r>
          <a:r>
            <a:rPr lang="en-US" sz="800" b="1" kern="1200" baseline="30000" dirty="0" smtClean="0"/>
            <a:t>th</a:t>
          </a:r>
          <a:r>
            <a:rPr lang="en-US" sz="800" b="1" kern="1200" dirty="0" smtClean="0"/>
            <a:t> 2024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-Raise the data issues with the data team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-Validate the dashboards post the data updates</a:t>
          </a:r>
          <a:endParaRPr lang="en-US" sz="800" kern="1200" dirty="0"/>
        </a:p>
      </dsp:txBody>
      <dsp:txXfrm>
        <a:off x="2931079" y="24354"/>
        <a:ext cx="2024138" cy="782794"/>
      </dsp:txXfrm>
    </dsp:sp>
    <dsp:sp modelId="{04CCA81C-DE5A-6B44-9683-F2C3B42F2D65}">
      <dsp:nvSpPr>
        <dsp:cNvPr id="0" name=""/>
        <dsp:cNvSpPr/>
      </dsp:nvSpPr>
      <dsp:spPr>
        <a:xfrm>
          <a:off x="5186856" y="158718"/>
          <a:ext cx="439443" cy="514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5186856" y="261531"/>
        <a:ext cx="307610" cy="308439"/>
      </dsp:txXfrm>
    </dsp:sp>
    <dsp:sp modelId="{BE74BAD7-3CA5-C44E-A10E-4E84FF3C7715}">
      <dsp:nvSpPr>
        <dsp:cNvPr id="0" name=""/>
        <dsp:cNvSpPr/>
      </dsp:nvSpPr>
      <dsp:spPr>
        <a:xfrm>
          <a:off x="5808710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Work with the data teams for open data issues and refreshing the data 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Dec 15</a:t>
          </a:r>
          <a:r>
            <a:rPr lang="en-US" sz="800" b="1" kern="1200" baseline="30000" dirty="0" smtClean="0"/>
            <a:t>th</a:t>
          </a:r>
          <a:r>
            <a:rPr lang="en-US" sz="800" b="1" kern="1200" dirty="0" smtClean="0"/>
            <a:t> 2024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-Validated all dashboards with updated data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-Continuously refresh  all 22 data sources  </a:t>
          </a:r>
          <a:endParaRPr lang="en-US" sz="800" b="1" kern="1200" dirty="0"/>
        </a:p>
      </dsp:txBody>
      <dsp:txXfrm>
        <a:off x="5833064" y="24354"/>
        <a:ext cx="2024138" cy="782794"/>
      </dsp:txXfrm>
    </dsp:sp>
    <dsp:sp modelId="{AE201499-31EB-4EC0-A23B-5A9C6306C414}">
      <dsp:nvSpPr>
        <dsp:cNvPr id="0" name=""/>
        <dsp:cNvSpPr/>
      </dsp:nvSpPr>
      <dsp:spPr>
        <a:xfrm>
          <a:off x="8088841" y="158718"/>
          <a:ext cx="439443" cy="5140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 dirty="0"/>
        </a:p>
      </dsp:txBody>
      <dsp:txXfrm>
        <a:off x="8088841" y="261531"/>
        <a:ext cx="307610" cy="308439"/>
      </dsp:txXfrm>
    </dsp:sp>
    <dsp:sp modelId="{A27F777A-9153-447D-B584-E72B7FEF625E}">
      <dsp:nvSpPr>
        <dsp:cNvPr id="0" name=""/>
        <dsp:cNvSpPr/>
      </dsp:nvSpPr>
      <dsp:spPr>
        <a:xfrm>
          <a:off x="8710694" y="0"/>
          <a:ext cx="2072846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Post Migration Support</a:t>
          </a:r>
          <a:endParaRPr lang="en-US" sz="800" kern="1200" dirty="0"/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b="1" kern="1200" dirty="0" smtClean="0"/>
            <a:t>TBD</a:t>
          </a:r>
        </a:p>
        <a:p>
          <a:pPr lvl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b="1" kern="1200" dirty="0"/>
        </a:p>
      </dsp:txBody>
      <dsp:txXfrm>
        <a:off x="8735048" y="24354"/>
        <a:ext cx="2024138" cy="782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5220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All Markets Ingestion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11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Ingest all the markets data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Validate identified metrics</a:t>
          </a:r>
        </a:p>
      </dsp:txBody>
      <dsp:txXfrm>
        <a:off x="29574" y="24354"/>
        <a:ext cx="1569640" cy="782794"/>
      </dsp:txXfrm>
    </dsp:sp>
    <dsp:sp modelId="{7D93A15B-9728-2C42-8D9C-749F15BA89E7}">
      <dsp:nvSpPr>
        <dsp:cNvPr id="0" name=""/>
        <dsp:cNvSpPr/>
      </dsp:nvSpPr>
      <dsp:spPr>
        <a:xfrm>
          <a:off x="1785403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1785403" y="295346"/>
        <a:ext cx="240162" cy="240810"/>
      </dsp:txXfrm>
    </dsp:sp>
    <dsp:sp modelId="{8BC16F30-CB08-6F4F-85A9-579EF24E5C17}">
      <dsp:nvSpPr>
        <dsp:cNvPr id="0" name=""/>
        <dsp:cNvSpPr/>
      </dsp:nvSpPr>
      <dsp:spPr>
        <a:xfrm>
          <a:off x="2270908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Business Brainstorming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</a:t>
          </a:r>
          <a:r>
            <a:rPr lang="en-US" sz="1100" b="1" kern="1200" dirty="0"/>
            <a:t>Nov 14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Review with Matt &amp; team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Gather feedback for scope</a:t>
          </a:r>
        </a:p>
      </dsp:txBody>
      <dsp:txXfrm>
        <a:off x="2295262" y="24354"/>
        <a:ext cx="1569640" cy="782794"/>
      </dsp:txXfrm>
    </dsp:sp>
    <dsp:sp modelId="{04CCA81C-DE5A-6B44-9683-F2C3B42F2D65}">
      <dsp:nvSpPr>
        <dsp:cNvPr id="0" name=""/>
        <dsp:cNvSpPr/>
      </dsp:nvSpPr>
      <dsp:spPr>
        <a:xfrm>
          <a:off x="4051092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4051092" y="295346"/>
        <a:ext cx="240162" cy="240810"/>
      </dsp:txXfrm>
    </dsp:sp>
    <dsp:sp modelId="{BE74BAD7-3CA5-C44E-A10E-4E84FF3C7715}">
      <dsp:nvSpPr>
        <dsp:cNvPr id="0" name=""/>
        <dsp:cNvSpPr/>
      </dsp:nvSpPr>
      <dsp:spPr>
        <a:xfrm>
          <a:off x="4536596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Automate Glue ETL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21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Automate ingestion and view creation</a:t>
          </a:r>
        </a:p>
      </dsp:txBody>
      <dsp:txXfrm>
        <a:off x="4560950" y="24354"/>
        <a:ext cx="1569640" cy="782794"/>
      </dsp:txXfrm>
    </dsp:sp>
    <dsp:sp modelId="{C3F32AA4-E84C-E445-9973-81D3BC24AAD8}">
      <dsp:nvSpPr>
        <dsp:cNvPr id="0" name=""/>
        <dsp:cNvSpPr/>
      </dsp:nvSpPr>
      <dsp:spPr>
        <a:xfrm>
          <a:off x="6316780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6316780" y="295346"/>
        <a:ext cx="240162" cy="240810"/>
      </dsp:txXfrm>
    </dsp:sp>
    <dsp:sp modelId="{AC5F37C1-CB57-E348-8E7F-3A646974FFE8}">
      <dsp:nvSpPr>
        <dsp:cNvPr id="0" name=""/>
        <dsp:cNvSpPr/>
      </dsp:nvSpPr>
      <dsp:spPr>
        <a:xfrm>
          <a:off x="6802284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Final Stakeholder Review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27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Final stakeholder review before production</a:t>
          </a:r>
        </a:p>
      </dsp:txBody>
      <dsp:txXfrm>
        <a:off x="6826638" y="24354"/>
        <a:ext cx="1569640" cy="782794"/>
      </dsp:txXfrm>
    </dsp:sp>
    <dsp:sp modelId="{907EA8FD-FF94-B642-B643-2EDE2E6F128E}">
      <dsp:nvSpPr>
        <dsp:cNvPr id="0" name=""/>
        <dsp:cNvSpPr/>
      </dsp:nvSpPr>
      <dsp:spPr>
        <a:xfrm>
          <a:off x="8582468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8582468" y="295346"/>
        <a:ext cx="240162" cy="240810"/>
      </dsp:txXfrm>
    </dsp:sp>
    <dsp:sp modelId="{EC3482D0-ECFF-E041-8D18-EF6E5844C9D7}">
      <dsp:nvSpPr>
        <dsp:cNvPr id="0" name=""/>
        <dsp:cNvSpPr/>
      </dsp:nvSpPr>
      <dsp:spPr>
        <a:xfrm>
          <a:off x="9067972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Production Go Live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6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Publish dashboard to tableau </a:t>
          </a:r>
        </a:p>
      </dsp:txBody>
      <dsp:txXfrm>
        <a:off x="9092326" y="24354"/>
        <a:ext cx="1569640" cy="782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FE1B-F3B0-D351-0053-7625E6D1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4D3DD-DA33-8A5D-5FFC-7206AF6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6608C-6548-264E-E60A-200106C22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0E68-FD86-3F9B-09DF-A6AD7385E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55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346A-DD8C-5C58-0DD7-99A2F4EA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C511F-71F5-B8CC-5FDA-19215A4D8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9193-42D4-65B8-B436-C1C27DC28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BA8C7-E35A-15EC-5643-65635E057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1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FE1B-F3B0-D351-0053-7625E6D1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4D3DD-DA33-8A5D-5FFC-7206AF6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6608C-6548-264E-E60A-200106C22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0E68-FD86-3F9B-09DF-A6AD7385E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2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FE1B-F3B0-D351-0053-7625E6D1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4D3DD-DA33-8A5D-5FFC-7206AF6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6608C-6548-264E-E60A-200106C22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0E68-FD86-3F9B-09DF-A6AD7385E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7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DB0C-817D-D1C1-9CA8-AF753065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ED567-419C-5827-F1D3-B75DFF798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947E7-726C-603B-44E4-9F7344A0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44A6-DE40-EDFD-6432-114A3410B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22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DB0C-817D-D1C1-9CA8-AF753065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ED567-419C-5827-F1D3-B75DFF798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947E7-726C-603B-44E4-9F7344A0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44A6-DE40-EDFD-6432-114A3410B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0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r>
              <a:rPr lang="en-US" sz="4267" dirty="0">
                <a:solidFill>
                  <a:srgbClr val="F9451B"/>
                </a:solidFill>
              </a:rPr>
              <a:t/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r>
              <a:rPr lang="en-US" sz="4267" dirty="0">
                <a:solidFill>
                  <a:srgbClr val="F9451B"/>
                </a:solidFill>
              </a:rPr>
              <a:t/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 dirty="0"/>
              <a:t>CIAM Project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baseline="30000" dirty="0"/>
              <a:t>13th</a:t>
            </a:r>
            <a:r>
              <a:rPr lang="en-US" dirty="0"/>
              <a:t> Dec 2024</a:t>
            </a:r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Dashboard Status 22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November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734594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70756" y="2878695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6242" y="4421688"/>
            <a:ext cx="12161520" cy="24188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9385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50335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477773"/>
              </p:ext>
            </p:extLst>
          </p:nvPr>
        </p:nvGraphicFramePr>
        <p:xfrm>
          <a:off x="5070756" y="3166650"/>
          <a:ext cx="7121236" cy="122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15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080649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2508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48124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of data metrics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the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available now and creation of calculated field views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14759"/>
                  </a:ext>
                </a:extLst>
              </a:tr>
              <a:tr h="48124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1006769"/>
            <a:ext cx="777016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All Market Data loaded into AWS layer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Aggregated views with feedback implemented for Account and Profile Fact tables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changed Tableau dashboard data source from Athena tables to aggregated views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Business review of CIAM dashboards planned with Matt and Elliot on 22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Nov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validation with the Praveen for all the identified metrics/additional KPIs to be included as part of the model (Ongoing)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9210273" y="406474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062271" y="1265707"/>
          <a:ext cx="4119418" cy="1496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789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743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CIAM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Dashboard: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support on building an integrated data staging layer &amp; Tableau dashboards with integration to AWS S3 with Snowflake &amp; Adobe as the source of the data to drive and integrated data layer for better BI &amp; Insights, Auto 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procedures to create Customer and Customer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views in Tableau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6340"/>
              </p:ext>
            </p:extLst>
          </p:nvPr>
        </p:nvGraphicFramePr>
        <p:xfrm>
          <a:off x="13853" y="4719196"/>
          <a:ext cx="12163910" cy="149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29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276437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4650127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053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ETL Glue Jobs Configuration,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&amp; Deployment environment for enabling the continuous data ingestion and integration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testing out the AWS glue crawlers and job scheduling basis the current access to identify/mitigate any challenges early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 and validation of the complete data set, any data issues may delay the timelines as the access was delayed and in progress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11/11/2024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iteratively validating the new data and data refresh to ensure the data integrity and values are in line with business understanding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Ongoing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validation and alignment to the business logic/metrics leading to iterative development/changes of the BI dashboard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11/14/2024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Collaborating with Praveen/Cox Teams to get the business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inputs and vision for continuous improvements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28420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285715" y="513788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285715" y="5555918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7285715" y="594146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8AE372A-3E9D-C961-D64B-7C0DCEECDE47}"/>
              </a:ext>
            </a:extLst>
          </p:cNvPr>
          <p:cNvSpPr/>
          <p:nvPr/>
        </p:nvSpPr>
        <p:spPr>
          <a:xfrm>
            <a:off x="7284253" y="51349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14952AB-A806-AA51-6B9A-2C686F9BE93F}"/>
              </a:ext>
            </a:extLst>
          </p:cNvPr>
          <p:cNvSpPr/>
          <p:nvPr/>
        </p:nvSpPr>
        <p:spPr>
          <a:xfrm>
            <a:off x="9210589" y="3577406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4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Health Scorecard/CB Dashboard Status 22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November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836194"/>
            <a:ext cx="7772401" cy="27213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58975" y="3035629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244" y="4781897"/>
            <a:ext cx="1216152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014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494123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058974" y="3318651"/>
          <a:ext cx="7121237" cy="108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874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951346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560944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1929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07085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validation of the sub metrics for the remaining features for Health Scorecard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8209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Values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 for all features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8367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2231" y="1120922"/>
            <a:ext cx="7659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Health score dashboard: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has completed the Health Scorecard dashboards integrated directly to AWS S3 for the Smart Help Feature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Additionally BI team is working on including new metrics including the containment rates for Smart help Features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team is working on the data layer for the ingestion of all the remaining self help features and derived metrics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&amp; BI teams are working together with Praveen for the validation of metrics for both CB &amp; Health scorecard</a:t>
            </a:r>
          </a:p>
          <a:p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CB Dashboard: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Team has completed the Athena queries to fetch the data for BI dashboards visualization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is working on 1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cut dashboard to be taken to business stakeholders for review on metrics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770170" y="1265708"/>
          <a:ext cx="4407592" cy="16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07592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1906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3388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 dashboard: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support on building an integrated data staging layer &amp; Tableau dashboards with integration to AWS S3 as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is the source of the data.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procedures.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 Dashboard: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support to create a query for new metrics for dashboard. (Profile and Adoption). And create a table in Athena for visualization through Tableau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1244" y="5068588"/>
          <a:ext cx="12163910" cy="115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5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431637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620027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3502972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585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 score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Multiple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features have variations with the derived metrics calculation, so team has to perform addnl. due diligence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reviewing the code in Python on Glue to fix the issues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Data for CB dashboard is yet to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 ingested into AWS S3 so the team will have to create ingestion and integration pipelines post data availability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leveraging Athena queries and Glue jobs so the development curve is less later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</a:tbl>
          </a:graphicData>
        </a:graphic>
      </p:graphicFrame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858367" y="5552122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858367" y="5951683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9299246" y="4100623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47DAAF6-DF74-8B1C-D2E5-FFE822791E43}"/>
              </a:ext>
            </a:extLst>
          </p:cNvPr>
          <p:cNvSpPr/>
          <p:nvPr/>
        </p:nvSpPr>
        <p:spPr>
          <a:xfrm>
            <a:off x="9303881" y="3701048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2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C2195-3FB2-68F9-1623-1286A58E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5CADE-0B84-BD23-DCB3-098672861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44DB-E6C4-F1C0-29DF-F331F6CC2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531A22F-3822-0BBD-0389-6B7C774C4562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B06D49EF-F516-5DEB-B7F5-8D085DB01BFA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3B6E64-2359-D9A3-BEF0-F4F39BE9F843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599CC0-8E77-CA5A-0E9F-678478FCF3E8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D5C44A-A295-E88A-B970-14A62DE23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3303435"/>
              </p:ext>
            </p:extLst>
          </p:nvPr>
        </p:nvGraphicFramePr>
        <p:xfrm>
          <a:off x="489727" y="578216"/>
          <a:ext cx="10788282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290AA-09C0-BC79-482B-A1AB4AAB4D53}"/>
              </a:ext>
            </a:extLst>
          </p:cNvPr>
          <p:cNvCxnSpPr>
            <a:cxnSpLocks/>
          </p:cNvCxnSpPr>
          <p:nvPr/>
        </p:nvCxnSpPr>
        <p:spPr>
          <a:xfrm>
            <a:off x="489727" y="1939132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B5D4D5-6E02-C837-1424-8BD4D745BB17}"/>
              </a:ext>
            </a:extLst>
          </p:cNvPr>
          <p:cNvSpPr txBox="1"/>
          <p:nvPr/>
        </p:nvSpPr>
        <p:spPr>
          <a:xfrm>
            <a:off x="1072139" y="1509629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0F180-719E-6E26-BA37-79D43CB51865}"/>
              </a:ext>
            </a:extLst>
          </p:cNvPr>
          <p:cNvSpPr/>
          <p:nvPr/>
        </p:nvSpPr>
        <p:spPr>
          <a:xfrm>
            <a:off x="4149073" y="1871060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14CE7-CB8D-A9BD-9B25-D40D4D350B33}"/>
              </a:ext>
            </a:extLst>
          </p:cNvPr>
          <p:cNvSpPr txBox="1"/>
          <p:nvPr/>
        </p:nvSpPr>
        <p:spPr>
          <a:xfrm>
            <a:off x="3947189" y="1515133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5D807F-B388-663D-79FB-59086B1AEA70}"/>
              </a:ext>
            </a:extLst>
          </p:cNvPr>
          <p:cNvSpPr/>
          <p:nvPr/>
        </p:nvSpPr>
        <p:spPr>
          <a:xfrm>
            <a:off x="7143373" y="1873479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D617-A77D-8549-7554-BBF1FF633380}"/>
              </a:ext>
            </a:extLst>
          </p:cNvPr>
          <p:cNvSpPr txBox="1"/>
          <p:nvPr/>
        </p:nvSpPr>
        <p:spPr>
          <a:xfrm>
            <a:off x="6936280" y="1479824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75042C-7814-BAA3-3372-BF17E9DE68E2}"/>
              </a:ext>
            </a:extLst>
          </p:cNvPr>
          <p:cNvSpPr/>
          <p:nvPr/>
        </p:nvSpPr>
        <p:spPr>
          <a:xfrm>
            <a:off x="10295979" y="1871215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A612E-0E5F-DE1B-19D3-C8B59B13BAF0}"/>
              </a:ext>
            </a:extLst>
          </p:cNvPr>
          <p:cNvSpPr txBox="1"/>
          <p:nvPr/>
        </p:nvSpPr>
        <p:spPr>
          <a:xfrm>
            <a:off x="10004988" y="1520783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830160" y="1860028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098ED45-842C-2E23-B43A-40E0B3F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- Milestones and Planned Action items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785DF7-DBD8-3B7B-BB25-677DA6FA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06943"/>
              </p:ext>
            </p:extLst>
          </p:nvPr>
        </p:nvGraphicFramePr>
        <p:xfrm>
          <a:off x="511730" y="2095870"/>
          <a:ext cx="11088088" cy="389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095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970324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318665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1318665">
                  <a:extLst>
                    <a:ext uri="{9D8B030D-6E8A-4147-A177-3AD203B41FA5}">
                      <a16:colId xmlns:a16="http://schemas.microsoft.com/office/drawing/2014/main" val="4028062753"/>
                    </a:ext>
                  </a:extLst>
                </a:gridCol>
                <a:gridCol w="3010339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395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325127">
                <a:tc gridSpan="5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Engineering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Glue Job review, Optimization opportunity, other ETL alternative identification and proposal and Alignment with Cox Infra Team for deployment on Prod and Non/Prod environment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 with Cox Infra team for Cost and Performance optimization review and approval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52832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Enhancement to existing data model to include additional business metrics For Ex. Emails, SMS bounce rates etc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Data sources and Business Logic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5283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and Aggregate View optimization ( For existing and additional data sources)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Going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325127">
                <a:tc gridSpan="5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Development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06306"/>
                  </a:ext>
                </a:extLst>
              </a:tr>
              <a:tr h="52832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and Validation of new metrics based on enhanced data model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Data sources and Business Logic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7628"/>
                  </a:ext>
                </a:extLst>
              </a:tr>
              <a:tr h="52832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for continuous improvement from design, performance and optimization opportunities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Going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2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C9A84-006A-9BD1-2BF8-E152C197B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F2E5-A544-EA08-8BA8-B67AB067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- Metric Gaps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BD59D-02B0-F8D5-F9A2-B72884E1B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E79AC5-11DB-05FC-4D28-DFBC41F16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902C3F7-96CE-7876-77DA-70A161816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994595"/>
              </p:ext>
            </p:extLst>
          </p:nvPr>
        </p:nvGraphicFramePr>
        <p:xfrm>
          <a:off x="323272" y="787739"/>
          <a:ext cx="11217087" cy="359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8243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981285">
                  <a:extLst>
                    <a:ext uri="{9D8B030D-6E8A-4147-A177-3AD203B41FA5}">
                      <a16:colId xmlns:a16="http://schemas.microsoft.com/office/drawing/2014/main" val="3745118659"/>
                    </a:ext>
                  </a:extLst>
                </a:gridCol>
                <a:gridCol w="5255172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2932387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2837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View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 Data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75429">
                <a:tc rowSpan="6"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 Data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are sourced from BAU tables, need to switch too Vibe Hub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 Vibe Hub Launch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27542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TSV Enrolled &amp; Factor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Splunk source is understated, need to update source query in Splunk and fix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Jan’25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75429">
                <a:tc vMerge="1"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Authorized Status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not identified for billing permission at profile level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Jan’25 TBD Discussing with IDM BIS team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7542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Email/SMS Bounce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recently identified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Dec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7542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Digital Adoption Buckets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process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Dec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7542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302339">
                <a:tc rowSpan="5"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-Registration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is unknown, in discussion with OSS/DSS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Jan’25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/Feb’25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30233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–Registration Pwd Chg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Source is unknown, in discussion with OSS/DSS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Jan’25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956474"/>
                  </a:ext>
                </a:extLst>
              </a:tr>
              <a:tr h="302339">
                <a:tc vMerge="1"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Offline Authentication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is being identified, once identified need to ingest into AWS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7981"/>
                  </a:ext>
                </a:extLst>
              </a:tr>
              <a:tr h="30233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Online Authentication Failure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Waiting on DSS to move to AWS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932402"/>
                  </a:ext>
                </a:extLst>
              </a:tr>
              <a:tr h="302339">
                <a:tc vMerge="1">
                  <a:txBody>
                    <a:bodyPr/>
                    <a:lstStyle/>
                    <a:p>
                      <a:pPr algn="ctr"/>
                      <a:endParaRPr lang="en-US" sz="1000" b="1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 Methods (link/otp)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 is unknown, will need to implement tracking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2792"/>
                  </a:ext>
                </a:extLst>
              </a:tr>
            </a:tbl>
          </a:graphicData>
        </a:graphic>
      </p:graphicFrame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C5E351CE-F23A-11B1-6A2F-A63E0CFB2530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BEBB1913-28DE-961C-9C2C-02935EE1DEA2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4EE287-179F-90DF-6A21-D171078576F0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DDD9B5-950C-E493-29D6-92664C5646B8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</p:spTree>
    <p:extLst>
      <p:ext uri="{BB962C8B-B14F-4D97-AF65-F5344CB8AC3E}">
        <p14:creationId xmlns:p14="http://schemas.microsoft.com/office/powerpoint/2010/main" val="44244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C2195-3FB2-68F9-1623-1286A58E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5CADE-0B84-BD23-DCB3-098672861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44DB-E6C4-F1C0-29DF-F331F6CC2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531A22F-3822-0BBD-0389-6B7C774C4562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B06D49EF-F516-5DEB-B7F5-8D085DB01BFA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3B6E64-2359-D9A3-BEF0-F4F39BE9F843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599CC0-8E77-CA5A-0E9F-678478FCF3E8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D5C44A-A295-E88A-B970-14A62DE23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395008"/>
              </p:ext>
            </p:extLst>
          </p:nvPr>
        </p:nvGraphicFramePr>
        <p:xfrm>
          <a:off x="489727" y="700138"/>
          <a:ext cx="11192256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290AA-09C0-BC79-482B-A1AB4AAB4D53}"/>
              </a:ext>
            </a:extLst>
          </p:cNvPr>
          <p:cNvCxnSpPr>
            <a:cxnSpLocks/>
          </p:cNvCxnSpPr>
          <p:nvPr/>
        </p:nvCxnSpPr>
        <p:spPr>
          <a:xfrm>
            <a:off x="489727" y="1939132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B5D4D5-6E02-C837-1424-8BD4D745BB17}"/>
              </a:ext>
            </a:extLst>
          </p:cNvPr>
          <p:cNvSpPr txBox="1"/>
          <p:nvPr/>
        </p:nvSpPr>
        <p:spPr>
          <a:xfrm>
            <a:off x="1072139" y="154973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0F180-719E-6E26-BA37-79D43CB51865}"/>
              </a:ext>
            </a:extLst>
          </p:cNvPr>
          <p:cNvSpPr/>
          <p:nvPr/>
        </p:nvSpPr>
        <p:spPr>
          <a:xfrm>
            <a:off x="4331957" y="1871060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14CE7-CB8D-A9BD-9B25-D40D4D350B33}"/>
              </a:ext>
            </a:extLst>
          </p:cNvPr>
          <p:cNvSpPr txBox="1"/>
          <p:nvPr/>
        </p:nvSpPr>
        <p:spPr>
          <a:xfrm>
            <a:off x="4158684" y="1549732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27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5D807F-B388-663D-79FB-59086B1AEA70}"/>
              </a:ext>
            </a:extLst>
          </p:cNvPr>
          <p:cNvSpPr/>
          <p:nvPr/>
        </p:nvSpPr>
        <p:spPr>
          <a:xfrm>
            <a:off x="7465596" y="1873479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D617-A77D-8549-7554-BBF1FF633380}"/>
              </a:ext>
            </a:extLst>
          </p:cNvPr>
          <p:cNvSpPr txBox="1"/>
          <p:nvPr/>
        </p:nvSpPr>
        <p:spPr>
          <a:xfrm>
            <a:off x="7245229" y="1549732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Jan 03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75042C-7814-BAA3-3372-BF17E9DE68E2}"/>
              </a:ext>
            </a:extLst>
          </p:cNvPr>
          <p:cNvSpPr/>
          <p:nvPr/>
        </p:nvSpPr>
        <p:spPr>
          <a:xfrm>
            <a:off x="10478863" y="1871215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A612E-0E5F-DE1B-19D3-C8B59B13BAF0}"/>
              </a:ext>
            </a:extLst>
          </p:cNvPr>
          <p:cNvSpPr txBox="1"/>
          <p:nvPr/>
        </p:nvSpPr>
        <p:spPr>
          <a:xfrm>
            <a:off x="10304523" y="1549732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TBD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1265597" y="1860028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098ED45-842C-2E23-B43A-40E0B3F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CB &amp; Health Scorecard -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Milestones and Planned Action items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785DF7-DBD8-3B7B-BB25-677DA6FA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73630"/>
              </p:ext>
            </p:extLst>
          </p:nvPr>
        </p:nvGraphicFramePr>
        <p:xfrm>
          <a:off x="511730" y="2095872"/>
          <a:ext cx="11170253" cy="381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220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977514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328436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1328436">
                  <a:extLst>
                    <a:ext uri="{9D8B030D-6E8A-4147-A177-3AD203B41FA5}">
                      <a16:colId xmlns:a16="http://schemas.microsoft.com/office/drawing/2014/main" val="4028062753"/>
                    </a:ext>
                  </a:extLst>
                </a:gridCol>
                <a:gridCol w="3032647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4038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332111">
                <a:tc gridSpan="5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Engineering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56454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Designing a dynamic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model for the hierarchical metrics for Health Scorecard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Data sources and Business Logic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564546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Ingesting the source CB &amp; Health Scorecard data into the AWS tables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 with Cox Infra team for Cost and Performance optimization review and approval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259314"/>
                  </a:ext>
                </a:extLst>
              </a:tr>
              <a:tr h="539679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Query and Aggregate View optimization ( For existing and additional data sources)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Jan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332111">
                <a:tc gridSpan="5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</a:t>
                      </a: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Development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06306"/>
                  </a:ext>
                </a:extLst>
              </a:tr>
              <a:tr h="53967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Tableau dashboard framework for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CB &amp; Health Scorecard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 a Data Staging layer for multiple calculated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fields in the excel dashboards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7628"/>
                  </a:ext>
                </a:extLst>
              </a:tr>
              <a:tr h="53967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all features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into the Tableau Dashboards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Data sources and Business Logic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77734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1262326" y="1871060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C2195-3FB2-68F9-1623-1286A58E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5CADE-0B84-BD23-DCB3-098672861B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44DB-E6C4-F1C0-29DF-F331F6CC2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D5C44A-A295-E88A-B970-14A62DE23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2753341"/>
              </p:ext>
            </p:extLst>
          </p:nvPr>
        </p:nvGraphicFramePr>
        <p:xfrm>
          <a:off x="498436" y="935269"/>
          <a:ext cx="10788282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C290AA-09C0-BC79-482B-A1AB4AAB4D53}"/>
              </a:ext>
            </a:extLst>
          </p:cNvPr>
          <p:cNvCxnSpPr>
            <a:cxnSpLocks/>
          </p:cNvCxnSpPr>
          <p:nvPr/>
        </p:nvCxnSpPr>
        <p:spPr>
          <a:xfrm>
            <a:off x="498436" y="2296185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B5D4D5-6E02-C837-1424-8BD4D745BB17}"/>
              </a:ext>
            </a:extLst>
          </p:cNvPr>
          <p:cNvSpPr txBox="1"/>
          <p:nvPr/>
        </p:nvSpPr>
        <p:spPr>
          <a:xfrm>
            <a:off x="1080848" y="185735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13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0F180-719E-6E26-BA37-79D43CB51865}"/>
              </a:ext>
            </a:extLst>
          </p:cNvPr>
          <p:cNvSpPr/>
          <p:nvPr/>
        </p:nvSpPr>
        <p:spPr>
          <a:xfrm>
            <a:off x="4323248" y="2228113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514CE7-CB8D-A9BD-9B25-D40D4D350B33}"/>
              </a:ext>
            </a:extLst>
          </p:cNvPr>
          <p:cNvSpPr txBox="1"/>
          <p:nvPr/>
        </p:nvSpPr>
        <p:spPr>
          <a:xfrm>
            <a:off x="4099608" y="1857356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27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5D807F-B388-663D-79FB-59086B1AEA70}"/>
              </a:ext>
            </a:extLst>
          </p:cNvPr>
          <p:cNvSpPr/>
          <p:nvPr/>
        </p:nvSpPr>
        <p:spPr>
          <a:xfrm>
            <a:off x="7291421" y="2230532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D617-A77D-8549-7554-BBF1FF633380}"/>
              </a:ext>
            </a:extLst>
          </p:cNvPr>
          <p:cNvSpPr txBox="1"/>
          <p:nvPr/>
        </p:nvSpPr>
        <p:spPr>
          <a:xfrm>
            <a:off x="7118368" y="1857356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75042C-7814-BAA3-3372-BF17E9DE68E2}"/>
              </a:ext>
            </a:extLst>
          </p:cNvPr>
          <p:cNvSpPr/>
          <p:nvPr/>
        </p:nvSpPr>
        <p:spPr>
          <a:xfrm>
            <a:off x="10139223" y="2228268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A612E-0E5F-DE1B-19D3-C8B59B13BAF0}"/>
              </a:ext>
            </a:extLst>
          </p:cNvPr>
          <p:cNvSpPr txBox="1"/>
          <p:nvPr/>
        </p:nvSpPr>
        <p:spPr>
          <a:xfrm>
            <a:off x="10013697" y="1857356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30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1365653" y="2233944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098ED45-842C-2E23-B43A-40E0B3F8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UAT Testing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Project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- Milestones and Planned Action items 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785DF7-DBD8-3B7B-BB25-677DA6FAD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62092"/>
              </p:ext>
            </p:extLst>
          </p:nvPr>
        </p:nvGraphicFramePr>
        <p:xfrm>
          <a:off x="520439" y="2452925"/>
          <a:ext cx="10766278" cy="3306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517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939438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2253550"/>
                    </a:ext>
                  </a:extLst>
                </a:gridCol>
                <a:gridCol w="1513614">
                  <a:extLst>
                    <a:ext uri="{9D8B030D-6E8A-4147-A177-3AD203B41FA5}">
                      <a16:colId xmlns:a16="http://schemas.microsoft.com/office/drawing/2014/main" val="65973005"/>
                    </a:ext>
                  </a:extLst>
                </a:gridCol>
                <a:gridCol w="2423069">
                  <a:extLst>
                    <a:ext uri="{9D8B030D-6E8A-4147-A177-3AD203B41FA5}">
                      <a16:colId xmlns:a16="http://schemas.microsoft.com/office/drawing/2014/main" val="3790413650"/>
                    </a:ext>
                  </a:extLst>
                </a:gridCol>
              </a:tblGrid>
              <a:tr h="3590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Activities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95287">
                <a:tc gridSpan="5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Tableau UAT Testing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664395">
                <a:tc>
                  <a:txBody>
                    <a:bodyPr/>
                    <a:lstStyle/>
                    <a:p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Publish all the 11 identified dashboards to dev server and refresh the data sources till the most current dates available in data tables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to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Tableau dev servers, share point and the UAT tracker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parity testing of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all the dashboards,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views, worksheets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the metrics between the dev and the prod server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 Team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to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Tableau dev &amp; prod servers to do parity analysis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Collaborate with the data teams for open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issues and keep sharing the deltas and issues identified with data parity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 Team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Manually refresh the data as the dev server extract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scheduling is not working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95287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Iterate the parity testing and identification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metrics with gaps and complete the validation &amp; UAT testing process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 Team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Progress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ongoing data updates and successful refresh of the data in tableau dev server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06306"/>
                  </a:ext>
                </a:extLst>
              </a:tr>
              <a:tr h="479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team with the production deployment and provide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support on any issues identified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 Team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7628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1365653" y="2246540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4319426" y="2228113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87F9BE-9686-F9FC-EB93-F2DF36308B1A}"/>
              </a:ext>
            </a:extLst>
          </p:cNvPr>
          <p:cNvSpPr/>
          <p:nvPr/>
        </p:nvSpPr>
        <p:spPr>
          <a:xfrm>
            <a:off x="7287879" y="2229122"/>
            <a:ext cx="128016" cy="128016"/>
          </a:xfrm>
          <a:prstGeom prst="ellipse">
            <a:avLst/>
          </a:prstGeom>
          <a:solidFill>
            <a:srgbClr val="FC9318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531A22F-3822-0BBD-0389-6B7C774C4562}"/>
              </a:ext>
            </a:extLst>
          </p:cNvPr>
          <p:cNvSpPr/>
          <p:nvPr/>
        </p:nvSpPr>
        <p:spPr>
          <a:xfrm>
            <a:off x="9974314" y="10703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06D49EF-F516-5DEB-B7F5-8D085DB01BFA}"/>
              </a:ext>
            </a:extLst>
          </p:cNvPr>
          <p:cNvSpPr/>
          <p:nvPr/>
        </p:nvSpPr>
        <p:spPr>
          <a:xfrm>
            <a:off x="10898741" y="10703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3B6E64-2359-D9A3-BEF0-F4F39BE9F843}"/>
              </a:ext>
            </a:extLst>
          </p:cNvPr>
          <p:cNvSpPr txBox="1"/>
          <p:nvPr/>
        </p:nvSpPr>
        <p:spPr>
          <a:xfrm>
            <a:off x="10071887" y="60203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Medium Risk 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99CC0-8E77-CA5A-0E9F-678478FCF3E8}"/>
              </a:ext>
            </a:extLst>
          </p:cNvPr>
          <p:cNvSpPr txBox="1"/>
          <p:nvPr/>
        </p:nvSpPr>
        <p:spPr>
          <a:xfrm>
            <a:off x="10991419" y="60203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Low Risk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01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77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Milestones – 13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December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54957"/>
              </p:ext>
            </p:extLst>
          </p:nvPr>
        </p:nvGraphicFramePr>
        <p:xfrm>
          <a:off x="240781" y="2147618"/>
          <a:ext cx="11710437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68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889134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208327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2758454">
                  <a:extLst>
                    <a:ext uri="{9D8B030D-6E8A-4147-A177-3AD203B41FA5}">
                      <a16:colId xmlns:a16="http://schemas.microsoft.com/office/drawing/2014/main" val="358449491"/>
                    </a:ext>
                  </a:extLst>
                </a:gridCol>
                <a:gridCol w="2758454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1212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Milestone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Progress This Week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199227">
                <a:tc gridSpan="5"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site = 186, correct metric calculation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validated/feedbacks worked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metrics are WIP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all markets data for last 13 months in sandbox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Infra challenges and aggregated view development delayed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 tableau dashboard to new view and validate metrics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switched to aggregated view. Metrics re-formation and data validation WIP. ETA 21st Nov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glue job to incremental data load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90582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all sites, correct metric calculations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into the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offline metrics to tables and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data/logic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on the pending metrics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data/logic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240284">
                <a:tc gridSpan="5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0630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site = 186, correct metric calculation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metrics are WIP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data/logic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177628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all markets data for last 13 months in sandbox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77734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 tableau dashboard to new view and validate metrics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Availability of the complete data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switch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1019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business on pending derived metrics source/logic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Need some inputs from business as well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56451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all sites, correct metric calculations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into the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7420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Close on the pending metrics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data/logic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420445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6679B6-D679-9FF0-7A95-D2A29E24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503787"/>
              </p:ext>
            </p:extLst>
          </p:nvPr>
        </p:nvGraphicFramePr>
        <p:xfrm>
          <a:off x="586468" y="829131"/>
          <a:ext cx="10691542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280F3-21B8-0D16-AF7C-5EB5BAE2E006}"/>
              </a:ext>
            </a:extLst>
          </p:cNvPr>
          <p:cNvCxnSpPr>
            <a:cxnSpLocks/>
          </p:cNvCxnSpPr>
          <p:nvPr/>
        </p:nvCxnSpPr>
        <p:spPr>
          <a:xfrm>
            <a:off x="586468" y="2054300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806BED7-3331-1FCD-AEA1-528D85E84368}"/>
              </a:ext>
            </a:extLst>
          </p:cNvPr>
          <p:cNvSpPr/>
          <p:nvPr/>
        </p:nvSpPr>
        <p:spPr>
          <a:xfrm>
            <a:off x="956440" y="1980724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AD573-0A83-6DDE-E196-F04BABB8268F}"/>
              </a:ext>
            </a:extLst>
          </p:cNvPr>
          <p:cNvSpPr txBox="1"/>
          <p:nvPr/>
        </p:nvSpPr>
        <p:spPr>
          <a:xfrm>
            <a:off x="769075" y="1719114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CA5A89-A1CC-3CD0-3A16-02BC751CF777}"/>
              </a:ext>
            </a:extLst>
          </p:cNvPr>
          <p:cNvSpPr/>
          <p:nvPr/>
        </p:nvSpPr>
        <p:spPr>
          <a:xfrm>
            <a:off x="2782774" y="1986228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8A955-3415-10AA-BC13-1CEDDD58E33D}"/>
              </a:ext>
            </a:extLst>
          </p:cNvPr>
          <p:cNvSpPr txBox="1"/>
          <p:nvPr/>
        </p:nvSpPr>
        <p:spPr>
          <a:xfrm>
            <a:off x="2537701" y="17246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6B0DC2-DA8D-B8EF-9BCF-F91FFFAACD6D}"/>
              </a:ext>
            </a:extLst>
          </p:cNvPr>
          <p:cNvSpPr/>
          <p:nvPr/>
        </p:nvSpPr>
        <p:spPr>
          <a:xfrm>
            <a:off x="4609108" y="1980724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5EA62-C06E-63D1-6087-47ED2E12EAD5}"/>
              </a:ext>
            </a:extLst>
          </p:cNvPr>
          <p:cNvSpPr txBox="1"/>
          <p:nvPr/>
        </p:nvSpPr>
        <p:spPr>
          <a:xfrm>
            <a:off x="4378462" y="1719114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2ED53C-88E7-D1A5-5F80-BCD2DB8D8B68}"/>
              </a:ext>
            </a:extLst>
          </p:cNvPr>
          <p:cNvSpPr/>
          <p:nvPr/>
        </p:nvSpPr>
        <p:spPr>
          <a:xfrm>
            <a:off x="6435442" y="1956897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63A31-9247-B66F-3BEF-B1107347B486}"/>
              </a:ext>
            </a:extLst>
          </p:cNvPr>
          <p:cNvSpPr txBox="1"/>
          <p:nvPr/>
        </p:nvSpPr>
        <p:spPr>
          <a:xfrm>
            <a:off x="6219223" y="1695287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25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4DC06E-8B4C-92A8-A34A-1F62CB158312}"/>
              </a:ext>
            </a:extLst>
          </p:cNvPr>
          <p:cNvSpPr/>
          <p:nvPr/>
        </p:nvSpPr>
        <p:spPr>
          <a:xfrm>
            <a:off x="8261776" y="1960983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363342-108F-ED2E-7A5C-A7F7E03D4AA8}"/>
              </a:ext>
            </a:extLst>
          </p:cNvPr>
          <p:cNvSpPr txBox="1"/>
          <p:nvPr/>
        </p:nvSpPr>
        <p:spPr>
          <a:xfrm>
            <a:off x="8059984" y="1699373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F39EDB-B3D1-6DDD-1132-5592EDD44E71}"/>
              </a:ext>
            </a:extLst>
          </p:cNvPr>
          <p:cNvSpPr/>
          <p:nvPr/>
        </p:nvSpPr>
        <p:spPr>
          <a:xfrm>
            <a:off x="10088110" y="1980724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52A43-55FC-4CD6-66C7-36BA2A21605E}"/>
              </a:ext>
            </a:extLst>
          </p:cNvPr>
          <p:cNvSpPr txBox="1"/>
          <p:nvPr/>
        </p:nvSpPr>
        <p:spPr>
          <a:xfrm>
            <a:off x="9900745" y="1719114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AAE7A1-5331-9FA0-D8AB-B3668ED6CF8B}"/>
              </a:ext>
            </a:extLst>
          </p:cNvPr>
          <p:cNvSpPr/>
          <p:nvPr/>
        </p:nvSpPr>
        <p:spPr>
          <a:xfrm>
            <a:off x="2780486" y="1984333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F7D291-91B2-EB59-8A05-3BE225FF9FA2}"/>
              </a:ext>
            </a:extLst>
          </p:cNvPr>
          <p:cNvSpPr/>
          <p:nvPr/>
        </p:nvSpPr>
        <p:spPr>
          <a:xfrm>
            <a:off x="4598647" y="1973702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EE6012-0013-C469-F276-1177604AC792}"/>
              </a:ext>
            </a:extLst>
          </p:cNvPr>
          <p:cNvSpPr/>
          <p:nvPr/>
        </p:nvSpPr>
        <p:spPr>
          <a:xfrm>
            <a:off x="6429431" y="1954422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CF1C57-AE54-7573-FBF3-4B12D5888CDA}"/>
              </a:ext>
            </a:extLst>
          </p:cNvPr>
          <p:cNvSpPr/>
          <p:nvPr/>
        </p:nvSpPr>
        <p:spPr>
          <a:xfrm>
            <a:off x="10102343" y="1979798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3E4313-9396-3656-E3A6-88447E47B192}"/>
              </a:ext>
            </a:extLst>
          </p:cNvPr>
          <p:cNvSpPr/>
          <p:nvPr/>
        </p:nvSpPr>
        <p:spPr>
          <a:xfrm>
            <a:off x="8264213" y="195659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C1EA-7477-EFD8-ACE4-9AF8A989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747-F09D-9734-214B-753C030F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Status – 22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November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A894-E806-37E0-20B3-822428189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BAA1-7ABE-0E8B-2CE7-909155A05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C0FC96-470A-D740-8E2E-5B2DC8D38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65357"/>
              </p:ext>
            </p:extLst>
          </p:nvPr>
        </p:nvGraphicFramePr>
        <p:xfrm>
          <a:off x="323272" y="787739"/>
          <a:ext cx="11443855" cy="550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639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5343144">
                  <a:extLst>
                    <a:ext uri="{9D8B030D-6E8A-4147-A177-3AD203B41FA5}">
                      <a16:colId xmlns:a16="http://schemas.microsoft.com/office/drawing/2014/main" val="3745118659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28377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Pending Tasks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Target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Dim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i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9675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7542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Dim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of 13 months is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progress and timing out in Athena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3X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(Account Dim) records are to be ingested into AWS, Athen is timing out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7981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working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ingest data in batches/partitions and other alternatives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Increase Athena time out as an exception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93240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279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20984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Daily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ingested without the time key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5447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44665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08134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 Daily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ingested without the time key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3608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09212"/>
                  </a:ext>
                </a:extLst>
              </a:tr>
              <a:tr h="302339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 User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was ingested without the time key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Shital/Gokul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92651"/>
                  </a:ext>
                </a:extLst>
              </a:tr>
            </a:tbl>
          </a:graphicData>
        </a:graphic>
      </p:graphicFrame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3422150-0BEA-758F-310B-B3DC2D2B0E6E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1407D37-265B-246A-2F5F-AAFADA542028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56523-2397-7D97-BED2-6B70527C6BDC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B006EF-6F39-65EC-E27D-CE003265D113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</p:spTree>
    <p:extLst>
      <p:ext uri="{BB962C8B-B14F-4D97-AF65-F5344CB8AC3E}">
        <p14:creationId xmlns:p14="http://schemas.microsoft.com/office/powerpoint/2010/main" val="3278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C1EA-7477-EFD8-ACE4-9AF8A989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747-F09D-9734-214B-753C030F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Gantt. Status – 22</a:t>
            </a:r>
            <a:r>
              <a:rPr lang="en-US" sz="2800" baseline="30000" dirty="0">
                <a:latin typeface="+mj-lt"/>
                <a:cs typeface="Arial" panose="020B0604020202020204" pitchFamily="34" charset="0"/>
              </a:rPr>
              <a:t>nd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285A93"/>
                </a:solidFill>
                <a:latin typeface="Calibri Light" panose="020F0302020204030204"/>
                <a:cs typeface="Arial" panose="020B0604020202020204" pitchFamily="34" charset="0"/>
              </a:rPr>
              <a:t>November 2024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A894-E806-37E0-20B3-822428189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BAA1-7ABE-0E8B-2CE7-909155A05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3422150-0BEA-758F-310B-B3DC2D2B0E6E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1407D37-265B-246A-2F5F-AAFADA542028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56523-2397-7D97-BED2-6B70527C6BDC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B006EF-6F39-65EC-E27D-CE003265D113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28100"/>
              </p:ext>
            </p:extLst>
          </p:nvPr>
        </p:nvGraphicFramePr>
        <p:xfrm>
          <a:off x="396443" y="854448"/>
          <a:ext cx="11192613" cy="5149189"/>
        </p:xfrm>
        <a:graphic>
          <a:graphicData uri="http://schemas.openxmlformats.org/drawingml/2006/table">
            <a:tbl>
              <a:tblPr firstRow="1" firstCol="1" bandRow="1"/>
              <a:tblGrid>
                <a:gridCol w="1621909">
                  <a:extLst>
                    <a:ext uri="{9D8B030D-6E8A-4147-A177-3AD203B41FA5}">
                      <a16:colId xmlns:a16="http://schemas.microsoft.com/office/drawing/2014/main" val="2772420419"/>
                    </a:ext>
                  </a:extLst>
                </a:gridCol>
                <a:gridCol w="1621909">
                  <a:extLst>
                    <a:ext uri="{9D8B030D-6E8A-4147-A177-3AD203B41FA5}">
                      <a16:colId xmlns:a16="http://schemas.microsoft.com/office/drawing/2014/main" val="2618318924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974654839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711473444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10451774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265653532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798541391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84574436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464322797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260005292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79758082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2390239122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2308243515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941078327"/>
                    </a:ext>
                  </a:extLst>
                </a:gridCol>
                <a:gridCol w="379883">
                  <a:extLst>
                    <a:ext uri="{9D8B030D-6E8A-4147-A177-3AD203B41FA5}">
                      <a16:colId xmlns:a16="http://schemas.microsoft.com/office/drawing/2014/main" val="94522707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651852523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642752921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1711937535"/>
                    </a:ext>
                  </a:extLst>
                </a:gridCol>
                <a:gridCol w="473057">
                  <a:extLst>
                    <a:ext uri="{9D8B030D-6E8A-4147-A177-3AD203B41FA5}">
                      <a16:colId xmlns:a16="http://schemas.microsoft.com/office/drawing/2014/main" val="3184623783"/>
                    </a:ext>
                  </a:extLst>
                </a:gridCol>
              </a:tblGrid>
              <a:tr h="34226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Activities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12-Aug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19-Aug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26-Aug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2-Sep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9-Sep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16-Sep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23-Sep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30-Sep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7-Oct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14-Oct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21-Oct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28-Oct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4-Nov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11-Nov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18-Nov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25-Nov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6-Dec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351193"/>
                  </a:ext>
                </a:extLst>
              </a:tr>
              <a:tr h="342263">
                <a:tc rowSpan="8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Engineering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Individual Accesses &amp; Azure AVD set up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149"/>
                  </a:ext>
                </a:extLst>
              </a:tr>
              <a:tr h="50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Discovery &amp; Requirement Gathering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47616"/>
                  </a:ext>
                </a:extLst>
              </a:tr>
              <a:tr h="5099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Accesses and Environment Setup (AWS)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630649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Build Data Framework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109680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Data Validation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693005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Data Transformation Flow (ETL)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674731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Scheduling and Automation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34441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Monitoring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796669"/>
                  </a:ext>
                </a:extLst>
              </a:tr>
              <a:tr h="342263">
                <a:tc rowSpan="6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Visualization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Business Goals &amp; Data Sample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3741309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Design Templates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39897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Stakeholder Review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387753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Development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731752"/>
                  </a:ext>
                </a:extLst>
              </a:tr>
              <a:tr h="2889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Validation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931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1788"/>
                  </a:ext>
                </a:extLst>
              </a:tr>
              <a:tr h="3422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Deployment &amp; Support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ptos"/>
                          <a:ea typeface="Calibri" panose="020F0502020204030204" pitchFamily="34" charset="0"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585" marR="6585" marT="658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119548"/>
                  </a:ext>
                </a:extLst>
              </a:tr>
            </a:tbl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6443" y="8544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charset="0"/>
                <a:ea typeface="Calibri" panose="020F050202020403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4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b69f1d-ead9-4f3d-aa02-a5292de2edf1">
      <Terms xmlns="http://schemas.microsoft.com/office/infopath/2007/PartnerControls"/>
    </lcf76f155ced4ddcb4097134ff3c332f>
    <TaxCatchAll xmlns="6b02dde0-9120-4d29-843e-f6bda0c0a5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11" ma:contentTypeDescription="Create a new document." ma:contentTypeScope="" ma:versionID="e3e202fb0db87ec119a9013ce38f22ea">
  <xsd:schema xmlns:xsd="http://www.w3.org/2001/XMLSchema" xmlns:xs="http://www.w3.org/2001/XMLSchema" xmlns:p="http://schemas.microsoft.com/office/2006/metadata/properties" xmlns:ns2="80b69f1d-ead9-4f3d-aa02-a5292de2edf1" xmlns:ns3="6b02dde0-9120-4d29-843e-f6bda0c0a5d5" targetNamespace="http://schemas.microsoft.com/office/2006/metadata/properties" ma:root="true" ma:fieldsID="89b7384d0103bd788a0a0e93e1913e24" ns2:_="" ns3:_="">
    <xsd:import namespace="80b69f1d-ead9-4f3d-aa02-a5292de2edf1"/>
    <xsd:import namespace="6b02dde0-9120-4d29-843e-f6bda0c0a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1b9a2b0-d64c-4e95-80ab-8818a25a54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2dde0-9120-4d29-843e-f6bda0c0a5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3c0f1cb-7a1d-42db-989d-7c95dd2aea34}" ma:internalName="TaxCatchAll" ma:showField="CatchAllData" ma:web="6b02dde0-9120-4d29-843e-f6bda0c0a5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C13AF2-E39A-4FD2-B967-9FAE27A81BE6}">
  <ds:schemaRefs>
    <ds:schemaRef ds:uri="80b69f1d-ead9-4f3d-aa02-a5292de2edf1"/>
    <ds:schemaRef ds:uri="http://purl.org/dc/elements/1.1/"/>
    <ds:schemaRef ds:uri="http://www.w3.org/XML/1998/namespace"/>
    <ds:schemaRef ds:uri="http://schemas.microsoft.com/office/2006/documentManagement/types"/>
    <ds:schemaRef ds:uri="6b02dde0-9120-4d29-843e-f6bda0c0a5d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3C4EEA6-4AC2-43D9-BAD3-2815A4EC7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69f1d-ead9-4f3d-aa02-a5292de2edf1"/>
    <ds:schemaRef ds:uri="6b02dde0-9120-4d29-843e-f6bda0c0a5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2397</Words>
  <Application>Microsoft Office PowerPoint</Application>
  <PresentationFormat>Widescreen</PresentationFormat>
  <Paragraphs>659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Proxima Nova</vt:lpstr>
      <vt:lpstr>Proxima Nova Black</vt:lpstr>
      <vt:lpstr>Proxima Nova Light</vt:lpstr>
      <vt:lpstr>Segoe UI</vt:lpstr>
      <vt:lpstr>Times New Roman</vt:lpstr>
      <vt:lpstr>Wingdings</vt:lpstr>
      <vt:lpstr>Cox Communications 2019 Template (16x9)</vt:lpstr>
      <vt:lpstr>2_Cox Communications 2019 Template (16x9)</vt:lpstr>
      <vt:lpstr>think-cell Slide</vt:lpstr>
      <vt:lpstr>CIAM Project Updates</vt:lpstr>
      <vt:lpstr>CIAM Project - Milestones and Planned Action items </vt:lpstr>
      <vt:lpstr>CIAM Project - Metric Gaps</vt:lpstr>
      <vt:lpstr>CB &amp; Health Scorecard - Milestones and Planned Action items </vt:lpstr>
      <vt:lpstr>UAT Testing Project - Milestones and Planned Action items </vt:lpstr>
      <vt:lpstr>Thank You</vt:lpstr>
      <vt:lpstr>CIAM Project Milestones – 13th December 2024 </vt:lpstr>
      <vt:lpstr>CIAM Project Status – 22nd November 2024 </vt:lpstr>
      <vt:lpstr>CIAM Project Gantt. Status – 22nd November 2024</vt:lpstr>
      <vt:lpstr>CIAM Dashboard Status 22nd November 2024 </vt:lpstr>
      <vt:lpstr>Health Scorecard/CB Dashboard Status 22nd November 2024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147</cp:revision>
  <cp:lastPrinted>2023-03-15T15:20:58Z</cp:lastPrinted>
  <dcterms:created xsi:type="dcterms:W3CDTF">2016-12-14T14:35:04Z</dcterms:created>
  <dcterms:modified xsi:type="dcterms:W3CDTF">2024-12-13T14:19:44Z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