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704" r:id="rId4"/>
  </p:sldMasterIdLst>
  <p:notesMasterIdLst>
    <p:notesMasterId r:id="rId21"/>
  </p:notesMasterIdLst>
  <p:sldIdLst>
    <p:sldId id="256" r:id="rId5"/>
    <p:sldId id="319" r:id="rId6"/>
    <p:sldId id="322" r:id="rId7"/>
    <p:sldId id="340" r:id="rId8"/>
    <p:sldId id="348" r:id="rId9"/>
    <p:sldId id="324" r:id="rId10"/>
    <p:sldId id="349" r:id="rId11"/>
    <p:sldId id="356" r:id="rId12"/>
    <p:sldId id="351" r:id="rId13"/>
    <p:sldId id="352" r:id="rId14"/>
    <p:sldId id="357" r:id="rId15"/>
    <p:sldId id="358" r:id="rId16"/>
    <p:sldId id="310" r:id="rId17"/>
    <p:sldId id="335" r:id="rId18"/>
    <p:sldId id="3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219" userDrawn="1">
          <p15:clr>
            <a:srgbClr val="A4A3A4"/>
          </p15:clr>
        </p15:guide>
        <p15:guide id="4" pos="7501" userDrawn="1">
          <p15:clr>
            <a:srgbClr val="A4A3A4"/>
          </p15:clr>
        </p15:guide>
        <p15:guide id="5" orient="horz" pos="617" userDrawn="1">
          <p15:clr>
            <a:srgbClr val="A4A3A4"/>
          </p15:clr>
        </p15:guide>
        <p15:guide id="6" orient="horz" pos="4042" userDrawn="1">
          <p15:clr>
            <a:srgbClr val="A4A3A4"/>
          </p15:clr>
        </p15:guide>
        <p15:guide id="7" orient="horz" pos="2904" userDrawn="1">
          <p15:clr>
            <a:srgbClr val="A4A3A4"/>
          </p15:clr>
        </p15:guide>
        <p15:guide id="8" pos="227">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kul Raghavan" initials="GR" lastIdx="13" clrIdx="0">
    <p:extLst>
      <p:ext uri="{19B8F6BF-5375-455C-9EA6-DF929625EA0E}">
        <p15:presenceInfo xmlns:p15="http://schemas.microsoft.com/office/powerpoint/2012/main" userId="S-1-5-21-776561741-1364589140-682003330-1460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7F7F7F"/>
    <a:srgbClr val="1C75BC"/>
    <a:srgbClr val="404040"/>
    <a:srgbClr val="D0D1D5"/>
    <a:srgbClr val="B3B3B7"/>
    <a:srgbClr val="356E9B"/>
    <a:srgbClr val="76D3F0"/>
    <a:srgbClr val="1D5574"/>
    <a:srgbClr val="B4A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4660"/>
  </p:normalViewPr>
  <p:slideViewPr>
    <p:cSldViewPr snapToGrid="0" showGuides="1">
      <p:cViewPr varScale="1">
        <p:scale>
          <a:sx n="88" d="100"/>
          <a:sy n="88" d="100"/>
        </p:scale>
        <p:origin x="446" y="62"/>
      </p:cViewPr>
      <p:guideLst>
        <p:guide pos="219"/>
        <p:guide pos="7501"/>
        <p:guide orient="horz" pos="617"/>
        <p:guide orient="horz" pos="4042"/>
        <p:guide orient="horz" pos="2904"/>
        <p:guide pos="22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CC20C-F34E-4C24-8F0B-64C2A7B5D485}" type="doc">
      <dgm:prSet loTypeId="urn:microsoft.com/office/officeart/2005/8/layout/hProcess9" loCatId="process" qsTypeId="urn:microsoft.com/office/officeart/2005/8/quickstyle/simple1" qsCatId="simple" csTypeId="urn:microsoft.com/office/officeart/2005/8/colors/colorful1" csCatId="colorful" phldr="1"/>
      <dgm:spPr/>
    </dgm:pt>
    <dgm:pt modelId="{70E753F6-CDDE-4CB0-B5D4-E1345D71AF8F}">
      <dgm:prSet phldrT="[Text]" custT="1"/>
      <dgm:spPr/>
      <dgm:t>
        <a:bodyPr/>
        <a:lstStyle/>
        <a:p>
          <a:r>
            <a:rPr lang="en-US" sz="1600" dirty="0" smtClean="0"/>
            <a:t>eClerx data </a:t>
          </a:r>
          <a:r>
            <a:rPr lang="en-US" sz="1600" dirty="0" err="1" smtClean="0"/>
            <a:t>engg</a:t>
          </a:r>
          <a:r>
            <a:rPr lang="en-US" sz="1600" dirty="0" smtClean="0"/>
            <a:t>. team leverages AWS Athena to query the data and create the staging layer in AWS of the data model</a:t>
          </a:r>
          <a:endParaRPr lang="en-US" sz="1600" dirty="0"/>
        </a:p>
      </dgm:t>
    </dgm:pt>
    <dgm:pt modelId="{B6338220-B679-4EF7-8472-047C9EF541A4}" type="parTrans" cxnId="{FD5315F9-C8E1-46AE-98E5-D63E80889089}">
      <dgm:prSet/>
      <dgm:spPr/>
      <dgm:t>
        <a:bodyPr/>
        <a:lstStyle/>
        <a:p>
          <a:endParaRPr lang="en-US"/>
        </a:p>
      </dgm:t>
    </dgm:pt>
    <dgm:pt modelId="{778372DB-5BC1-48D1-8780-299C68AC5101}" type="sibTrans" cxnId="{FD5315F9-C8E1-46AE-98E5-D63E80889089}">
      <dgm:prSet/>
      <dgm:spPr/>
      <dgm:t>
        <a:bodyPr/>
        <a:lstStyle/>
        <a:p>
          <a:endParaRPr lang="en-US"/>
        </a:p>
      </dgm:t>
    </dgm:pt>
    <dgm:pt modelId="{16D4C37B-BA99-494B-AC16-AFE22B0916A9}">
      <dgm:prSet phldrT="[Text]" custT="1"/>
      <dgm:spPr/>
      <dgm:t>
        <a:bodyPr/>
        <a:lstStyle/>
        <a:p>
          <a:r>
            <a:rPr lang="en-US" sz="1600" dirty="0" smtClean="0"/>
            <a:t>Cox Insights &amp; Business team validates the data, KPIs and Metrics calculations and data</a:t>
          </a:r>
          <a:endParaRPr lang="en-US" sz="1600" dirty="0"/>
        </a:p>
      </dgm:t>
    </dgm:pt>
    <dgm:pt modelId="{236EBBC3-EC6E-401D-A42D-7CD76DF0FA56}" type="parTrans" cxnId="{7A32C9EC-074B-4141-BE4C-E23570825C0E}">
      <dgm:prSet/>
      <dgm:spPr/>
      <dgm:t>
        <a:bodyPr/>
        <a:lstStyle/>
        <a:p>
          <a:endParaRPr lang="en-US"/>
        </a:p>
      </dgm:t>
    </dgm:pt>
    <dgm:pt modelId="{C3F186C0-687A-4B61-9F07-F2F358D96674}" type="sibTrans" cxnId="{7A32C9EC-074B-4141-BE4C-E23570825C0E}">
      <dgm:prSet/>
      <dgm:spPr/>
      <dgm:t>
        <a:bodyPr/>
        <a:lstStyle/>
        <a:p>
          <a:endParaRPr lang="en-US"/>
        </a:p>
      </dgm:t>
    </dgm:pt>
    <dgm:pt modelId="{720665B2-7638-4ABC-B398-D018A45350A9}">
      <dgm:prSet custT="1"/>
      <dgm:spPr/>
      <dgm:t>
        <a:bodyPr/>
        <a:lstStyle/>
        <a:p>
          <a:r>
            <a:rPr lang="en-US" sz="1600" dirty="0" smtClean="0"/>
            <a:t>eClerx BI team leverages the staging data model to design the Tableau Dashboards </a:t>
          </a:r>
          <a:endParaRPr lang="en-US" sz="1600" dirty="0"/>
        </a:p>
      </dgm:t>
    </dgm:pt>
    <dgm:pt modelId="{2545B05D-EE47-418A-9AE5-92707608589C}" type="parTrans" cxnId="{ACE1A67A-BA78-4C14-83AD-AB05FBE038B2}">
      <dgm:prSet/>
      <dgm:spPr/>
      <dgm:t>
        <a:bodyPr/>
        <a:lstStyle/>
        <a:p>
          <a:endParaRPr lang="en-US"/>
        </a:p>
      </dgm:t>
    </dgm:pt>
    <dgm:pt modelId="{F188CE41-0E31-421B-9BAD-FADAAA7661F0}" type="sibTrans" cxnId="{ACE1A67A-BA78-4C14-83AD-AB05FBE038B2}">
      <dgm:prSet/>
      <dgm:spPr/>
      <dgm:t>
        <a:bodyPr/>
        <a:lstStyle/>
        <a:p>
          <a:endParaRPr lang="en-US"/>
        </a:p>
      </dgm:t>
    </dgm:pt>
    <dgm:pt modelId="{7469A178-C779-45B6-AD28-470B78637838}">
      <dgm:prSet custT="1"/>
      <dgm:spPr/>
      <dgm:t>
        <a:bodyPr/>
        <a:lstStyle/>
        <a:p>
          <a:r>
            <a:rPr lang="en-US" sz="1600" dirty="0" smtClean="0"/>
            <a:t>Share and iterate over the designed dashboards in line with Cox Business Inputs</a:t>
          </a:r>
          <a:endParaRPr lang="en-US" sz="1600" dirty="0"/>
        </a:p>
      </dgm:t>
    </dgm:pt>
    <dgm:pt modelId="{90331CD7-C311-4F23-B109-14E2693C964C}" type="parTrans" cxnId="{C52CDD5D-2010-4B45-A04E-2BF776D4A382}">
      <dgm:prSet/>
      <dgm:spPr/>
      <dgm:t>
        <a:bodyPr/>
        <a:lstStyle/>
        <a:p>
          <a:endParaRPr lang="en-US"/>
        </a:p>
      </dgm:t>
    </dgm:pt>
    <dgm:pt modelId="{8CF5ED65-7C10-48A4-AEE6-919922B44FDB}" type="sibTrans" cxnId="{C52CDD5D-2010-4B45-A04E-2BF776D4A382}">
      <dgm:prSet/>
      <dgm:spPr/>
      <dgm:t>
        <a:bodyPr/>
        <a:lstStyle/>
        <a:p>
          <a:endParaRPr lang="en-US"/>
        </a:p>
      </dgm:t>
    </dgm:pt>
    <dgm:pt modelId="{C99A6E03-1D58-4EF9-B870-35E29CB51D4B}">
      <dgm:prSet phldrT="[Text]" custT="1"/>
      <dgm:spPr/>
      <dgm:t>
        <a:bodyPr/>
        <a:lstStyle/>
        <a:p>
          <a:r>
            <a:rPr lang="en-US" sz="1600" dirty="0" smtClean="0"/>
            <a:t>Cox uploads the required identified data sources into the AWS S3 for the eClerx Team</a:t>
          </a:r>
          <a:endParaRPr lang="en-US" sz="1600" dirty="0"/>
        </a:p>
      </dgm:t>
    </dgm:pt>
    <dgm:pt modelId="{A2B5554C-31E7-40E8-A9C0-560BB0C55733}" type="sibTrans" cxnId="{D71F4DE4-BF26-46C2-89BA-5FEAD4173B4D}">
      <dgm:prSet/>
      <dgm:spPr/>
      <dgm:t>
        <a:bodyPr/>
        <a:lstStyle/>
        <a:p>
          <a:endParaRPr lang="en-US"/>
        </a:p>
      </dgm:t>
    </dgm:pt>
    <dgm:pt modelId="{93004844-59EE-4711-8B5D-EE71ED0D9601}" type="parTrans" cxnId="{D71F4DE4-BF26-46C2-89BA-5FEAD4173B4D}">
      <dgm:prSet/>
      <dgm:spPr/>
      <dgm:t>
        <a:bodyPr/>
        <a:lstStyle/>
        <a:p>
          <a:endParaRPr lang="en-US"/>
        </a:p>
      </dgm:t>
    </dgm:pt>
    <dgm:pt modelId="{330486EC-E7DA-4ED0-8804-7355210F7367}" type="pres">
      <dgm:prSet presAssocID="{4A6CC20C-F34E-4C24-8F0B-64C2A7B5D485}" presName="CompostProcess" presStyleCnt="0">
        <dgm:presLayoutVars>
          <dgm:dir/>
          <dgm:resizeHandles val="exact"/>
        </dgm:presLayoutVars>
      </dgm:prSet>
      <dgm:spPr/>
    </dgm:pt>
    <dgm:pt modelId="{6115B41F-E87D-4C13-9DBB-764B33C9544E}" type="pres">
      <dgm:prSet presAssocID="{4A6CC20C-F34E-4C24-8F0B-64C2A7B5D485}" presName="arrow" presStyleLbl="bgShp" presStyleIdx="0" presStyleCnt="1"/>
      <dgm:spPr/>
    </dgm:pt>
    <dgm:pt modelId="{23233F46-92E3-4A9C-91E8-5E5C15587951}" type="pres">
      <dgm:prSet presAssocID="{4A6CC20C-F34E-4C24-8F0B-64C2A7B5D485}" presName="linearProcess" presStyleCnt="0"/>
      <dgm:spPr/>
    </dgm:pt>
    <dgm:pt modelId="{BDB843FA-BC01-4F5D-83A6-149DECAE7541}" type="pres">
      <dgm:prSet presAssocID="{C99A6E03-1D58-4EF9-B870-35E29CB51D4B}" presName="textNode" presStyleLbl="node1" presStyleIdx="0" presStyleCnt="5">
        <dgm:presLayoutVars>
          <dgm:bulletEnabled val="1"/>
        </dgm:presLayoutVars>
      </dgm:prSet>
      <dgm:spPr/>
      <dgm:t>
        <a:bodyPr/>
        <a:lstStyle/>
        <a:p>
          <a:endParaRPr lang="en-US"/>
        </a:p>
      </dgm:t>
    </dgm:pt>
    <dgm:pt modelId="{3C72C6E1-8284-4710-A482-7502878EE4F0}" type="pres">
      <dgm:prSet presAssocID="{A2B5554C-31E7-40E8-A9C0-560BB0C55733}" presName="sibTrans" presStyleCnt="0"/>
      <dgm:spPr/>
    </dgm:pt>
    <dgm:pt modelId="{BA5CE50A-23CE-4212-BB8D-7FCBB15101C4}" type="pres">
      <dgm:prSet presAssocID="{70E753F6-CDDE-4CB0-B5D4-E1345D71AF8F}" presName="textNode" presStyleLbl="node1" presStyleIdx="1" presStyleCnt="5">
        <dgm:presLayoutVars>
          <dgm:bulletEnabled val="1"/>
        </dgm:presLayoutVars>
      </dgm:prSet>
      <dgm:spPr/>
      <dgm:t>
        <a:bodyPr/>
        <a:lstStyle/>
        <a:p>
          <a:endParaRPr lang="en-US"/>
        </a:p>
      </dgm:t>
    </dgm:pt>
    <dgm:pt modelId="{1F18AB2F-B0DE-42D6-943F-03CB3D39A656}" type="pres">
      <dgm:prSet presAssocID="{778372DB-5BC1-48D1-8780-299C68AC5101}" presName="sibTrans" presStyleCnt="0"/>
      <dgm:spPr/>
    </dgm:pt>
    <dgm:pt modelId="{7EF8472A-3B0D-4050-BB50-8B328CE9F64F}" type="pres">
      <dgm:prSet presAssocID="{16D4C37B-BA99-494B-AC16-AFE22B0916A9}" presName="textNode" presStyleLbl="node1" presStyleIdx="2" presStyleCnt="5">
        <dgm:presLayoutVars>
          <dgm:bulletEnabled val="1"/>
        </dgm:presLayoutVars>
      </dgm:prSet>
      <dgm:spPr/>
      <dgm:t>
        <a:bodyPr/>
        <a:lstStyle/>
        <a:p>
          <a:endParaRPr lang="en-US"/>
        </a:p>
      </dgm:t>
    </dgm:pt>
    <dgm:pt modelId="{31E5799A-85F3-4E46-9864-9F786373A4D9}" type="pres">
      <dgm:prSet presAssocID="{C3F186C0-687A-4B61-9F07-F2F358D96674}" presName="sibTrans" presStyleCnt="0"/>
      <dgm:spPr/>
    </dgm:pt>
    <dgm:pt modelId="{8D003E20-FA37-4EBA-B088-C058FF81173D}" type="pres">
      <dgm:prSet presAssocID="{720665B2-7638-4ABC-B398-D018A45350A9}" presName="textNode" presStyleLbl="node1" presStyleIdx="3" presStyleCnt="5">
        <dgm:presLayoutVars>
          <dgm:bulletEnabled val="1"/>
        </dgm:presLayoutVars>
      </dgm:prSet>
      <dgm:spPr/>
      <dgm:t>
        <a:bodyPr/>
        <a:lstStyle/>
        <a:p>
          <a:endParaRPr lang="en-US"/>
        </a:p>
      </dgm:t>
    </dgm:pt>
    <dgm:pt modelId="{FA64EFAA-2DAF-40CB-975F-87881AEF18F7}" type="pres">
      <dgm:prSet presAssocID="{F188CE41-0E31-421B-9BAD-FADAAA7661F0}" presName="sibTrans" presStyleCnt="0"/>
      <dgm:spPr/>
    </dgm:pt>
    <dgm:pt modelId="{A7032336-26E1-4946-B144-525102895A75}" type="pres">
      <dgm:prSet presAssocID="{7469A178-C779-45B6-AD28-470B78637838}" presName="textNode" presStyleLbl="node1" presStyleIdx="4" presStyleCnt="5">
        <dgm:presLayoutVars>
          <dgm:bulletEnabled val="1"/>
        </dgm:presLayoutVars>
      </dgm:prSet>
      <dgm:spPr/>
      <dgm:t>
        <a:bodyPr/>
        <a:lstStyle/>
        <a:p>
          <a:endParaRPr lang="en-US"/>
        </a:p>
      </dgm:t>
    </dgm:pt>
  </dgm:ptLst>
  <dgm:cxnLst>
    <dgm:cxn modelId="{EFEE698A-F255-46D3-B2EA-4A2C45A022D3}" type="presOf" srcId="{720665B2-7638-4ABC-B398-D018A45350A9}" destId="{8D003E20-FA37-4EBA-B088-C058FF81173D}" srcOrd="0" destOrd="0" presId="urn:microsoft.com/office/officeart/2005/8/layout/hProcess9"/>
    <dgm:cxn modelId="{ACE1A67A-BA78-4C14-83AD-AB05FBE038B2}" srcId="{4A6CC20C-F34E-4C24-8F0B-64C2A7B5D485}" destId="{720665B2-7638-4ABC-B398-D018A45350A9}" srcOrd="3" destOrd="0" parTransId="{2545B05D-EE47-418A-9AE5-92707608589C}" sibTransId="{F188CE41-0E31-421B-9BAD-FADAAA7661F0}"/>
    <dgm:cxn modelId="{7A32C9EC-074B-4141-BE4C-E23570825C0E}" srcId="{4A6CC20C-F34E-4C24-8F0B-64C2A7B5D485}" destId="{16D4C37B-BA99-494B-AC16-AFE22B0916A9}" srcOrd="2" destOrd="0" parTransId="{236EBBC3-EC6E-401D-A42D-7CD76DF0FA56}" sibTransId="{C3F186C0-687A-4B61-9F07-F2F358D96674}"/>
    <dgm:cxn modelId="{C52CDD5D-2010-4B45-A04E-2BF776D4A382}" srcId="{4A6CC20C-F34E-4C24-8F0B-64C2A7B5D485}" destId="{7469A178-C779-45B6-AD28-470B78637838}" srcOrd="4" destOrd="0" parTransId="{90331CD7-C311-4F23-B109-14E2693C964C}" sibTransId="{8CF5ED65-7C10-48A4-AEE6-919922B44FDB}"/>
    <dgm:cxn modelId="{BC12F3AB-FF2D-4D5B-BA14-CFE102A4C6B4}" type="presOf" srcId="{4A6CC20C-F34E-4C24-8F0B-64C2A7B5D485}" destId="{330486EC-E7DA-4ED0-8804-7355210F7367}" srcOrd="0" destOrd="0" presId="urn:microsoft.com/office/officeart/2005/8/layout/hProcess9"/>
    <dgm:cxn modelId="{D8BA5D1B-C0DE-4564-907A-694413796E2B}" type="presOf" srcId="{70E753F6-CDDE-4CB0-B5D4-E1345D71AF8F}" destId="{BA5CE50A-23CE-4212-BB8D-7FCBB15101C4}" srcOrd="0" destOrd="0" presId="urn:microsoft.com/office/officeart/2005/8/layout/hProcess9"/>
    <dgm:cxn modelId="{FD5315F9-C8E1-46AE-98E5-D63E80889089}" srcId="{4A6CC20C-F34E-4C24-8F0B-64C2A7B5D485}" destId="{70E753F6-CDDE-4CB0-B5D4-E1345D71AF8F}" srcOrd="1" destOrd="0" parTransId="{B6338220-B679-4EF7-8472-047C9EF541A4}" sibTransId="{778372DB-5BC1-48D1-8780-299C68AC5101}"/>
    <dgm:cxn modelId="{6F6694EF-FC43-4B61-AC00-4BD86A577D6B}" type="presOf" srcId="{16D4C37B-BA99-494B-AC16-AFE22B0916A9}" destId="{7EF8472A-3B0D-4050-BB50-8B328CE9F64F}" srcOrd="0" destOrd="0" presId="urn:microsoft.com/office/officeart/2005/8/layout/hProcess9"/>
    <dgm:cxn modelId="{D71F4DE4-BF26-46C2-89BA-5FEAD4173B4D}" srcId="{4A6CC20C-F34E-4C24-8F0B-64C2A7B5D485}" destId="{C99A6E03-1D58-4EF9-B870-35E29CB51D4B}" srcOrd="0" destOrd="0" parTransId="{93004844-59EE-4711-8B5D-EE71ED0D9601}" sibTransId="{A2B5554C-31E7-40E8-A9C0-560BB0C55733}"/>
    <dgm:cxn modelId="{B72C4E3C-E3DF-4665-8B92-2F3067C2E395}" type="presOf" srcId="{7469A178-C779-45B6-AD28-470B78637838}" destId="{A7032336-26E1-4946-B144-525102895A75}" srcOrd="0" destOrd="0" presId="urn:microsoft.com/office/officeart/2005/8/layout/hProcess9"/>
    <dgm:cxn modelId="{D0441E4A-6390-4E49-9995-002D2E42DC67}" type="presOf" srcId="{C99A6E03-1D58-4EF9-B870-35E29CB51D4B}" destId="{BDB843FA-BC01-4F5D-83A6-149DECAE7541}" srcOrd="0" destOrd="0" presId="urn:microsoft.com/office/officeart/2005/8/layout/hProcess9"/>
    <dgm:cxn modelId="{11FA3636-0BF8-4C86-8917-038B60248766}" type="presParOf" srcId="{330486EC-E7DA-4ED0-8804-7355210F7367}" destId="{6115B41F-E87D-4C13-9DBB-764B33C9544E}" srcOrd="0" destOrd="0" presId="urn:microsoft.com/office/officeart/2005/8/layout/hProcess9"/>
    <dgm:cxn modelId="{7E207E9E-D5D1-4DAD-A23C-6B12381D6559}" type="presParOf" srcId="{330486EC-E7DA-4ED0-8804-7355210F7367}" destId="{23233F46-92E3-4A9C-91E8-5E5C15587951}" srcOrd="1" destOrd="0" presId="urn:microsoft.com/office/officeart/2005/8/layout/hProcess9"/>
    <dgm:cxn modelId="{B4B2B5A3-F479-4650-8626-0381ED1E5FB7}" type="presParOf" srcId="{23233F46-92E3-4A9C-91E8-5E5C15587951}" destId="{BDB843FA-BC01-4F5D-83A6-149DECAE7541}" srcOrd="0" destOrd="0" presId="urn:microsoft.com/office/officeart/2005/8/layout/hProcess9"/>
    <dgm:cxn modelId="{CC3DD2CD-BF48-4EE9-BE1D-C6BF04A49579}" type="presParOf" srcId="{23233F46-92E3-4A9C-91E8-5E5C15587951}" destId="{3C72C6E1-8284-4710-A482-7502878EE4F0}" srcOrd="1" destOrd="0" presId="urn:microsoft.com/office/officeart/2005/8/layout/hProcess9"/>
    <dgm:cxn modelId="{7D9533BB-F2AD-4C06-BA4C-9FE050F9865F}" type="presParOf" srcId="{23233F46-92E3-4A9C-91E8-5E5C15587951}" destId="{BA5CE50A-23CE-4212-BB8D-7FCBB15101C4}" srcOrd="2" destOrd="0" presId="urn:microsoft.com/office/officeart/2005/8/layout/hProcess9"/>
    <dgm:cxn modelId="{3A21EAC0-93E0-4B2E-92C5-86FAAD171E79}" type="presParOf" srcId="{23233F46-92E3-4A9C-91E8-5E5C15587951}" destId="{1F18AB2F-B0DE-42D6-943F-03CB3D39A656}" srcOrd="3" destOrd="0" presId="urn:microsoft.com/office/officeart/2005/8/layout/hProcess9"/>
    <dgm:cxn modelId="{C08821A0-C843-4A05-9B7C-82BA8CF6553C}" type="presParOf" srcId="{23233F46-92E3-4A9C-91E8-5E5C15587951}" destId="{7EF8472A-3B0D-4050-BB50-8B328CE9F64F}" srcOrd="4" destOrd="0" presId="urn:microsoft.com/office/officeart/2005/8/layout/hProcess9"/>
    <dgm:cxn modelId="{0B9F2AE5-DE6C-4689-AAF7-826965A88AD7}" type="presParOf" srcId="{23233F46-92E3-4A9C-91E8-5E5C15587951}" destId="{31E5799A-85F3-4E46-9864-9F786373A4D9}" srcOrd="5" destOrd="0" presId="urn:microsoft.com/office/officeart/2005/8/layout/hProcess9"/>
    <dgm:cxn modelId="{DCAD9A5B-500C-4AFB-97CE-9D4D4325504B}" type="presParOf" srcId="{23233F46-92E3-4A9C-91E8-5E5C15587951}" destId="{8D003E20-FA37-4EBA-B088-C058FF81173D}" srcOrd="6" destOrd="0" presId="urn:microsoft.com/office/officeart/2005/8/layout/hProcess9"/>
    <dgm:cxn modelId="{B4F00785-42FB-452B-9EF9-C6DECBFE0EC0}" type="presParOf" srcId="{23233F46-92E3-4A9C-91E8-5E5C15587951}" destId="{FA64EFAA-2DAF-40CB-975F-87881AEF18F7}" srcOrd="7" destOrd="0" presId="urn:microsoft.com/office/officeart/2005/8/layout/hProcess9"/>
    <dgm:cxn modelId="{8B58E25D-4A94-4872-A219-62BF56D5841E}" type="presParOf" srcId="{23233F46-92E3-4A9C-91E8-5E5C15587951}" destId="{A7032336-26E1-4946-B144-525102895A75}"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6CC20C-F34E-4C24-8F0B-64C2A7B5D485}" type="doc">
      <dgm:prSet loTypeId="urn:microsoft.com/office/officeart/2009/3/layout/IncreasingArrowsProcess" loCatId="process" qsTypeId="urn:microsoft.com/office/officeart/2005/8/quickstyle/simple1" qsCatId="simple" csTypeId="urn:microsoft.com/office/officeart/2005/8/colors/colorful1" csCatId="colorful" phldr="1"/>
      <dgm:spPr/>
    </dgm:pt>
    <dgm:pt modelId="{70E753F6-CDDE-4CB0-B5D4-E1345D71AF8F}">
      <dgm:prSet phldrT="[Text]" custT="1"/>
      <dgm:spPr/>
      <dgm:t>
        <a:bodyPr/>
        <a:lstStyle/>
        <a:p>
          <a:r>
            <a:rPr lang="en-US" sz="1600" dirty="0" smtClean="0"/>
            <a:t>Data </a:t>
          </a:r>
          <a:r>
            <a:rPr lang="en-US" sz="1600" dirty="0" err="1" smtClean="0"/>
            <a:t>engg</a:t>
          </a:r>
          <a:r>
            <a:rPr lang="en-US" sz="1600" dirty="0" smtClean="0"/>
            <a:t>. team work on the different tools based on the roadmap and planned activities</a:t>
          </a:r>
          <a:endParaRPr lang="en-US" sz="1600" dirty="0"/>
        </a:p>
      </dgm:t>
    </dgm:pt>
    <dgm:pt modelId="{B6338220-B679-4EF7-8472-047C9EF541A4}" type="parTrans" cxnId="{FD5315F9-C8E1-46AE-98E5-D63E80889089}">
      <dgm:prSet/>
      <dgm:spPr/>
      <dgm:t>
        <a:bodyPr/>
        <a:lstStyle/>
        <a:p>
          <a:endParaRPr lang="en-US" sz="1600"/>
        </a:p>
      </dgm:t>
    </dgm:pt>
    <dgm:pt modelId="{778372DB-5BC1-48D1-8780-299C68AC5101}" type="sibTrans" cxnId="{FD5315F9-C8E1-46AE-98E5-D63E80889089}">
      <dgm:prSet/>
      <dgm:spPr/>
      <dgm:t>
        <a:bodyPr/>
        <a:lstStyle/>
        <a:p>
          <a:endParaRPr lang="en-US" sz="1600"/>
        </a:p>
      </dgm:t>
    </dgm:pt>
    <dgm:pt modelId="{16D4C37B-BA99-494B-AC16-AFE22B0916A9}">
      <dgm:prSet phldrT="[Text]" custT="1"/>
      <dgm:spPr/>
      <dgm:t>
        <a:bodyPr/>
        <a:lstStyle/>
        <a:p>
          <a:r>
            <a:rPr lang="en-US" sz="1600" dirty="0" smtClean="0"/>
            <a:t>Extracted data is saved and resides on the AWS S3 for client teams review and validation</a:t>
          </a:r>
          <a:endParaRPr lang="en-US" sz="1600" dirty="0"/>
        </a:p>
      </dgm:t>
    </dgm:pt>
    <dgm:pt modelId="{236EBBC3-EC6E-401D-A42D-7CD76DF0FA56}" type="parTrans" cxnId="{7A32C9EC-074B-4141-BE4C-E23570825C0E}">
      <dgm:prSet/>
      <dgm:spPr/>
      <dgm:t>
        <a:bodyPr/>
        <a:lstStyle/>
        <a:p>
          <a:endParaRPr lang="en-US" sz="1600"/>
        </a:p>
      </dgm:t>
    </dgm:pt>
    <dgm:pt modelId="{C3F186C0-687A-4B61-9F07-F2F358D96674}" type="sibTrans" cxnId="{7A32C9EC-074B-4141-BE4C-E23570825C0E}">
      <dgm:prSet/>
      <dgm:spPr/>
      <dgm:t>
        <a:bodyPr/>
        <a:lstStyle/>
        <a:p>
          <a:endParaRPr lang="en-US" sz="1600"/>
        </a:p>
      </dgm:t>
    </dgm:pt>
    <dgm:pt modelId="{720665B2-7638-4ABC-B398-D018A45350A9}">
      <dgm:prSet custT="1"/>
      <dgm:spPr/>
      <dgm:t>
        <a:bodyPr/>
        <a:lstStyle/>
        <a:p>
          <a:endParaRPr lang="en-US" sz="1600" dirty="0" smtClean="0"/>
        </a:p>
        <a:p>
          <a:r>
            <a:rPr lang="en-US" sz="1600" dirty="0" smtClean="0"/>
            <a:t>BI Team leverages the data in the staging tables for designing the Tableau dashboards in Cox Environment</a:t>
          </a:r>
          <a:endParaRPr lang="en-US" sz="1600" dirty="0"/>
        </a:p>
      </dgm:t>
    </dgm:pt>
    <dgm:pt modelId="{2545B05D-EE47-418A-9AE5-92707608589C}" type="parTrans" cxnId="{ACE1A67A-BA78-4C14-83AD-AB05FBE038B2}">
      <dgm:prSet/>
      <dgm:spPr/>
      <dgm:t>
        <a:bodyPr/>
        <a:lstStyle/>
        <a:p>
          <a:endParaRPr lang="en-US" sz="1600"/>
        </a:p>
      </dgm:t>
    </dgm:pt>
    <dgm:pt modelId="{F188CE41-0E31-421B-9BAD-FADAAA7661F0}" type="sibTrans" cxnId="{ACE1A67A-BA78-4C14-83AD-AB05FBE038B2}">
      <dgm:prSet/>
      <dgm:spPr/>
      <dgm:t>
        <a:bodyPr/>
        <a:lstStyle/>
        <a:p>
          <a:endParaRPr lang="en-US" sz="1600"/>
        </a:p>
      </dgm:t>
    </dgm:pt>
    <dgm:pt modelId="{7469A178-C779-45B6-AD28-470B78637838}">
      <dgm:prSet custT="1"/>
      <dgm:spPr/>
      <dgm:t>
        <a:bodyPr/>
        <a:lstStyle/>
        <a:p>
          <a:endParaRPr lang="en-US" sz="1600" dirty="0" smtClean="0"/>
        </a:p>
        <a:p>
          <a:r>
            <a:rPr lang="en-US" sz="1600" dirty="0" smtClean="0"/>
            <a:t>Tableau dashboards are shared with client for validation and feedback</a:t>
          </a:r>
          <a:endParaRPr lang="en-US" sz="1600" dirty="0"/>
        </a:p>
      </dgm:t>
    </dgm:pt>
    <dgm:pt modelId="{90331CD7-C311-4F23-B109-14E2693C964C}" type="parTrans" cxnId="{C52CDD5D-2010-4B45-A04E-2BF776D4A382}">
      <dgm:prSet/>
      <dgm:spPr/>
      <dgm:t>
        <a:bodyPr/>
        <a:lstStyle/>
        <a:p>
          <a:endParaRPr lang="en-US" sz="1600"/>
        </a:p>
      </dgm:t>
    </dgm:pt>
    <dgm:pt modelId="{8CF5ED65-7C10-48A4-AEE6-919922B44FDB}" type="sibTrans" cxnId="{C52CDD5D-2010-4B45-A04E-2BF776D4A382}">
      <dgm:prSet/>
      <dgm:spPr/>
      <dgm:t>
        <a:bodyPr/>
        <a:lstStyle/>
        <a:p>
          <a:endParaRPr lang="en-US" sz="1600"/>
        </a:p>
      </dgm:t>
    </dgm:pt>
    <dgm:pt modelId="{C99A6E03-1D58-4EF9-B870-35E29CB51D4B}">
      <dgm:prSet phldrT="[Text]" custT="1"/>
      <dgm:spPr/>
      <dgm:t>
        <a:bodyPr/>
        <a:lstStyle/>
        <a:p>
          <a:r>
            <a:rPr lang="en-US" sz="1600" dirty="0" smtClean="0"/>
            <a:t>eClerx team got access from Cox for AWS environment through remote desktop</a:t>
          </a:r>
          <a:endParaRPr lang="en-US" sz="1600" dirty="0"/>
        </a:p>
      </dgm:t>
    </dgm:pt>
    <dgm:pt modelId="{A2B5554C-31E7-40E8-A9C0-560BB0C55733}" type="sibTrans" cxnId="{D71F4DE4-BF26-46C2-89BA-5FEAD4173B4D}">
      <dgm:prSet/>
      <dgm:spPr/>
      <dgm:t>
        <a:bodyPr/>
        <a:lstStyle/>
        <a:p>
          <a:endParaRPr lang="en-US" sz="1600"/>
        </a:p>
      </dgm:t>
    </dgm:pt>
    <dgm:pt modelId="{93004844-59EE-4711-8B5D-EE71ED0D9601}" type="parTrans" cxnId="{D71F4DE4-BF26-46C2-89BA-5FEAD4173B4D}">
      <dgm:prSet/>
      <dgm:spPr/>
      <dgm:t>
        <a:bodyPr/>
        <a:lstStyle/>
        <a:p>
          <a:endParaRPr lang="en-US" sz="1600"/>
        </a:p>
      </dgm:t>
    </dgm:pt>
    <dgm:pt modelId="{B7C8EC6A-25D9-4BBC-96EE-DA391482C7FE}" type="pres">
      <dgm:prSet presAssocID="{4A6CC20C-F34E-4C24-8F0B-64C2A7B5D485}" presName="Name0" presStyleCnt="0">
        <dgm:presLayoutVars>
          <dgm:chMax val="5"/>
          <dgm:chPref val="5"/>
          <dgm:dir/>
          <dgm:animLvl val="lvl"/>
        </dgm:presLayoutVars>
      </dgm:prSet>
      <dgm:spPr/>
    </dgm:pt>
    <dgm:pt modelId="{D2948A4D-2777-4929-877E-C27F5227AFDF}" type="pres">
      <dgm:prSet presAssocID="{C99A6E03-1D58-4EF9-B870-35E29CB51D4B}" presName="parentText1" presStyleLbl="node1" presStyleIdx="0" presStyleCnt="5" custScaleY="121523">
        <dgm:presLayoutVars>
          <dgm:chMax/>
          <dgm:chPref val="3"/>
          <dgm:bulletEnabled val="1"/>
        </dgm:presLayoutVars>
      </dgm:prSet>
      <dgm:spPr/>
      <dgm:t>
        <a:bodyPr/>
        <a:lstStyle/>
        <a:p>
          <a:endParaRPr lang="en-US"/>
        </a:p>
      </dgm:t>
    </dgm:pt>
    <dgm:pt modelId="{42407A1A-6484-43AD-B9F3-F8D35E4CE0A7}" type="pres">
      <dgm:prSet presAssocID="{70E753F6-CDDE-4CB0-B5D4-E1345D71AF8F}" presName="parentText2" presStyleLbl="node1" presStyleIdx="1" presStyleCnt="5">
        <dgm:presLayoutVars>
          <dgm:chMax/>
          <dgm:chPref val="3"/>
          <dgm:bulletEnabled val="1"/>
        </dgm:presLayoutVars>
      </dgm:prSet>
      <dgm:spPr/>
      <dgm:t>
        <a:bodyPr/>
        <a:lstStyle/>
        <a:p>
          <a:endParaRPr lang="en-US"/>
        </a:p>
      </dgm:t>
    </dgm:pt>
    <dgm:pt modelId="{C2CF3ED1-B7AE-4C0C-B870-E1CEE91D7BEE}" type="pres">
      <dgm:prSet presAssocID="{16D4C37B-BA99-494B-AC16-AFE22B0916A9}" presName="parentText3" presStyleLbl="node1" presStyleIdx="2" presStyleCnt="5">
        <dgm:presLayoutVars>
          <dgm:chMax/>
          <dgm:chPref val="3"/>
          <dgm:bulletEnabled val="1"/>
        </dgm:presLayoutVars>
      </dgm:prSet>
      <dgm:spPr/>
      <dgm:t>
        <a:bodyPr/>
        <a:lstStyle/>
        <a:p>
          <a:endParaRPr lang="en-US"/>
        </a:p>
      </dgm:t>
    </dgm:pt>
    <dgm:pt modelId="{BC5A3EF2-D138-4B76-8661-26F6E8DF1524}" type="pres">
      <dgm:prSet presAssocID="{720665B2-7638-4ABC-B398-D018A45350A9}" presName="parentText4" presStyleLbl="node1" presStyleIdx="3" presStyleCnt="5">
        <dgm:presLayoutVars>
          <dgm:chMax/>
          <dgm:chPref val="3"/>
          <dgm:bulletEnabled val="1"/>
        </dgm:presLayoutVars>
      </dgm:prSet>
      <dgm:spPr/>
      <dgm:t>
        <a:bodyPr/>
        <a:lstStyle/>
        <a:p>
          <a:endParaRPr lang="en-US"/>
        </a:p>
      </dgm:t>
    </dgm:pt>
    <dgm:pt modelId="{D36F7343-3026-4536-BD1E-EA4446DDFCF9}" type="pres">
      <dgm:prSet presAssocID="{7469A178-C779-45B6-AD28-470B78637838}" presName="parentText5" presStyleLbl="node1" presStyleIdx="4" presStyleCnt="5">
        <dgm:presLayoutVars>
          <dgm:chMax/>
          <dgm:chPref val="3"/>
          <dgm:bulletEnabled val="1"/>
        </dgm:presLayoutVars>
      </dgm:prSet>
      <dgm:spPr/>
      <dgm:t>
        <a:bodyPr/>
        <a:lstStyle/>
        <a:p>
          <a:endParaRPr lang="en-US"/>
        </a:p>
      </dgm:t>
    </dgm:pt>
  </dgm:ptLst>
  <dgm:cxnLst>
    <dgm:cxn modelId="{FD5315F9-C8E1-46AE-98E5-D63E80889089}" srcId="{4A6CC20C-F34E-4C24-8F0B-64C2A7B5D485}" destId="{70E753F6-CDDE-4CB0-B5D4-E1345D71AF8F}" srcOrd="1" destOrd="0" parTransId="{B6338220-B679-4EF7-8472-047C9EF541A4}" sibTransId="{778372DB-5BC1-48D1-8780-299C68AC5101}"/>
    <dgm:cxn modelId="{376E4953-3CB3-473A-ADF4-ED11A88EC152}" type="presOf" srcId="{4A6CC20C-F34E-4C24-8F0B-64C2A7B5D485}" destId="{B7C8EC6A-25D9-4BBC-96EE-DA391482C7FE}" srcOrd="0" destOrd="0" presId="urn:microsoft.com/office/officeart/2009/3/layout/IncreasingArrowsProcess"/>
    <dgm:cxn modelId="{EBC9EB7D-082A-486E-BEFA-0F3C5A749891}" type="presOf" srcId="{C99A6E03-1D58-4EF9-B870-35E29CB51D4B}" destId="{D2948A4D-2777-4929-877E-C27F5227AFDF}" srcOrd="0" destOrd="0" presId="urn:microsoft.com/office/officeart/2009/3/layout/IncreasingArrowsProcess"/>
    <dgm:cxn modelId="{ACE1A67A-BA78-4C14-83AD-AB05FBE038B2}" srcId="{4A6CC20C-F34E-4C24-8F0B-64C2A7B5D485}" destId="{720665B2-7638-4ABC-B398-D018A45350A9}" srcOrd="3" destOrd="0" parTransId="{2545B05D-EE47-418A-9AE5-92707608589C}" sibTransId="{F188CE41-0E31-421B-9BAD-FADAAA7661F0}"/>
    <dgm:cxn modelId="{6611043B-AEEB-4597-8040-F2EFEF8391C4}" type="presOf" srcId="{7469A178-C779-45B6-AD28-470B78637838}" destId="{D36F7343-3026-4536-BD1E-EA4446DDFCF9}" srcOrd="0" destOrd="0" presId="urn:microsoft.com/office/officeart/2009/3/layout/IncreasingArrowsProcess"/>
    <dgm:cxn modelId="{7BE1F0CF-5256-4C04-812C-489AEBEB172F}" type="presOf" srcId="{720665B2-7638-4ABC-B398-D018A45350A9}" destId="{BC5A3EF2-D138-4B76-8661-26F6E8DF1524}" srcOrd="0" destOrd="0" presId="urn:microsoft.com/office/officeart/2009/3/layout/IncreasingArrowsProcess"/>
    <dgm:cxn modelId="{D71F4DE4-BF26-46C2-89BA-5FEAD4173B4D}" srcId="{4A6CC20C-F34E-4C24-8F0B-64C2A7B5D485}" destId="{C99A6E03-1D58-4EF9-B870-35E29CB51D4B}" srcOrd="0" destOrd="0" parTransId="{93004844-59EE-4711-8B5D-EE71ED0D9601}" sibTransId="{A2B5554C-31E7-40E8-A9C0-560BB0C55733}"/>
    <dgm:cxn modelId="{7A32C9EC-074B-4141-BE4C-E23570825C0E}" srcId="{4A6CC20C-F34E-4C24-8F0B-64C2A7B5D485}" destId="{16D4C37B-BA99-494B-AC16-AFE22B0916A9}" srcOrd="2" destOrd="0" parTransId="{236EBBC3-EC6E-401D-A42D-7CD76DF0FA56}" sibTransId="{C3F186C0-687A-4B61-9F07-F2F358D96674}"/>
    <dgm:cxn modelId="{25EEE40B-480C-4FAB-890B-A378BB3059A8}" type="presOf" srcId="{16D4C37B-BA99-494B-AC16-AFE22B0916A9}" destId="{C2CF3ED1-B7AE-4C0C-B870-E1CEE91D7BEE}" srcOrd="0" destOrd="0" presId="urn:microsoft.com/office/officeart/2009/3/layout/IncreasingArrowsProcess"/>
    <dgm:cxn modelId="{3F4094A7-48BA-4FB8-A17A-AF7696271109}" type="presOf" srcId="{70E753F6-CDDE-4CB0-B5D4-E1345D71AF8F}" destId="{42407A1A-6484-43AD-B9F3-F8D35E4CE0A7}" srcOrd="0" destOrd="0" presId="urn:microsoft.com/office/officeart/2009/3/layout/IncreasingArrowsProcess"/>
    <dgm:cxn modelId="{C52CDD5D-2010-4B45-A04E-2BF776D4A382}" srcId="{4A6CC20C-F34E-4C24-8F0B-64C2A7B5D485}" destId="{7469A178-C779-45B6-AD28-470B78637838}" srcOrd="4" destOrd="0" parTransId="{90331CD7-C311-4F23-B109-14E2693C964C}" sibTransId="{8CF5ED65-7C10-48A4-AEE6-919922B44FDB}"/>
    <dgm:cxn modelId="{29597DBE-B578-4C34-BAEA-701000940AD1}" type="presParOf" srcId="{B7C8EC6A-25D9-4BBC-96EE-DA391482C7FE}" destId="{D2948A4D-2777-4929-877E-C27F5227AFDF}" srcOrd="0" destOrd="0" presId="urn:microsoft.com/office/officeart/2009/3/layout/IncreasingArrowsProcess"/>
    <dgm:cxn modelId="{8F504DDC-1BA8-4DF2-BB86-72633D929E52}" type="presParOf" srcId="{B7C8EC6A-25D9-4BBC-96EE-DA391482C7FE}" destId="{42407A1A-6484-43AD-B9F3-F8D35E4CE0A7}" srcOrd="1" destOrd="0" presId="urn:microsoft.com/office/officeart/2009/3/layout/IncreasingArrowsProcess"/>
    <dgm:cxn modelId="{D3CDE7AF-9EDD-4013-B3F2-50E3CADFDCCF}" type="presParOf" srcId="{B7C8EC6A-25D9-4BBC-96EE-DA391482C7FE}" destId="{C2CF3ED1-B7AE-4C0C-B870-E1CEE91D7BEE}" srcOrd="2" destOrd="0" presId="urn:microsoft.com/office/officeart/2009/3/layout/IncreasingArrowsProcess"/>
    <dgm:cxn modelId="{AE9B9792-9DDE-4B48-A800-AEBE61B91D14}" type="presParOf" srcId="{B7C8EC6A-25D9-4BBC-96EE-DA391482C7FE}" destId="{BC5A3EF2-D138-4B76-8661-26F6E8DF1524}" srcOrd="3" destOrd="0" presId="urn:microsoft.com/office/officeart/2009/3/layout/IncreasingArrowsProcess"/>
    <dgm:cxn modelId="{3F74A761-43EA-45E0-B577-029B85F1292F}" type="presParOf" srcId="{B7C8EC6A-25D9-4BBC-96EE-DA391482C7FE}" destId="{D36F7343-3026-4536-BD1E-EA4446DDFCF9}" srcOrd="4" destOrd="0" presId="urn:microsoft.com/office/officeart/2009/3/layout/IncreasingArrows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15B41F-E87D-4C13-9DBB-764B33C9544E}">
      <dsp:nvSpPr>
        <dsp:cNvPr id="0" name=""/>
        <dsp:cNvSpPr/>
      </dsp:nvSpPr>
      <dsp:spPr>
        <a:xfrm>
          <a:off x="866060" y="0"/>
          <a:ext cx="9815353" cy="5029199"/>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B843FA-BC01-4F5D-83A6-149DECAE7541}">
      <dsp:nvSpPr>
        <dsp:cNvPr id="0" name=""/>
        <dsp:cNvSpPr/>
      </dsp:nvSpPr>
      <dsp:spPr>
        <a:xfrm>
          <a:off x="3383" y="1508759"/>
          <a:ext cx="2036595" cy="20116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Cox uploads the required identified data sources into the AWS S3 for the eClerx Team</a:t>
          </a:r>
          <a:endParaRPr lang="en-US" sz="1600" kern="1200" dirty="0"/>
        </a:p>
      </dsp:txBody>
      <dsp:txXfrm>
        <a:off x="101585" y="1606961"/>
        <a:ext cx="1840191" cy="1815276"/>
      </dsp:txXfrm>
    </dsp:sp>
    <dsp:sp modelId="{BA5CE50A-23CE-4212-BB8D-7FCBB15101C4}">
      <dsp:nvSpPr>
        <dsp:cNvPr id="0" name=""/>
        <dsp:cNvSpPr/>
      </dsp:nvSpPr>
      <dsp:spPr>
        <a:xfrm>
          <a:off x="2379411" y="1508759"/>
          <a:ext cx="2036595" cy="201168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eClerx data </a:t>
          </a:r>
          <a:r>
            <a:rPr lang="en-US" sz="1600" kern="1200" dirty="0" err="1" smtClean="0"/>
            <a:t>engg</a:t>
          </a:r>
          <a:r>
            <a:rPr lang="en-US" sz="1600" kern="1200" dirty="0" smtClean="0"/>
            <a:t>. team leverages AWS Athena to query the data and create the staging layer in AWS of the data model</a:t>
          </a:r>
          <a:endParaRPr lang="en-US" sz="1600" kern="1200" dirty="0"/>
        </a:p>
      </dsp:txBody>
      <dsp:txXfrm>
        <a:off x="2477613" y="1606961"/>
        <a:ext cx="1840191" cy="1815276"/>
      </dsp:txXfrm>
    </dsp:sp>
    <dsp:sp modelId="{7EF8472A-3B0D-4050-BB50-8B328CE9F64F}">
      <dsp:nvSpPr>
        <dsp:cNvPr id="0" name=""/>
        <dsp:cNvSpPr/>
      </dsp:nvSpPr>
      <dsp:spPr>
        <a:xfrm>
          <a:off x="4755439" y="1508759"/>
          <a:ext cx="2036595" cy="201168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Cox Insights &amp; Business team validates the data, KPIs and Metrics calculations and data</a:t>
          </a:r>
          <a:endParaRPr lang="en-US" sz="1600" kern="1200" dirty="0"/>
        </a:p>
      </dsp:txBody>
      <dsp:txXfrm>
        <a:off x="4853641" y="1606961"/>
        <a:ext cx="1840191" cy="1815276"/>
      </dsp:txXfrm>
    </dsp:sp>
    <dsp:sp modelId="{8D003E20-FA37-4EBA-B088-C058FF81173D}">
      <dsp:nvSpPr>
        <dsp:cNvPr id="0" name=""/>
        <dsp:cNvSpPr/>
      </dsp:nvSpPr>
      <dsp:spPr>
        <a:xfrm>
          <a:off x="7131467" y="1508759"/>
          <a:ext cx="2036595" cy="201168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eClerx BI team leverages the staging data model to design the Tableau Dashboards </a:t>
          </a:r>
          <a:endParaRPr lang="en-US" sz="1600" kern="1200" dirty="0"/>
        </a:p>
      </dsp:txBody>
      <dsp:txXfrm>
        <a:off x="7229669" y="1606961"/>
        <a:ext cx="1840191" cy="1815276"/>
      </dsp:txXfrm>
    </dsp:sp>
    <dsp:sp modelId="{A7032336-26E1-4946-B144-525102895A75}">
      <dsp:nvSpPr>
        <dsp:cNvPr id="0" name=""/>
        <dsp:cNvSpPr/>
      </dsp:nvSpPr>
      <dsp:spPr>
        <a:xfrm>
          <a:off x="9507496" y="1508759"/>
          <a:ext cx="2036595" cy="20116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Share and iterate over the designed dashboards in line with Cox Business Inputs</a:t>
          </a:r>
          <a:endParaRPr lang="en-US" sz="1600" kern="1200" dirty="0"/>
        </a:p>
      </dsp:txBody>
      <dsp:txXfrm>
        <a:off x="9605698" y="1606961"/>
        <a:ext cx="1840191" cy="1815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948A4D-2777-4929-877E-C27F5227AFDF}">
      <dsp:nvSpPr>
        <dsp:cNvPr id="0" name=""/>
        <dsp:cNvSpPr/>
      </dsp:nvSpPr>
      <dsp:spPr>
        <a:xfrm>
          <a:off x="0" y="464577"/>
          <a:ext cx="11547474" cy="2040888"/>
        </a:xfrm>
        <a:prstGeom prst="rightArrow">
          <a:avLst>
            <a:gd name="adj1" fmla="val 50000"/>
            <a:gd name="adj2" fmla="val 5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66609" numCol="1" spcCol="1270" anchor="ctr" anchorCtr="0">
          <a:noAutofit/>
        </a:bodyPr>
        <a:lstStyle/>
        <a:p>
          <a:pPr lvl="0" algn="l" defTabSz="711200">
            <a:lnSpc>
              <a:spcPct val="90000"/>
            </a:lnSpc>
            <a:spcBef>
              <a:spcPct val="0"/>
            </a:spcBef>
            <a:spcAft>
              <a:spcPct val="35000"/>
            </a:spcAft>
          </a:pPr>
          <a:r>
            <a:rPr lang="en-US" sz="1600" kern="1200" dirty="0" smtClean="0"/>
            <a:t>eClerx team got access from Cox for AWS environment through remote desktop</a:t>
          </a:r>
          <a:endParaRPr lang="en-US" sz="1600" kern="1200" dirty="0"/>
        </a:p>
      </dsp:txBody>
      <dsp:txXfrm>
        <a:off x="0" y="974799"/>
        <a:ext cx="11037252" cy="1020444"/>
      </dsp:txXfrm>
    </dsp:sp>
    <dsp:sp modelId="{42407A1A-6484-43AD-B9F3-F8D35E4CE0A7}">
      <dsp:nvSpPr>
        <dsp:cNvPr id="0" name=""/>
        <dsp:cNvSpPr/>
      </dsp:nvSpPr>
      <dsp:spPr>
        <a:xfrm>
          <a:off x="2133973" y="1205378"/>
          <a:ext cx="9413501" cy="1679426"/>
        </a:xfrm>
        <a:prstGeom prst="rightArrow">
          <a:avLst>
            <a:gd name="adj1" fmla="val 50000"/>
            <a:gd name="adj2" fmla="val 5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66609" numCol="1" spcCol="1270" anchor="ctr" anchorCtr="0">
          <a:noAutofit/>
        </a:bodyPr>
        <a:lstStyle/>
        <a:p>
          <a:pPr lvl="0" algn="l" defTabSz="711200">
            <a:lnSpc>
              <a:spcPct val="90000"/>
            </a:lnSpc>
            <a:spcBef>
              <a:spcPct val="0"/>
            </a:spcBef>
            <a:spcAft>
              <a:spcPct val="35000"/>
            </a:spcAft>
          </a:pPr>
          <a:r>
            <a:rPr lang="en-US" sz="1600" kern="1200" dirty="0" smtClean="0"/>
            <a:t>Data </a:t>
          </a:r>
          <a:r>
            <a:rPr lang="en-US" sz="1600" kern="1200" dirty="0" err="1" smtClean="0"/>
            <a:t>engg</a:t>
          </a:r>
          <a:r>
            <a:rPr lang="en-US" sz="1600" kern="1200" dirty="0" smtClean="0"/>
            <a:t>. team work on the different tools based on the roadmap and planned activities</a:t>
          </a:r>
          <a:endParaRPr lang="en-US" sz="1600" kern="1200" dirty="0"/>
        </a:p>
      </dsp:txBody>
      <dsp:txXfrm>
        <a:off x="2133973" y="1625235"/>
        <a:ext cx="8993645" cy="839713"/>
      </dsp:txXfrm>
    </dsp:sp>
    <dsp:sp modelId="{C2CF3ED1-B7AE-4C0C-B870-E1CEE91D7BEE}">
      <dsp:nvSpPr>
        <dsp:cNvPr id="0" name=""/>
        <dsp:cNvSpPr/>
      </dsp:nvSpPr>
      <dsp:spPr>
        <a:xfrm>
          <a:off x="4267946" y="1765448"/>
          <a:ext cx="7279528" cy="1679426"/>
        </a:xfrm>
        <a:prstGeom prst="rightArrow">
          <a:avLst>
            <a:gd name="adj1" fmla="val 50000"/>
            <a:gd name="adj2" fmla="val 5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66609" numCol="1" spcCol="1270" anchor="ctr" anchorCtr="0">
          <a:noAutofit/>
        </a:bodyPr>
        <a:lstStyle/>
        <a:p>
          <a:pPr lvl="0" algn="l" defTabSz="711200">
            <a:lnSpc>
              <a:spcPct val="90000"/>
            </a:lnSpc>
            <a:spcBef>
              <a:spcPct val="0"/>
            </a:spcBef>
            <a:spcAft>
              <a:spcPct val="35000"/>
            </a:spcAft>
          </a:pPr>
          <a:r>
            <a:rPr lang="en-US" sz="1600" kern="1200" dirty="0" smtClean="0"/>
            <a:t>Extracted data is saved and resides on the AWS S3 for client teams review and validation</a:t>
          </a:r>
          <a:endParaRPr lang="en-US" sz="1600" kern="1200" dirty="0"/>
        </a:p>
      </dsp:txBody>
      <dsp:txXfrm>
        <a:off x="4267946" y="2185305"/>
        <a:ext cx="6859672" cy="839713"/>
      </dsp:txXfrm>
    </dsp:sp>
    <dsp:sp modelId="{BC5A3EF2-D138-4B76-8661-26F6E8DF1524}">
      <dsp:nvSpPr>
        <dsp:cNvPr id="0" name=""/>
        <dsp:cNvSpPr/>
      </dsp:nvSpPr>
      <dsp:spPr>
        <a:xfrm>
          <a:off x="6403074" y="2325126"/>
          <a:ext cx="5144400" cy="1679426"/>
        </a:xfrm>
        <a:prstGeom prst="rightArrow">
          <a:avLst>
            <a:gd name="adj1" fmla="val 50000"/>
            <a:gd name="adj2" fmla="val 5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66609" numCol="1" spcCol="1270" anchor="ctr" anchorCtr="0">
          <a:noAutofit/>
        </a:bodyPr>
        <a:lstStyle/>
        <a:p>
          <a:pPr lvl="0" algn="l" defTabSz="711200">
            <a:lnSpc>
              <a:spcPct val="90000"/>
            </a:lnSpc>
            <a:spcBef>
              <a:spcPct val="0"/>
            </a:spcBef>
            <a:spcAft>
              <a:spcPct val="35000"/>
            </a:spcAft>
          </a:pPr>
          <a:endParaRPr lang="en-US" sz="1600" kern="1200" dirty="0" smtClean="0"/>
        </a:p>
        <a:p>
          <a:pPr lvl="0" algn="l" defTabSz="711200">
            <a:lnSpc>
              <a:spcPct val="90000"/>
            </a:lnSpc>
            <a:spcBef>
              <a:spcPct val="0"/>
            </a:spcBef>
            <a:spcAft>
              <a:spcPct val="35000"/>
            </a:spcAft>
          </a:pPr>
          <a:r>
            <a:rPr lang="en-US" sz="1600" kern="1200" dirty="0" smtClean="0"/>
            <a:t>BI Team leverages the data in the staging tables for designing the Tableau dashboards in Cox Environment</a:t>
          </a:r>
          <a:endParaRPr lang="en-US" sz="1600" kern="1200" dirty="0"/>
        </a:p>
      </dsp:txBody>
      <dsp:txXfrm>
        <a:off x="6403074" y="2744983"/>
        <a:ext cx="4724544" cy="839713"/>
      </dsp:txXfrm>
    </dsp:sp>
    <dsp:sp modelId="{D36F7343-3026-4536-BD1E-EA4446DDFCF9}">
      <dsp:nvSpPr>
        <dsp:cNvPr id="0" name=""/>
        <dsp:cNvSpPr/>
      </dsp:nvSpPr>
      <dsp:spPr>
        <a:xfrm>
          <a:off x="8537048" y="2885196"/>
          <a:ext cx="3010426" cy="1679426"/>
        </a:xfrm>
        <a:prstGeom prst="rightArrow">
          <a:avLst>
            <a:gd name="adj1" fmla="val 50000"/>
            <a:gd name="adj2" fmla="val 5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254000" bIns="266609" numCol="1" spcCol="1270" anchor="ctr" anchorCtr="0">
          <a:noAutofit/>
        </a:bodyPr>
        <a:lstStyle/>
        <a:p>
          <a:pPr lvl="0" algn="l" defTabSz="711200">
            <a:lnSpc>
              <a:spcPct val="90000"/>
            </a:lnSpc>
            <a:spcBef>
              <a:spcPct val="0"/>
            </a:spcBef>
            <a:spcAft>
              <a:spcPct val="35000"/>
            </a:spcAft>
          </a:pPr>
          <a:endParaRPr lang="en-US" sz="1600" kern="1200" dirty="0" smtClean="0"/>
        </a:p>
        <a:p>
          <a:pPr lvl="0" algn="l" defTabSz="711200">
            <a:lnSpc>
              <a:spcPct val="90000"/>
            </a:lnSpc>
            <a:spcBef>
              <a:spcPct val="0"/>
            </a:spcBef>
            <a:spcAft>
              <a:spcPct val="35000"/>
            </a:spcAft>
          </a:pPr>
          <a:r>
            <a:rPr lang="en-US" sz="1600" kern="1200" dirty="0" smtClean="0"/>
            <a:t>Tableau dashboards are shared with client for validation and feedback</a:t>
          </a:r>
          <a:endParaRPr lang="en-US" sz="1600" kern="1200" dirty="0"/>
        </a:p>
      </dsp:txBody>
      <dsp:txXfrm>
        <a:off x="8537048" y="3305053"/>
        <a:ext cx="2590570" cy="839713"/>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fld id="{F5581C37-9FEB-4137-968D-93E79894C79B}" type="datetimeFigureOut">
              <a:rPr lang="en-US" smtClean="0"/>
              <a:pPr/>
              <a:t>10/21/2024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Arial" panose="020B0604020202020204" pitchFamily="34" charset="0"/>
              </a:defRPr>
            </a:lvl1pPr>
          </a:lstStyle>
          <a:p>
            <a:fld id="{34B6A1DC-61FF-471E-AE59-93D5805EC0A7}" type="slidenum">
              <a:rPr lang="en-US" smtClean="0"/>
              <a:pPr/>
              <a:t>‹#›</a:t>
            </a:fld>
            <a:endParaRPr lang="en-US" dirty="0"/>
          </a:p>
        </p:txBody>
      </p:sp>
    </p:spTree>
    <p:extLst>
      <p:ext uri="{BB962C8B-B14F-4D97-AF65-F5344CB8AC3E}">
        <p14:creationId xmlns:p14="http://schemas.microsoft.com/office/powerpoint/2010/main" val="606965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8" name="Picture 7" descr="GettyImages-537404125e.jpg">
            <a:extLst>
              <a:ext uri="{FF2B5EF4-FFF2-40B4-BE49-F238E27FC236}">
                <a16:creationId xmlns:a16="http://schemas.microsoft.com/office/drawing/2014/main" id="{445CD383-C07E-B340-A294-37BA6502E20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047999" y="0"/>
            <a:ext cx="9144001" cy="6283842"/>
          </a:xfrm>
          <a:prstGeom prst="rect">
            <a:avLst/>
          </a:prstGeom>
        </p:spPr>
      </p:pic>
      <p:sp>
        <p:nvSpPr>
          <p:cNvPr id="9" name="Rectangle 8">
            <a:extLst>
              <a:ext uri="{FF2B5EF4-FFF2-40B4-BE49-F238E27FC236}">
                <a16:creationId xmlns:a16="http://schemas.microsoft.com/office/drawing/2014/main" id="{4CF0ED20-8C83-7D40-A9F2-33B1C6597897}"/>
              </a:ext>
            </a:extLst>
          </p:cNvPr>
          <p:cNvSpPr/>
          <p:nvPr userDrawn="1"/>
        </p:nvSpPr>
        <p:spPr>
          <a:xfrm>
            <a:off x="0" y="0"/>
            <a:ext cx="3047999" cy="628384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prstClr val="white"/>
              </a:solidFill>
            </a:endParaRPr>
          </a:p>
        </p:txBody>
      </p:sp>
      <p:sp>
        <p:nvSpPr>
          <p:cNvPr id="13" name="Rectangle 12">
            <a:extLst>
              <a:ext uri="{FF2B5EF4-FFF2-40B4-BE49-F238E27FC236}">
                <a16:creationId xmlns:a16="http://schemas.microsoft.com/office/drawing/2014/main" id="{224FC802-A435-5D45-A61A-AE7B3271F674}"/>
              </a:ext>
            </a:extLst>
          </p:cNvPr>
          <p:cNvSpPr/>
          <p:nvPr userDrawn="1"/>
        </p:nvSpPr>
        <p:spPr>
          <a:xfrm>
            <a:off x="-2" y="0"/>
            <a:ext cx="12192002" cy="6858000"/>
          </a:xfrm>
          <a:prstGeom prst="rect">
            <a:avLst/>
          </a:prstGeom>
          <a:solidFill>
            <a:schemeClr val="tx1">
              <a:lumMod val="95000"/>
              <a:lumOff val="5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Date Placeholder 3"/>
          <p:cNvSpPr txBox="1">
            <a:spLocks/>
          </p:cNvSpPr>
          <p:nvPr userDrawn="1"/>
        </p:nvSpPr>
        <p:spPr>
          <a:xfrm>
            <a:off x="9164319" y="6400415"/>
            <a:ext cx="2743200" cy="276999"/>
          </a:xfrm>
          <a:prstGeom prst="rect">
            <a:avLst/>
          </a:prstGeom>
        </p:spPr>
        <p:txBody>
          <a:bodyPr vert="horz" lIns="91440" tIns="45720" rIns="91440" bIns="45720" rtlCol="0" anchor="ctr">
            <a:spAutoFit/>
          </a:bodyPr>
          <a:lstStyle>
            <a:defPPr>
              <a:defRPr lang="en-US"/>
            </a:defPPr>
            <a:lvl1pPr marL="0" marR="0" indent="0" algn="r" defTabSz="914400" rtl="0" eaLnBrk="1" fontAlgn="auto" latinLnBrk="0" hangingPunct="1">
              <a:lnSpc>
                <a:spcPct val="100000"/>
              </a:lnSpc>
              <a:spcBef>
                <a:spcPts val="0"/>
              </a:spcBef>
              <a:spcAft>
                <a:spcPts val="0"/>
              </a:spcAft>
              <a:buClrTx/>
              <a:buSzTx/>
              <a:buFontTx/>
              <a:buNone/>
              <a:tabLst/>
              <a:defRPr sz="1200" kern="120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lumMod val="50000"/>
                    <a:lumOff val="50000"/>
                  </a:prstClr>
                </a:solidFill>
                <a:ea typeface="Roboto" charset="0"/>
                <a:cs typeface="Arial" panose="020B0604020202020204" pitchFamily="34" charset="0"/>
              </a:rPr>
              <a:t>CONFIDENTIAL</a:t>
            </a:r>
            <a:endParaRPr lang="en-US" dirty="0">
              <a:solidFill>
                <a:prstClr val="black">
                  <a:lumMod val="50000"/>
                  <a:lumOff val="50000"/>
                </a:prstClr>
              </a:solidFill>
              <a:cs typeface="Arial" panose="020B0604020202020204" pitchFamily="34" charset="0"/>
            </a:endParaRPr>
          </a:p>
        </p:txBody>
      </p:sp>
      <p:pic>
        <p:nvPicPr>
          <p:cNvPr id="12" name="Picture 11" descr="eClerx Digital Logo_Final_white.eps"/>
          <p:cNvPicPr>
            <a:picLocks noChangeAspect="1"/>
          </p:cNvPicPr>
          <p:nvPr userDrawn="1"/>
        </p:nvPicPr>
        <p:blipFill rotWithShape="1">
          <a:blip r:embed="rId3">
            <a:extLst>
              <a:ext uri="{28A0092B-C50C-407E-A947-70E740481C1C}">
                <a14:useLocalDpi xmlns:a14="http://schemas.microsoft.com/office/drawing/2010/main"/>
              </a:ext>
            </a:extLst>
          </a:blip>
          <a:srcRect r="46042"/>
          <a:stretch/>
        </p:blipFill>
        <p:spPr>
          <a:xfrm>
            <a:off x="420096" y="2895600"/>
            <a:ext cx="2222499" cy="827036"/>
          </a:xfrm>
          <a:prstGeom prst="rect">
            <a:avLst/>
          </a:prstGeom>
        </p:spPr>
      </p:pic>
      <p:sp>
        <p:nvSpPr>
          <p:cNvPr id="2" name="Title 1"/>
          <p:cNvSpPr>
            <a:spLocks noGrp="1"/>
          </p:cNvSpPr>
          <p:nvPr>
            <p:ph type="ctrTitle"/>
          </p:nvPr>
        </p:nvSpPr>
        <p:spPr>
          <a:xfrm>
            <a:off x="420096" y="3722636"/>
            <a:ext cx="5499060" cy="480131"/>
          </a:xfrm>
          <a:noFill/>
        </p:spPr>
        <p:txBody>
          <a:bodyPr wrap="square" anchor="ctr">
            <a:spAutoFit/>
          </a:bodyPr>
          <a:lstStyle>
            <a:lvl1pPr algn="l">
              <a:defRPr lang="en-US" sz="2800" b="0" spc="0" baseline="0" dirty="0">
                <a:solidFill>
                  <a:schemeClr val="bg1"/>
                </a:solidFill>
              </a:defRPr>
            </a:lvl1pPr>
          </a:lstStyle>
          <a:p>
            <a:pPr marL="0" lvl="0" algn="l" defTabSz="914400"/>
            <a:r>
              <a:rPr lang="en-US" dirty="0"/>
              <a:t>Click to edit Master title style</a:t>
            </a:r>
          </a:p>
        </p:txBody>
      </p:sp>
    </p:spTree>
    <p:extLst>
      <p:ext uri="{BB962C8B-B14F-4D97-AF65-F5344CB8AC3E}">
        <p14:creationId xmlns:p14="http://schemas.microsoft.com/office/powerpoint/2010/main" val="5497943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wrap="square" anchor="ctr">
            <a:noAutofit/>
          </a:bodyPr>
          <a:lstStyle>
            <a:lvl1pPr>
              <a:defRPr lang="en-IN"/>
            </a:lvl1pPr>
          </a:lstStyle>
          <a:p>
            <a:pPr marL="0" lvl="0" fontAlgn="base">
              <a:lnSpc>
                <a:spcPct val="90000"/>
              </a:lnSpc>
              <a:spcAft>
                <a:spcPct val="0"/>
              </a:spcAft>
            </a:pPr>
            <a:r>
              <a:rPr lang="en-US" dirty="0"/>
              <a:t>Click to edit master title style</a:t>
            </a:r>
            <a:endParaRPr lang="en-IN" dirty="0"/>
          </a:p>
        </p:txBody>
      </p:sp>
      <p:sp>
        <p:nvSpPr>
          <p:cNvPr id="5" name="Content Placeholder 4"/>
          <p:cNvSpPr>
            <a:spLocks noGrp="1"/>
          </p:cNvSpPr>
          <p:nvPr>
            <p:ph sz="quarter" idx="11"/>
          </p:nvPr>
        </p:nvSpPr>
        <p:spPr>
          <a:xfrm>
            <a:off x="360363" y="1081088"/>
            <a:ext cx="11547475" cy="5029200"/>
          </a:xfrm>
        </p:spPr>
        <p:txBody>
          <a:body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8993122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lang="en-IN" sz="2800" b="1" kern="0" spc="0" dirty="0">
                <a:solidFill>
                  <a:schemeClr val="tx1">
                    <a:lumMod val="75000"/>
                    <a:lumOff val="25000"/>
                  </a:schemeClr>
                </a:solidFill>
                <a:latin typeface="Arial" panose="020B0604020202020204" pitchFamily="34" charset="0"/>
                <a:ea typeface="+mj-ea"/>
                <a:cs typeface="Arial" panose="020B0604020202020204" pitchFamily="34" charset="0"/>
              </a:defRPr>
            </a:lvl1pPr>
          </a:lstStyle>
          <a:p>
            <a:pPr marL="0" lvl="0" algn="ctr" defTabSz="914400" rtl="0" eaLnBrk="1" fontAlgn="base" latinLnBrk="0" hangingPunct="1">
              <a:lnSpc>
                <a:spcPct val="90000"/>
              </a:lnSpc>
              <a:spcBef>
                <a:spcPct val="0"/>
              </a:spcBef>
              <a:spcAft>
                <a:spcPct val="0"/>
              </a:spcAft>
              <a:buNone/>
            </a:pPr>
            <a:r>
              <a:rPr lang="en-US" dirty="0"/>
              <a:t>Click to edit master title style</a:t>
            </a:r>
            <a:endParaRPr lang="en-IN" dirty="0"/>
          </a:p>
        </p:txBody>
      </p:sp>
    </p:spTree>
    <p:extLst>
      <p:ext uri="{BB962C8B-B14F-4D97-AF65-F5344CB8AC3E}">
        <p14:creationId xmlns:p14="http://schemas.microsoft.com/office/powerpoint/2010/main" val="3572052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Divider">
    <p:bg>
      <p:bgPr>
        <a:solidFill>
          <a:srgbClr val="174361"/>
        </a:solidFill>
        <a:effectLst/>
      </p:bgPr>
    </p:bg>
    <p:spTree>
      <p:nvGrpSpPr>
        <p:cNvPr id="1" name=""/>
        <p:cNvGrpSpPr/>
        <p:nvPr/>
      </p:nvGrpSpPr>
      <p:grpSpPr>
        <a:xfrm>
          <a:off x="0" y="0"/>
          <a:ext cx="0" cy="0"/>
          <a:chOff x="0" y="0"/>
          <a:chExt cx="0" cy="0"/>
        </a:xfrm>
      </p:grpSpPr>
      <p:sp>
        <p:nvSpPr>
          <p:cNvPr id="6" name="Title 1"/>
          <p:cNvSpPr>
            <a:spLocks noGrp="1"/>
          </p:cNvSpPr>
          <p:nvPr>
            <p:ph type="title"/>
          </p:nvPr>
        </p:nvSpPr>
        <p:spPr>
          <a:xfrm>
            <a:off x="347663" y="2979957"/>
            <a:ext cx="11548872" cy="548640"/>
          </a:xfrm>
        </p:spPr>
        <p:txBody>
          <a:bodyPr wrap="square" anchor="ctr">
            <a:noAutofit/>
          </a:bodyPr>
          <a:lstStyle>
            <a:lvl1pPr>
              <a:defRPr lang="en-US" sz="3600" dirty="0">
                <a:solidFill>
                  <a:schemeClr val="bg1"/>
                </a:solidFill>
                <a:latin typeface="+mj-lt"/>
              </a:defRPr>
            </a:lvl1pPr>
          </a:lstStyle>
          <a:p>
            <a:pPr lvl="0"/>
            <a:r>
              <a:rPr lang="en-US" dirty="0"/>
              <a:t>Click to edit Master title style</a:t>
            </a:r>
          </a:p>
        </p:txBody>
      </p:sp>
    </p:spTree>
    <p:extLst>
      <p:ext uri="{BB962C8B-B14F-4D97-AF65-F5344CB8AC3E}">
        <p14:creationId xmlns:p14="http://schemas.microsoft.com/office/powerpoint/2010/main" val="301712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Blank with Logo">
    <p:bg>
      <p:bgPr>
        <a:solidFill>
          <a:schemeClr val="bg1"/>
        </a:solidFill>
        <a:effectLst/>
      </p:bgPr>
    </p:bg>
    <p:spTree>
      <p:nvGrpSpPr>
        <p:cNvPr id="1" name=""/>
        <p:cNvGrpSpPr/>
        <p:nvPr/>
      </p:nvGrpSpPr>
      <p:grpSpPr>
        <a:xfrm>
          <a:off x="0" y="0"/>
          <a:ext cx="0" cy="0"/>
          <a:chOff x="0" y="0"/>
          <a:chExt cx="0" cy="0"/>
        </a:xfrm>
      </p:grpSpPr>
      <p:sp>
        <p:nvSpPr>
          <p:cNvPr id="12" name="Rectangle 11"/>
          <p:cNvSpPr/>
          <p:nvPr userDrawn="1"/>
        </p:nvSpPr>
        <p:spPr>
          <a:xfrm>
            <a:off x="0" y="6430327"/>
            <a:ext cx="10544175" cy="323421"/>
          </a:xfrm>
          <a:prstGeom prst="rect">
            <a:avLst/>
          </a:prstGeom>
          <a:solidFill>
            <a:srgbClr val="A3A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7"/>
          <p:cNvSpPr/>
          <p:nvPr userDrawn="1"/>
        </p:nvSpPr>
        <p:spPr>
          <a:xfrm>
            <a:off x="10334834" y="6430327"/>
            <a:ext cx="659989" cy="323421"/>
          </a:xfrm>
          <a:custGeom>
            <a:avLst/>
            <a:gdLst>
              <a:gd name="connsiteX0" fmla="*/ 0 w 383764"/>
              <a:gd name="connsiteY0" fmla="*/ 0 h 323421"/>
              <a:gd name="connsiteX1" fmla="*/ 383764 w 383764"/>
              <a:gd name="connsiteY1" fmla="*/ 0 h 323421"/>
              <a:gd name="connsiteX2" fmla="*/ 383764 w 383764"/>
              <a:gd name="connsiteY2" fmla="*/ 323421 h 323421"/>
              <a:gd name="connsiteX3" fmla="*/ 0 w 383764"/>
              <a:gd name="connsiteY3" fmla="*/ 323421 h 323421"/>
              <a:gd name="connsiteX4" fmla="*/ 0 w 383764"/>
              <a:gd name="connsiteY4" fmla="*/ 0 h 323421"/>
              <a:gd name="connsiteX0" fmla="*/ 171450 w 555214"/>
              <a:gd name="connsiteY0" fmla="*/ 0 h 323421"/>
              <a:gd name="connsiteX1" fmla="*/ 555214 w 555214"/>
              <a:gd name="connsiteY1" fmla="*/ 0 h 323421"/>
              <a:gd name="connsiteX2" fmla="*/ 555214 w 555214"/>
              <a:gd name="connsiteY2" fmla="*/ 323421 h 323421"/>
              <a:gd name="connsiteX3" fmla="*/ 0 w 555214"/>
              <a:gd name="connsiteY3" fmla="*/ 323421 h 323421"/>
              <a:gd name="connsiteX4" fmla="*/ 171450 w 555214"/>
              <a:gd name="connsiteY4" fmla="*/ 0 h 323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214" h="323421">
                <a:moveTo>
                  <a:pt x="171450" y="0"/>
                </a:moveTo>
                <a:lnTo>
                  <a:pt x="555214" y="0"/>
                </a:lnTo>
                <a:lnTo>
                  <a:pt x="555214" y="323421"/>
                </a:lnTo>
                <a:lnTo>
                  <a:pt x="0" y="323421"/>
                </a:lnTo>
                <a:lnTo>
                  <a:pt x="171450" y="0"/>
                </a:lnTo>
                <a:close/>
              </a:path>
            </a:pathLst>
          </a:custGeom>
          <a:solidFill>
            <a:srgbClr val="174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13"/>
          <p:cNvSpPr/>
          <p:nvPr userDrawn="1"/>
        </p:nvSpPr>
        <p:spPr>
          <a:xfrm>
            <a:off x="11907837" y="6430327"/>
            <a:ext cx="288955" cy="323421"/>
          </a:xfrm>
          <a:prstGeom prst="rect">
            <a:avLst/>
          </a:prstGeom>
          <a:solidFill>
            <a:srgbClr val="174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TextBox 8"/>
          <p:cNvSpPr txBox="1"/>
          <p:nvPr userDrawn="1"/>
        </p:nvSpPr>
        <p:spPr>
          <a:xfrm flipH="1">
            <a:off x="10201275" y="6482127"/>
            <a:ext cx="762000" cy="246221"/>
          </a:xfrm>
          <a:prstGeom prst="rect">
            <a:avLst/>
          </a:prstGeom>
          <a:noFill/>
        </p:spPr>
        <p:txBody>
          <a:bodyPr wrap="square" rtlCol="0" anchor="ctr" anchorCtr="0">
            <a:spAutoFit/>
          </a:bodyPr>
          <a:lstStyle/>
          <a:p>
            <a:pPr algn="r"/>
            <a:fld id="{8CF0BC52-D655-0E4A-A78C-598307FBA07D}" type="slidenum">
              <a:rPr lang="en-US" sz="1000" smtClean="0">
                <a:solidFill>
                  <a:schemeClr val="bg1"/>
                </a:solidFill>
                <a:latin typeface="Arial" pitchFamily="34" charset="0"/>
                <a:cs typeface="Arial" pitchFamily="34" charset="0"/>
              </a:rPr>
              <a:pPr algn="r"/>
              <a:t>‹#›</a:t>
            </a:fld>
            <a:endParaRPr lang="en-US" sz="1000" dirty="0">
              <a:solidFill>
                <a:schemeClr val="bg1"/>
              </a:solidFill>
              <a:latin typeface="Arial" pitchFamily="34" charset="0"/>
              <a:cs typeface="Arial" pitchFamily="34" charset="0"/>
            </a:endParaRPr>
          </a:p>
        </p:txBody>
      </p:sp>
      <p:sp>
        <p:nvSpPr>
          <p:cNvPr id="17" name="Footer Placeholder 3"/>
          <p:cNvSpPr txBox="1">
            <a:spLocks/>
          </p:cNvSpPr>
          <p:nvPr userDrawn="1"/>
        </p:nvSpPr>
        <p:spPr>
          <a:xfrm>
            <a:off x="367557" y="6429701"/>
            <a:ext cx="1241787" cy="313887"/>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prstClr val="white"/>
                </a:solidFill>
              </a:rPr>
              <a:t>ECLERX.COM</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6003" y="6456460"/>
            <a:ext cx="710655" cy="271154"/>
          </a:xfrm>
          <a:prstGeom prst="rect">
            <a:avLst/>
          </a:prstGeom>
        </p:spPr>
      </p:pic>
    </p:spTree>
    <p:extLst>
      <p:ext uri="{BB962C8B-B14F-4D97-AF65-F5344CB8AC3E}">
        <p14:creationId xmlns:p14="http://schemas.microsoft.com/office/powerpoint/2010/main" val="10553189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k without Logo">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288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bout eClerx">
    <p:bg>
      <p:bgPr>
        <a:solidFill>
          <a:schemeClr val="bg1"/>
        </a:solidFill>
        <a:effectLst/>
      </p:bgPr>
    </p:bg>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r="5294" b="6245"/>
          <a:stretch/>
        </p:blipFill>
        <p:spPr>
          <a:xfrm>
            <a:off x="2" y="-1"/>
            <a:ext cx="12191999" cy="6429701"/>
          </a:xfrm>
          <a:prstGeom prst="rect">
            <a:avLst/>
          </a:prstGeom>
        </p:spPr>
      </p:pic>
      <p:sp>
        <p:nvSpPr>
          <p:cNvPr id="9" name="Rectangle 8"/>
          <p:cNvSpPr/>
          <p:nvPr userDrawn="1"/>
        </p:nvSpPr>
        <p:spPr>
          <a:xfrm>
            <a:off x="-1" y="3670300"/>
            <a:ext cx="12196793" cy="2743200"/>
          </a:xfrm>
          <a:prstGeom prst="rect">
            <a:avLst/>
          </a:prstGeom>
          <a:solidFill>
            <a:srgbClr val="000000">
              <a:alpha val="52941"/>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2" name="Rectangle 11"/>
          <p:cNvSpPr/>
          <p:nvPr userDrawn="1"/>
        </p:nvSpPr>
        <p:spPr>
          <a:xfrm>
            <a:off x="0" y="6430327"/>
            <a:ext cx="10544175" cy="323421"/>
          </a:xfrm>
          <a:prstGeom prst="rect">
            <a:avLst/>
          </a:prstGeom>
          <a:solidFill>
            <a:srgbClr val="A3A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3" name="Rectangle 17"/>
          <p:cNvSpPr/>
          <p:nvPr userDrawn="1"/>
        </p:nvSpPr>
        <p:spPr>
          <a:xfrm>
            <a:off x="10334834" y="6430327"/>
            <a:ext cx="659989" cy="323421"/>
          </a:xfrm>
          <a:custGeom>
            <a:avLst/>
            <a:gdLst>
              <a:gd name="connsiteX0" fmla="*/ 0 w 383764"/>
              <a:gd name="connsiteY0" fmla="*/ 0 h 323421"/>
              <a:gd name="connsiteX1" fmla="*/ 383764 w 383764"/>
              <a:gd name="connsiteY1" fmla="*/ 0 h 323421"/>
              <a:gd name="connsiteX2" fmla="*/ 383764 w 383764"/>
              <a:gd name="connsiteY2" fmla="*/ 323421 h 323421"/>
              <a:gd name="connsiteX3" fmla="*/ 0 w 383764"/>
              <a:gd name="connsiteY3" fmla="*/ 323421 h 323421"/>
              <a:gd name="connsiteX4" fmla="*/ 0 w 383764"/>
              <a:gd name="connsiteY4" fmla="*/ 0 h 323421"/>
              <a:gd name="connsiteX0" fmla="*/ 171450 w 555214"/>
              <a:gd name="connsiteY0" fmla="*/ 0 h 323421"/>
              <a:gd name="connsiteX1" fmla="*/ 555214 w 555214"/>
              <a:gd name="connsiteY1" fmla="*/ 0 h 323421"/>
              <a:gd name="connsiteX2" fmla="*/ 555214 w 555214"/>
              <a:gd name="connsiteY2" fmla="*/ 323421 h 323421"/>
              <a:gd name="connsiteX3" fmla="*/ 0 w 555214"/>
              <a:gd name="connsiteY3" fmla="*/ 323421 h 323421"/>
              <a:gd name="connsiteX4" fmla="*/ 171450 w 555214"/>
              <a:gd name="connsiteY4" fmla="*/ 0 h 323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214" h="323421">
                <a:moveTo>
                  <a:pt x="171450" y="0"/>
                </a:moveTo>
                <a:lnTo>
                  <a:pt x="555214" y="0"/>
                </a:lnTo>
                <a:lnTo>
                  <a:pt x="555214" y="323421"/>
                </a:lnTo>
                <a:lnTo>
                  <a:pt x="0" y="323421"/>
                </a:lnTo>
                <a:lnTo>
                  <a:pt x="171450" y="0"/>
                </a:lnTo>
                <a:close/>
              </a:path>
            </a:pathLst>
          </a:custGeom>
          <a:solidFill>
            <a:srgbClr val="174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4" name="Rectangle 13"/>
          <p:cNvSpPr/>
          <p:nvPr userDrawn="1"/>
        </p:nvSpPr>
        <p:spPr>
          <a:xfrm>
            <a:off x="11907837" y="6430327"/>
            <a:ext cx="288955" cy="323421"/>
          </a:xfrm>
          <a:prstGeom prst="rect">
            <a:avLst/>
          </a:prstGeom>
          <a:solidFill>
            <a:srgbClr val="174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 name="Text Placeholder 2"/>
          <p:cNvSpPr>
            <a:spLocks noGrp="1"/>
          </p:cNvSpPr>
          <p:nvPr>
            <p:ph type="body" sz="quarter" idx="10"/>
          </p:nvPr>
        </p:nvSpPr>
        <p:spPr>
          <a:xfrm>
            <a:off x="347662" y="3866924"/>
            <a:ext cx="11548872" cy="2286000"/>
          </a:xfrm>
          <a:prstGeom prst="rect">
            <a:avLst/>
          </a:prstGeom>
        </p:spPr>
        <p:txBody>
          <a:bodyPr/>
          <a:lstStyle>
            <a:lvl1pPr marL="0" indent="0">
              <a:buNone/>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7" name="TextBox 16"/>
          <p:cNvSpPr txBox="1"/>
          <p:nvPr userDrawn="1"/>
        </p:nvSpPr>
        <p:spPr>
          <a:xfrm flipH="1">
            <a:off x="10201275" y="6482127"/>
            <a:ext cx="762000" cy="246221"/>
          </a:xfrm>
          <a:prstGeom prst="rect">
            <a:avLst/>
          </a:prstGeom>
          <a:noFill/>
        </p:spPr>
        <p:txBody>
          <a:bodyPr wrap="square" rtlCol="0" anchor="ctr" anchorCtr="0">
            <a:spAutoFit/>
          </a:bodyPr>
          <a:lstStyle/>
          <a:p>
            <a:pPr algn="r"/>
            <a:fld id="{8CF0BC52-D655-0E4A-A78C-598307FBA07D}" type="slidenum">
              <a:rPr lang="en-US" sz="1000" smtClean="0">
                <a:solidFill>
                  <a:schemeClr val="bg1"/>
                </a:solidFill>
                <a:latin typeface="Arial" pitchFamily="34" charset="0"/>
                <a:cs typeface="Arial" pitchFamily="34" charset="0"/>
              </a:rPr>
              <a:pPr algn="r"/>
              <a:t>‹#›</a:t>
            </a:fld>
            <a:endParaRPr lang="en-US" sz="1000" dirty="0">
              <a:solidFill>
                <a:schemeClr val="bg1"/>
              </a:solidFill>
              <a:latin typeface="Arial" pitchFamily="34" charset="0"/>
              <a:cs typeface="Arial" pitchFamily="34" charset="0"/>
            </a:endParaRPr>
          </a:p>
        </p:txBody>
      </p:sp>
      <p:sp>
        <p:nvSpPr>
          <p:cNvPr id="19" name="Footer Placeholder 3"/>
          <p:cNvSpPr txBox="1">
            <a:spLocks/>
          </p:cNvSpPr>
          <p:nvPr userDrawn="1"/>
        </p:nvSpPr>
        <p:spPr>
          <a:xfrm>
            <a:off x="367557" y="6429701"/>
            <a:ext cx="1241787" cy="313887"/>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prstClr val="white"/>
                </a:solidFill>
              </a:rPr>
              <a:t>ECLERX.COM</a:t>
            </a:r>
          </a:p>
        </p:txBody>
      </p:sp>
      <p:pic>
        <p:nvPicPr>
          <p:cNvPr id="11" name="Picture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096003" y="6456460"/>
            <a:ext cx="710655" cy="271154"/>
          </a:xfrm>
          <a:prstGeom prst="rect">
            <a:avLst/>
          </a:prstGeom>
        </p:spPr>
      </p:pic>
    </p:spTree>
    <p:extLst>
      <p:ext uri="{BB962C8B-B14F-4D97-AF65-F5344CB8AC3E}">
        <p14:creationId xmlns:p14="http://schemas.microsoft.com/office/powerpoint/2010/main" val="820597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Section Divider">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386166" y="3288325"/>
            <a:ext cx="5706537" cy="590931"/>
          </a:xfrm>
        </p:spPr>
        <p:txBody>
          <a:bodyPr anchor="ctr"/>
          <a:lstStyle>
            <a:lvl1pPr algn="ctr">
              <a:defRPr sz="3600" b="1">
                <a:solidFill>
                  <a:srgbClr val="1C5674"/>
                </a:solidFill>
                <a:latin typeface="+mj-lt"/>
              </a:defRPr>
            </a:lvl1pPr>
          </a:lstStyle>
          <a:p>
            <a:r>
              <a:rPr lang="en-US" dirty="0"/>
              <a:t>Insert Section Title</a:t>
            </a:r>
          </a:p>
        </p:txBody>
      </p:sp>
      <p:cxnSp>
        <p:nvCxnSpPr>
          <p:cNvPr id="5" name="Straight Connector 4"/>
          <p:cNvCxnSpPr/>
          <p:nvPr userDrawn="1"/>
        </p:nvCxnSpPr>
        <p:spPr>
          <a:xfrm>
            <a:off x="4675070" y="2901708"/>
            <a:ext cx="3128728" cy="0"/>
          </a:xfrm>
          <a:prstGeom prst="line">
            <a:avLst/>
          </a:prstGeom>
          <a:noFill/>
          <a:ln w="57150" cap="flat">
            <a:solidFill>
              <a:srgbClr val="255E91"/>
            </a:solidFill>
            <a:prstDash val="solid"/>
            <a:miter lim="800000"/>
          </a:ln>
          <a:effectLst/>
        </p:spPr>
        <p:style>
          <a:lnRef idx="0">
            <a:scrgbClr r="0" g="0" b="0"/>
          </a:lnRef>
          <a:fillRef idx="0">
            <a:scrgbClr r="0" g="0" b="0"/>
          </a:fillRef>
          <a:effectRef idx="0">
            <a:scrgbClr r="0" g="0" b="0"/>
          </a:effectRef>
          <a:fontRef idx="none"/>
        </p:style>
      </p:cxnSp>
      <p:sp>
        <p:nvSpPr>
          <p:cNvPr id="6" name="Oval 5"/>
          <p:cNvSpPr/>
          <p:nvPr userDrawn="1"/>
        </p:nvSpPr>
        <p:spPr>
          <a:xfrm>
            <a:off x="5553634" y="1771635"/>
            <a:ext cx="1371600" cy="519348"/>
          </a:xfrm>
          <a:prstGeom prst="ellipse">
            <a:avLst/>
          </a:prstGeom>
          <a:solidFill>
            <a:srgbClr val="255E91"/>
          </a:solidFill>
          <a:ln w="12700" cap="flat">
            <a:noFill/>
            <a:prstDash val="solid"/>
            <a:miter lim="8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panose="020B0604020202020204" pitchFamily="34" charset="0"/>
              <a:ea typeface="Calibri"/>
              <a:cs typeface="Arial" panose="020B0604020202020204" pitchFamily="34" charset="0"/>
              <a:sym typeface="Calibri"/>
            </a:endParaRP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896534" y="1688233"/>
            <a:ext cx="685800" cy="686151"/>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96661" y="5782396"/>
            <a:ext cx="1685547" cy="643129"/>
          </a:xfrm>
          <a:prstGeom prst="rect">
            <a:avLst/>
          </a:prstGeom>
        </p:spPr>
      </p:pic>
    </p:spTree>
    <p:extLst>
      <p:ext uri="{BB962C8B-B14F-4D97-AF65-F5344CB8AC3E}">
        <p14:creationId xmlns:p14="http://schemas.microsoft.com/office/powerpoint/2010/main" val="3191816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5364" y="278558"/>
            <a:ext cx="11548872" cy="548640"/>
          </a:xfrm>
          <a:prstGeom prst="rect">
            <a:avLst/>
          </a:prstGeom>
        </p:spPr>
        <p:txBody>
          <a:bodyPr wrap="square" anchor="ctr">
            <a:noAutofit/>
          </a:bodyPr>
          <a:lstStyle/>
          <a:p>
            <a:pPr marL="0" lvl="0" fontAlgn="base">
              <a:lnSpc>
                <a:spcPct val="90000"/>
              </a:lnSpc>
              <a:spcAft>
                <a:spcPct val="0"/>
              </a:spcAft>
            </a:pPr>
            <a:r>
              <a:rPr lang="en-US"/>
              <a:t>Click to edit Master title style</a:t>
            </a:r>
            <a:endParaRPr lang="en-IN"/>
          </a:p>
        </p:txBody>
      </p:sp>
      <p:sp>
        <p:nvSpPr>
          <p:cNvPr id="3" name="Text Placeholder 2"/>
          <p:cNvSpPr>
            <a:spLocks noGrp="1"/>
          </p:cNvSpPr>
          <p:nvPr>
            <p:ph type="body" idx="1"/>
          </p:nvPr>
        </p:nvSpPr>
        <p:spPr>
          <a:xfrm>
            <a:off x="355364" y="1081087"/>
            <a:ext cx="11548872" cy="5029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grpSp>
        <p:nvGrpSpPr>
          <p:cNvPr id="5" name="Group 4"/>
          <p:cNvGrpSpPr/>
          <p:nvPr userDrawn="1"/>
        </p:nvGrpSpPr>
        <p:grpSpPr>
          <a:xfrm>
            <a:off x="0" y="6430327"/>
            <a:ext cx="10994823" cy="323421"/>
            <a:chOff x="0" y="6430327"/>
            <a:chExt cx="10994823" cy="323421"/>
          </a:xfrm>
        </p:grpSpPr>
        <p:sp>
          <p:nvSpPr>
            <p:cNvPr id="8" name="Rectangle 7"/>
            <p:cNvSpPr/>
            <p:nvPr userDrawn="1"/>
          </p:nvSpPr>
          <p:spPr>
            <a:xfrm>
              <a:off x="0" y="6430327"/>
              <a:ext cx="10544175" cy="323421"/>
            </a:xfrm>
            <a:prstGeom prst="rect">
              <a:avLst/>
            </a:prstGeom>
            <a:solidFill>
              <a:srgbClr val="A3A4A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9" name="Rectangle 17"/>
            <p:cNvSpPr/>
            <p:nvPr userDrawn="1"/>
          </p:nvSpPr>
          <p:spPr>
            <a:xfrm>
              <a:off x="10334834" y="6430327"/>
              <a:ext cx="659989" cy="323421"/>
            </a:xfrm>
            <a:custGeom>
              <a:avLst/>
              <a:gdLst>
                <a:gd name="connsiteX0" fmla="*/ 0 w 383764"/>
                <a:gd name="connsiteY0" fmla="*/ 0 h 323421"/>
                <a:gd name="connsiteX1" fmla="*/ 383764 w 383764"/>
                <a:gd name="connsiteY1" fmla="*/ 0 h 323421"/>
                <a:gd name="connsiteX2" fmla="*/ 383764 w 383764"/>
                <a:gd name="connsiteY2" fmla="*/ 323421 h 323421"/>
                <a:gd name="connsiteX3" fmla="*/ 0 w 383764"/>
                <a:gd name="connsiteY3" fmla="*/ 323421 h 323421"/>
                <a:gd name="connsiteX4" fmla="*/ 0 w 383764"/>
                <a:gd name="connsiteY4" fmla="*/ 0 h 323421"/>
                <a:gd name="connsiteX0" fmla="*/ 171450 w 555214"/>
                <a:gd name="connsiteY0" fmla="*/ 0 h 323421"/>
                <a:gd name="connsiteX1" fmla="*/ 555214 w 555214"/>
                <a:gd name="connsiteY1" fmla="*/ 0 h 323421"/>
                <a:gd name="connsiteX2" fmla="*/ 555214 w 555214"/>
                <a:gd name="connsiteY2" fmla="*/ 323421 h 323421"/>
                <a:gd name="connsiteX3" fmla="*/ 0 w 555214"/>
                <a:gd name="connsiteY3" fmla="*/ 323421 h 323421"/>
                <a:gd name="connsiteX4" fmla="*/ 171450 w 555214"/>
                <a:gd name="connsiteY4" fmla="*/ 0 h 323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214" h="323421">
                  <a:moveTo>
                    <a:pt x="171450" y="0"/>
                  </a:moveTo>
                  <a:lnTo>
                    <a:pt x="555214" y="0"/>
                  </a:lnTo>
                  <a:lnTo>
                    <a:pt x="555214" y="323421"/>
                  </a:lnTo>
                  <a:lnTo>
                    <a:pt x="0" y="323421"/>
                  </a:lnTo>
                  <a:lnTo>
                    <a:pt x="171450" y="0"/>
                  </a:lnTo>
                  <a:close/>
                </a:path>
              </a:pathLst>
            </a:custGeom>
            <a:solidFill>
              <a:srgbClr val="174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10" name="Rectangle 9"/>
          <p:cNvSpPr/>
          <p:nvPr userDrawn="1"/>
        </p:nvSpPr>
        <p:spPr>
          <a:xfrm>
            <a:off x="11907837" y="6430327"/>
            <a:ext cx="288955" cy="323421"/>
          </a:xfrm>
          <a:prstGeom prst="rect">
            <a:avLst/>
          </a:prstGeom>
          <a:solidFill>
            <a:srgbClr val="174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1" name="Footer Placeholder 3"/>
          <p:cNvSpPr txBox="1">
            <a:spLocks/>
          </p:cNvSpPr>
          <p:nvPr userDrawn="1"/>
        </p:nvSpPr>
        <p:spPr>
          <a:xfrm>
            <a:off x="367557" y="6429701"/>
            <a:ext cx="1241787" cy="313887"/>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b="1" dirty="0">
                <a:solidFill>
                  <a:prstClr val="white"/>
                </a:solidFill>
              </a:rPr>
              <a:t>ECLERX.COM</a:t>
            </a:r>
          </a:p>
        </p:txBody>
      </p:sp>
      <p:grpSp>
        <p:nvGrpSpPr>
          <p:cNvPr id="14" name="Group 13"/>
          <p:cNvGrpSpPr/>
          <p:nvPr userDrawn="1"/>
        </p:nvGrpSpPr>
        <p:grpSpPr>
          <a:xfrm>
            <a:off x="5087257" y="882243"/>
            <a:ext cx="2017487" cy="45720"/>
            <a:chOff x="4886324" y="1149215"/>
            <a:chExt cx="2017487" cy="45720"/>
          </a:xfrm>
        </p:grpSpPr>
        <p:sp>
          <p:nvSpPr>
            <p:cNvPr id="15" name="Rectangle 14"/>
            <p:cNvSpPr/>
            <p:nvPr/>
          </p:nvSpPr>
          <p:spPr>
            <a:xfrm>
              <a:off x="4886325" y="1149216"/>
              <a:ext cx="2017486" cy="45719"/>
            </a:xfrm>
            <a:prstGeom prst="rect">
              <a:avLst/>
            </a:prstGeom>
            <a:solidFill>
              <a:srgbClr val="F3801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6" name="Rectangle 15"/>
            <p:cNvSpPr/>
            <p:nvPr/>
          </p:nvSpPr>
          <p:spPr>
            <a:xfrm>
              <a:off x="4886324" y="1149215"/>
              <a:ext cx="1039699" cy="45719"/>
            </a:xfrm>
            <a:prstGeom prst="rect">
              <a:avLst/>
            </a:prstGeom>
            <a:solidFill>
              <a:srgbClr val="174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64F6D"/>
                </a:solidFill>
              </a:endParaRPr>
            </a:p>
          </p:txBody>
        </p:sp>
      </p:grpSp>
      <p:sp>
        <p:nvSpPr>
          <p:cNvPr id="19" name="TextBox 18"/>
          <p:cNvSpPr txBox="1"/>
          <p:nvPr userDrawn="1"/>
        </p:nvSpPr>
        <p:spPr>
          <a:xfrm flipH="1">
            <a:off x="10201275" y="6482127"/>
            <a:ext cx="762000" cy="246221"/>
          </a:xfrm>
          <a:prstGeom prst="rect">
            <a:avLst/>
          </a:prstGeom>
          <a:noFill/>
        </p:spPr>
        <p:txBody>
          <a:bodyPr wrap="square" rtlCol="0" anchor="ctr" anchorCtr="0">
            <a:spAutoFit/>
          </a:bodyPr>
          <a:lstStyle/>
          <a:p>
            <a:pPr algn="r"/>
            <a:fld id="{8CF0BC52-D655-0E4A-A78C-598307FBA07D}" type="slidenum">
              <a:rPr lang="en-US" sz="1000" smtClean="0">
                <a:solidFill>
                  <a:schemeClr val="bg1"/>
                </a:solidFill>
                <a:latin typeface="Arial" pitchFamily="34" charset="0"/>
                <a:cs typeface="Arial" pitchFamily="34" charset="0"/>
              </a:rPr>
              <a:pPr algn="r"/>
              <a:t>‹#›</a:t>
            </a:fld>
            <a:endParaRPr lang="en-US" sz="1000" dirty="0">
              <a:solidFill>
                <a:schemeClr val="bg1"/>
              </a:solidFill>
              <a:latin typeface="Arial" pitchFamily="34" charset="0"/>
              <a:cs typeface="Arial" pitchFamily="34" charset="0"/>
            </a:endParaRPr>
          </a:p>
        </p:txBody>
      </p:sp>
      <p:pic>
        <p:nvPicPr>
          <p:cNvPr id="4" name="Picture 3"/>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11096003" y="6456460"/>
            <a:ext cx="710655" cy="271154"/>
          </a:xfrm>
          <a:prstGeom prst="rect">
            <a:avLst/>
          </a:prstGeom>
        </p:spPr>
      </p:pic>
    </p:spTree>
    <p:extLst>
      <p:ext uri="{BB962C8B-B14F-4D97-AF65-F5344CB8AC3E}">
        <p14:creationId xmlns:p14="http://schemas.microsoft.com/office/powerpoint/2010/main" val="3616832961"/>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15" r:id="rId3"/>
    <p:sldLayoutId id="2147483707" r:id="rId4"/>
    <p:sldLayoutId id="2147483708" r:id="rId5"/>
    <p:sldLayoutId id="2147483709" r:id="rId6"/>
    <p:sldLayoutId id="2147483710" r:id="rId7"/>
    <p:sldLayoutId id="2147483712" r:id="rId8"/>
  </p:sldLayoutIdLst>
  <p:txStyles>
    <p:titleStyle>
      <a:lvl1pPr algn="ctr" defTabSz="914400" rtl="0" eaLnBrk="1" latinLnBrk="0" hangingPunct="1">
        <a:lnSpc>
          <a:spcPct val="100000"/>
        </a:lnSpc>
        <a:spcBef>
          <a:spcPct val="0"/>
        </a:spcBef>
        <a:buNone/>
        <a:defRPr lang="en-IN" sz="2800" b="1" kern="0" spc="0" dirty="0">
          <a:solidFill>
            <a:schemeClr val="tx1">
              <a:lumMod val="75000"/>
              <a:lumOff val="25000"/>
            </a:schemeClr>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spcBef>
          <a:spcPts val="0"/>
        </a:spcBef>
        <a:spcAft>
          <a:spcPts val="600"/>
        </a:spcAft>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28600" algn="l" defTabSz="914400" rtl="0" eaLnBrk="1" latinLnBrk="0" hangingPunct="1">
        <a:spcBef>
          <a:spcPts val="0"/>
        </a:spcBef>
        <a:spcAft>
          <a:spcPts val="600"/>
        </a:spcAft>
        <a:buFont typeface="Arial" panose="020B0604020202020204" pitchFamily="34" charset="0"/>
        <a:buChar char="–"/>
        <a:defRPr sz="16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228600" algn="l" defTabSz="914400" rtl="0" eaLnBrk="1" latinLnBrk="0" hangingPunct="1">
        <a:spcBef>
          <a:spcPts val="0"/>
        </a:spcBef>
        <a:spcAft>
          <a:spcPts val="600"/>
        </a:spcAft>
        <a:buFont typeface="Courier New" panose="02070309020205020404" pitchFamily="49" charset="0"/>
        <a:buChar char="o"/>
        <a:defRPr sz="16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8" Type="http://schemas.openxmlformats.org/officeDocument/2006/relationships/slide" Target="slide13.xml"/><Relationship Id="rId3" Type="http://schemas.openxmlformats.org/officeDocument/2006/relationships/slide" Target="slide4.xml"/><Relationship Id="rId7" Type="http://schemas.openxmlformats.org/officeDocument/2006/relationships/slide" Target="slide11.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slide" Target="slide10.xml"/><Relationship Id="rId5" Type="http://schemas.openxmlformats.org/officeDocument/2006/relationships/slide" Target="slide9.xml"/><Relationship Id="rId4" Type="http://schemas.openxmlformats.org/officeDocument/2006/relationships/slide" Target="slide7.xml"/><Relationship Id="rId9" Type="http://schemas.openxmlformats.org/officeDocument/2006/relationships/slide" Target="slide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39634" y="3632745"/>
            <a:ext cx="9326880" cy="523220"/>
          </a:xfrm>
        </p:spPr>
        <p:txBody>
          <a:bodyPr/>
          <a:lstStyle/>
          <a:p>
            <a:pPr defTabSz="653058">
              <a:spcBef>
                <a:spcPct val="20000"/>
              </a:spcBef>
            </a:pPr>
            <a:r>
              <a:rPr lang="en-US" dirty="0"/>
              <a:t>Bluebook_ Cox_CIAM_HealthScorecard_v1.0</a:t>
            </a:r>
            <a:endParaRPr lang="en-US" sz="2400" dirty="0"/>
          </a:p>
        </p:txBody>
      </p:sp>
    </p:spTree>
    <p:extLst>
      <p:ext uri="{BB962C8B-B14F-4D97-AF65-F5344CB8AC3E}">
        <p14:creationId xmlns:p14="http://schemas.microsoft.com/office/powerpoint/2010/main" val="23810539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
            <a:r>
              <a:rPr lang="en-GB" b="0" dirty="0">
                <a:solidFill>
                  <a:srgbClr val="000000"/>
                </a:solidFill>
              </a:rPr>
              <a:t>Process Tools</a:t>
            </a:r>
          </a:p>
        </p:txBody>
      </p:sp>
      <p:sp>
        <p:nvSpPr>
          <p:cNvPr id="4" name="Content Placeholder 3"/>
          <p:cNvSpPr>
            <a:spLocks noGrp="1"/>
          </p:cNvSpPr>
          <p:nvPr>
            <p:ph sz="quarter" idx="11"/>
          </p:nvPr>
        </p:nvSpPr>
        <p:spPr>
          <a:xfrm>
            <a:off x="360364" y="1081088"/>
            <a:ext cx="1668734" cy="5029200"/>
          </a:xfrm>
        </p:spPr>
        <p:txBody>
          <a:bodyPr/>
          <a:lstStyle/>
          <a:p>
            <a:r>
              <a:rPr lang="en-GB" dirty="0" smtClean="0"/>
              <a:t>AWS S3</a:t>
            </a:r>
          </a:p>
          <a:p>
            <a:r>
              <a:rPr lang="en-GB" dirty="0" smtClean="0"/>
              <a:t>AWS Athena &amp; </a:t>
            </a:r>
            <a:r>
              <a:rPr lang="en-GB" dirty="0" smtClean="0"/>
              <a:t>AWS Glue</a:t>
            </a:r>
            <a:endParaRPr lang="en-GB" dirty="0" smtClean="0"/>
          </a:p>
          <a:p>
            <a:r>
              <a:rPr lang="en-GB" dirty="0" smtClean="0"/>
              <a:t>Tableau</a:t>
            </a:r>
            <a:endParaRPr lang="en-GB" dirty="0"/>
          </a:p>
        </p:txBody>
      </p:sp>
      <p:sp>
        <p:nvSpPr>
          <p:cNvPr id="5" name="Isosceles Triangle 4">
            <a:hlinkClick r:id="rId2" action="ppaction://hlinksldjump"/>
          </p:cNvPr>
          <p:cNvSpPr/>
          <p:nvPr/>
        </p:nvSpPr>
        <p:spPr>
          <a:xfrm rot="16200000">
            <a:off x="11967771" y="6213549"/>
            <a:ext cx="182880" cy="18288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pic>
        <p:nvPicPr>
          <p:cNvPr id="7" name="Picture 6"/>
          <p:cNvPicPr>
            <a:picLocks noChangeAspect="1"/>
          </p:cNvPicPr>
          <p:nvPr/>
        </p:nvPicPr>
        <p:blipFill>
          <a:blip r:embed="rId3"/>
          <a:stretch>
            <a:fillRect/>
          </a:stretch>
        </p:blipFill>
        <p:spPr>
          <a:xfrm>
            <a:off x="6914606" y="1081088"/>
            <a:ext cx="4615543" cy="2259927"/>
          </a:xfrm>
          <a:prstGeom prst="rect">
            <a:avLst/>
          </a:prstGeom>
        </p:spPr>
      </p:pic>
      <p:pic>
        <p:nvPicPr>
          <p:cNvPr id="9" name="Picture 8"/>
          <p:cNvPicPr>
            <a:picLocks noChangeAspect="1"/>
          </p:cNvPicPr>
          <p:nvPr/>
        </p:nvPicPr>
        <p:blipFill rotWithShape="1">
          <a:blip r:embed="rId4"/>
          <a:srcRect r="22727"/>
          <a:stretch/>
        </p:blipFill>
        <p:spPr>
          <a:xfrm>
            <a:off x="2255521" y="1081088"/>
            <a:ext cx="4432662" cy="2259927"/>
          </a:xfrm>
          <a:prstGeom prst="rect">
            <a:avLst/>
          </a:prstGeom>
        </p:spPr>
      </p:pic>
      <p:pic>
        <p:nvPicPr>
          <p:cNvPr id="10" name="Picture 9"/>
          <p:cNvPicPr>
            <a:picLocks noChangeAspect="1"/>
          </p:cNvPicPr>
          <p:nvPr/>
        </p:nvPicPr>
        <p:blipFill>
          <a:blip r:embed="rId5"/>
          <a:stretch>
            <a:fillRect/>
          </a:stretch>
        </p:blipFill>
        <p:spPr>
          <a:xfrm>
            <a:off x="3518264" y="3464276"/>
            <a:ext cx="5724524" cy="2515383"/>
          </a:xfrm>
          <a:prstGeom prst="rect">
            <a:avLst/>
          </a:prstGeom>
        </p:spPr>
      </p:pic>
    </p:spTree>
    <p:extLst>
      <p:ext uri="{BB962C8B-B14F-4D97-AF65-F5344CB8AC3E}">
        <p14:creationId xmlns:p14="http://schemas.microsoft.com/office/powerpoint/2010/main" val="17280746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
            <a:r>
              <a:rPr lang="en-GB" b="0" dirty="0" smtClean="0">
                <a:solidFill>
                  <a:srgbClr val="000000"/>
                </a:solidFill>
              </a:rPr>
              <a:t>Milestones</a:t>
            </a:r>
            <a:endParaRPr lang="en-GB" b="0" dirty="0">
              <a:solidFill>
                <a:srgbClr val="000000"/>
              </a:solidFill>
            </a:endParaRPr>
          </a:p>
        </p:txBody>
      </p:sp>
      <p:sp>
        <p:nvSpPr>
          <p:cNvPr id="5" name="Isosceles Triangle 4">
            <a:hlinkClick r:id="rId2" action="ppaction://hlinksldjump"/>
          </p:cNvPr>
          <p:cNvSpPr/>
          <p:nvPr/>
        </p:nvSpPr>
        <p:spPr>
          <a:xfrm rot="16200000">
            <a:off x="11967771" y="6213549"/>
            <a:ext cx="182880" cy="18288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pic>
        <p:nvPicPr>
          <p:cNvPr id="2050" name="Picture 1" descr="image002"/>
          <p:cNvPicPr>
            <a:picLocks noChangeAspect="1" noChangeArrowheads="1"/>
          </p:cNvPicPr>
          <p:nvPr/>
        </p:nvPicPr>
        <p:blipFill rotWithShape="1">
          <a:blip r:embed="rId3">
            <a:extLst>
              <a:ext uri="{28A0092B-C50C-407E-A947-70E740481C1C}">
                <a14:useLocalDpi xmlns:a14="http://schemas.microsoft.com/office/drawing/2010/main" val="0"/>
              </a:ext>
            </a:extLst>
          </a:blip>
          <a:srcRect l="4832" t="11318" r="2413"/>
          <a:stretch/>
        </p:blipFill>
        <p:spPr bwMode="auto">
          <a:xfrm>
            <a:off x="957942" y="975360"/>
            <a:ext cx="10345783" cy="5311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86695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0" dirty="0" smtClean="0"/>
              <a:t>Revision History</a:t>
            </a:r>
            <a:endParaRPr lang="en-IN" dirty="0"/>
          </a:p>
        </p:txBody>
      </p:sp>
    </p:spTree>
    <p:extLst>
      <p:ext uri="{BB962C8B-B14F-4D97-AF65-F5344CB8AC3E}">
        <p14:creationId xmlns:p14="http://schemas.microsoft.com/office/powerpoint/2010/main" val="1758860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873205598"/>
              </p:ext>
            </p:extLst>
          </p:nvPr>
        </p:nvGraphicFramePr>
        <p:xfrm>
          <a:off x="355600" y="974555"/>
          <a:ext cx="11613275" cy="3819325"/>
        </p:xfrm>
        <a:graphic>
          <a:graphicData uri="http://schemas.openxmlformats.org/drawingml/2006/table">
            <a:tbl>
              <a:tblPr firstRow="1" firstCol="1" lastRow="1" lastCol="1" bandRow="1" bandCol="1"/>
              <a:tblGrid>
                <a:gridCol w="1952171">
                  <a:extLst>
                    <a:ext uri="{9D8B030D-6E8A-4147-A177-3AD203B41FA5}">
                      <a16:colId xmlns:a16="http://schemas.microsoft.com/office/drawing/2014/main" val="20000"/>
                    </a:ext>
                  </a:extLst>
                </a:gridCol>
                <a:gridCol w="1369331">
                  <a:extLst>
                    <a:ext uri="{9D8B030D-6E8A-4147-A177-3AD203B41FA5}">
                      <a16:colId xmlns:a16="http://schemas.microsoft.com/office/drawing/2014/main" val="20001"/>
                    </a:ext>
                  </a:extLst>
                </a:gridCol>
                <a:gridCol w="2384064">
                  <a:extLst>
                    <a:ext uri="{9D8B030D-6E8A-4147-A177-3AD203B41FA5}">
                      <a16:colId xmlns:a16="http://schemas.microsoft.com/office/drawing/2014/main" val="20002"/>
                    </a:ext>
                  </a:extLst>
                </a:gridCol>
                <a:gridCol w="979714">
                  <a:extLst>
                    <a:ext uri="{9D8B030D-6E8A-4147-A177-3AD203B41FA5}">
                      <a16:colId xmlns:a16="http://schemas.microsoft.com/office/drawing/2014/main" val="20003"/>
                    </a:ext>
                  </a:extLst>
                </a:gridCol>
                <a:gridCol w="1049383">
                  <a:extLst>
                    <a:ext uri="{9D8B030D-6E8A-4147-A177-3AD203B41FA5}">
                      <a16:colId xmlns:a16="http://schemas.microsoft.com/office/drawing/2014/main" val="20004"/>
                    </a:ext>
                  </a:extLst>
                </a:gridCol>
                <a:gridCol w="1724297">
                  <a:extLst>
                    <a:ext uri="{9D8B030D-6E8A-4147-A177-3AD203B41FA5}">
                      <a16:colId xmlns:a16="http://schemas.microsoft.com/office/drawing/2014/main" val="20005"/>
                    </a:ext>
                  </a:extLst>
                </a:gridCol>
                <a:gridCol w="2154315">
                  <a:extLst>
                    <a:ext uri="{9D8B030D-6E8A-4147-A177-3AD203B41FA5}">
                      <a16:colId xmlns:a16="http://schemas.microsoft.com/office/drawing/2014/main" val="20006"/>
                    </a:ext>
                  </a:extLst>
                </a:gridCol>
              </a:tblGrid>
              <a:tr h="495827">
                <a:tc>
                  <a:txBody>
                    <a:bodyPr/>
                    <a:lstStyle/>
                    <a:p>
                      <a:pPr marL="0" marR="0">
                        <a:spcBef>
                          <a:spcPts val="0"/>
                        </a:spcBef>
                        <a:spcAft>
                          <a:spcPts val="0"/>
                        </a:spcAft>
                      </a:pPr>
                      <a:r>
                        <a:rPr lang="en-US" sz="14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Name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a:noFill/>
                    </a:lnT>
                    <a:lnB w="12700" cap="flat" cmpd="sng" algn="ctr">
                      <a:solidFill>
                        <a:srgbClr val="808080"/>
                      </a:solidFill>
                      <a:prstDash val="solid"/>
                      <a:round/>
                      <a:headEnd type="none" w="med" len="med"/>
                      <a:tailEnd type="none" w="med" len="med"/>
                    </a:lnB>
                    <a:solidFill>
                      <a:srgbClr val="325A8C"/>
                    </a:solidFill>
                  </a:tcPr>
                </a:tc>
                <a:tc>
                  <a:txBody>
                    <a:bodyPr/>
                    <a:lstStyle/>
                    <a:p>
                      <a:pPr marL="0" marR="0">
                        <a:spcBef>
                          <a:spcPts val="0"/>
                        </a:spcBef>
                        <a:spcAft>
                          <a:spcPts val="0"/>
                        </a:spcAft>
                      </a:pPr>
                      <a:r>
                        <a:rPr lang="en-US" sz="14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Date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a:noFill/>
                    </a:lnT>
                    <a:lnB w="12700" cap="flat" cmpd="sng" algn="ctr">
                      <a:solidFill>
                        <a:srgbClr val="808080"/>
                      </a:solidFill>
                      <a:prstDash val="solid"/>
                      <a:round/>
                      <a:headEnd type="none" w="med" len="med"/>
                      <a:tailEnd type="none" w="med" len="med"/>
                    </a:lnB>
                    <a:solidFill>
                      <a:srgbClr val="325A8C"/>
                    </a:solidFill>
                  </a:tcPr>
                </a:tc>
                <a:tc>
                  <a:txBody>
                    <a:bodyPr/>
                    <a:lstStyle/>
                    <a:p>
                      <a:pPr marL="0" marR="0">
                        <a:spcBef>
                          <a:spcPts val="0"/>
                        </a:spcBef>
                        <a:spcAft>
                          <a:spcPts val="0"/>
                        </a:spcAft>
                      </a:pPr>
                      <a:r>
                        <a:rPr lang="en-US" sz="14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Reasons for Change</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a:noFill/>
                    </a:lnT>
                    <a:lnB w="12700" cap="flat" cmpd="sng" algn="ctr">
                      <a:solidFill>
                        <a:srgbClr val="808080"/>
                      </a:solidFill>
                      <a:prstDash val="solid"/>
                      <a:round/>
                      <a:headEnd type="none" w="med" len="med"/>
                      <a:tailEnd type="none" w="med" len="med"/>
                    </a:lnB>
                    <a:solidFill>
                      <a:srgbClr val="325A8C"/>
                    </a:solidFill>
                  </a:tcPr>
                </a:tc>
                <a:tc>
                  <a:txBody>
                    <a:bodyPr/>
                    <a:lstStyle/>
                    <a:p>
                      <a:pPr marL="0" marR="0">
                        <a:spcBef>
                          <a:spcPts val="0"/>
                        </a:spcBef>
                        <a:spcAft>
                          <a:spcPts val="0"/>
                        </a:spcAft>
                      </a:pPr>
                      <a:r>
                        <a:rPr lang="en-US" sz="14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Event ID</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a:noFill/>
                    </a:lnT>
                    <a:lnB w="12700" cap="flat" cmpd="sng" algn="ctr">
                      <a:solidFill>
                        <a:srgbClr val="808080"/>
                      </a:solidFill>
                      <a:prstDash val="solid"/>
                      <a:round/>
                      <a:headEnd type="none" w="med" len="med"/>
                      <a:tailEnd type="none" w="med" len="med"/>
                    </a:lnB>
                    <a:solidFill>
                      <a:srgbClr val="325A8C"/>
                    </a:solidFill>
                  </a:tcPr>
                </a:tc>
                <a:tc>
                  <a:txBody>
                    <a:bodyPr/>
                    <a:lstStyle/>
                    <a:p>
                      <a:pPr marL="0" marR="0">
                        <a:spcBef>
                          <a:spcPts val="0"/>
                        </a:spcBef>
                        <a:spcAft>
                          <a:spcPts val="0"/>
                        </a:spcAft>
                      </a:pPr>
                      <a:r>
                        <a:rPr lang="en-US" sz="14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Version</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a:noFill/>
                    </a:lnT>
                    <a:lnB w="12700" cap="flat" cmpd="sng" algn="ctr">
                      <a:solidFill>
                        <a:srgbClr val="808080"/>
                      </a:solidFill>
                      <a:prstDash val="solid"/>
                      <a:round/>
                      <a:headEnd type="none" w="med" len="med"/>
                      <a:tailEnd type="none" w="med" len="med"/>
                    </a:lnB>
                    <a:solidFill>
                      <a:srgbClr val="325A8C"/>
                    </a:solidFill>
                  </a:tcPr>
                </a:tc>
                <a:tc>
                  <a:txBody>
                    <a:bodyPr/>
                    <a:lstStyle/>
                    <a:p>
                      <a:pPr marL="0" marR="0">
                        <a:spcBef>
                          <a:spcPts val="0"/>
                        </a:spcBef>
                        <a:spcAft>
                          <a:spcPts val="0"/>
                        </a:spcAft>
                      </a:pPr>
                      <a:r>
                        <a:rPr lang="en-US" sz="14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Verified By</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a:noFill/>
                    </a:lnT>
                    <a:lnB w="12700" cap="flat" cmpd="sng" algn="ctr">
                      <a:solidFill>
                        <a:srgbClr val="808080"/>
                      </a:solidFill>
                      <a:prstDash val="solid"/>
                      <a:round/>
                      <a:headEnd type="none" w="med" len="med"/>
                      <a:tailEnd type="none" w="med" len="med"/>
                    </a:lnB>
                    <a:solidFill>
                      <a:srgbClr val="325A8C"/>
                    </a:solidFill>
                  </a:tcPr>
                </a:tc>
                <a:tc>
                  <a:txBody>
                    <a:bodyPr/>
                    <a:lstStyle/>
                    <a:p>
                      <a:pPr marL="0" marR="0">
                        <a:spcBef>
                          <a:spcPts val="0"/>
                        </a:spcBef>
                        <a:spcAft>
                          <a:spcPts val="0"/>
                        </a:spcAft>
                      </a:pPr>
                      <a:r>
                        <a:rPr lang="en-US" sz="1400" b="1" dirty="0">
                          <a:solidFill>
                            <a:srgbClr val="FFFFFF"/>
                          </a:solidFill>
                          <a:effectLst/>
                          <a:latin typeface="Arial" panose="020B0604020202020204" pitchFamily="34" charset="0"/>
                          <a:ea typeface="Calibri" panose="020F0502020204030204" pitchFamily="34" charset="0"/>
                          <a:cs typeface="Arial" panose="020B0604020202020204" pitchFamily="34" charset="0"/>
                        </a:rPr>
                        <a:t>Approved By</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a:noFill/>
                    </a:lnT>
                    <a:lnB w="12700" cap="flat" cmpd="sng" algn="ctr">
                      <a:solidFill>
                        <a:srgbClr val="808080"/>
                      </a:solidFill>
                      <a:prstDash val="solid"/>
                      <a:round/>
                      <a:headEnd type="none" w="med" len="med"/>
                      <a:tailEnd type="none" w="med" len="med"/>
                    </a:lnB>
                    <a:solidFill>
                      <a:srgbClr val="325A8C"/>
                    </a:solidFill>
                  </a:tcPr>
                </a:tc>
                <a:extLst>
                  <a:ext uri="{0D108BD9-81ED-4DB2-BD59-A6C34878D82A}">
                    <a16:rowId xmlns:a16="http://schemas.microsoft.com/office/drawing/2014/main" val="10000"/>
                  </a:ext>
                </a:extLst>
              </a:tr>
              <a:tr h="468282">
                <a:tc>
                  <a:txBody>
                    <a:bodyPr/>
                    <a:lstStyle/>
                    <a:p>
                      <a:pPr marL="0" marR="0">
                        <a:spcBef>
                          <a:spcPts val="0"/>
                        </a:spcBef>
                        <a:spcAft>
                          <a:spcPts val="0"/>
                        </a:spcAft>
                      </a:pPr>
                      <a:r>
                        <a:rPr lang="en-US" sz="1400" dirty="0" smtClean="0">
                          <a:effectLst/>
                          <a:latin typeface="Arial" panose="020B0604020202020204" pitchFamily="34" charset="0"/>
                          <a:ea typeface="Calibri" panose="020F0502020204030204" pitchFamily="34" charset="0"/>
                          <a:cs typeface="Arial" panose="020B0604020202020204" pitchFamily="34" charset="0"/>
                        </a:rPr>
                        <a:t>Harvinder Pal Singh/Vikas Tiwari</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Calibri" panose="020F0502020204030204" pitchFamily="34" charset="0"/>
                          <a:cs typeface="Arial" panose="020B0604020202020204" pitchFamily="34" charset="0"/>
                        </a:rPr>
                        <a:t>21-Oct-24</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Calibri" panose="020F0502020204030204" pitchFamily="34" charset="0"/>
                          <a:cs typeface="Arial" panose="020B0604020202020204" pitchFamily="34" charset="0"/>
                        </a:rPr>
                        <a:t>Creation of Bluebook </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Calibri" panose="020F0502020204030204" pitchFamily="34" charset="0"/>
                          <a:cs typeface="Arial" panose="020B0604020202020204" pitchFamily="34" charset="0"/>
                        </a:rPr>
                        <a:t>NA</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Calibri" panose="020F0502020204030204" pitchFamily="34" charset="0"/>
                          <a:cs typeface="Arial" panose="020B0604020202020204" pitchFamily="34" charset="0"/>
                        </a:rPr>
                        <a:t>1.0</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Calibri" panose="020F0502020204030204" pitchFamily="34" charset="0"/>
                          <a:cs typeface="Arial" panose="020B0604020202020204" pitchFamily="34" charset="0"/>
                        </a:rPr>
                        <a:t>Harvinder Pal Singh/Vikas Tiwari</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smtClean="0">
                          <a:effectLst/>
                          <a:latin typeface="Arial" panose="020B0604020202020204" pitchFamily="34" charset="0"/>
                          <a:ea typeface="Calibri" panose="020F0502020204030204" pitchFamily="34" charset="0"/>
                          <a:cs typeface="Arial" panose="020B0604020202020204" pitchFamily="34" charset="0"/>
                        </a:rPr>
                        <a:t>TBD</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4"/>
                  </a:ext>
                </a:extLst>
              </a:tr>
              <a:tr h="468282">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highlight>
                            <a:srgbClr val="FFFF00"/>
                          </a:highlight>
                          <a:latin typeface="Arial" panose="020B0604020202020204" pitchFamily="34" charset="0"/>
                          <a:ea typeface="Calibri" panose="020F0502020204030204" pitchFamily="34" charset="0"/>
                          <a:cs typeface="Arial" panose="020B0604020202020204" pitchFamily="34" charset="0"/>
                        </a:rPr>
                        <a:t> </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5"/>
                  </a:ext>
                </a:extLst>
              </a:tr>
              <a:tr h="468282">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highlight>
                            <a:srgbClr val="FFFF00"/>
                          </a:highlight>
                          <a:latin typeface="Arial" panose="020B0604020202020204" pitchFamily="34" charset="0"/>
                          <a:ea typeface="Calibri" panose="020F0502020204030204" pitchFamily="34" charset="0"/>
                          <a:cs typeface="Arial" panose="020B0604020202020204" pitchFamily="34" charset="0"/>
                        </a:rPr>
                        <a:t> </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6"/>
                  </a:ext>
                </a:extLst>
              </a:tr>
              <a:tr h="468282">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highlight>
                            <a:srgbClr val="FFFF00"/>
                          </a:highlight>
                          <a:latin typeface="Arial" panose="020B0604020202020204" pitchFamily="34" charset="0"/>
                          <a:ea typeface="Calibri" panose="020F0502020204030204" pitchFamily="34" charset="0"/>
                          <a:cs typeface="Arial" panose="020B0604020202020204" pitchFamily="34" charset="0"/>
                        </a:rPr>
                        <a:t> </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7"/>
                  </a:ext>
                </a:extLst>
              </a:tr>
              <a:tr h="468282">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highlight>
                            <a:srgbClr val="FFFF00"/>
                          </a:highlight>
                          <a:latin typeface="Arial" panose="020B0604020202020204" pitchFamily="34" charset="0"/>
                          <a:ea typeface="Calibri" panose="020F0502020204030204" pitchFamily="34" charset="0"/>
                          <a:cs typeface="Arial" panose="020B0604020202020204" pitchFamily="34" charset="0"/>
                        </a:rPr>
                        <a:t> </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8"/>
                  </a:ext>
                </a:extLst>
              </a:tr>
              <a:tr h="468282">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highlight>
                            <a:srgbClr val="FFFF00"/>
                          </a:highlight>
                          <a:latin typeface="Arial" panose="020B0604020202020204" pitchFamily="34" charset="0"/>
                          <a:ea typeface="Calibri" panose="020F0502020204030204" pitchFamily="34" charset="0"/>
                          <a:cs typeface="Arial" panose="020B0604020202020204" pitchFamily="34" charset="0"/>
                        </a:rPr>
                        <a:t> </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0009"/>
                  </a:ext>
                </a:extLst>
              </a:tr>
              <a:tr h="468282">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highlight>
                            <a:srgbClr val="FFFF00"/>
                          </a:highlight>
                          <a:latin typeface="Arial" panose="020B0604020202020204" pitchFamily="34" charset="0"/>
                          <a:ea typeface="Calibri" panose="020F0502020204030204" pitchFamily="34" charset="0"/>
                          <a:cs typeface="Arial" panose="020B0604020202020204" pitchFamily="34" charset="0"/>
                        </a:rPr>
                        <a:t> </a:t>
                      </a:r>
                      <a:endParaRPr lang="en-US" sz="1400" dirty="0">
                        <a:effectLst/>
                        <a:latin typeface="Arial" panose="020B0604020202020204" pitchFamily="34" charset="0"/>
                        <a:ea typeface="Calibri" panose="020F0502020204030204" pitchFamily="34" charset="0"/>
                        <a:cs typeface="Arial" panose="020B0604020202020204" pitchFamily="34" charset="0"/>
                      </a:endParaRP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effectLst/>
                          <a:latin typeface="Arial" panose="020B0604020202020204" pitchFamily="34" charset="0"/>
                          <a:ea typeface="Calibri" panose="020F0502020204030204" pitchFamily="34" charset="0"/>
                          <a:cs typeface="Arial" panose="020B0604020202020204" pitchFamily="34" charset="0"/>
                        </a:rPr>
                        <a:t> </a:t>
                      </a:r>
                    </a:p>
                  </a:txBody>
                  <a:tcPr marL="43543" marR="43543" marT="43543" marB="43543" anchor="ctr">
                    <a:lnL>
                      <a:noFill/>
                    </a:lnL>
                    <a:lnR>
                      <a:noFill/>
                    </a:lnR>
                    <a:lnT w="12700" cap="flat" cmpd="sng" algn="ctr">
                      <a:solidFill>
                        <a:srgbClr val="80808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4" name="Title 3"/>
          <p:cNvSpPr>
            <a:spLocks noGrp="1"/>
          </p:cNvSpPr>
          <p:nvPr>
            <p:ph type="title"/>
          </p:nvPr>
        </p:nvSpPr>
        <p:spPr/>
        <p:txBody>
          <a:bodyPr/>
          <a:lstStyle/>
          <a:p>
            <a:r>
              <a:rPr lang="en-US" dirty="0" smtClean="0"/>
              <a:t>Revision History</a:t>
            </a:r>
            <a:endParaRPr lang="en-GB" dirty="0"/>
          </a:p>
        </p:txBody>
      </p:sp>
      <p:sp>
        <p:nvSpPr>
          <p:cNvPr id="5" name="Isosceles Triangle 4">
            <a:hlinkClick r:id="rId2" action="ppaction://hlinksldjump"/>
          </p:cNvPr>
          <p:cNvSpPr/>
          <p:nvPr/>
        </p:nvSpPr>
        <p:spPr>
          <a:xfrm rot="16200000">
            <a:off x="11967771" y="6213549"/>
            <a:ext cx="182880" cy="18288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981620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0" dirty="0" smtClean="0"/>
              <a:t>Appendix</a:t>
            </a:r>
            <a:endParaRPr lang="en-IN" dirty="0"/>
          </a:p>
        </p:txBody>
      </p:sp>
    </p:spTree>
    <p:extLst>
      <p:ext uri="{BB962C8B-B14F-4D97-AF65-F5344CB8AC3E}">
        <p14:creationId xmlns:p14="http://schemas.microsoft.com/office/powerpoint/2010/main" val="2767750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6952" y="322122"/>
            <a:ext cx="11548872" cy="461512"/>
          </a:xfrm>
        </p:spPr>
        <p:txBody>
          <a:bodyPr vert="horz" wrap="square" lIns="91416" tIns="45708" rIns="91416" bIns="45708" rtlCol="0" anchor="ctr">
            <a:spAutoFit/>
          </a:bodyPr>
          <a:lstStyle/>
          <a:p>
            <a:r>
              <a:rPr lang="en-US" sz="2399" dirty="0"/>
              <a:t>eClerx team Org Chart</a:t>
            </a:r>
          </a:p>
        </p:txBody>
      </p:sp>
      <p:sp>
        <p:nvSpPr>
          <p:cNvPr id="3" name="Rectangle 2"/>
          <p:cNvSpPr/>
          <p:nvPr/>
        </p:nvSpPr>
        <p:spPr>
          <a:xfrm>
            <a:off x="1588" y="3187718"/>
            <a:ext cx="12188825" cy="2676518"/>
          </a:xfrm>
          <a:prstGeom prst="rect">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prstClr val="white"/>
              </a:solidFill>
              <a:effectLst/>
              <a:uLnTx/>
              <a:uFillTx/>
              <a:latin typeface="Arial"/>
              <a:ea typeface="+mn-ea"/>
              <a:cs typeface="+mn-cs"/>
            </a:endParaRPr>
          </a:p>
        </p:txBody>
      </p:sp>
      <p:sp>
        <p:nvSpPr>
          <p:cNvPr id="5" name="Text Placeholder 2"/>
          <p:cNvSpPr txBox="1">
            <a:spLocks/>
          </p:cNvSpPr>
          <p:nvPr/>
        </p:nvSpPr>
        <p:spPr bwMode="auto">
          <a:xfrm rot="16200000">
            <a:off x="308126" y="4358601"/>
            <a:ext cx="1007928" cy="481483"/>
          </a:xfrm>
          <a:prstGeom prst="rect">
            <a:avLst/>
          </a:prstGeom>
          <a:noFill/>
          <a:ln w="9525">
            <a:noFill/>
            <a:miter lim="800000"/>
            <a:headEnd/>
            <a:tailEnd/>
          </a:ln>
        </p:spPr>
        <p:txBody>
          <a:bodyPr/>
          <a:lstStyle/>
          <a:p>
            <a:pPr marL="0" marR="0" lvl="0" indent="0" algn="ctr" defTabSz="914400" rtl="0" eaLnBrk="0" fontAlgn="auto" latinLnBrk="0" hangingPunct="0">
              <a:lnSpc>
                <a:spcPct val="90000"/>
              </a:lnSpc>
              <a:spcBef>
                <a:spcPts val="0"/>
              </a:spcBef>
              <a:spcAft>
                <a:spcPts val="0"/>
              </a:spcAft>
              <a:buClrTx/>
              <a:buSzTx/>
              <a:buFontTx/>
              <a:buNone/>
              <a:tabLst/>
              <a:defRPr/>
            </a:pPr>
            <a:r>
              <a:rPr lang="en-US" sz="1400" dirty="0" smtClean="0">
                <a:solidFill>
                  <a:schemeClr val="accent3"/>
                </a:solidFill>
                <a:latin typeface="Garamond"/>
                <a:cs typeface="Arial" pitchFamily="34" charset="0"/>
              </a:rPr>
              <a:t>Data Engg. Team</a:t>
            </a:r>
            <a:endParaRPr kumimoji="0" lang="en-US" sz="1400" b="0" i="0" u="none" strike="noStrike" kern="1200" cap="none" spc="0" normalizeH="0" baseline="0" noProof="0" dirty="0">
              <a:ln>
                <a:noFill/>
              </a:ln>
              <a:solidFill>
                <a:schemeClr val="accent3"/>
              </a:solidFill>
              <a:effectLst/>
              <a:uLnTx/>
              <a:uFillTx/>
              <a:latin typeface="Garamond"/>
              <a:cs typeface="Arial" pitchFamily="34" charset="0"/>
            </a:endParaRPr>
          </a:p>
        </p:txBody>
      </p:sp>
      <p:sp>
        <p:nvSpPr>
          <p:cNvPr id="6" name="Text Placeholder 2"/>
          <p:cNvSpPr txBox="1">
            <a:spLocks/>
          </p:cNvSpPr>
          <p:nvPr/>
        </p:nvSpPr>
        <p:spPr bwMode="auto">
          <a:xfrm rot="16200000">
            <a:off x="318638" y="3440428"/>
            <a:ext cx="1003648" cy="498229"/>
          </a:xfrm>
          <a:prstGeom prst="rect">
            <a:avLst/>
          </a:prstGeom>
          <a:noFill/>
          <a:ln w="9525">
            <a:noFill/>
            <a:miter lim="800000"/>
            <a:headEnd/>
            <a:tailEnd/>
          </a:ln>
        </p:spPr>
        <p:txBody>
          <a:bodyPr/>
          <a:lstStyle/>
          <a:p>
            <a:pPr algn="ctr" eaLnBrk="0" hangingPunct="0">
              <a:lnSpc>
                <a:spcPct val="90000"/>
              </a:lnSpc>
              <a:defRPr/>
            </a:pPr>
            <a:r>
              <a:rPr lang="en-US" sz="1400" dirty="0" smtClean="0">
                <a:solidFill>
                  <a:schemeClr val="accent3"/>
                </a:solidFill>
                <a:latin typeface="Garamond"/>
                <a:cs typeface="Arial" pitchFamily="34" charset="0"/>
              </a:rPr>
              <a:t>Delivery Leads</a:t>
            </a:r>
            <a:endParaRPr lang="en-US" sz="1400" dirty="0">
              <a:solidFill>
                <a:schemeClr val="accent3"/>
              </a:solidFill>
              <a:latin typeface="Garamond"/>
              <a:cs typeface="Arial" pitchFamily="34" charset="0"/>
            </a:endParaRPr>
          </a:p>
        </p:txBody>
      </p:sp>
      <p:cxnSp>
        <p:nvCxnSpPr>
          <p:cNvPr id="13" name="Straight Connector 12"/>
          <p:cNvCxnSpPr/>
          <p:nvPr/>
        </p:nvCxnSpPr>
        <p:spPr>
          <a:xfrm>
            <a:off x="339629" y="2051318"/>
            <a:ext cx="11614015" cy="29378"/>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339628" y="4130421"/>
            <a:ext cx="11614015" cy="19457"/>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3" name="Text Placeholder 2"/>
          <p:cNvSpPr txBox="1">
            <a:spLocks/>
          </p:cNvSpPr>
          <p:nvPr/>
        </p:nvSpPr>
        <p:spPr bwMode="auto">
          <a:xfrm rot="16200000">
            <a:off x="460172" y="5141618"/>
            <a:ext cx="720580" cy="498229"/>
          </a:xfrm>
          <a:prstGeom prst="rect">
            <a:avLst/>
          </a:prstGeom>
          <a:noFill/>
          <a:ln w="9525">
            <a:noFill/>
            <a:miter lim="800000"/>
            <a:headEnd/>
            <a:tailEnd/>
          </a:ln>
        </p:spPr>
        <p:txBody>
          <a:bodyPr/>
          <a:lstStyle/>
          <a:p>
            <a:pPr marL="0" marR="0" lvl="0" indent="0" algn="ctr" defTabSz="914400" rtl="0" eaLnBrk="0" fontAlgn="auto" latinLnBrk="0" hangingPunct="0">
              <a:lnSpc>
                <a:spcPct val="9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srgbClr val="7F3F98"/>
                </a:solidFill>
                <a:effectLst/>
                <a:uLnTx/>
                <a:uFillTx/>
                <a:latin typeface="Garamond"/>
                <a:ea typeface="+mn-ea"/>
                <a:cs typeface="Arial" pitchFamily="34" charset="0"/>
              </a:rPr>
              <a:t>BI</a:t>
            </a:r>
            <a:r>
              <a:rPr kumimoji="0" lang="en-US" sz="1400" b="0" i="0" u="none" strike="noStrike" kern="1200" cap="none" spc="0" normalizeH="0" noProof="0" dirty="0" smtClean="0">
                <a:ln>
                  <a:noFill/>
                </a:ln>
                <a:solidFill>
                  <a:srgbClr val="7F3F98"/>
                </a:solidFill>
                <a:effectLst/>
                <a:uLnTx/>
                <a:uFillTx/>
                <a:latin typeface="Garamond"/>
                <a:ea typeface="+mn-ea"/>
                <a:cs typeface="Arial" pitchFamily="34" charset="0"/>
              </a:rPr>
              <a:t> </a:t>
            </a:r>
            <a:r>
              <a:rPr kumimoji="0" lang="en-US" sz="1400" b="0" i="0" u="none" strike="noStrike" kern="1200" cap="none" spc="0" normalizeH="0" baseline="0" noProof="0" dirty="0" smtClean="0">
                <a:ln>
                  <a:noFill/>
                </a:ln>
                <a:solidFill>
                  <a:srgbClr val="7F3F98"/>
                </a:solidFill>
                <a:effectLst/>
                <a:uLnTx/>
                <a:uFillTx/>
                <a:latin typeface="Garamond"/>
                <a:ea typeface="+mn-ea"/>
                <a:cs typeface="Arial" pitchFamily="34" charset="0"/>
              </a:rPr>
              <a:t>Team</a:t>
            </a:r>
            <a:endParaRPr kumimoji="0" lang="en-US" sz="1400" b="0" i="0" u="none" strike="noStrike" kern="1200" cap="none" spc="0" normalizeH="0" baseline="0" noProof="0" dirty="0">
              <a:ln>
                <a:noFill/>
              </a:ln>
              <a:solidFill>
                <a:srgbClr val="7F3F98"/>
              </a:solidFill>
              <a:effectLst/>
              <a:uLnTx/>
              <a:uFillTx/>
              <a:latin typeface="Garamond"/>
              <a:ea typeface="+mn-ea"/>
              <a:cs typeface="Arial" pitchFamily="34" charset="0"/>
            </a:endParaRPr>
          </a:p>
        </p:txBody>
      </p:sp>
      <p:sp>
        <p:nvSpPr>
          <p:cNvPr id="4" name="TextBox 53"/>
          <p:cNvSpPr txBox="1">
            <a:spLocks noChangeArrowheads="1"/>
          </p:cNvSpPr>
          <p:nvPr/>
        </p:nvSpPr>
        <p:spPr bwMode="auto">
          <a:xfrm>
            <a:off x="4616160" y="3240156"/>
            <a:ext cx="2772574" cy="307697"/>
          </a:xfrm>
          <a:prstGeom prst="rect">
            <a:avLst/>
          </a:prstGeom>
          <a:noFill/>
          <a:ln w="9525">
            <a:noFill/>
            <a:miter lim="800000"/>
            <a:headEnd/>
            <a:tailEnd/>
          </a:ln>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a:ea typeface="+mn-ea"/>
                <a:cs typeface="+mn-cs"/>
              </a:rPr>
              <a:t>Dedicated Delivery Team</a:t>
            </a:r>
          </a:p>
        </p:txBody>
      </p:sp>
      <p:sp>
        <p:nvSpPr>
          <p:cNvPr id="8" name="Rectangle 225"/>
          <p:cNvSpPr>
            <a:spLocks noChangeArrowheads="1"/>
          </p:cNvSpPr>
          <p:nvPr/>
        </p:nvSpPr>
        <p:spPr bwMode="auto">
          <a:xfrm>
            <a:off x="1221218" y="4497882"/>
            <a:ext cx="9758912" cy="274249"/>
          </a:xfrm>
          <a:prstGeom prst="rect">
            <a:avLst/>
          </a:prstGeom>
          <a:solidFill>
            <a:srgbClr val="C8C8C8"/>
          </a:solidFill>
          <a:ln>
            <a:noFill/>
            <a:headEnd/>
            <a:tailEnd/>
          </a:ln>
          <a:effectLst/>
        </p:spPr>
        <p:style>
          <a:lnRef idx="1">
            <a:schemeClr val="accent2"/>
          </a:lnRef>
          <a:fillRef idx="3">
            <a:schemeClr val="accent2"/>
          </a:fillRef>
          <a:effectRef idx="2">
            <a:schemeClr val="accent2"/>
          </a:effectRef>
          <a:fontRef idx="minor">
            <a:schemeClr val="lt1"/>
          </a:fontRef>
        </p:style>
        <p:txBody>
          <a:bodyPr wrap="none" anchor="ctr">
            <a:noAutofit/>
          </a:bodyPr>
          <a:lstStyle/>
          <a:p>
            <a:pPr lvl="0" algn="ctr">
              <a:spcAft>
                <a:spcPts val="200"/>
              </a:spcAft>
              <a:defRPr/>
            </a:pPr>
            <a:r>
              <a:rPr lang="en-US" sz="1200" dirty="0" smtClean="0">
                <a:solidFill>
                  <a:prstClr val="black"/>
                </a:solidFill>
                <a:latin typeface="Arial"/>
                <a:cs typeface="Arial" pitchFamily="34" charset="0"/>
              </a:rPr>
              <a:t>Shital Manke | </a:t>
            </a:r>
            <a:r>
              <a:rPr lang="en-US" sz="1200" dirty="0">
                <a:solidFill>
                  <a:prstClr val="black"/>
                </a:solidFill>
                <a:cs typeface="Arial" pitchFamily="34" charset="0"/>
              </a:rPr>
              <a:t>Shalini Dwivedi | </a:t>
            </a:r>
            <a:r>
              <a:rPr lang="en-US" sz="1200" dirty="0" smtClean="0">
                <a:solidFill>
                  <a:prstClr val="black"/>
                </a:solidFill>
                <a:cs typeface="Arial" pitchFamily="34" charset="0"/>
              </a:rPr>
              <a:t>Dipesh Musale</a:t>
            </a:r>
            <a:endParaRPr kumimoji="0" lang="en-US" sz="12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9" name="Rectangle 225"/>
          <p:cNvSpPr>
            <a:spLocks noChangeArrowheads="1"/>
          </p:cNvSpPr>
          <p:nvPr/>
        </p:nvSpPr>
        <p:spPr bwMode="auto">
          <a:xfrm>
            <a:off x="1216544" y="2218473"/>
            <a:ext cx="4572000" cy="274320"/>
          </a:xfrm>
          <a:prstGeom prst="rect">
            <a:avLst/>
          </a:prstGeom>
          <a:solidFill>
            <a:schemeClr val="accent3"/>
          </a:solidFill>
          <a:ln>
            <a:noFill/>
            <a:headEnd/>
            <a:tailEnd/>
          </a:ln>
          <a:effectLst/>
        </p:spPr>
        <p:style>
          <a:lnRef idx="1">
            <a:schemeClr val="accent1"/>
          </a:lnRef>
          <a:fillRef idx="3">
            <a:schemeClr val="accent1"/>
          </a:fillRef>
          <a:effectRef idx="2">
            <a:schemeClr val="accent1"/>
          </a:effectRef>
          <a:fontRef idx="minor">
            <a:schemeClr val="lt1"/>
          </a:fontRef>
        </p:style>
        <p:txBody>
          <a:bodyPr wrap="none" anchor="ctr">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Arial"/>
                <a:ea typeface="+mn-ea"/>
                <a:cs typeface="Arial" pitchFamily="34" charset="0"/>
              </a:rPr>
              <a:t>eClerx Engagement Lead</a:t>
            </a:r>
            <a:endParaRPr kumimoji="0" lang="en-US" sz="1200" b="1" i="0" u="none" strike="noStrike" kern="0" cap="none" spc="0" normalizeH="0" baseline="0" noProof="0" dirty="0">
              <a:ln>
                <a:noFill/>
              </a:ln>
              <a:solidFill>
                <a:srgbClr val="FFFFFF"/>
              </a:solidFill>
              <a:effectLst/>
              <a:uLnTx/>
              <a:uFillTx/>
              <a:latin typeface="Arial" panose="020B0604020202020204" pitchFamily="34" charset="0"/>
              <a:ea typeface="+mn-ea"/>
              <a:cs typeface="Arial" pitchFamily="34" charset="0"/>
            </a:endParaRPr>
          </a:p>
        </p:txBody>
      </p:sp>
      <p:sp>
        <p:nvSpPr>
          <p:cNvPr id="10" name="Rectangle 225"/>
          <p:cNvSpPr>
            <a:spLocks noChangeArrowheads="1"/>
          </p:cNvSpPr>
          <p:nvPr/>
        </p:nvSpPr>
        <p:spPr bwMode="auto">
          <a:xfrm>
            <a:off x="6337504" y="2218473"/>
            <a:ext cx="4572000" cy="274320"/>
          </a:xfrm>
          <a:prstGeom prst="rect">
            <a:avLst/>
          </a:prstGeom>
          <a:solidFill>
            <a:schemeClr val="accent3"/>
          </a:solidFill>
          <a:ln>
            <a:noFill/>
            <a:headEnd/>
            <a:tailEnd/>
          </a:ln>
          <a:effectLst/>
        </p:spPr>
        <p:style>
          <a:lnRef idx="1">
            <a:schemeClr val="accent1"/>
          </a:lnRef>
          <a:fillRef idx="3">
            <a:schemeClr val="accent1"/>
          </a:fillRef>
          <a:effectRef idx="2">
            <a:schemeClr val="accent1"/>
          </a:effectRef>
          <a:fontRef idx="minor">
            <a:schemeClr val="lt1"/>
          </a:fontRef>
        </p:style>
        <p:txBody>
          <a:bodyPr wrap="none" anchor="ctr">
            <a:noAutofit/>
          </a:bodyPr>
          <a:lstStyle/>
          <a:p>
            <a:pPr marL="0" marR="0" lvl="0" indent="0" algn="ctr" defTabSz="914400" rtl="0" eaLnBrk="1" fontAlgn="auto" latinLnBrk="0" hangingPunct="1">
              <a:lnSpc>
                <a:spcPct val="100000"/>
              </a:lnSpc>
              <a:spcBef>
                <a:spcPts val="0"/>
              </a:spcBef>
              <a:spcAft>
                <a:spcPts val="200"/>
              </a:spcAft>
              <a:buClrTx/>
              <a:buSzTx/>
              <a:buFontTx/>
              <a:buNone/>
              <a:tabLst/>
              <a:defRPr/>
            </a:pPr>
            <a:r>
              <a:rPr kumimoji="0" lang="en-US" sz="1200" b="0" i="0" u="none" strike="noStrike" kern="1200" cap="none" spc="0" normalizeH="0" baseline="0" noProof="0" dirty="0">
                <a:ln>
                  <a:noFill/>
                </a:ln>
                <a:solidFill>
                  <a:prstClr val="white"/>
                </a:solidFill>
                <a:effectLst/>
                <a:uLnTx/>
                <a:uFillTx/>
                <a:latin typeface="Arial"/>
                <a:ea typeface="+mn-ea"/>
                <a:cs typeface="Arial" pitchFamily="34" charset="0"/>
              </a:rPr>
              <a:t>eClerx Delivery Management </a:t>
            </a:r>
            <a:r>
              <a:rPr lang="en-US" sz="1200" dirty="0" smtClean="0">
                <a:solidFill>
                  <a:prstClr val="white"/>
                </a:solidFill>
                <a:latin typeface="Arial"/>
                <a:cs typeface="Arial" pitchFamily="34" charset="0"/>
              </a:rPr>
              <a:t>Lead</a:t>
            </a:r>
            <a:endParaRPr kumimoji="0" lang="en-US" sz="1200" b="0" i="0" u="none" strike="noStrike" kern="1200" cap="none" spc="0" normalizeH="0" baseline="0" noProof="0" dirty="0">
              <a:ln>
                <a:noFill/>
              </a:ln>
              <a:solidFill>
                <a:prstClr val="white"/>
              </a:solidFill>
              <a:effectLst/>
              <a:uLnTx/>
              <a:uFillTx/>
              <a:latin typeface="Arial"/>
              <a:ea typeface="+mn-ea"/>
              <a:cs typeface="Arial" pitchFamily="34" charset="0"/>
            </a:endParaRPr>
          </a:p>
        </p:txBody>
      </p:sp>
      <p:sp>
        <p:nvSpPr>
          <p:cNvPr id="11" name="Text Box 18"/>
          <p:cNvSpPr txBox="1">
            <a:spLocks noChangeArrowheads="1"/>
          </p:cNvSpPr>
          <p:nvPr/>
        </p:nvSpPr>
        <p:spPr bwMode="auto">
          <a:xfrm>
            <a:off x="1221218" y="1199086"/>
            <a:ext cx="4572000" cy="274320"/>
          </a:xfrm>
          <a:prstGeom prst="rect">
            <a:avLst/>
          </a:prstGeom>
          <a:solidFill>
            <a:schemeClr val="tx2"/>
          </a:solidFill>
          <a:ln>
            <a:noFill/>
            <a:headEnd/>
            <a:tailEnd/>
          </a:ln>
          <a:effectLst/>
        </p:spPr>
        <p:style>
          <a:lnRef idx="1">
            <a:schemeClr val="accent3"/>
          </a:lnRef>
          <a:fillRef idx="3">
            <a:schemeClr val="accent3"/>
          </a:fillRef>
          <a:effectRef idx="2">
            <a:schemeClr val="accent3"/>
          </a:effectRef>
          <a:fontRef idx="minor">
            <a:schemeClr val="lt1"/>
          </a:fontRef>
        </p:style>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white"/>
                </a:solidFill>
                <a:effectLst/>
                <a:uLnTx/>
                <a:uFillTx/>
                <a:latin typeface="Arial"/>
                <a:ea typeface="+mn-ea"/>
                <a:cs typeface="Arial" pitchFamily="34" charset="0"/>
              </a:rPr>
              <a:t>Cox Program </a:t>
            </a:r>
            <a:r>
              <a:rPr kumimoji="0" lang="en-US" sz="1200" b="0" i="0" u="none" strike="noStrike" kern="1200" cap="none" spc="0" normalizeH="0" baseline="0" noProof="0" dirty="0">
                <a:ln>
                  <a:noFill/>
                </a:ln>
                <a:solidFill>
                  <a:prstClr val="white"/>
                </a:solidFill>
                <a:effectLst/>
                <a:uLnTx/>
                <a:uFillTx/>
                <a:latin typeface="Arial"/>
                <a:ea typeface="+mn-ea"/>
                <a:cs typeface="Arial" pitchFamily="34" charset="0"/>
              </a:rPr>
              <a:t>Sponsor</a:t>
            </a:r>
          </a:p>
        </p:txBody>
      </p:sp>
      <p:sp>
        <p:nvSpPr>
          <p:cNvPr id="15" name="Rectangle 156"/>
          <p:cNvSpPr>
            <a:spLocks noChangeArrowheads="1"/>
          </p:cNvSpPr>
          <p:nvPr/>
        </p:nvSpPr>
        <p:spPr bwMode="auto">
          <a:xfrm>
            <a:off x="1221218" y="1657442"/>
            <a:ext cx="4572000" cy="274320"/>
          </a:xfrm>
          <a:prstGeom prst="rect">
            <a:avLst/>
          </a:prstGeom>
          <a:solidFill>
            <a:srgbClr val="C8C8C8"/>
          </a:solidFill>
          <a:ln>
            <a:noFill/>
            <a:headEnd/>
            <a:tailEnd/>
          </a:ln>
          <a:effectLst/>
        </p:spPr>
        <p:style>
          <a:lnRef idx="1">
            <a:schemeClr val="accent2"/>
          </a:lnRef>
          <a:fillRef idx="3">
            <a:schemeClr val="accent2"/>
          </a:fillRef>
          <a:effectRef idx="2">
            <a:schemeClr val="accent2"/>
          </a:effectRef>
          <a:fontRef idx="minor">
            <a:schemeClr val="lt1"/>
          </a:fontRef>
        </p:style>
        <p:txBody>
          <a:bodyPr wrap="none" anchor="ctr">
            <a:noAutofit/>
          </a:bodyPr>
          <a:lstStyle/>
          <a:p>
            <a:pPr lvl="0" algn="ctr">
              <a:defRPr/>
            </a:pPr>
            <a:r>
              <a:rPr lang="en-GB" sz="1200" dirty="0" smtClean="0">
                <a:solidFill>
                  <a:schemeClr val="tx1"/>
                </a:solidFill>
              </a:rPr>
              <a:t>Matt Earnest/Elliot Schwartz</a:t>
            </a:r>
            <a:endParaRPr kumimoji="0" lang="en-US" sz="1200" i="0" u="none" strike="noStrike" kern="1200" cap="none" spc="0" normalizeH="0" baseline="0" noProof="0" dirty="0">
              <a:ln>
                <a:noFill/>
              </a:ln>
              <a:solidFill>
                <a:schemeClr val="tx1"/>
              </a:solidFill>
              <a:effectLst/>
              <a:uLnTx/>
              <a:uFillTx/>
              <a:latin typeface="Arial" panose="020B0604020202020204" pitchFamily="34" charset="0"/>
              <a:cs typeface="Arial" pitchFamily="34" charset="0"/>
            </a:endParaRPr>
          </a:p>
        </p:txBody>
      </p:sp>
      <p:cxnSp>
        <p:nvCxnSpPr>
          <p:cNvPr id="26" name="Straight Connector 25"/>
          <p:cNvCxnSpPr/>
          <p:nvPr/>
        </p:nvCxnSpPr>
        <p:spPr>
          <a:xfrm flipV="1">
            <a:off x="339628" y="5007318"/>
            <a:ext cx="11614015" cy="30314"/>
          </a:xfrm>
          <a:prstGeom prst="line">
            <a:avLst/>
          </a:prstGeom>
          <a:ln w="12700">
            <a:solidFill>
              <a:schemeClr val="bg1">
                <a:lumMod val="65000"/>
              </a:schemeClr>
            </a:solidFill>
            <a:prstDash val="dash"/>
          </a:ln>
        </p:spPr>
        <p:style>
          <a:lnRef idx="1">
            <a:schemeClr val="accent1"/>
          </a:lnRef>
          <a:fillRef idx="0">
            <a:schemeClr val="accent1"/>
          </a:fillRef>
          <a:effectRef idx="0">
            <a:schemeClr val="accent1"/>
          </a:effectRef>
          <a:fontRef idx="minor">
            <a:schemeClr val="tx1"/>
          </a:fontRef>
        </p:style>
      </p:cxnSp>
      <p:sp>
        <p:nvSpPr>
          <p:cNvPr id="27" name="Isosceles Triangle 26">
            <a:hlinkClick r:id="" action="ppaction://noaction"/>
          </p:cNvPr>
          <p:cNvSpPr/>
          <p:nvPr/>
        </p:nvSpPr>
        <p:spPr>
          <a:xfrm rot="16200000">
            <a:off x="11967771" y="6213549"/>
            <a:ext cx="182880" cy="18288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21" name="Rectangle 156"/>
          <p:cNvSpPr>
            <a:spLocks noChangeArrowheads="1"/>
          </p:cNvSpPr>
          <p:nvPr/>
        </p:nvSpPr>
        <p:spPr bwMode="auto">
          <a:xfrm>
            <a:off x="6337504" y="1653486"/>
            <a:ext cx="4572000" cy="274320"/>
          </a:xfrm>
          <a:prstGeom prst="rect">
            <a:avLst/>
          </a:prstGeom>
          <a:solidFill>
            <a:srgbClr val="C8C8C8"/>
          </a:solidFill>
          <a:ln>
            <a:noFill/>
            <a:headEnd/>
            <a:tailEnd/>
          </a:ln>
          <a:effectLst/>
        </p:spPr>
        <p:style>
          <a:lnRef idx="1">
            <a:schemeClr val="accent2"/>
          </a:lnRef>
          <a:fillRef idx="3">
            <a:schemeClr val="accent2"/>
          </a:fillRef>
          <a:effectRef idx="2">
            <a:schemeClr val="accent2"/>
          </a:effectRef>
          <a:fontRef idx="minor">
            <a:schemeClr val="lt1"/>
          </a:fontRef>
        </p:style>
        <p:txBody>
          <a:bodyPr wrap="none" anchor="ctr">
            <a:noAutofit/>
          </a:bodyPr>
          <a:lstStyle/>
          <a:p>
            <a:pPr lvl="0" algn="ctr">
              <a:defRPr/>
            </a:pPr>
            <a:r>
              <a:rPr lang="en-GB" sz="1200" dirty="0" smtClean="0">
                <a:solidFill>
                  <a:schemeClr val="tx1"/>
                </a:solidFill>
              </a:rPr>
              <a:t>Richard Brown/Praveen Prabhakaran</a:t>
            </a:r>
            <a:endParaRPr kumimoji="0" lang="en-US" sz="1200" i="0" u="none" strike="noStrike" kern="1200" cap="none" spc="0" normalizeH="0" baseline="0" noProof="0" dirty="0">
              <a:ln>
                <a:noFill/>
              </a:ln>
              <a:solidFill>
                <a:schemeClr val="tx1"/>
              </a:solidFill>
              <a:effectLst/>
              <a:uLnTx/>
              <a:uFillTx/>
              <a:latin typeface="Arial" panose="020B0604020202020204" pitchFamily="34" charset="0"/>
              <a:cs typeface="Arial" pitchFamily="34" charset="0"/>
            </a:endParaRPr>
          </a:p>
        </p:txBody>
      </p:sp>
      <p:sp>
        <p:nvSpPr>
          <p:cNvPr id="22" name="Rectangle 225"/>
          <p:cNvSpPr>
            <a:spLocks noChangeArrowheads="1"/>
          </p:cNvSpPr>
          <p:nvPr/>
        </p:nvSpPr>
        <p:spPr bwMode="auto">
          <a:xfrm>
            <a:off x="1216544" y="3670191"/>
            <a:ext cx="9758912" cy="274249"/>
          </a:xfrm>
          <a:prstGeom prst="rect">
            <a:avLst/>
          </a:prstGeom>
          <a:solidFill>
            <a:srgbClr val="C8C8C8"/>
          </a:solidFill>
          <a:ln>
            <a:noFill/>
            <a:headEnd/>
            <a:tailEnd/>
          </a:ln>
          <a:effectLst/>
        </p:spPr>
        <p:style>
          <a:lnRef idx="1">
            <a:schemeClr val="accent2"/>
          </a:lnRef>
          <a:fillRef idx="3">
            <a:schemeClr val="accent2"/>
          </a:fillRef>
          <a:effectRef idx="2">
            <a:schemeClr val="accent2"/>
          </a:effectRef>
          <a:fontRef idx="minor">
            <a:schemeClr val="lt1"/>
          </a:fontRef>
        </p:style>
        <p:txBody>
          <a:bodyPr wrap="none" anchor="ctr">
            <a:noAutofit/>
          </a:bodyPr>
          <a:lstStyle/>
          <a:p>
            <a:pPr lvl="0" algn="ctr">
              <a:spcAft>
                <a:spcPts val="200"/>
              </a:spcAft>
              <a:defRPr/>
            </a:pPr>
            <a:r>
              <a:rPr lang="en-US" sz="1200" dirty="0" smtClean="0">
                <a:solidFill>
                  <a:prstClr val="black"/>
                </a:solidFill>
                <a:latin typeface="Arial"/>
                <a:cs typeface="Arial" pitchFamily="34" charset="0"/>
              </a:rPr>
              <a:t>Vikas Tiwari </a:t>
            </a:r>
            <a:r>
              <a:rPr lang="en-US" sz="1200" dirty="0">
                <a:solidFill>
                  <a:prstClr val="black"/>
                </a:solidFill>
                <a:cs typeface="Arial" pitchFamily="34" charset="0"/>
              </a:rPr>
              <a:t>| </a:t>
            </a:r>
            <a:r>
              <a:rPr lang="en-US" sz="1200" dirty="0" smtClean="0">
                <a:solidFill>
                  <a:prstClr val="black"/>
                </a:solidFill>
                <a:cs typeface="Arial" pitchFamily="34" charset="0"/>
              </a:rPr>
              <a:t>Harvinder </a:t>
            </a:r>
            <a:r>
              <a:rPr lang="en-US" sz="1200" dirty="0" smtClean="0">
                <a:solidFill>
                  <a:prstClr val="black"/>
                </a:solidFill>
                <a:latin typeface="Arial"/>
                <a:cs typeface="Arial" pitchFamily="34" charset="0"/>
              </a:rPr>
              <a:t>Pal Singh </a:t>
            </a:r>
            <a:endParaRPr kumimoji="0" lang="en-US" sz="12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29" name="Rectangle 225"/>
          <p:cNvSpPr>
            <a:spLocks noChangeArrowheads="1"/>
          </p:cNvSpPr>
          <p:nvPr/>
        </p:nvSpPr>
        <p:spPr bwMode="auto">
          <a:xfrm>
            <a:off x="1216544" y="5253607"/>
            <a:ext cx="9758912" cy="274249"/>
          </a:xfrm>
          <a:prstGeom prst="rect">
            <a:avLst/>
          </a:prstGeom>
          <a:solidFill>
            <a:srgbClr val="C8C8C8"/>
          </a:solidFill>
          <a:ln>
            <a:noFill/>
            <a:headEnd/>
            <a:tailEnd/>
          </a:ln>
          <a:effectLst/>
        </p:spPr>
        <p:style>
          <a:lnRef idx="1">
            <a:schemeClr val="accent2"/>
          </a:lnRef>
          <a:fillRef idx="3">
            <a:schemeClr val="accent2"/>
          </a:fillRef>
          <a:effectRef idx="2">
            <a:schemeClr val="accent2"/>
          </a:effectRef>
          <a:fontRef idx="minor">
            <a:schemeClr val="lt1"/>
          </a:fontRef>
        </p:style>
        <p:txBody>
          <a:bodyPr wrap="none" anchor="ctr">
            <a:noAutofit/>
          </a:bodyPr>
          <a:lstStyle/>
          <a:p>
            <a:pPr lvl="0" algn="ctr">
              <a:spcAft>
                <a:spcPts val="200"/>
              </a:spcAft>
              <a:defRPr/>
            </a:pPr>
            <a:r>
              <a:rPr lang="en-US" sz="1200" dirty="0" smtClean="0">
                <a:solidFill>
                  <a:prstClr val="black"/>
                </a:solidFill>
                <a:latin typeface="Arial"/>
                <a:cs typeface="Arial" pitchFamily="34" charset="0"/>
              </a:rPr>
              <a:t>Sharmiladevi S | </a:t>
            </a:r>
            <a:r>
              <a:rPr lang="en-US" sz="1200" dirty="0" smtClean="0">
                <a:solidFill>
                  <a:prstClr val="black"/>
                </a:solidFill>
                <a:cs typeface="Arial" pitchFamily="34" charset="0"/>
              </a:rPr>
              <a:t>Dhanaji Patil</a:t>
            </a:r>
            <a:endParaRPr kumimoji="0" lang="en-US" sz="1200" b="0" i="0" u="none" strike="noStrike" kern="1200" cap="none" spc="0" normalizeH="0" baseline="0" noProof="0" dirty="0">
              <a:ln>
                <a:noFill/>
              </a:ln>
              <a:solidFill>
                <a:prstClr val="black"/>
              </a:solidFill>
              <a:effectLst/>
              <a:uLnTx/>
              <a:uFillTx/>
              <a:latin typeface="Arial"/>
              <a:ea typeface="+mn-ea"/>
              <a:cs typeface="Arial" pitchFamily="34" charset="0"/>
            </a:endParaRPr>
          </a:p>
        </p:txBody>
      </p:sp>
      <p:sp>
        <p:nvSpPr>
          <p:cNvPr id="30" name="Text Box 18"/>
          <p:cNvSpPr txBox="1">
            <a:spLocks noChangeArrowheads="1"/>
          </p:cNvSpPr>
          <p:nvPr/>
        </p:nvSpPr>
        <p:spPr bwMode="auto">
          <a:xfrm>
            <a:off x="6337504" y="1194751"/>
            <a:ext cx="4572000" cy="274320"/>
          </a:xfrm>
          <a:prstGeom prst="rect">
            <a:avLst/>
          </a:prstGeom>
          <a:solidFill>
            <a:schemeClr val="tx2"/>
          </a:solidFill>
          <a:ln>
            <a:noFill/>
            <a:headEnd/>
            <a:tailEnd/>
          </a:ln>
          <a:effectLst/>
        </p:spPr>
        <p:style>
          <a:lnRef idx="1">
            <a:schemeClr val="accent3"/>
          </a:lnRef>
          <a:fillRef idx="3">
            <a:schemeClr val="accent3"/>
          </a:fillRef>
          <a:effectRef idx="2">
            <a:schemeClr val="accent3"/>
          </a:effectRef>
          <a:fontRef idx="minor">
            <a:schemeClr val="lt1"/>
          </a:fontRef>
        </p:style>
        <p:txBody>
          <a:bodyPr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white"/>
                </a:solidFill>
                <a:latin typeface="Arial"/>
                <a:cs typeface="Arial" pitchFamily="34" charset="0"/>
              </a:rPr>
              <a:t>Cox AI, Analytics &amp; Insights Teams</a:t>
            </a:r>
            <a:endParaRPr kumimoji="0" lang="en-US" sz="1200" b="0" i="0" u="none" strike="noStrike" kern="1200" cap="none" spc="0" normalizeH="0" baseline="0" noProof="0" dirty="0">
              <a:ln>
                <a:noFill/>
              </a:ln>
              <a:solidFill>
                <a:prstClr val="white"/>
              </a:solidFill>
              <a:effectLst/>
              <a:uLnTx/>
              <a:uFillTx/>
              <a:latin typeface="Arial"/>
              <a:ea typeface="+mn-ea"/>
              <a:cs typeface="Arial" pitchFamily="34" charset="0"/>
            </a:endParaRPr>
          </a:p>
        </p:txBody>
      </p:sp>
      <p:sp>
        <p:nvSpPr>
          <p:cNvPr id="31" name="Rectangle 156"/>
          <p:cNvSpPr>
            <a:spLocks noChangeArrowheads="1"/>
          </p:cNvSpPr>
          <p:nvPr/>
        </p:nvSpPr>
        <p:spPr bwMode="auto">
          <a:xfrm>
            <a:off x="1216544" y="2634855"/>
            <a:ext cx="4572000" cy="274320"/>
          </a:xfrm>
          <a:prstGeom prst="rect">
            <a:avLst/>
          </a:prstGeom>
          <a:solidFill>
            <a:srgbClr val="C8C8C8"/>
          </a:solidFill>
          <a:ln>
            <a:noFill/>
            <a:headEnd/>
            <a:tailEnd/>
          </a:ln>
          <a:effectLst/>
        </p:spPr>
        <p:style>
          <a:lnRef idx="1">
            <a:schemeClr val="accent2"/>
          </a:lnRef>
          <a:fillRef idx="3">
            <a:schemeClr val="accent2"/>
          </a:fillRef>
          <a:effectRef idx="2">
            <a:schemeClr val="accent2"/>
          </a:effectRef>
          <a:fontRef idx="minor">
            <a:schemeClr val="lt1"/>
          </a:fontRef>
        </p:style>
        <p:txBody>
          <a:bodyPr wrap="none" anchor="ctr">
            <a:noAutofit/>
          </a:bodyPr>
          <a:lstStyle/>
          <a:p>
            <a:pPr lvl="0" algn="ctr">
              <a:defRPr/>
            </a:pPr>
            <a:r>
              <a:rPr lang="en-GB" sz="1200" dirty="0" smtClean="0">
                <a:solidFill>
                  <a:schemeClr val="tx1"/>
                </a:solidFill>
              </a:rPr>
              <a:t>Bhaskar Dey</a:t>
            </a:r>
            <a:endParaRPr kumimoji="0" lang="en-US" sz="1200" i="0" u="none" strike="noStrike" kern="1200" cap="none" spc="0" normalizeH="0" baseline="0" noProof="0" dirty="0">
              <a:ln>
                <a:noFill/>
              </a:ln>
              <a:solidFill>
                <a:schemeClr val="tx1"/>
              </a:solidFill>
              <a:effectLst/>
              <a:uLnTx/>
              <a:uFillTx/>
              <a:latin typeface="Arial" panose="020B0604020202020204" pitchFamily="34" charset="0"/>
              <a:cs typeface="Arial" pitchFamily="34" charset="0"/>
            </a:endParaRPr>
          </a:p>
        </p:txBody>
      </p:sp>
      <p:sp>
        <p:nvSpPr>
          <p:cNvPr id="32" name="Rectangle 156"/>
          <p:cNvSpPr>
            <a:spLocks noChangeArrowheads="1"/>
          </p:cNvSpPr>
          <p:nvPr/>
        </p:nvSpPr>
        <p:spPr bwMode="auto">
          <a:xfrm>
            <a:off x="6332830" y="2630899"/>
            <a:ext cx="4572000" cy="274320"/>
          </a:xfrm>
          <a:prstGeom prst="rect">
            <a:avLst/>
          </a:prstGeom>
          <a:solidFill>
            <a:srgbClr val="C8C8C8"/>
          </a:solidFill>
          <a:ln>
            <a:noFill/>
            <a:headEnd/>
            <a:tailEnd/>
          </a:ln>
          <a:effectLst/>
        </p:spPr>
        <p:style>
          <a:lnRef idx="1">
            <a:schemeClr val="accent2"/>
          </a:lnRef>
          <a:fillRef idx="3">
            <a:schemeClr val="accent2"/>
          </a:fillRef>
          <a:effectRef idx="2">
            <a:schemeClr val="accent2"/>
          </a:effectRef>
          <a:fontRef idx="minor">
            <a:schemeClr val="lt1"/>
          </a:fontRef>
        </p:style>
        <p:txBody>
          <a:bodyPr wrap="none" anchor="ctr">
            <a:noAutofit/>
          </a:bodyPr>
          <a:lstStyle/>
          <a:p>
            <a:pPr lvl="0" algn="ctr" defTabSz="914126">
              <a:defRPr/>
            </a:pPr>
            <a:r>
              <a:rPr lang="en-US" sz="1200" kern="0" dirty="0">
                <a:solidFill>
                  <a:schemeClr val="tx1"/>
                </a:solidFill>
                <a:latin typeface="Arial" panose="020B0604020202020204" pitchFamily="34" charset="0"/>
                <a:cs typeface="Arial" pitchFamily="34" charset="0"/>
              </a:rPr>
              <a:t>Ashish Vashishta</a:t>
            </a:r>
            <a:endParaRPr lang="en-US" sz="1200" kern="0" dirty="0">
              <a:solidFill>
                <a:schemeClr val="tx1"/>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37603728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IN" dirty="0"/>
              <a:t>Thank you</a:t>
            </a:r>
          </a:p>
        </p:txBody>
      </p:sp>
    </p:spTree>
    <p:extLst>
      <p:ext uri="{BB962C8B-B14F-4D97-AF65-F5344CB8AC3E}">
        <p14:creationId xmlns:p14="http://schemas.microsoft.com/office/powerpoint/2010/main" val="199650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ctr">
            <a:noAutofit/>
          </a:bodyPr>
          <a:lstStyle/>
          <a:p>
            <a:pPr fontAlgn="b"/>
            <a:r>
              <a:rPr lang="en-US" b="0" kern="1200" dirty="0">
                <a:solidFill>
                  <a:srgbClr val="000000"/>
                </a:solidFill>
              </a:rPr>
              <a:t>Table of Content</a:t>
            </a:r>
            <a:endParaRPr lang="en-GB" b="0" kern="1200" dirty="0">
              <a:solidFill>
                <a:srgbClr val="000000"/>
              </a:solidFill>
            </a:endParaRPr>
          </a:p>
        </p:txBody>
      </p:sp>
      <p:sp>
        <p:nvSpPr>
          <p:cNvPr id="3" name="Content Placeholder 2"/>
          <p:cNvSpPr>
            <a:spLocks noGrp="1"/>
          </p:cNvSpPr>
          <p:nvPr>
            <p:ph sz="quarter" idx="11"/>
          </p:nvPr>
        </p:nvSpPr>
        <p:spPr>
          <a:xfrm>
            <a:off x="360363" y="979488"/>
            <a:ext cx="11547475" cy="5130800"/>
          </a:xfrm>
        </p:spPr>
        <p:txBody>
          <a:bodyPr>
            <a:normAutofit fontScale="92500" lnSpcReduction="20000"/>
          </a:bodyPr>
          <a:lstStyle/>
          <a:p>
            <a:pPr marL="342900" indent="-342900">
              <a:lnSpc>
                <a:spcPct val="150000"/>
              </a:lnSpc>
              <a:buFont typeface="+mj-lt"/>
              <a:buAutoNum type="arabicPeriod"/>
            </a:pPr>
            <a:r>
              <a:rPr lang="en-GB" sz="1800" dirty="0"/>
              <a:t>Process Overview</a:t>
            </a:r>
            <a:endParaRPr lang="en-GB" sz="1800" dirty="0" smtClean="0">
              <a:hlinkClick r:id="rId2" action="ppaction://hlinksldjump"/>
            </a:endParaRPr>
          </a:p>
          <a:p>
            <a:pPr marL="571500" lvl="1" indent="-342900">
              <a:lnSpc>
                <a:spcPct val="150000"/>
              </a:lnSpc>
              <a:buFont typeface="+mj-lt"/>
              <a:buAutoNum type="arabicPeriod"/>
            </a:pPr>
            <a:r>
              <a:rPr lang="en-GB" sz="1800" dirty="0" smtClean="0">
                <a:hlinkClick r:id="rId2" action="ppaction://hlinksldjump"/>
              </a:rPr>
              <a:t>Process Introduction</a:t>
            </a:r>
            <a:endParaRPr lang="en-GB" sz="1800" dirty="0" smtClean="0"/>
          </a:p>
          <a:p>
            <a:pPr marL="571500" lvl="1" indent="-342900">
              <a:lnSpc>
                <a:spcPct val="150000"/>
              </a:lnSpc>
              <a:buFont typeface="+mj-lt"/>
              <a:buAutoNum type="arabicPeriod"/>
            </a:pPr>
            <a:r>
              <a:rPr lang="en-GB" sz="1800" dirty="0" smtClean="0">
                <a:hlinkClick r:id="rId3" action="ppaction://hlinksldjump"/>
              </a:rPr>
              <a:t>Business Context</a:t>
            </a:r>
            <a:endParaRPr lang="en-GB" sz="1800" dirty="0" smtClean="0">
              <a:hlinkClick r:id="" action="ppaction://noaction"/>
            </a:endParaRPr>
          </a:p>
          <a:p>
            <a:pPr marL="342900" indent="-342900">
              <a:lnSpc>
                <a:spcPct val="150000"/>
              </a:lnSpc>
              <a:buFont typeface="+mj-lt"/>
              <a:buAutoNum type="arabicPeriod"/>
            </a:pPr>
            <a:r>
              <a:rPr lang="en-US" sz="1800" dirty="0" smtClean="0"/>
              <a:t>Activity </a:t>
            </a:r>
            <a:r>
              <a:rPr lang="en-US" sz="1800" dirty="0"/>
              <a:t>Introduction</a:t>
            </a:r>
            <a:endParaRPr lang="en-GB" sz="1800" dirty="0" smtClean="0">
              <a:solidFill>
                <a:srgbClr val="000000"/>
              </a:solidFill>
            </a:endParaRPr>
          </a:p>
          <a:p>
            <a:pPr marL="571500" lvl="1" indent="-342900">
              <a:lnSpc>
                <a:spcPct val="150000"/>
              </a:lnSpc>
              <a:buFont typeface="+mj-lt"/>
              <a:buAutoNum type="arabicPeriod"/>
            </a:pPr>
            <a:r>
              <a:rPr lang="en-GB" sz="1800" dirty="0" smtClean="0">
                <a:solidFill>
                  <a:srgbClr val="000000"/>
                </a:solidFill>
                <a:hlinkClick r:id="rId4" action="ppaction://hlinksldjump"/>
              </a:rPr>
              <a:t>Process </a:t>
            </a:r>
            <a:r>
              <a:rPr lang="en-GB" sz="1800" dirty="0" smtClean="0">
                <a:solidFill>
                  <a:srgbClr val="000000"/>
                </a:solidFill>
                <a:hlinkClick r:id="rId4" action="ppaction://hlinksldjump"/>
              </a:rPr>
              <a:t>Flow</a:t>
            </a:r>
            <a:endParaRPr lang="en-GB" sz="1800" dirty="0" smtClean="0">
              <a:solidFill>
                <a:srgbClr val="000000"/>
              </a:solidFill>
            </a:endParaRPr>
          </a:p>
          <a:p>
            <a:pPr marL="571500" lvl="1" indent="-342900">
              <a:lnSpc>
                <a:spcPct val="150000"/>
              </a:lnSpc>
              <a:buFont typeface="+mj-lt"/>
              <a:buAutoNum type="arabicPeriod"/>
            </a:pPr>
            <a:r>
              <a:rPr lang="en-GB" sz="1800" dirty="0" smtClean="0">
                <a:solidFill>
                  <a:srgbClr val="000000"/>
                </a:solidFill>
                <a:hlinkClick r:id="rId5" action="ppaction://hlinksldjump"/>
              </a:rPr>
              <a:t>Procedural Steps</a:t>
            </a:r>
            <a:endParaRPr lang="en-GB" sz="1800" dirty="0" smtClean="0">
              <a:solidFill>
                <a:srgbClr val="000000"/>
              </a:solidFill>
            </a:endParaRPr>
          </a:p>
          <a:p>
            <a:pPr marL="571500" lvl="1" indent="-342900">
              <a:lnSpc>
                <a:spcPct val="150000"/>
              </a:lnSpc>
              <a:buFont typeface="+mj-lt"/>
              <a:buAutoNum type="arabicPeriod"/>
            </a:pPr>
            <a:r>
              <a:rPr lang="en-GB" sz="1800" dirty="0" smtClean="0">
                <a:hlinkClick r:id="rId5" action="ppaction://hlinksldjump"/>
              </a:rPr>
              <a:t>Input </a:t>
            </a:r>
            <a:r>
              <a:rPr lang="en-GB" sz="1800" dirty="0">
                <a:hlinkClick r:id="rId5" action="ppaction://hlinksldjump"/>
              </a:rPr>
              <a:t>Data </a:t>
            </a:r>
            <a:r>
              <a:rPr lang="en-GB" sz="1800" dirty="0" smtClean="0">
                <a:hlinkClick r:id="rId5" action="ppaction://hlinksldjump"/>
              </a:rPr>
              <a:t>Sources</a:t>
            </a:r>
            <a:endParaRPr lang="en-GB" sz="1800" dirty="0" smtClean="0"/>
          </a:p>
          <a:p>
            <a:pPr marL="571500" lvl="1" indent="-342900">
              <a:lnSpc>
                <a:spcPct val="150000"/>
              </a:lnSpc>
              <a:buFont typeface="+mj-lt"/>
              <a:buAutoNum type="arabicPeriod"/>
            </a:pPr>
            <a:r>
              <a:rPr lang="en-GB" sz="1800" dirty="0">
                <a:solidFill>
                  <a:srgbClr val="000000"/>
                </a:solidFill>
                <a:hlinkClick r:id="rId6" action="ppaction://hlinksldjump"/>
              </a:rPr>
              <a:t>Process </a:t>
            </a:r>
            <a:r>
              <a:rPr lang="en-GB" sz="1800" dirty="0" smtClean="0">
                <a:solidFill>
                  <a:srgbClr val="000000"/>
                </a:solidFill>
                <a:hlinkClick r:id="rId6" action="ppaction://hlinksldjump"/>
              </a:rPr>
              <a:t>Tools</a:t>
            </a:r>
            <a:endParaRPr lang="en-GB" sz="1800" dirty="0" smtClean="0">
              <a:solidFill>
                <a:srgbClr val="000000"/>
              </a:solidFill>
            </a:endParaRPr>
          </a:p>
          <a:p>
            <a:pPr marL="571500" lvl="1" indent="-342900">
              <a:lnSpc>
                <a:spcPct val="150000"/>
              </a:lnSpc>
              <a:buFont typeface="+mj-lt"/>
              <a:buAutoNum type="arabicPeriod"/>
            </a:pPr>
            <a:r>
              <a:rPr lang="en-GB" sz="1800" dirty="0" smtClean="0">
                <a:solidFill>
                  <a:srgbClr val="000000"/>
                </a:solidFill>
                <a:hlinkClick r:id="rId7" action="ppaction://hlinksldjump"/>
              </a:rPr>
              <a:t>Project Milestones</a:t>
            </a:r>
            <a:endParaRPr lang="en-GB" sz="1800" dirty="0" smtClean="0"/>
          </a:p>
          <a:p>
            <a:pPr marL="342900" indent="-342900">
              <a:lnSpc>
                <a:spcPct val="150000"/>
              </a:lnSpc>
              <a:buFont typeface="+mj-lt"/>
              <a:buAutoNum type="arabicPeriod"/>
            </a:pPr>
            <a:r>
              <a:rPr lang="en-US" sz="1800" dirty="0">
                <a:hlinkClick r:id="rId8" action="ppaction://hlinksldjump"/>
              </a:rPr>
              <a:t>Revision History</a:t>
            </a:r>
            <a:endParaRPr lang="en-GB" sz="1800" dirty="0"/>
          </a:p>
          <a:p>
            <a:pPr marL="342900" indent="-342900">
              <a:lnSpc>
                <a:spcPct val="150000"/>
              </a:lnSpc>
              <a:buFont typeface="+mj-lt"/>
              <a:buAutoNum type="arabicPeriod"/>
            </a:pPr>
            <a:r>
              <a:rPr lang="en-US" sz="1800" dirty="0" smtClean="0"/>
              <a:t>Appendix</a:t>
            </a:r>
            <a:endParaRPr lang="en-GB" sz="1800" dirty="0" smtClean="0"/>
          </a:p>
          <a:p>
            <a:pPr marL="571500" lvl="1" indent="-342900">
              <a:lnSpc>
                <a:spcPct val="150000"/>
              </a:lnSpc>
              <a:buFont typeface="+mj-lt"/>
              <a:buAutoNum type="arabicPeriod"/>
            </a:pPr>
            <a:r>
              <a:rPr lang="en-US" sz="1800" dirty="0" smtClean="0">
                <a:hlinkClick r:id="rId9" action="ppaction://hlinksldjump"/>
              </a:rPr>
              <a:t>eClerx </a:t>
            </a:r>
            <a:r>
              <a:rPr lang="en-US" sz="1800" dirty="0" smtClean="0">
                <a:hlinkClick r:id="rId9" action="ppaction://hlinksldjump"/>
              </a:rPr>
              <a:t>T</a:t>
            </a:r>
            <a:r>
              <a:rPr lang="en-US" sz="1800" dirty="0" smtClean="0">
                <a:hlinkClick r:id="rId9" action="ppaction://hlinksldjump"/>
              </a:rPr>
              <a:t>eam Org Chart</a:t>
            </a:r>
            <a:endParaRPr lang="en-GB" sz="1800" dirty="0"/>
          </a:p>
        </p:txBody>
      </p:sp>
    </p:spTree>
    <p:extLst>
      <p:ext uri="{BB962C8B-B14F-4D97-AF65-F5344CB8AC3E}">
        <p14:creationId xmlns:p14="http://schemas.microsoft.com/office/powerpoint/2010/main" val="33137503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b="0" dirty="0"/>
              <a:t>Process Overview</a:t>
            </a:r>
            <a:endParaRPr lang="en-IN" dirty="0"/>
          </a:p>
        </p:txBody>
      </p:sp>
    </p:spTree>
    <p:extLst>
      <p:ext uri="{BB962C8B-B14F-4D97-AF65-F5344CB8AC3E}">
        <p14:creationId xmlns:p14="http://schemas.microsoft.com/office/powerpoint/2010/main" val="2290093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5364" y="233953"/>
            <a:ext cx="11548872" cy="548640"/>
          </a:xfrm>
        </p:spPr>
        <p:txBody>
          <a:bodyPr wrap="square" anchor="ctr">
            <a:noAutofit/>
          </a:bodyPr>
          <a:lstStyle/>
          <a:p>
            <a:pPr fontAlgn="b"/>
            <a:r>
              <a:rPr lang="en-US" b="0" kern="1200" dirty="0" smtClean="0">
                <a:solidFill>
                  <a:srgbClr val="000000"/>
                </a:solidFill>
              </a:rPr>
              <a:t>Process </a:t>
            </a:r>
            <a:r>
              <a:rPr lang="en-US" b="0" kern="1200" dirty="0">
                <a:solidFill>
                  <a:srgbClr val="000000"/>
                </a:solidFill>
              </a:rPr>
              <a:t>Introduction</a:t>
            </a:r>
            <a:endParaRPr lang="en-GB" b="0" kern="1200" dirty="0">
              <a:solidFill>
                <a:srgbClr val="000000"/>
              </a:solidFill>
            </a:endParaRPr>
          </a:p>
        </p:txBody>
      </p:sp>
      <p:sp>
        <p:nvSpPr>
          <p:cNvPr id="5" name="Isosceles Triangle 4">
            <a:hlinkClick r:id="rId2" action="ppaction://hlinksldjump"/>
          </p:cNvPr>
          <p:cNvSpPr/>
          <p:nvPr/>
        </p:nvSpPr>
        <p:spPr>
          <a:xfrm rot="16200000">
            <a:off x="11967771" y="6213549"/>
            <a:ext cx="182880" cy="18288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6" name="Isosceles Triangle 5">
            <a:hlinkClick r:id="rId3" action="ppaction://hlinksldjump"/>
          </p:cNvPr>
          <p:cNvSpPr/>
          <p:nvPr/>
        </p:nvSpPr>
        <p:spPr>
          <a:xfrm rot="16200000">
            <a:off x="11967771" y="6213549"/>
            <a:ext cx="182880" cy="18288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7" name="Content Placeholder 3"/>
          <p:cNvSpPr>
            <a:spLocks noGrp="1"/>
          </p:cNvSpPr>
          <p:nvPr>
            <p:ph sz="quarter" idx="11"/>
          </p:nvPr>
        </p:nvSpPr>
        <p:spPr>
          <a:xfrm>
            <a:off x="360363" y="1081088"/>
            <a:ext cx="11370083" cy="5029200"/>
          </a:xfrm>
        </p:spPr>
        <p:txBody>
          <a:bodyPr>
            <a:normAutofit/>
          </a:bodyPr>
          <a:lstStyle/>
          <a:p>
            <a:endParaRPr lang="en-GB" dirty="0"/>
          </a:p>
          <a:p>
            <a:r>
              <a:rPr lang="en-US" dirty="0"/>
              <a:t>Cox Communications, also known as Cox Cable, is a major American digital cable television provider &amp;</a:t>
            </a:r>
            <a:r>
              <a:rPr lang="en-US" dirty="0" smtClean="0"/>
              <a:t> </a:t>
            </a:r>
            <a:r>
              <a:rPr lang="en-US" dirty="0"/>
              <a:t>telecommunications company. It offers a variety of services including high-speed internet, cable TV, home phone, and smart home </a:t>
            </a:r>
            <a:r>
              <a:rPr lang="en-US" dirty="0" smtClean="0"/>
              <a:t>solutions.</a:t>
            </a:r>
            <a:endParaRPr lang="en-US" dirty="0"/>
          </a:p>
          <a:p>
            <a:endParaRPr lang="en-US" dirty="0" smtClean="0"/>
          </a:p>
          <a:p>
            <a:r>
              <a:rPr lang="en-US" dirty="0" smtClean="0"/>
              <a:t>Founded </a:t>
            </a:r>
            <a:r>
              <a:rPr lang="en-US" dirty="0"/>
              <a:t>nearly </a:t>
            </a:r>
            <a:r>
              <a:rPr lang="en-US" b="1" dirty="0"/>
              <a:t>60 years ago, </a:t>
            </a:r>
            <a:r>
              <a:rPr lang="en-US" dirty="0"/>
              <a:t>Cox Communications is a subsidiary of Cox Enterprises and operates in more than 30 states across the U.S., serving nearly seven million homes and </a:t>
            </a:r>
            <a:r>
              <a:rPr lang="en-US" dirty="0" smtClean="0"/>
              <a:t>businesses. </a:t>
            </a:r>
            <a:r>
              <a:rPr lang="en-US" dirty="0"/>
              <a:t>The company is known for its fiber-powered networks and commitment to creating meaningful connections through </a:t>
            </a:r>
            <a:r>
              <a:rPr lang="en-US" dirty="0" smtClean="0"/>
              <a:t>technology.</a:t>
            </a:r>
            <a:endParaRPr lang="en-US" dirty="0"/>
          </a:p>
          <a:p>
            <a:endParaRPr lang="en-US" dirty="0"/>
          </a:p>
          <a:p>
            <a:r>
              <a:rPr lang="en-US" dirty="0" smtClean="0"/>
              <a:t>Cox CIAM, </a:t>
            </a:r>
            <a:r>
              <a:rPr lang="en-US" dirty="0"/>
              <a:t>Cox Communications Identity and Access Management (CIAM) is a system designed to manage and secure user identities and access to various services and applications. CIAM solutions typically include features such as user registration, authentication, authorization, and profile management. These systems are crucial for ensuring that only authorized users can access sensitive information and services, enhancing both security and user experience</a:t>
            </a:r>
            <a:r>
              <a:rPr lang="en-US" dirty="0" smtClean="0"/>
              <a:t>.</a:t>
            </a:r>
          </a:p>
          <a:p>
            <a:endParaRPr lang="en-US" dirty="0"/>
          </a:p>
          <a:p>
            <a:r>
              <a:rPr lang="en-US" dirty="0"/>
              <a:t>Cox Self </a:t>
            </a:r>
            <a:r>
              <a:rPr lang="en-US" dirty="0" smtClean="0"/>
              <a:t>Serve, </a:t>
            </a:r>
            <a:r>
              <a:rPr lang="en-US" dirty="0"/>
              <a:t>also known as Cox Easy Connect, is a convenient self-installation option provided by Cox Communications. It allows customers to set up their internet, TV, and phone services without needing a </a:t>
            </a:r>
            <a:r>
              <a:rPr lang="en-US" dirty="0" smtClean="0"/>
              <a:t>technician</a:t>
            </a:r>
            <a:r>
              <a:rPr lang="en-US" dirty="0"/>
              <a:t>.</a:t>
            </a:r>
            <a:endParaRPr lang="en-US" dirty="0"/>
          </a:p>
        </p:txBody>
      </p:sp>
    </p:spTree>
    <p:extLst>
      <p:ext uri="{BB962C8B-B14F-4D97-AF65-F5344CB8AC3E}">
        <p14:creationId xmlns:p14="http://schemas.microsoft.com/office/powerpoint/2010/main" val="1494269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364" y="181573"/>
            <a:ext cx="11548872" cy="548640"/>
          </a:xfrm>
        </p:spPr>
        <p:txBody>
          <a:bodyPr/>
          <a:lstStyle/>
          <a:p>
            <a:r>
              <a:rPr lang="en-US" dirty="0" smtClean="0"/>
              <a:t>Business Context</a:t>
            </a:r>
            <a:endParaRPr lang="en-GB" dirty="0"/>
          </a:p>
        </p:txBody>
      </p:sp>
      <p:cxnSp>
        <p:nvCxnSpPr>
          <p:cNvPr id="5" name="Straight Connector 4"/>
          <p:cNvCxnSpPr/>
          <p:nvPr/>
        </p:nvCxnSpPr>
        <p:spPr>
          <a:xfrm>
            <a:off x="4152900" y="1164935"/>
            <a:ext cx="0" cy="475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8178800" y="1164935"/>
            <a:ext cx="0" cy="4752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auto">
          <a:xfrm>
            <a:off x="719996" y="928715"/>
            <a:ext cx="2857692" cy="375919"/>
          </a:xfrm>
          <a:prstGeom prst="rect">
            <a:avLst/>
          </a:prstGeom>
          <a:gradFill>
            <a:gsLst>
              <a:gs pos="0">
                <a:srgbClr val="009CDE"/>
              </a:gs>
              <a:gs pos="71000">
                <a:schemeClr val="tx2">
                  <a:lumMod val="50000"/>
                </a:schemeClr>
              </a:gs>
            </a:gsLst>
            <a:lin ang="48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77"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smtClean="0">
                <a:ln>
                  <a:noFill/>
                </a:ln>
                <a:solidFill>
                  <a:prstClr val="white"/>
                </a:solidFill>
                <a:effectLst/>
                <a:uLnTx/>
                <a:uFillTx/>
                <a:latin typeface="Arial"/>
                <a:ea typeface="+mn-ea"/>
                <a:cs typeface="+mn-cs"/>
              </a:rPr>
              <a:t>BACKGROUND &amp; OBJECTIVES</a:t>
            </a:r>
            <a:endParaRPr kumimoji="0" lang="en-IN" sz="1300" b="1" i="0" u="none" strike="noStrike" kern="1200" cap="none" spc="0" normalizeH="0" baseline="0" noProof="0" dirty="0">
              <a:ln>
                <a:noFill/>
              </a:ln>
              <a:solidFill>
                <a:prstClr val="white"/>
              </a:solidFill>
              <a:effectLst/>
              <a:uLnTx/>
              <a:uFillTx/>
              <a:latin typeface="Arial"/>
              <a:ea typeface="+mn-ea"/>
              <a:cs typeface="+mn-cs"/>
            </a:endParaRPr>
          </a:p>
        </p:txBody>
      </p:sp>
      <p:sp>
        <p:nvSpPr>
          <p:cNvPr id="8" name="Rectangle 7"/>
          <p:cNvSpPr/>
          <p:nvPr/>
        </p:nvSpPr>
        <p:spPr bwMode="auto">
          <a:xfrm>
            <a:off x="4717954" y="928715"/>
            <a:ext cx="2857692" cy="375919"/>
          </a:xfrm>
          <a:prstGeom prst="rect">
            <a:avLst/>
          </a:prstGeom>
          <a:gradFill>
            <a:gsLst>
              <a:gs pos="0">
                <a:srgbClr val="00D5FE"/>
              </a:gs>
              <a:gs pos="71000">
                <a:srgbClr val="0190CD"/>
              </a:gs>
            </a:gsLst>
            <a:lin ang="48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77"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smtClean="0">
                <a:ln>
                  <a:noFill/>
                </a:ln>
                <a:solidFill>
                  <a:prstClr val="white"/>
                </a:solidFill>
                <a:effectLst/>
                <a:uLnTx/>
                <a:uFillTx/>
                <a:latin typeface="Arial"/>
                <a:ea typeface="+mn-ea"/>
                <a:cs typeface="+mn-cs"/>
              </a:rPr>
              <a:t>BUSINESS OUTCOMES</a:t>
            </a:r>
            <a:endParaRPr kumimoji="0" lang="en-IN" sz="1300" b="1" i="0" u="none" strike="noStrike" kern="1200" cap="none" spc="0" normalizeH="0" baseline="0" noProof="0" dirty="0">
              <a:ln>
                <a:noFill/>
              </a:ln>
              <a:solidFill>
                <a:prstClr val="white"/>
              </a:solidFill>
              <a:effectLst/>
              <a:uLnTx/>
              <a:uFillTx/>
              <a:latin typeface="Arial"/>
              <a:ea typeface="+mn-ea"/>
              <a:cs typeface="+mn-cs"/>
            </a:endParaRPr>
          </a:p>
        </p:txBody>
      </p:sp>
      <p:sp>
        <p:nvSpPr>
          <p:cNvPr id="9" name="Rectangle 8"/>
          <p:cNvSpPr/>
          <p:nvPr/>
        </p:nvSpPr>
        <p:spPr bwMode="auto">
          <a:xfrm>
            <a:off x="8624649" y="928715"/>
            <a:ext cx="2857692" cy="375919"/>
          </a:xfrm>
          <a:prstGeom prst="rect">
            <a:avLst/>
          </a:prstGeom>
          <a:gradFill>
            <a:gsLst>
              <a:gs pos="27000">
                <a:srgbClr val="00B050"/>
              </a:gs>
              <a:gs pos="99000">
                <a:srgbClr val="9DC83B"/>
              </a:gs>
            </a:gsLst>
            <a:lin ang="16200000" scaled="0"/>
          </a:gradFill>
          <a:ln>
            <a:noFill/>
          </a:ln>
          <a:effectLst/>
        </p:spPr>
        <p:txBody>
          <a:bodyPr vert="horz" wrap="square" lIns="91440" tIns="45720" rIns="91440" bIns="45720" numCol="1" anchor="ctr" anchorCtr="0" compatLnSpc="1">
            <a:prstTxWarp prst="textNoShape">
              <a:avLst/>
            </a:prstTxWarp>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300" b="1" i="0" u="none" strike="noStrike" kern="0" cap="none" spc="0" normalizeH="0" baseline="0" noProof="0" dirty="0" smtClean="0">
                <a:ln>
                  <a:noFill/>
                </a:ln>
                <a:solidFill>
                  <a:prstClr val="white"/>
                </a:solidFill>
                <a:effectLst/>
                <a:uLnTx/>
                <a:uFillTx/>
                <a:latin typeface="Arial"/>
                <a:ea typeface="+mn-ea"/>
                <a:cs typeface="+mn-cs"/>
              </a:rPr>
              <a:t>Client Focus</a:t>
            </a:r>
            <a:endParaRPr kumimoji="0" lang="en-IN" sz="1300" b="1" i="0" u="none" strike="noStrike" kern="0" cap="none" spc="0" normalizeH="0" baseline="0" noProof="0" dirty="0">
              <a:ln>
                <a:noFill/>
              </a:ln>
              <a:solidFill>
                <a:prstClr val="white"/>
              </a:solidFill>
              <a:effectLst/>
              <a:uLnTx/>
              <a:uFillTx/>
              <a:latin typeface="Arial"/>
              <a:ea typeface="+mn-ea"/>
              <a:cs typeface="+mn-cs"/>
            </a:endParaRPr>
          </a:p>
        </p:txBody>
      </p:sp>
      <p:sp>
        <p:nvSpPr>
          <p:cNvPr id="10" name="TextBox 9"/>
          <p:cNvSpPr txBox="1"/>
          <p:nvPr/>
        </p:nvSpPr>
        <p:spPr>
          <a:xfrm>
            <a:off x="461555" y="1424478"/>
            <a:ext cx="3385382" cy="3985706"/>
          </a:xfrm>
          <a:prstGeom prst="rect">
            <a:avLst/>
          </a:prstGeom>
          <a:noFill/>
        </p:spPr>
        <p:txBody>
          <a:bodyPr wrap="square" rtlCol="0">
            <a:spAutoFit/>
          </a:bodyPr>
          <a:lstStyle/>
          <a:p>
            <a:pPr lvl="0">
              <a:defRPr/>
            </a:pPr>
            <a:r>
              <a:rPr lang="en-US" sz="1100" dirty="0" smtClean="0">
                <a:solidFill>
                  <a:schemeClr val="tx1">
                    <a:lumMod val="85000"/>
                    <a:lumOff val="15000"/>
                  </a:schemeClr>
                </a:solidFill>
              </a:rPr>
              <a:t>eClerx </a:t>
            </a:r>
            <a:r>
              <a:rPr lang="en-US" sz="1100" dirty="0">
                <a:solidFill>
                  <a:schemeClr val="tx1">
                    <a:lumMod val="85000"/>
                    <a:lumOff val="15000"/>
                  </a:schemeClr>
                </a:solidFill>
              </a:rPr>
              <a:t>will assist Cox by providing support on building an integrated data staging layer </a:t>
            </a:r>
            <a:r>
              <a:rPr lang="en-US" sz="1100" dirty="0" smtClean="0">
                <a:solidFill>
                  <a:schemeClr val="tx1">
                    <a:lumMod val="85000"/>
                    <a:lumOff val="15000"/>
                  </a:schemeClr>
                </a:solidFill>
              </a:rPr>
              <a:t>&amp; </a:t>
            </a:r>
            <a:r>
              <a:rPr lang="en-US" sz="1100" dirty="0">
                <a:solidFill>
                  <a:schemeClr val="tx1">
                    <a:lumMod val="85000"/>
                    <a:lumOff val="15000"/>
                  </a:schemeClr>
                </a:solidFill>
              </a:rPr>
              <a:t>Tableau dashboards with integration to AWS S3 with Snowflake &amp; Adobe as the source of the data to </a:t>
            </a:r>
            <a:r>
              <a:rPr lang="en-US" sz="1100" dirty="0" smtClean="0">
                <a:solidFill>
                  <a:schemeClr val="tx1">
                    <a:lumMod val="85000"/>
                    <a:lumOff val="15000"/>
                  </a:schemeClr>
                </a:solidFill>
              </a:rPr>
              <a:t>drive</a:t>
            </a:r>
          </a:p>
          <a:p>
            <a:pPr lvl="0">
              <a:defRPr/>
            </a:pPr>
            <a:r>
              <a:rPr lang="en-US" sz="1100" dirty="0" smtClean="0">
                <a:solidFill>
                  <a:schemeClr val="tx1">
                    <a:lumMod val="85000"/>
                    <a:lumOff val="15000"/>
                  </a:schemeClr>
                </a:solidFill>
              </a:rPr>
              <a:t> </a:t>
            </a:r>
            <a:endParaRPr lang="en-US" sz="1100" dirty="0">
              <a:solidFill>
                <a:schemeClr val="tx1">
                  <a:lumMod val="85000"/>
                  <a:lumOff val="15000"/>
                </a:schemeClr>
              </a:solidFill>
            </a:endParaRPr>
          </a:p>
          <a:p>
            <a:pPr>
              <a:defRPr/>
            </a:pPr>
            <a:r>
              <a:rPr lang="en-US" sz="1100" dirty="0">
                <a:solidFill>
                  <a:schemeClr val="tx1">
                    <a:lumMod val="85000"/>
                    <a:lumOff val="15000"/>
                  </a:schemeClr>
                </a:solidFill>
              </a:rPr>
              <a:t>1. </a:t>
            </a:r>
            <a:r>
              <a:rPr lang="en-US" sz="1100" dirty="0" smtClean="0">
                <a:solidFill>
                  <a:schemeClr val="tx1">
                    <a:lumMod val="85000"/>
                    <a:lumOff val="15000"/>
                  </a:schemeClr>
                </a:solidFill>
              </a:rPr>
              <a:t>An </a:t>
            </a:r>
            <a:r>
              <a:rPr lang="en-US" sz="1100" dirty="0">
                <a:solidFill>
                  <a:schemeClr val="tx1">
                    <a:lumMod val="85000"/>
                    <a:lumOff val="15000"/>
                  </a:schemeClr>
                </a:solidFill>
              </a:rPr>
              <a:t>integrated data layer by connecting with Snowflake &amp; Adobe and creating a Analytical data set for better BI &amp; Insights</a:t>
            </a:r>
          </a:p>
          <a:p>
            <a:pPr>
              <a:defRPr/>
            </a:pPr>
            <a:endParaRPr lang="en-US" sz="1100" dirty="0" smtClean="0">
              <a:solidFill>
                <a:schemeClr val="tx1">
                  <a:lumMod val="85000"/>
                  <a:lumOff val="15000"/>
                </a:schemeClr>
              </a:solidFill>
            </a:endParaRPr>
          </a:p>
          <a:p>
            <a:pPr>
              <a:defRPr/>
            </a:pPr>
            <a:r>
              <a:rPr lang="en-US" sz="1100" dirty="0" smtClean="0">
                <a:solidFill>
                  <a:schemeClr val="tx1">
                    <a:lumMod val="85000"/>
                    <a:lumOff val="15000"/>
                  </a:schemeClr>
                </a:solidFill>
              </a:rPr>
              <a:t>2</a:t>
            </a:r>
            <a:r>
              <a:rPr lang="en-US" sz="1100" dirty="0">
                <a:solidFill>
                  <a:schemeClr val="tx1">
                    <a:lumMod val="85000"/>
                    <a:lumOff val="15000"/>
                  </a:schemeClr>
                </a:solidFill>
              </a:rPr>
              <a:t>. Auto extraction of information, contents &amp; Email creatives from Email files and populating the fields in Email Meta Data &amp; design data model and ETL procedures to create Customer and Campaign level views</a:t>
            </a:r>
          </a:p>
          <a:p>
            <a:pPr>
              <a:defRPr/>
            </a:pPr>
            <a:endParaRPr lang="en-US" sz="1100" dirty="0" smtClean="0">
              <a:solidFill>
                <a:schemeClr val="tx1">
                  <a:lumMod val="85000"/>
                  <a:lumOff val="15000"/>
                </a:schemeClr>
              </a:solidFill>
            </a:endParaRPr>
          </a:p>
          <a:p>
            <a:pPr>
              <a:defRPr/>
            </a:pPr>
            <a:r>
              <a:rPr lang="en-US" sz="1100" dirty="0" smtClean="0">
                <a:solidFill>
                  <a:schemeClr val="tx1">
                    <a:lumMod val="85000"/>
                    <a:lumOff val="15000"/>
                  </a:schemeClr>
                </a:solidFill>
              </a:rPr>
              <a:t>3</a:t>
            </a:r>
            <a:r>
              <a:rPr lang="en-US" sz="1100" dirty="0">
                <a:solidFill>
                  <a:schemeClr val="tx1">
                    <a:lumMod val="85000"/>
                    <a:lumOff val="15000"/>
                  </a:schemeClr>
                </a:solidFill>
              </a:rPr>
              <a:t>. Designing the data model and ETL procedures to create customer and campaign creatives level dashboard views in Tableau</a:t>
            </a:r>
          </a:p>
          <a:p>
            <a:pPr>
              <a:defRPr/>
            </a:pPr>
            <a:endParaRPr lang="en-US" sz="1100" dirty="0" smtClean="0">
              <a:solidFill>
                <a:schemeClr val="tx1">
                  <a:lumMod val="85000"/>
                  <a:lumOff val="15000"/>
                </a:schemeClr>
              </a:solidFill>
            </a:endParaRPr>
          </a:p>
          <a:p>
            <a:pPr>
              <a:defRPr/>
            </a:pPr>
            <a:r>
              <a:rPr lang="en-US" sz="1100" dirty="0" smtClean="0">
                <a:solidFill>
                  <a:schemeClr val="tx1">
                    <a:lumMod val="85000"/>
                    <a:lumOff val="15000"/>
                  </a:schemeClr>
                </a:solidFill>
              </a:rPr>
              <a:t>4</a:t>
            </a:r>
            <a:r>
              <a:rPr lang="en-US" sz="1100" dirty="0">
                <a:solidFill>
                  <a:schemeClr val="tx1">
                    <a:lumMod val="85000"/>
                    <a:lumOff val="15000"/>
                  </a:schemeClr>
                </a:solidFill>
              </a:rPr>
              <a:t>. Comprehensive and consolidated report summarizing the performance of campaigns selected by business</a:t>
            </a:r>
          </a:p>
        </p:txBody>
      </p:sp>
      <p:sp>
        <p:nvSpPr>
          <p:cNvPr id="13" name="Rectangle 12"/>
          <p:cNvSpPr/>
          <p:nvPr/>
        </p:nvSpPr>
        <p:spPr bwMode="auto">
          <a:xfrm>
            <a:off x="714079" y="5708100"/>
            <a:ext cx="2863609" cy="465051"/>
          </a:xfrm>
          <a:prstGeom prst="rect">
            <a:avLst/>
          </a:prstGeom>
          <a:gradFill>
            <a:gsLst>
              <a:gs pos="0">
                <a:srgbClr val="009CDE"/>
              </a:gs>
              <a:gs pos="71000">
                <a:schemeClr val="tx2">
                  <a:lumMod val="50000"/>
                </a:schemeClr>
              </a:gs>
            </a:gsLst>
            <a:lin ang="48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77"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smtClean="0">
                <a:ln>
                  <a:noFill/>
                </a:ln>
                <a:solidFill>
                  <a:prstClr val="white"/>
                </a:solidFill>
                <a:effectLst/>
                <a:uLnTx/>
                <a:uFillTx/>
                <a:latin typeface="Arial"/>
                <a:ea typeface="+mn-ea"/>
                <a:cs typeface="+mn-cs"/>
              </a:rPr>
              <a:t>Drivers &amp; Downloads</a:t>
            </a:r>
            <a:endParaRPr kumimoji="0" lang="en-IN" sz="1300" b="1" i="0" u="none" strike="noStrike" kern="1200" cap="none" spc="0" normalizeH="0" baseline="0" noProof="0" dirty="0">
              <a:ln>
                <a:noFill/>
              </a:ln>
              <a:solidFill>
                <a:prstClr val="white"/>
              </a:solidFill>
              <a:effectLst/>
              <a:uLnTx/>
              <a:uFillTx/>
              <a:latin typeface="Arial"/>
              <a:ea typeface="+mn-ea"/>
              <a:cs typeface="+mn-cs"/>
            </a:endParaRPr>
          </a:p>
        </p:txBody>
      </p:sp>
      <p:sp>
        <p:nvSpPr>
          <p:cNvPr id="14" name="Rectangle 13"/>
          <p:cNvSpPr/>
          <p:nvPr/>
        </p:nvSpPr>
        <p:spPr bwMode="auto">
          <a:xfrm>
            <a:off x="4712037" y="5708099"/>
            <a:ext cx="2869525" cy="465051"/>
          </a:xfrm>
          <a:prstGeom prst="rect">
            <a:avLst/>
          </a:prstGeom>
          <a:gradFill>
            <a:gsLst>
              <a:gs pos="0">
                <a:srgbClr val="00D5FE"/>
              </a:gs>
              <a:gs pos="71000">
                <a:srgbClr val="0190CD"/>
              </a:gs>
            </a:gsLst>
            <a:lin ang="4800000" scaled="0"/>
          </a:gra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777"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smtClean="0">
                <a:ln>
                  <a:noFill/>
                </a:ln>
                <a:solidFill>
                  <a:prstClr val="white"/>
                </a:solidFill>
                <a:effectLst/>
                <a:uLnTx/>
                <a:uFillTx/>
                <a:latin typeface="Arial"/>
                <a:ea typeface="+mn-ea"/>
                <a:cs typeface="+mn-cs"/>
              </a:rPr>
              <a:t>Insights &amp; recommendations </a:t>
            </a:r>
          </a:p>
          <a:p>
            <a:pPr marL="0" marR="0" lvl="0" indent="0" algn="ctr" defTabSz="685777"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smtClean="0">
                <a:ln>
                  <a:noFill/>
                </a:ln>
                <a:solidFill>
                  <a:prstClr val="white"/>
                </a:solidFill>
                <a:effectLst/>
                <a:uLnTx/>
                <a:uFillTx/>
                <a:latin typeface="Arial"/>
                <a:ea typeface="+mn-ea"/>
                <a:cs typeface="+mn-cs"/>
              </a:rPr>
              <a:t>to drive performance</a:t>
            </a:r>
            <a:endParaRPr kumimoji="0" lang="en-IN" sz="1300" b="1" i="0" u="none" strike="noStrike" kern="1200" cap="none" spc="0" normalizeH="0" baseline="0" noProof="0" dirty="0">
              <a:ln>
                <a:noFill/>
              </a:ln>
              <a:solidFill>
                <a:prstClr val="white"/>
              </a:solidFill>
              <a:effectLst/>
              <a:uLnTx/>
              <a:uFillTx/>
              <a:latin typeface="Arial"/>
              <a:ea typeface="+mn-ea"/>
              <a:cs typeface="+mn-cs"/>
            </a:endParaRPr>
          </a:p>
        </p:txBody>
      </p:sp>
      <p:sp>
        <p:nvSpPr>
          <p:cNvPr id="15" name="Rectangle 14"/>
          <p:cNvSpPr/>
          <p:nvPr/>
        </p:nvSpPr>
        <p:spPr bwMode="auto">
          <a:xfrm>
            <a:off x="8624650" y="5723775"/>
            <a:ext cx="2857692" cy="465051"/>
          </a:xfrm>
          <a:prstGeom prst="rect">
            <a:avLst/>
          </a:prstGeom>
          <a:gradFill>
            <a:gsLst>
              <a:gs pos="27000">
                <a:srgbClr val="00B050"/>
              </a:gs>
              <a:gs pos="99000">
                <a:srgbClr val="9DC83B"/>
              </a:gs>
            </a:gsLst>
            <a:lin ang="16200000" scaled="0"/>
          </a:gradFill>
          <a:ln>
            <a:noFill/>
          </a:ln>
          <a:effectLst/>
        </p:spPr>
        <p:txBody>
          <a:bodyPr vert="horz" wrap="square" lIns="91440" tIns="45720" rIns="91440" bIns="45720" numCol="1" anchor="ctr" anchorCtr="0" compatLnSpc="1">
            <a:prstTxWarp prst="textNoShape">
              <a:avLst/>
            </a:prstTxWarp>
          </a:bodyP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300" b="1" i="0" u="none" strike="noStrike" kern="0" cap="none" spc="0" normalizeH="0" baseline="0" noProof="0" dirty="0" smtClean="0">
                <a:ln>
                  <a:noFill/>
                </a:ln>
                <a:solidFill>
                  <a:prstClr val="white"/>
                </a:solidFill>
                <a:effectLst/>
                <a:uLnTx/>
                <a:uFillTx/>
                <a:latin typeface="Arial"/>
                <a:ea typeface="+mn-ea"/>
                <a:cs typeface="+mn-cs"/>
              </a:rPr>
              <a:t>What</a:t>
            </a:r>
            <a:r>
              <a:rPr kumimoji="0" lang="en-IN" sz="1300" b="1" i="0" u="none" strike="noStrike" kern="0" cap="none" spc="0" normalizeH="0" noProof="0" dirty="0" smtClean="0">
                <a:ln>
                  <a:noFill/>
                </a:ln>
                <a:solidFill>
                  <a:prstClr val="white"/>
                </a:solidFill>
                <a:effectLst/>
                <a:uLnTx/>
                <a:uFillTx/>
                <a:latin typeface="Arial"/>
                <a:ea typeface="+mn-ea"/>
                <a:cs typeface="+mn-cs"/>
              </a:rPr>
              <a:t> matters to the Client</a:t>
            </a:r>
            <a:endParaRPr kumimoji="0" lang="en-IN" sz="1300" b="1" i="0" u="none" strike="noStrike" kern="0" cap="none" spc="0" normalizeH="0" baseline="0" noProof="0" dirty="0">
              <a:ln>
                <a:noFill/>
              </a:ln>
              <a:solidFill>
                <a:prstClr val="white"/>
              </a:solidFill>
              <a:effectLst/>
              <a:uLnTx/>
              <a:uFillTx/>
              <a:latin typeface="Arial"/>
              <a:ea typeface="+mn-ea"/>
              <a:cs typeface="+mn-cs"/>
            </a:endParaRPr>
          </a:p>
        </p:txBody>
      </p:sp>
      <p:sp>
        <p:nvSpPr>
          <p:cNvPr id="18" name="TextBox 17"/>
          <p:cNvSpPr txBox="1"/>
          <p:nvPr/>
        </p:nvSpPr>
        <p:spPr>
          <a:xfrm>
            <a:off x="4458863" y="1424478"/>
            <a:ext cx="3413973" cy="3477875"/>
          </a:xfrm>
          <a:prstGeom prst="rect">
            <a:avLst/>
          </a:prstGeom>
          <a:noFill/>
          <a:ln>
            <a:noFill/>
          </a:ln>
        </p:spPr>
        <p:txBody>
          <a:bodyPr wrap="square" rtlCol="0">
            <a:spAutoFit/>
          </a:bodyPr>
          <a:lstStyle/>
          <a:p>
            <a:pPr algn="ctr" fontAlgn="b"/>
            <a:r>
              <a:rPr lang="en-IN" sz="1100" u="sng" dirty="0"/>
              <a:t>Key </a:t>
            </a:r>
            <a:r>
              <a:rPr lang="en-IN" sz="1100" u="sng" dirty="0"/>
              <a:t>S</a:t>
            </a:r>
            <a:r>
              <a:rPr lang="en-IN" sz="1100" u="sng" dirty="0" smtClean="0"/>
              <a:t>uccess </a:t>
            </a:r>
            <a:r>
              <a:rPr lang="en-IN" sz="1100" u="sng" dirty="0" smtClean="0"/>
              <a:t>Criteria</a:t>
            </a:r>
            <a:endParaRPr lang="en-IN" sz="1100" u="sng" dirty="0" smtClean="0"/>
          </a:p>
          <a:p>
            <a:pPr fontAlgn="b"/>
            <a:r>
              <a:rPr lang="en-IN" sz="1100" u="sng" dirty="0" smtClean="0"/>
              <a:t> </a:t>
            </a:r>
            <a:endParaRPr lang="en-US" sz="1100" dirty="0"/>
          </a:p>
          <a:p>
            <a:pPr marL="228600" indent="-228600" fontAlgn="b">
              <a:buAutoNum type="arabicPeriod"/>
            </a:pPr>
            <a:r>
              <a:rPr lang="en-US" sz="1100" dirty="0" smtClean="0"/>
              <a:t>Creation </a:t>
            </a:r>
            <a:r>
              <a:rPr lang="en-US" sz="1100" dirty="0"/>
              <a:t>of staging data model &amp; layer </a:t>
            </a:r>
            <a:r>
              <a:rPr lang="en-US" sz="1100" dirty="0" smtClean="0"/>
              <a:t>connected with the actual snowflake &amp; adobe data sources to derive business insights and KPI performance</a:t>
            </a:r>
            <a:endParaRPr lang="en-US" sz="1100" dirty="0"/>
          </a:p>
          <a:p>
            <a:pPr marL="228600" indent="-228600" fontAlgn="b">
              <a:buAutoNum type="arabicPeriod"/>
            </a:pPr>
            <a:endParaRPr lang="en-US" sz="1100" dirty="0" smtClean="0"/>
          </a:p>
          <a:p>
            <a:pPr marL="228600" indent="-228600" fontAlgn="b">
              <a:buAutoNum type="arabicPeriod"/>
            </a:pPr>
            <a:r>
              <a:rPr lang="en-US" sz="1100" dirty="0" smtClean="0"/>
              <a:t>Creation of ETL pipelines with AWS S3 leveraging the AWS Glue and Cox AWS Team support to enable auto extraction of relevant data for the data model</a:t>
            </a:r>
          </a:p>
          <a:p>
            <a:pPr marL="228600" indent="-228600" fontAlgn="b">
              <a:buAutoNum type="arabicPeriod"/>
            </a:pPr>
            <a:endParaRPr lang="en-US" sz="1100" dirty="0"/>
          </a:p>
          <a:p>
            <a:pPr marL="228600" indent="-228600" fontAlgn="b">
              <a:buAutoNum type="arabicPeriod"/>
            </a:pPr>
            <a:r>
              <a:rPr lang="en-US" sz="1100" dirty="0" smtClean="0"/>
              <a:t>Design Tableau driven reporting dashboard for the business with integration with the data model layer to enable data </a:t>
            </a:r>
            <a:r>
              <a:rPr lang="en-US" sz="1100" dirty="0"/>
              <a:t>driven </a:t>
            </a:r>
            <a:r>
              <a:rPr lang="en-US" sz="1100" dirty="0" smtClean="0"/>
              <a:t>decision making</a:t>
            </a:r>
          </a:p>
          <a:p>
            <a:pPr marL="228600" indent="-228600" fontAlgn="b">
              <a:buAutoNum type="arabicPeriod"/>
            </a:pPr>
            <a:endParaRPr lang="en-US" sz="1100" dirty="0"/>
          </a:p>
          <a:p>
            <a:pPr marL="228600" indent="-228600" fontAlgn="b">
              <a:buAutoNum type="arabicPeriod"/>
            </a:pPr>
            <a:r>
              <a:rPr lang="en-US" sz="1100" dirty="0" smtClean="0"/>
              <a:t>Deployment of the solution into production environment post the testing &amp; sign off by the business users </a:t>
            </a:r>
          </a:p>
        </p:txBody>
      </p:sp>
      <p:sp>
        <p:nvSpPr>
          <p:cNvPr id="29" name="Rounded Rectangle 28">
            <a:extLst>
              <a:ext uri="{FF2B5EF4-FFF2-40B4-BE49-F238E27FC236}">
                <a16:creationId xmlns:a16="http://schemas.microsoft.com/office/drawing/2014/main" id="{D141AA12-D288-FE4D-A333-DA20D1AA9C54}"/>
              </a:ext>
            </a:extLst>
          </p:cNvPr>
          <p:cNvSpPr/>
          <p:nvPr/>
        </p:nvSpPr>
        <p:spPr bwMode="auto">
          <a:xfrm rot="10800000" flipH="1" flipV="1">
            <a:off x="8386354" y="1424477"/>
            <a:ext cx="3517882" cy="3582951"/>
          </a:xfrm>
          <a:prstGeom prst="roundRect">
            <a:avLst/>
          </a:prstGeom>
          <a:noFill/>
          <a:ln>
            <a:noFill/>
          </a:ln>
          <a:effectLst/>
          <a:extLst/>
        </p:spPr>
        <p:txBody>
          <a:bodyPr vert="horz" wrap="square" lIns="42863" tIns="21431" rIns="42863" bIns="21431" numCol="1" rtlCol="0" anchor="ctr" anchorCtr="0" compatLnSpc="1">
            <a:prstTxWarp prst="textNoShape">
              <a:avLst/>
            </a:prstTxWarp>
          </a:bodyPr>
          <a:lstStyle/>
          <a:p>
            <a:pPr marL="171450" lvl="0" indent="-171450">
              <a:lnSpc>
                <a:spcPct val="200000"/>
              </a:lnSpc>
              <a:buFont typeface="Arial" panose="020B0604020202020204" pitchFamily="34" charset="0"/>
              <a:buChar char="•"/>
              <a:defRPr/>
            </a:pPr>
            <a:r>
              <a:rPr lang="en-IN" sz="1200" dirty="0" smtClean="0">
                <a:solidFill>
                  <a:prstClr val="black"/>
                </a:solidFill>
              </a:rPr>
              <a:t>Project Scope</a:t>
            </a:r>
            <a:r>
              <a:rPr lang="en-IN" sz="1200" dirty="0">
                <a:solidFill>
                  <a:prstClr val="black"/>
                </a:solidFill>
              </a:rPr>
              <a:t>: CIAM and Self Serve </a:t>
            </a:r>
            <a:r>
              <a:rPr lang="en-IN" sz="1200" dirty="0" smtClean="0">
                <a:solidFill>
                  <a:prstClr val="black"/>
                </a:solidFill>
              </a:rPr>
              <a:t>Data and Reporting</a:t>
            </a:r>
            <a:endParaRPr lang="en-IN" sz="1200" dirty="0">
              <a:solidFill>
                <a:prstClr val="black"/>
              </a:solidFill>
            </a:endParaRPr>
          </a:p>
          <a:p>
            <a:pPr marL="171450" lvl="0" indent="-171450">
              <a:lnSpc>
                <a:spcPct val="200000"/>
              </a:lnSpc>
              <a:buFont typeface="Arial" panose="020B0604020202020204" pitchFamily="34" charset="0"/>
              <a:buChar char="•"/>
              <a:defRPr/>
            </a:pPr>
            <a:r>
              <a:rPr lang="en-IN" sz="1200" dirty="0">
                <a:solidFill>
                  <a:prstClr val="black"/>
                </a:solidFill>
              </a:rPr>
              <a:t>Country: USA</a:t>
            </a:r>
          </a:p>
          <a:p>
            <a:pPr marL="171450" lvl="0" indent="-171450">
              <a:lnSpc>
                <a:spcPct val="200000"/>
              </a:lnSpc>
              <a:buFont typeface="Arial" panose="020B0604020202020204" pitchFamily="34" charset="0"/>
              <a:buChar char="•"/>
              <a:defRPr/>
            </a:pPr>
            <a:r>
              <a:rPr lang="en-IN" sz="1200" dirty="0">
                <a:solidFill>
                  <a:prstClr val="black"/>
                </a:solidFill>
              </a:rPr>
              <a:t>Categories: Data Engineering &amp; BI Dashboards</a:t>
            </a:r>
          </a:p>
          <a:p>
            <a:pPr marL="171450" lvl="0" indent="-171450">
              <a:lnSpc>
                <a:spcPct val="200000"/>
              </a:lnSpc>
              <a:buFont typeface="Arial" panose="020B0604020202020204" pitchFamily="34" charset="0"/>
              <a:buChar char="•"/>
              <a:defRPr/>
            </a:pPr>
            <a:r>
              <a:rPr lang="en-IN" sz="1200" dirty="0">
                <a:solidFill>
                  <a:prstClr val="black"/>
                </a:solidFill>
              </a:rPr>
              <a:t>BI/Reporting Format: Tableau </a:t>
            </a:r>
          </a:p>
          <a:p>
            <a:pPr marL="171450" lvl="0" indent="-171450">
              <a:lnSpc>
                <a:spcPct val="200000"/>
              </a:lnSpc>
              <a:buFont typeface="Arial" panose="020B0604020202020204" pitchFamily="34" charset="0"/>
              <a:buChar char="•"/>
              <a:defRPr/>
            </a:pPr>
            <a:r>
              <a:rPr lang="en-IN" sz="1200" dirty="0">
                <a:solidFill>
                  <a:prstClr val="black"/>
                </a:solidFill>
              </a:rPr>
              <a:t>Deliverables: Data Model &amp; BI Dashboards </a:t>
            </a:r>
          </a:p>
          <a:p>
            <a:pPr marL="171450" lvl="0" indent="-171450">
              <a:lnSpc>
                <a:spcPct val="200000"/>
              </a:lnSpc>
              <a:buFont typeface="Arial" panose="020B0604020202020204" pitchFamily="34" charset="0"/>
              <a:buChar char="•"/>
              <a:defRPr/>
            </a:pPr>
            <a:r>
              <a:rPr lang="en-IN" sz="1200" dirty="0">
                <a:solidFill>
                  <a:prstClr val="black"/>
                </a:solidFill>
              </a:rPr>
              <a:t>Frequency: </a:t>
            </a:r>
            <a:r>
              <a:rPr lang="en-IN" sz="1200" dirty="0" smtClean="0">
                <a:solidFill>
                  <a:prstClr val="black"/>
                </a:solidFill>
              </a:rPr>
              <a:t>Weekly/Monthly</a:t>
            </a:r>
          </a:p>
          <a:p>
            <a:pPr marL="171450" lvl="0" indent="-171450">
              <a:lnSpc>
                <a:spcPct val="200000"/>
              </a:lnSpc>
              <a:buFont typeface="Arial" panose="020B0604020202020204" pitchFamily="34" charset="0"/>
              <a:buChar char="•"/>
              <a:defRPr/>
            </a:pPr>
            <a:endParaRPr lang="en-IN" sz="1200" dirty="0">
              <a:solidFill>
                <a:prstClr val="black"/>
              </a:solidFill>
            </a:endParaRPr>
          </a:p>
          <a:p>
            <a:pPr marL="171450" lvl="0" indent="-171450">
              <a:lnSpc>
                <a:spcPct val="200000"/>
              </a:lnSpc>
              <a:buFont typeface="Arial" panose="020B0604020202020204" pitchFamily="34" charset="0"/>
              <a:buChar char="•"/>
              <a:defRPr/>
            </a:pPr>
            <a:endParaRPr lang="en-IN" sz="1200" dirty="0">
              <a:solidFill>
                <a:prstClr val="black"/>
              </a:solidFill>
            </a:endParaRPr>
          </a:p>
        </p:txBody>
      </p:sp>
    </p:spTree>
    <p:extLst>
      <p:ext uri="{BB962C8B-B14F-4D97-AF65-F5344CB8AC3E}">
        <p14:creationId xmlns:p14="http://schemas.microsoft.com/office/powerpoint/2010/main" val="704313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Activity Introduction</a:t>
            </a:r>
            <a:endParaRPr lang="en-IN" dirty="0"/>
          </a:p>
        </p:txBody>
      </p:sp>
    </p:spTree>
    <p:extLst>
      <p:ext uri="{BB962C8B-B14F-4D97-AF65-F5344CB8AC3E}">
        <p14:creationId xmlns:p14="http://schemas.microsoft.com/office/powerpoint/2010/main" val="1502253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
            <a:r>
              <a:rPr lang="en-GB" b="0" dirty="0">
                <a:solidFill>
                  <a:srgbClr val="000000"/>
                </a:solidFill>
              </a:rPr>
              <a:t>Process </a:t>
            </a:r>
            <a:r>
              <a:rPr lang="en-GB" b="0" dirty="0" smtClean="0">
                <a:solidFill>
                  <a:srgbClr val="000000"/>
                </a:solidFill>
              </a:rPr>
              <a:t>Flow</a:t>
            </a:r>
            <a:endParaRPr lang="en-GB" b="0" dirty="0">
              <a:solidFill>
                <a:srgbClr val="000000"/>
              </a:solidFill>
            </a:endParaRPr>
          </a:p>
        </p:txBody>
      </p:sp>
      <p:sp>
        <p:nvSpPr>
          <p:cNvPr id="5" name="Isosceles Triangle 4">
            <a:hlinkClick r:id="rId2" action="ppaction://hlinksldjump"/>
          </p:cNvPr>
          <p:cNvSpPr/>
          <p:nvPr/>
        </p:nvSpPr>
        <p:spPr>
          <a:xfrm rot="16200000">
            <a:off x="11967771" y="6213549"/>
            <a:ext cx="182880" cy="18288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aphicFrame>
        <p:nvGraphicFramePr>
          <p:cNvPr id="10" name="Content Placeholder 5"/>
          <p:cNvGraphicFramePr>
            <a:graphicFrameLocks noGrp="1"/>
          </p:cNvGraphicFramePr>
          <p:nvPr>
            <p:ph sz="quarter" idx="11"/>
            <p:extLst>
              <p:ext uri="{D42A27DB-BD31-4B8C-83A1-F6EECF244321}">
                <p14:modId xmlns:p14="http://schemas.microsoft.com/office/powerpoint/2010/main" val="3902786589"/>
              </p:ext>
            </p:extLst>
          </p:nvPr>
        </p:nvGraphicFramePr>
        <p:xfrm>
          <a:off x="360363" y="1081088"/>
          <a:ext cx="11547475"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347662" y="1085966"/>
            <a:ext cx="11560175" cy="369332"/>
          </a:xfrm>
          <a:prstGeom prst="rect">
            <a:avLst/>
          </a:prstGeom>
        </p:spPr>
        <p:txBody>
          <a:bodyPr wrap="square">
            <a:spAutoFit/>
          </a:bodyPr>
          <a:lstStyle/>
          <a:p>
            <a:r>
              <a:rPr lang="en-US" dirty="0"/>
              <a:t>For </a:t>
            </a:r>
            <a:r>
              <a:rPr lang="en-US" dirty="0" smtClean="0"/>
              <a:t>all the dashboards </a:t>
            </a:r>
            <a:r>
              <a:rPr lang="en-US" dirty="0" smtClean="0"/>
              <a:t>the </a:t>
            </a:r>
            <a:r>
              <a:rPr lang="en-US" dirty="0"/>
              <a:t>following high-level process is </a:t>
            </a:r>
            <a:r>
              <a:rPr lang="en-US" dirty="0" smtClean="0"/>
              <a:t>being followed</a:t>
            </a:r>
            <a:endParaRPr lang="en-GB" dirty="0"/>
          </a:p>
        </p:txBody>
      </p:sp>
    </p:spTree>
    <p:extLst>
      <p:ext uri="{BB962C8B-B14F-4D97-AF65-F5344CB8AC3E}">
        <p14:creationId xmlns:p14="http://schemas.microsoft.com/office/powerpoint/2010/main" val="9708961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
            <a:r>
              <a:rPr lang="en-GB" b="0" dirty="0" smtClean="0">
                <a:solidFill>
                  <a:srgbClr val="000000"/>
                </a:solidFill>
              </a:rPr>
              <a:t>Procedural Flow</a:t>
            </a:r>
            <a:endParaRPr lang="en-GB" b="0" dirty="0">
              <a:solidFill>
                <a:srgbClr val="000000"/>
              </a:solidFill>
            </a:endParaRPr>
          </a:p>
        </p:txBody>
      </p:sp>
      <p:sp>
        <p:nvSpPr>
          <p:cNvPr id="5" name="Isosceles Triangle 4">
            <a:hlinkClick r:id="rId2" action="ppaction://hlinksldjump"/>
          </p:cNvPr>
          <p:cNvSpPr/>
          <p:nvPr/>
        </p:nvSpPr>
        <p:spPr>
          <a:xfrm rot="16200000">
            <a:off x="11967771" y="6213549"/>
            <a:ext cx="182880" cy="18288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aphicFrame>
        <p:nvGraphicFramePr>
          <p:cNvPr id="10" name="Content Placeholder 5"/>
          <p:cNvGraphicFramePr>
            <a:graphicFrameLocks noGrp="1"/>
          </p:cNvGraphicFramePr>
          <p:nvPr>
            <p:ph sz="quarter" idx="11"/>
            <p:extLst>
              <p:ext uri="{D42A27DB-BD31-4B8C-83A1-F6EECF244321}">
                <p14:modId xmlns:p14="http://schemas.microsoft.com/office/powerpoint/2010/main" val="1758440603"/>
              </p:ext>
            </p:extLst>
          </p:nvPr>
        </p:nvGraphicFramePr>
        <p:xfrm>
          <a:off x="360363" y="1081088"/>
          <a:ext cx="11547475"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Rectangle 10"/>
          <p:cNvSpPr/>
          <p:nvPr/>
        </p:nvSpPr>
        <p:spPr>
          <a:xfrm>
            <a:off x="347662" y="1085966"/>
            <a:ext cx="11560175" cy="369332"/>
          </a:xfrm>
          <a:prstGeom prst="rect">
            <a:avLst/>
          </a:prstGeom>
        </p:spPr>
        <p:txBody>
          <a:bodyPr wrap="square">
            <a:spAutoFit/>
          </a:bodyPr>
          <a:lstStyle/>
          <a:p>
            <a:r>
              <a:rPr lang="en-US" dirty="0"/>
              <a:t>For </a:t>
            </a:r>
            <a:r>
              <a:rPr lang="en-US" dirty="0" smtClean="0"/>
              <a:t>all the dashboards </a:t>
            </a:r>
            <a:r>
              <a:rPr lang="en-US" dirty="0" smtClean="0"/>
              <a:t>the </a:t>
            </a:r>
            <a:r>
              <a:rPr lang="en-US" dirty="0"/>
              <a:t>following </a:t>
            </a:r>
            <a:r>
              <a:rPr lang="en-US" dirty="0" smtClean="0"/>
              <a:t>procedures </a:t>
            </a:r>
            <a:r>
              <a:rPr lang="en-US" dirty="0" smtClean="0"/>
              <a:t>are</a:t>
            </a:r>
            <a:r>
              <a:rPr lang="en-US" dirty="0" smtClean="0"/>
              <a:t> being followed</a:t>
            </a:r>
            <a:endParaRPr lang="en-GB" dirty="0"/>
          </a:p>
        </p:txBody>
      </p:sp>
    </p:spTree>
    <p:extLst>
      <p:ext uri="{BB962C8B-B14F-4D97-AF65-F5344CB8AC3E}">
        <p14:creationId xmlns:p14="http://schemas.microsoft.com/office/powerpoint/2010/main" val="11022137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Input Data Sources</a:t>
            </a:r>
            <a:endParaRPr lang="en-GB" dirty="0"/>
          </a:p>
        </p:txBody>
      </p:sp>
      <p:sp>
        <p:nvSpPr>
          <p:cNvPr id="7" name="Text Placeholder 11"/>
          <p:cNvSpPr txBox="1">
            <a:spLocks/>
          </p:cNvSpPr>
          <p:nvPr/>
        </p:nvSpPr>
        <p:spPr>
          <a:xfrm>
            <a:off x="360364" y="1382888"/>
            <a:ext cx="5721122" cy="4727400"/>
          </a:xfrm>
          <a:prstGeom prst="rect">
            <a:avLst/>
          </a:prstGeom>
          <a:ln w="12700">
            <a:solidFill>
              <a:srgbClr val="A6A6A6"/>
            </a:solidFill>
          </a:ln>
        </p:spPr>
        <p:txBody>
          <a:bodyPr vert="horz" lIns="91440" tIns="45720" rIns="91440" bIns="45720" rtlCol="0">
            <a:noAutofit/>
          </a:bodyPr>
          <a:lstStyle>
            <a:lvl1pPr marL="228600" indent="-228600" algn="l" rtl="0" eaLnBrk="0" fontAlgn="base" hangingPunct="0">
              <a:spcBef>
                <a:spcPts val="0"/>
              </a:spcBef>
              <a:spcAft>
                <a:spcPts val="600"/>
              </a:spcAft>
              <a:buFont typeface="Wingdings" pitchFamily="2" charset="2"/>
              <a:buChar char="§"/>
              <a:defRPr lang="en-US" sz="1600" kern="1200" baseline="0" dirty="0" smtClean="0">
                <a:solidFill>
                  <a:srgbClr val="000000"/>
                </a:solidFill>
                <a:latin typeface="Arial" pitchFamily="34" charset="0"/>
                <a:ea typeface="+mn-ea"/>
                <a:cs typeface="Arial" pitchFamily="34" charset="0"/>
              </a:defRPr>
            </a:lvl1pPr>
            <a:lvl2pPr marL="457200" indent="-228600" algn="l" rtl="0" eaLnBrk="0" fontAlgn="base" hangingPunct="0">
              <a:spcBef>
                <a:spcPts val="0"/>
              </a:spcBef>
              <a:spcAft>
                <a:spcPts val="600"/>
              </a:spcAft>
              <a:buClrTx/>
              <a:buFont typeface="Arial" pitchFamily="34" charset="0"/>
              <a:buChar char="–"/>
              <a:defRPr lang="en-US" sz="1600" kern="1200" dirty="0" smtClean="0">
                <a:solidFill>
                  <a:srgbClr val="000000"/>
                </a:solidFill>
                <a:latin typeface="Arial" pitchFamily="34" charset="0"/>
                <a:ea typeface="+mn-ea"/>
                <a:cs typeface="Arial" pitchFamily="34" charset="0"/>
              </a:defRPr>
            </a:lvl2pPr>
            <a:lvl3pPr marL="685800" indent="-228600" algn="l" rtl="0" eaLnBrk="0" fontAlgn="base" hangingPunct="0">
              <a:spcBef>
                <a:spcPts val="0"/>
              </a:spcBef>
              <a:spcAft>
                <a:spcPts val="600"/>
              </a:spcAft>
              <a:buClrTx/>
              <a:buFont typeface="Arial" pitchFamily="34" charset="0"/>
              <a:buChar char="»"/>
              <a:defRPr lang="en-US" sz="1600" kern="1200" dirty="0" smtClean="0">
                <a:solidFill>
                  <a:srgbClr val="000000"/>
                </a:solidFill>
                <a:latin typeface="Arial" pitchFamily="34" charset="0"/>
                <a:ea typeface="+mn-ea"/>
                <a:cs typeface="Arial" pitchFamily="34" charset="0"/>
              </a:defRPr>
            </a:lvl3pPr>
            <a:lvl4pPr marL="914400" indent="-228600" algn="l" rtl="0" eaLnBrk="0" fontAlgn="base" hangingPunct="0">
              <a:spcBef>
                <a:spcPts val="0"/>
              </a:spcBef>
              <a:spcAft>
                <a:spcPts val="600"/>
              </a:spcAft>
              <a:buClrTx/>
              <a:buFont typeface="Arial Unicode MS" pitchFamily="34" charset="-128"/>
              <a:buChar char="◆"/>
              <a:defRPr lang="en-US" sz="1600" kern="1200" dirty="0" smtClean="0">
                <a:solidFill>
                  <a:srgbClr val="000000"/>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defRPr/>
            </a:pPr>
            <a:endParaRPr lang="en-GB" dirty="0"/>
          </a:p>
          <a:p>
            <a:pPr marL="0" lvl="0" indent="0">
              <a:buNone/>
              <a:defRPr/>
            </a:pPr>
            <a:r>
              <a:rPr lang="en-GB" b="1" dirty="0"/>
              <a:t>Accesing Input </a:t>
            </a:r>
            <a:r>
              <a:rPr lang="en-GB" b="1" dirty="0" smtClean="0"/>
              <a:t>File</a:t>
            </a:r>
            <a:endParaRPr lang="en-GB" dirty="0" smtClean="0"/>
          </a:p>
          <a:p>
            <a:r>
              <a:rPr lang="en-GB" dirty="0" smtClean="0"/>
              <a:t>Ingested data in AWS S3 – Cox</a:t>
            </a:r>
            <a:endParaRPr lang="en-GB" dirty="0" smtClean="0"/>
          </a:p>
          <a:p>
            <a:r>
              <a:rPr lang="en-GB" dirty="0" smtClean="0"/>
              <a:t>Account &amp; profile </a:t>
            </a:r>
            <a:r>
              <a:rPr lang="en-GB" dirty="0"/>
              <a:t>f</a:t>
            </a:r>
            <a:r>
              <a:rPr lang="en-GB" dirty="0" smtClean="0"/>
              <a:t>act tables in </a:t>
            </a:r>
            <a:r>
              <a:rPr lang="en-GB" dirty="0"/>
              <a:t>AWS – Cox</a:t>
            </a:r>
            <a:endParaRPr lang="en-GB" dirty="0" smtClean="0"/>
          </a:p>
          <a:p>
            <a:r>
              <a:rPr lang="en-GB" dirty="0" smtClean="0"/>
              <a:t>Designing of data ETL pipelines in AWS </a:t>
            </a:r>
            <a:r>
              <a:rPr lang="en-GB" dirty="0"/>
              <a:t>– </a:t>
            </a:r>
            <a:r>
              <a:rPr lang="en-GB" dirty="0" smtClean="0"/>
              <a:t>Cox</a:t>
            </a:r>
          </a:p>
          <a:p>
            <a:r>
              <a:rPr lang="en-GB" dirty="0" smtClean="0"/>
              <a:t>AWS S3 Connectivity to Tableau </a:t>
            </a:r>
            <a:r>
              <a:rPr lang="en-GB" dirty="0"/>
              <a:t>– Cox</a:t>
            </a:r>
            <a:endParaRPr lang="en-GB" dirty="0" smtClean="0"/>
          </a:p>
          <a:p>
            <a:r>
              <a:rPr lang="en-GB" dirty="0" smtClean="0"/>
              <a:t>Tableau access &amp; </a:t>
            </a:r>
            <a:r>
              <a:rPr lang="en-GB" dirty="0"/>
              <a:t>dashboards – Cox</a:t>
            </a:r>
            <a:endParaRPr lang="en-GB" dirty="0"/>
          </a:p>
        </p:txBody>
      </p:sp>
      <p:sp>
        <p:nvSpPr>
          <p:cNvPr id="8" name="Text Placeholder 7"/>
          <p:cNvSpPr txBox="1">
            <a:spLocks/>
          </p:cNvSpPr>
          <p:nvPr/>
        </p:nvSpPr>
        <p:spPr>
          <a:xfrm>
            <a:off x="360363" y="1081088"/>
            <a:ext cx="5721122" cy="304800"/>
          </a:xfrm>
          <a:prstGeom prst="rect">
            <a:avLst/>
          </a:prstGeom>
          <a:solidFill>
            <a:schemeClr val="tx2"/>
          </a:solidFill>
          <a:ln w="9525" cap="flat" cmpd="sng" algn="ctr">
            <a:solidFill>
              <a:srgbClr val="A6A6A6"/>
            </a:solidFill>
            <a:prstDash val="solid"/>
          </a:ln>
          <a:effectLst/>
        </p:spPr>
        <p:txBody>
          <a:bodyPr anchor="ctr"/>
          <a:lstStyle>
            <a:defPPr>
              <a:defRPr lang="en-US"/>
            </a:defPPr>
            <a:lvl1pPr marR="0" lvl="0" indent="0" algn="ctr" defTabSz="914126"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Arial" panose="020B0604020202020204" pitchFamily="34" charset="0"/>
                <a:cs typeface="Arial" pitchFamily="34" charset="0"/>
              </a:defRPr>
            </a:lvl1pPr>
          </a:lstStyle>
          <a:p>
            <a:r>
              <a:rPr lang="en-US" sz="1400" dirty="0" smtClean="0"/>
              <a:t>How to get accesses</a:t>
            </a:r>
            <a:endParaRPr lang="en-US" sz="1400" dirty="0"/>
          </a:p>
        </p:txBody>
      </p:sp>
      <p:sp>
        <p:nvSpPr>
          <p:cNvPr id="10" name="Text Placeholder 11"/>
          <p:cNvSpPr txBox="1">
            <a:spLocks/>
          </p:cNvSpPr>
          <p:nvPr/>
        </p:nvSpPr>
        <p:spPr>
          <a:xfrm>
            <a:off x="6183114" y="1382888"/>
            <a:ext cx="5721122" cy="4727400"/>
          </a:xfrm>
          <a:prstGeom prst="rect">
            <a:avLst/>
          </a:prstGeom>
          <a:ln w="12700">
            <a:solidFill>
              <a:srgbClr val="A6A6A6"/>
            </a:solidFill>
          </a:ln>
        </p:spPr>
        <p:txBody>
          <a:bodyPr vert="horz" lIns="91440" tIns="45720" rIns="91440" bIns="45720" rtlCol="0">
            <a:noAutofit/>
          </a:bodyPr>
          <a:lstStyle>
            <a:lvl1pPr marL="228600" indent="-228600" algn="l" rtl="0" eaLnBrk="0" fontAlgn="base" hangingPunct="0">
              <a:spcBef>
                <a:spcPts val="0"/>
              </a:spcBef>
              <a:spcAft>
                <a:spcPts val="600"/>
              </a:spcAft>
              <a:buFont typeface="Wingdings" pitchFamily="2" charset="2"/>
              <a:buChar char="§"/>
              <a:defRPr lang="en-US" sz="1600" kern="1200" baseline="0" dirty="0" smtClean="0">
                <a:solidFill>
                  <a:srgbClr val="000000"/>
                </a:solidFill>
                <a:latin typeface="Arial" pitchFamily="34" charset="0"/>
                <a:ea typeface="+mn-ea"/>
                <a:cs typeface="Arial" pitchFamily="34" charset="0"/>
              </a:defRPr>
            </a:lvl1pPr>
            <a:lvl2pPr marL="457200" indent="-228600" algn="l" rtl="0" eaLnBrk="0" fontAlgn="base" hangingPunct="0">
              <a:spcBef>
                <a:spcPts val="0"/>
              </a:spcBef>
              <a:spcAft>
                <a:spcPts val="600"/>
              </a:spcAft>
              <a:buClrTx/>
              <a:buFont typeface="Arial" pitchFamily="34" charset="0"/>
              <a:buChar char="–"/>
              <a:defRPr lang="en-US" sz="1600" kern="1200" dirty="0" smtClean="0">
                <a:solidFill>
                  <a:srgbClr val="000000"/>
                </a:solidFill>
                <a:latin typeface="Arial" pitchFamily="34" charset="0"/>
                <a:ea typeface="+mn-ea"/>
                <a:cs typeface="Arial" pitchFamily="34" charset="0"/>
              </a:defRPr>
            </a:lvl2pPr>
            <a:lvl3pPr marL="685800" indent="-228600" algn="l" rtl="0" eaLnBrk="0" fontAlgn="base" hangingPunct="0">
              <a:spcBef>
                <a:spcPts val="0"/>
              </a:spcBef>
              <a:spcAft>
                <a:spcPts val="600"/>
              </a:spcAft>
              <a:buClrTx/>
              <a:buFont typeface="Arial" pitchFamily="34" charset="0"/>
              <a:buChar char="»"/>
              <a:defRPr lang="en-US" sz="1600" kern="1200" dirty="0" smtClean="0">
                <a:solidFill>
                  <a:srgbClr val="000000"/>
                </a:solidFill>
                <a:latin typeface="Arial" pitchFamily="34" charset="0"/>
                <a:ea typeface="+mn-ea"/>
                <a:cs typeface="Arial" pitchFamily="34" charset="0"/>
              </a:defRPr>
            </a:lvl3pPr>
            <a:lvl4pPr marL="914400" indent="-228600" algn="l" rtl="0" eaLnBrk="0" fontAlgn="base" hangingPunct="0">
              <a:spcBef>
                <a:spcPts val="0"/>
              </a:spcBef>
              <a:spcAft>
                <a:spcPts val="600"/>
              </a:spcAft>
              <a:buClrTx/>
              <a:buFont typeface="Arial Unicode MS" pitchFamily="34" charset="-128"/>
              <a:buChar char="◆"/>
              <a:defRPr lang="en-US" sz="1600" kern="1200" dirty="0" smtClean="0">
                <a:solidFill>
                  <a:srgbClr val="000000"/>
                </a:solidFill>
                <a:latin typeface="Arial" pitchFamily="34" charset="0"/>
                <a:ea typeface="+mn-ea"/>
                <a:cs typeface="Arial" pitchFamily="34" charset="0"/>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14400" rtl="0" eaLnBrk="0" fontAlgn="base" latinLnBrk="0" hangingPunct="0">
              <a:lnSpc>
                <a:spcPct val="100000"/>
              </a:lnSpc>
              <a:spcBef>
                <a:spcPts val="0"/>
              </a:spcBef>
              <a:spcAft>
                <a:spcPts val="600"/>
              </a:spcAft>
              <a:buClrTx/>
              <a:buSzTx/>
              <a:buFont typeface="Wingdings" pitchFamily="2" charset="2"/>
              <a:buChar char="§"/>
              <a:tabLst/>
              <a:defRPr/>
            </a:pPr>
            <a:endParaRPr kumimoji="0" lang="en-GB" sz="1600" b="0" i="0" u="none" strike="noStrike" kern="1200" cap="none" spc="0" normalizeH="0" baseline="0" noProof="0" dirty="0">
              <a:ln>
                <a:noFill/>
              </a:ln>
              <a:solidFill>
                <a:srgbClr val="000000"/>
              </a:solidFill>
              <a:effectLst/>
              <a:uLnTx/>
              <a:uFillTx/>
              <a:latin typeface="Arial" pitchFamily="34" charset="0"/>
              <a:ea typeface="+mn-ea"/>
              <a:cs typeface="Arial" pitchFamily="34" charset="0"/>
            </a:endParaRPr>
          </a:p>
        </p:txBody>
      </p:sp>
      <p:sp>
        <p:nvSpPr>
          <p:cNvPr id="11" name="Text Placeholder 7"/>
          <p:cNvSpPr txBox="1">
            <a:spLocks/>
          </p:cNvSpPr>
          <p:nvPr/>
        </p:nvSpPr>
        <p:spPr>
          <a:xfrm>
            <a:off x="6183113" y="1081088"/>
            <a:ext cx="5721122" cy="304800"/>
          </a:xfrm>
          <a:prstGeom prst="rect">
            <a:avLst/>
          </a:prstGeom>
          <a:solidFill>
            <a:schemeClr val="tx2"/>
          </a:solidFill>
          <a:ln w="9525" cap="flat" cmpd="sng" algn="ctr">
            <a:solidFill>
              <a:srgbClr val="A6A6A6"/>
            </a:solidFill>
            <a:prstDash val="solid"/>
          </a:ln>
          <a:effectLst/>
        </p:spPr>
        <p:txBody>
          <a:bodyPr/>
          <a:lstStyle>
            <a:defPPr>
              <a:defRPr lang="en-US"/>
            </a:defPPr>
            <a:lvl1pPr marR="0" lvl="0" indent="0" algn="ctr" defTabSz="914126" fontAlgn="auto">
              <a:lnSpc>
                <a:spcPct val="100000"/>
              </a:lnSpc>
              <a:spcBef>
                <a:spcPts val="0"/>
              </a:spcBef>
              <a:spcAft>
                <a:spcPts val="0"/>
              </a:spcAft>
              <a:buClrTx/>
              <a:buSzTx/>
              <a:buFontTx/>
              <a:buNone/>
              <a:tabLst/>
              <a:defRPr kumimoji="0" sz="1200" b="1" i="0" u="none" strike="noStrike" cap="none" spc="0" normalizeH="0" baseline="0">
                <a:ln>
                  <a:noFill/>
                </a:ln>
                <a:solidFill>
                  <a:prstClr val="white"/>
                </a:solidFill>
                <a:effectLst/>
                <a:uLnTx/>
                <a:uFillTx/>
                <a:latin typeface="Arial" panose="020B0604020202020204" pitchFamily="34" charset="0"/>
                <a:cs typeface="Arial" pitchFamily="34" charset="0"/>
              </a:defRPr>
            </a:lvl1pPr>
          </a:lstStyle>
          <a:p>
            <a:r>
              <a:rPr lang="en-US" sz="1400" dirty="0"/>
              <a:t>Data Source Access Management</a:t>
            </a:r>
          </a:p>
        </p:txBody>
      </p:sp>
      <p:graphicFrame>
        <p:nvGraphicFramePr>
          <p:cNvPr id="3" name="Table 2"/>
          <p:cNvGraphicFramePr>
            <a:graphicFrameLocks noGrp="1"/>
          </p:cNvGraphicFramePr>
          <p:nvPr>
            <p:extLst>
              <p:ext uri="{D42A27DB-BD31-4B8C-83A1-F6EECF244321}">
                <p14:modId xmlns:p14="http://schemas.microsoft.com/office/powerpoint/2010/main" val="2586882103"/>
              </p:ext>
            </p:extLst>
          </p:nvPr>
        </p:nvGraphicFramePr>
        <p:xfrm>
          <a:off x="6328227" y="1494971"/>
          <a:ext cx="5457370" cy="882469"/>
        </p:xfrm>
        <a:graphic>
          <a:graphicData uri="http://schemas.openxmlformats.org/drawingml/2006/table">
            <a:tbl>
              <a:tblPr firstRow="1" bandRow="1">
                <a:tableStyleId>{00A15C55-8517-42AA-B614-E9B94910E393}</a:tableStyleId>
              </a:tblPr>
              <a:tblGrid>
                <a:gridCol w="899887">
                  <a:extLst>
                    <a:ext uri="{9D8B030D-6E8A-4147-A177-3AD203B41FA5}">
                      <a16:colId xmlns:a16="http://schemas.microsoft.com/office/drawing/2014/main" val="2579309139"/>
                    </a:ext>
                  </a:extLst>
                </a:gridCol>
                <a:gridCol w="1283061">
                  <a:extLst>
                    <a:ext uri="{9D8B030D-6E8A-4147-A177-3AD203B41FA5}">
                      <a16:colId xmlns:a16="http://schemas.microsoft.com/office/drawing/2014/main" val="2327115380"/>
                    </a:ext>
                  </a:extLst>
                </a:gridCol>
                <a:gridCol w="1091474">
                  <a:extLst>
                    <a:ext uri="{9D8B030D-6E8A-4147-A177-3AD203B41FA5}">
                      <a16:colId xmlns:a16="http://schemas.microsoft.com/office/drawing/2014/main" val="2742600672"/>
                    </a:ext>
                  </a:extLst>
                </a:gridCol>
                <a:gridCol w="1091474">
                  <a:extLst>
                    <a:ext uri="{9D8B030D-6E8A-4147-A177-3AD203B41FA5}">
                      <a16:colId xmlns:a16="http://schemas.microsoft.com/office/drawing/2014/main" val="1088173911"/>
                    </a:ext>
                  </a:extLst>
                </a:gridCol>
                <a:gridCol w="1091474">
                  <a:extLst>
                    <a:ext uri="{9D8B030D-6E8A-4147-A177-3AD203B41FA5}">
                      <a16:colId xmlns:a16="http://schemas.microsoft.com/office/drawing/2014/main" val="4128847632"/>
                    </a:ext>
                  </a:extLst>
                </a:gridCol>
              </a:tblGrid>
              <a:tr h="882469">
                <a:tc>
                  <a:txBody>
                    <a:bodyPr/>
                    <a:lstStyle/>
                    <a:p>
                      <a:r>
                        <a:rPr lang="en-US" sz="1100" dirty="0" smtClean="0"/>
                        <a:t>Tool Name</a:t>
                      </a:r>
                      <a:endParaRPr lang="en-GB" sz="1100" dirty="0"/>
                    </a:p>
                  </a:txBody>
                  <a:tcPr anchor="ctr"/>
                </a:tc>
                <a:tc>
                  <a:txBody>
                    <a:bodyPr/>
                    <a:lstStyle/>
                    <a:p>
                      <a:r>
                        <a:rPr lang="en-US" sz="1100" dirty="0" smtClean="0"/>
                        <a:t>Team</a:t>
                      </a:r>
                      <a:r>
                        <a:rPr lang="en-US" sz="1100" baseline="0" dirty="0" smtClean="0"/>
                        <a:t> member</a:t>
                      </a:r>
                      <a:endParaRPr lang="en-GB" sz="1100" dirty="0"/>
                    </a:p>
                  </a:txBody>
                  <a:tcPr anchor="ctr"/>
                </a:tc>
                <a:tc>
                  <a:txBody>
                    <a:bodyPr/>
                    <a:lstStyle/>
                    <a:p>
                      <a:r>
                        <a:rPr lang="en-US" sz="1100" dirty="0" smtClean="0"/>
                        <a:t>Access</a:t>
                      </a:r>
                      <a:r>
                        <a:rPr lang="en-US" sz="1100" baseline="0" dirty="0" smtClean="0"/>
                        <a:t> type (Read, Write, R/W)</a:t>
                      </a:r>
                      <a:endParaRPr lang="en-GB" sz="1100" dirty="0"/>
                    </a:p>
                  </a:txBody>
                  <a:tcPr anchor="ctr"/>
                </a:tc>
                <a:tc>
                  <a:txBody>
                    <a:bodyPr/>
                    <a:lstStyle/>
                    <a:p>
                      <a:r>
                        <a:rPr lang="en-US" sz="1100" dirty="0" smtClean="0"/>
                        <a:t>When</a:t>
                      </a:r>
                      <a:r>
                        <a:rPr lang="en-US" sz="1100" baseline="0" dirty="0" smtClean="0"/>
                        <a:t> was it procured</a:t>
                      </a:r>
                      <a:endParaRPr lang="en-GB" sz="1100" dirty="0"/>
                    </a:p>
                  </a:txBody>
                  <a:tcPr anchor="ctr"/>
                </a:tc>
                <a:tc>
                  <a:txBody>
                    <a:bodyPr/>
                    <a:lstStyle/>
                    <a:p>
                      <a:r>
                        <a:rPr lang="en-US" sz="1100" dirty="0" smtClean="0"/>
                        <a:t>Client</a:t>
                      </a:r>
                      <a:r>
                        <a:rPr lang="en-US" sz="1100" baseline="0" dirty="0" smtClean="0"/>
                        <a:t> POC for any help</a:t>
                      </a:r>
                      <a:endParaRPr lang="en-GB" sz="1100" dirty="0"/>
                    </a:p>
                  </a:txBody>
                  <a:tcPr anchor="ctr"/>
                </a:tc>
                <a:extLst>
                  <a:ext uri="{0D108BD9-81ED-4DB2-BD59-A6C34878D82A}">
                    <a16:rowId xmlns:a16="http://schemas.microsoft.com/office/drawing/2014/main" val="608093491"/>
                  </a:ext>
                </a:extLst>
              </a:tr>
            </a:tbl>
          </a:graphicData>
        </a:graphic>
      </p:graphicFrame>
      <p:sp>
        <p:nvSpPr>
          <p:cNvPr id="12" name="Isosceles Triangle 11">
            <a:hlinkClick r:id="rId2" action="ppaction://hlinksldjump"/>
          </p:cNvPr>
          <p:cNvSpPr/>
          <p:nvPr/>
        </p:nvSpPr>
        <p:spPr>
          <a:xfrm rot="16200000">
            <a:off x="11967771" y="6213549"/>
            <a:ext cx="182880" cy="182880"/>
          </a:xfrm>
          <a:prstGeom prst="triangl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1729275264"/>
              </p:ext>
            </p:extLst>
          </p:nvPr>
        </p:nvGraphicFramePr>
        <p:xfrm>
          <a:off x="6328228" y="2377440"/>
          <a:ext cx="5457372" cy="1071154"/>
        </p:xfrm>
        <a:graphic>
          <a:graphicData uri="http://schemas.openxmlformats.org/drawingml/2006/table">
            <a:tbl>
              <a:tblPr firstRow="1" bandRow="1">
                <a:tableStyleId>{00A15C55-8517-42AA-B614-E9B94910E393}</a:tableStyleId>
              </a:tblPr>
              <a:tblGrid>
                <a:gridCol w="917303">
                  <a:extLst>
                    <a:ext uri="{9D8B030D-6E8A-4147-A177-3AD203B41FA5}">
                      <a16:colId xmlns:a16="http://schemas.microsoft.com/office/drawing/2014/main" val="1050879366"/>
                    </a:ext>
                  </a:extLst>
                </a:gridCol>
                <a:gridCol w="1245326">
                  <a:extLst>
                    <a:ext uri="{9D8B030D-6E8A-4147-A177-3AD203B41FA5}">
                      <a16:colId xmlns:a16="http://schemas.microsoft.com/office/drawing/2014/main" val="3693697852"/>
                    </a:ext>
                  </a:extLst>
                </a:gridCol>
                <a:gridCol w="1093055">
                  <a:extLst>
                    <a:ext uri="{9D8B030D-6E8A-4147-A177-3AD203B41FA5}">
                      <a16:colId xmlns:a16="http://schemas.microsoft.com/office/drawing/2014/main" val="901907418"/>
                    </a:ext>
                  </a:extLst>
                </a:gridCol>
                <a:gridCol w="1100844">
                  <a:extLst>
                    <a:ext uri="{9D8B030D-6E8A-4147-A177-3AD203B41FA5}">
                      <a16:colId xmlns:a16="http://schemas.microsoft.com/office/drawing/2014/main" val="204633715"/>
                    </a:ext>
                  </a:extLst>
                </a:gridCol>
                <a:gridCol w="1100844">
                  <a:extLst>
                    <a:ext uri="{9D8B030D-6E8A-4147-A177-3AD203B41FA5}">
                      <a16:colId xmlns:a16="http://schemas.microsoft.com/office/drawing/2014/main" val="367119798"/>
                    </a:ext>
                  </a:extLst>
                </a:gridCol>
              </a:tblGrid>
              <a:tr h="1071154">
                <a:tc>
                  <a:txBody>
                    <a:bodyPr/>
                    <a:lstStyle/>
                    <a:p>
                      <a:r>
                        <a:rPr lang="en-GB" sz="1100" b="0" dirty="0" smtClean="0">
                          <a:solidFill>
                            <a:schemeClr val="tx1">
                              <a:lumMod val="85000"/>
                              <a:lumOff val="15000"/>
                            </a:schemeClr>
                          </a:solidFill>
                        </a:rPr>
                        <a:t>AWS Data (S3)</a:t>
                      </a:r>
                      <a:endParaRPr lang="en-GB" sz="1100" b="0" dirty="0">
                        <a:solidFill>
                          <a:schemeClr val="tx1">
                            <a:lumMod val="85000"/>
                            <a:lumOff val="15000"/>
                          </a:schemeClr>
                        </a:solidFill>
                      </a:endParaRPr>
                    </a:p>
                  </a:txBody>
                  <a:tcPr anchor="ctr">
                    <a:solidFill>
                      <a:schemeClr val="bg2">
                        <a:lumMod val="20000"/>
                        <a:lumOff val="80000"/>
                      </a:schemeClr>
                    </a:solidFill>
                  </a:tcPr>
                </a:tc>
                <a:tc>
                  <a:txBody>
                    <a:bodyPr/>
                    <a:lstStyle/>
                    <a:p>
                      <a:r>
                        <a:rPr lang="en-IN" sz="1100" b="0" baseline="0" dirty="0" smtClean="0">
                          <a:solidFill>
                            <a:schemeClr val="tx1">
                              <a:lumMod val="85000"/>
                              <a:lumOff val="15000"/>
                            </a:schemeClr>
                          </a:solidFill>
                        </a:rPr>
                        <a:t>Shital Manke</a:t>
                      </a:r>
                    </a:p>
                    <a:p>
                      <a:r>
                        <a:rPr lang="en-IN" sz="1100" b="0" baseline="0" dirty="0" smtClean="0">
                          <a:solidFill>
                            <a:schemeClr val="tx1">
                              <a:lumMod val="85000"/>
                              <a:lumOff val="15000"/>
                            </a:schemeClr>
                          </a:solidFill>
                        </a:rPr>
                        <a:t>Shalini Dwivedi</a:t>
                      </a:r>
                    </a:p>
                    <a:p>
                      <a:r>
                        <a:rPr lang="en-IN" sz="1100" b="0" baseline="0" dirty="0" smtClean="0">
                          <a:solidFill>
                            <a:schemeClr val="tx1">
                              <a:lumMod val="85000"/>
                              <a:lumOff val="15000"/>
                            </a:schemeClr>
                          </a:solidFill>
                        </a:rPr>
                        <a:t>Sharmiladevi S</a:t>
                      </a:r>
                    </a:p>
                    <a:p>
                      <a:r>
                        <a:rPr lang="en-IN" sz="1100" b="0" baseline="0" dirty="0" smtClean="0">
                          <a:solidFill>
                            <a:schemeClr val="tx1">
                              <a:lumMod val="85000"/>
                              <a:lumOff val="15000"/>
                            </a:schemeClr>
                          </a:solidFill>
                        </a:rPr>
                        <a:t>Dhanaji </a:t>
                      </a:r>
                      <a:r>
                        <a:rPr lang="en-GB" sz="1100" b="0" baseline="0" dirty="0" smtClean="0">
                          <a:solidFill>
                            <a:schemeClr val="tx1">
                              <a:lumMod val="85000"/>
                              <a:lumOff val="15000"/>
                            </a:schemeClr>
                          </a:solidFill>
                        </a:rPr>
                        <a:t>Patil</a:t>
                      </a:r>
                    </a:p>
                    <a:p>
                      <a:r>
                        <a:rPr lang="en-GB" sz="1100" b="0" baseline="0" dirty="0" smtClean="0">
                          <a:solidFill>
                            <a:schemeClr val="tx1">
                              <a:lumMod val="85000"/>
                              <a:lumOff val="15000"/>
                            </a:schemeClr>
                          </a:solidFill>
                        </a:rPr>
                        <a:t>Dipesh Musale</a:t>
                      </a:r>
                      <a:endParaRPr lang="en-IN" sz="1100" b="0" baseline="0" dirty="0" smtClean="0">
                        <a:solidFill>
                          <a:schemeClr val="tx1">
                            <a:lumMod val="85000"/>
                            <a:lumOff val="15000"/>
                          </a:schemeClr>
                        </a:solidFill>
                      </a:endParaRPr>
                    </a:p>
                  </a:txBody>
                  <a:tcPr anchor="ctr">
                    <a:solidFill>
                      <a:schemeClr val="bg2">
                        <a:lumMod val="20000"/>
                        <a:lumOff val="80000"/>
                      </a:schemeClr>
                    </a:solidFill>
                  </a:tcPr>
                </a:tc>
                <a:tc>
                  <a:txBody>
                    <a:bodyPr/>
                    <a:lstStyle/>
                    <a:p>
                      <a:r>
                        <a:rPr lang="en-US" sz="1100" b="0" baseline="0" dirty="0" smtClean="0">
                          <a:solidFill>
                            <a:schemeClr val="tx1">
                              <a:lumMod val="85000"/>
                              <a:lumOff val="15000"/>
                            </a:schemeClr>
                          </a:solidFill>
                        </a:rPr>
                        <a:t> </a:t>
                      </a:r>
                      <a:r>
                        <a:rPr lang="en-US" sz="1100" b="0" baseline="0" dirty="0" smtClean="0">
                          <a:solidFill>
                            <a:schemeClr val="tx1">
                              <a:lumMod val="85000"/>
                              <a:lumOff val="15000"/>
                            </a:schemeClr>
                          </a:solidFill>
                        </a:rPr>
                        <a:t>R</a:t>
                      </a:r>
                      <a:endParaRPr lang="en-GB" sz="1100" b="0" dirty="0">
                        <a:solidFill>
                          <a:schemeClr val="tx1">
                            <a:lumMod val="85000"/>
                            <a:lumOff val="15000"/>
                          </a:schemeClr>
                        </a:solidFill>
                      </a:endParaRPr>
                    </a:p>
                  </a:txBody>
                  <a:tcPr anchor="ctr">
                    <a:solidFill>
                      <a:schemeClr val="bg2">
                        <a:lumMod val="20000"/>
                        <a:lumOff val="80000"/>
                      </a:schemeClr>
                    </a:solidFill>
                  </a:tcPr>
                </a:tc>
                <a:tc>
                  <a:txBody>
                    <a:bodyPr/>
                    <a:lstStyle/>
                    <a:p>
                      <a:r>
                        <a:rPr lang="en-US" sz="1100" b="0" dirty="0" smtClean="0">
                          <a:solidFill>
                            <a:schemeClr val="tx1">
                              <a:lumMod val="85000"/>
                              <a:lumOff val="15000"/>
                            </a:schemeClr>
                          </a:solidFill>
                        </a:rPr>
                        <a:t> 01</a:t>
                      </a:r>
                      <a:r>
                        <a:rPr lang="en-US" sz="1100" b="0" baseline="0" dirty="0" smtClean="0">
                          <a:solidFill>
                            <a:schemeClr val="tx1">
                              <a:lumMod val="85000"/>
                              <a:lumOff val="15000"/>
                            </a:schemeClr>
                          </a:solidFill>
                        </a:rPr>
                        <a:t> Sep</a:t>
                      </a:r>
                      <a:r>
                        <a:rPr lang="en-US" sz="1100" b="0" dirty="0" smtClean="0">
                          <a:solidFill>
                            <a:schemeClr val="tx1">
                              <a:lumMod val="85000"/>
                              <a:lumOff val="15000"/>
                            </a:schemeClr>
                          </a:solidFill>
                        </a:rPr>
                        <a:t>’24</a:t>
                      </a:r>
                      <a:endParaRPr lang="en-GB" sz="1100" b="0" dirty="0">
                        <a:solidFill>
                          <a:schemeClr val="tx1">
                            <a:lumMod val="85000"/>
                            <a:lumOff val="15000"/>
                          </a:schemeClr>
                        </a:solidFill>
                      </a:endParaRPr>
                    </a:p>
                  </a:txBody>
                  <a:tcPr anchor="ctr">
                    <a:solidFill>
                      <a:schemeClr val="bg2">
                        <a:lumMod val="20000"/>
                        <a:lumOff val="80000"/>
                      </a:schemeClr>
                    </a:solidFill>
                  </a:tcPr>
                </a:tc>
                <a:tc>
                  <a:txBody>
                    <a:bodyPr/>
                    <a:lstStyle/>
                    <a:p>
                      <a:r>
                        <a:rPr lang="en-GB" sz="1100" b="0" dirty="0" smtClean="0">
                          <a:solidFill>
                            <a:schemeClr val="tx1">
                              <a:lumMod val="85000"/>
                              <a:lumOff val="15000"/>
                            </a:schemeClr>
                          </a:solidFill>
                        </a:rPr>
                        <a:t>Praveen Prabhakaran</a:t>
                      </a:r>
                      <a:endParaRPr lang="en-GB" sz="1100" b="0" dirty="0">
                        <a:solidFill>
                          <a:schemeClr val="tx1">
                            <a:lumMod val="85000"/>
                            <a:lumOff val="15000"/>
                          </a:schemeClr>
                        </a:solidFill>
                      </a:endParaRPr>
                    </a:p>
                  </a:txBody>
                  <a:tcPr anchor="ctr">
                    <a:solidFill>
                      <a:schemeClr val="bg2">
                        <a:lumMod val="20000"/>
                        <a:lumOff val="80000"/>
                      </a:schemeClr>
                    </a:solidFill>
                  </a:tcPr>
                </a:tc>
                <a:extLst>
                  <a:ext uri="{0D108BD9-81ED-4DB2-BD59-A6C34878D82A}">
                    <a16:rowId xmlns:a16="http://schemas.microsoft.com/office/drawing/2014/main" val="3346316116"/>
                  </a:ext>
                </a:extLst>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2978809415"/>
              </p:ext>
            </p:extLst>
          </p:nvPr>
        </p:nvGraphicFramePr>
        <p:xfrm>
          <a:off x="6328227" y="4529720"/>
          <a:ext cx="5457372" cy="1071154"/>
        </p:xfrm>
        <a:graphic>
          <a:graphicData uri="http://schemas.openxmlformats.org/drawingml/2006/table">
            <a:tbl>
              <a:tblPr firstRow="1" bandRow="1">
                <a:tableStyleId>{00A15C55-8517-42AA-B614-E9B94910E393}</a:tableStyleId>
              </a:tblPr>
              <a:tblGrid>
                <a:gridCol w="917303">
                  <a:extLst>
                    <a:ext uri="{9D8B030D-6E8A-4147-A177-3AD203B41FA5}">
                      <a16:colId xmlns:a16="http://schemas.microsoft.com/office/drawing/2014/main" val="1050879366"/>
                    </a:ext>
                  </a:extLst>
                </a:gridCol>
                <a:gridCol w="1245326">
                  <a:extLst>
                    <a:ext uri="{9D8B030D-6E8A-4147-A177-3AD203B41FA5}">
                      <a16:colId xmlns:a16="http://schemas.microsoft.com/office/drawing/2014/main" val="3693697852"/>
                    </a:ext>
                  </a:extLst>
                </a:gridCol>
                <a:gridCol w="1093055">
                  <a:extLst>
                    <a:ext uri="{9D8B030D-6E8A-4147-A177-3AD203B41FA5}">
                      <a16:colId xmlns:a16="http://schemas.microsoft.com/office/drawing/2014/main" val="901907418"/>
                    </a:ext>
                  </a:extLst>
                </a:gridCol>
                <a:gridCol w="1100844">
                  <a:extLst>
                    <a:ext uri="{9D8B030D-6E8A-4147-A177-3AD203B41FA5}">
                      <a16:colId xmlns:a16="http://schemas.microsoft.com/office/drawing/2014/main" val="204633715"/>
                    </a:ext>
                  </a:extLst>
                </a:gridCol>
                <a:gridCol w="1100844">
                  <a:extLst>
                    <a:ext uri="{9D8B030D-6E8A-4147-A177-3AD203B41FA5}">
                      <a16:colId xmlns:a16="http://schemas.microsoft.com/office/drawing/2014/main" val="367119798"/>
                    </a:ext>
                  </a:extLst>
                </a:gridCol>
              </a:tblGrid>
              <a:tr h="1071154">
                <a:tc>
                  <a:txBody>
                    <a:bodyPr/>
                    <a:lstStyle/>
                    <a:p>
                      <a:r>
                        <a:rPr lang="en-GB" sz="1100" b="0" dirty="0" smtClean="0">
                          <a:solidFill>
                            <a:schemeClr val="tx1">
                              <a:lumMod val="85000"/>
                              <a:lumOff val="15000"/>
                            </a:schemeClr>
                          </a:solidFill>
                        </a:rPr>
                        <a:t>Tableau</a:t>
                      </a:r>
                      <a:endParaRPr lang="en-GB" sz="1100" b="0" dirty="0">
                        <a:solidFill>
                          <a:schemeClr val="tx1">
                            <a:lumMod val="85000"/>
                            <a:lumOff val="15000"/>
                          </a:schemeClr>
                        </a:solidFill>
                      </a:endParaRPr>
                    </a:p>
                  </a:txBody>
                  <a:tcPr anchor="ctr">
                    <a:solidFill>
                      <a:schemeClr val="bg2">
                        <a:lumMod val="20000"/>
                        <a:lumOff val="80000"/>
                      </a:schemeClr>
                    </a:solidFill>
                  </a:tcPr>
                </a:tc>
                <a:tc>
                  <a:txBody>
                    <a:bodyPr/>
                    <a:lstStyle/>
                    <a:p>
                      <a:r>
                        <a:rPr lang="en-IN" sz="1100" b="0" baseline="0" dirty="0" smtClean="0">
                          <a:solidFill>
                            <a:schemeClr val="tx1">
                              <a:lumMod val="85000"/>
                              <a:lumOff val="15000"/>
                            </a:schemeClr>
                          </a:solidFill>
                        </a:rPr>
                        <a:t>Shital Manke</a:t>
                      </a:r>
                    </a:p>
                    <a:p>
                      <a:r>
                        <a:rPr lang="en-IN" sz="1100" b="0" baseline="0" dirty="0" smtClean="0">
                          <a:solidFill>
                            <a:schemeClr val="tx1">
                              <a:lumMod val="85000"/>
                              <a:lumOff val="15000"/>
                            </a:schemeClr>
                          </a:solidFill>
                        </a:rPr>
                        <a:t>Shalini Dwivedi</a:t>
                      </a:r>
                    </a:p>
                    <a:p>
                      <a:r>
                        <a:rPr lang="en-IN" sz="1100" b="0" baseline="0" dirty="0" smtClean="0">
                          <a:solidFill>
                            <a:schemeClr val="tx1">
                              <a:lumMod val="85000"/>
                              <a:lumOff val="15000"/>
                            </a:schemeClr>
                          </a:solidFill>
                        </a:rPr>
                        <a:t>Sharmiladevi S</a:t>
                      </a:r>
                    </a:p>
                    <a:p>
                      <a:r>
                        <a:rPr lang="en-IN" sz="1100" b="0" baseline="0" dirty="0" smtClean="0">
                          <a:solidFill>
                            <a:schemeClr val="tx1">
                              <a:lumMod val="85000"/>
                              <a:lumOff val="15000"/>
                            </a:schemeClr>
                          </a:solidFill>
                        </a:rPr>
                        <a:t>Dhanaji </a:t>
                      </a:r>
                      <a:r>
                        <a:rPr lang="en-GB" sz="1100" b="0" baseline="0" dirty="0" smtClean="0">
                          <a:solidFill>
                            <a:schemeClr val="tx1">
                              <a:lumMod val="85000"/>
                              <a:lumOff val="15000"/>
                            </a:schemeClr>
                          </a:solidFill>
                        </a:rPr>
                        <a:t>Patil</a:t>
                      </a:r>
                    </a:p>
                    <a:p>
                      <a:r>
                        <a:rPr lang="en-GB" sz="1100" b="0" baseline="0" dirty="0" smtClean="0">
                          <a:solidFill>
                            <a:schemeClr val="tx1">
                              <a:lumMod val="85000"/>
                              <a:lumOff val="15000"/>
                            </a:schemeClr>
                          </a:solidFill>
                        </a:rPr>
                        <a:t>Dipesh Musale</a:t>
                      </a:r>
                      <a:endParaRPr lang="en-IN" sz="1100" b="0" baseline="0" dirty="0" smtClean="0">
                        <a:solidFill>
                          <a:schemeClr val="tx1">
                            <a:lumMod val="85000"/>
                            <a:lumOff val="15000"/>
                          </a:schemeClr>
                        </a:solidFill>
                      </a:endParaRPr>
                    </a:p>
                  </a:txBody>
                  <a:tcPr anchor="ctr">
                    <a:solidFill>
                      <a:schemeClr val="bg2">
                        <a:lumMod val="20000"/>
                        <a:lumOff val="80000"/>
                      </a:schemeClr>
                    </a:solidFill>
                  </a:tcPr>
                </a:tc>
                <a:tc>
                  <a:txBody>
                    <a:bodyPr/>
                    <a:lstStyle/>
                    <a:p>
                      <a:r>
                        <a:rPr lang="en-US" sz="1100" b="0" baseline="0" dirty="0" smtClean="0">
                          <a:solidFill>
                            <a:schemeClr val="tx1">
                              <a:lumMod val="85000"/>
                              <a:lumOff val="15000"/>
                            </a:schemeClr>
                          </a:solidFill>
                        </a:rPr>
                        <a:t> </a:t>
                      </a:r>
                      <a:r>
                        <a:rPr lang="en-US" sz="1100" b="0" baseline="0" dirty="0" smtClean="0">
                          <a:solidFill>
                            <a:schemeClr val="tx1">
                              <a:lumMod val="85000"/>
                              <a:lumOff val="15000"/>
                            </a:schemeClr>
                          </a:solidFill>
                        </a:rPr>
                        <a:t>R/W</a:t>
                      </a:r>
                      <a:endParaRPr lang="en-GB" sz="1100" b="0" dirty="0">
                        <a:solidFill>
                          <a:schemeClr val="tx1">
                            <a:lumMod val="85000"/>
                            <a:lumOff val="15000"/>
                          </a:schemeClr>
                        </a:solidFill>
                      </a:endParaRPr>
                    </a:p>
                  </a:txBody>
                  <a:tcPr anchor="ctr">
                    <a:solidFill>
                      <a:schemeClr val="bg2">
                        <a:lumMod val="20000"/>
                        <a:lumOff val="80000"/>
                      </a:schemeClr>
                    </a:solidFill>
                  </a:tcPr>
                </a:tc>
                <a:tc>
                  <a:txBody>
                    <a:bodyPr/>
                    <a:lstStyle/>
                    <a:p>
                      <a:r>
                        <a:rPr lang="en-US" sz="1100" b="0" dirty="0" smtClean="0">
                          <a:solidFill>
                            <a:schemeClr val="tx1">
                              <a:lumMod val="85000"/>
                              <a:lumOff val="15000"/>
                            </a:schemeClr>
                          </a:solidFill>
                        </a:rPr>
                        <a:t> 01</a:t>
                      </a:r>
                      <a:r>
                        <a:rPr lang="en-US" sz="1100" b="0" baseline="0" dirty="0" smtClean="0">
                          <a:solidFill>
                            <a:schemeClr val="tx1">
                              <a:lumMod val="85000"/>
                              <a:lumOff val="15000"/>
                            </a:schemeClr>
                          </a:solidFill>
                        </a:rPr>
                        <a:t> Sep</a:t>
                      </a:r>
                      <a:r>
                        <a:rPr lang="en-US" sz="1100" b="0" dirty="0" smtClean="0">
                          <a:solidFill>
                            <a:schemeClr val="tx1">
                              <a:lumMod val="85000"/>
                              <a:lumOff val="15000"/>
                            </a:schemeClr>
                          </a:solidFill>
                        </a:rPr>
                        <a:t>’24</a:t>
                      </a:r>
                      <a:endParaRPr lang="en-GB" sz="1100" b="0" dirty="0">
                        <a:solidFill>
                          <a:schemeClr val="tx1">
                            <a:lumMod val="85000"/>
                            <a:lumOff val="15000"/>
                          </a:schemeClr>
                        </a:solidFill>
                      </a:endParaRPr>
                    </a:p>
                  </a:txBody>
                  <a:tcPr anchor="ctr">
                    <a:solidFill>
                      <a:schemeClr val="bg2">
                        <a:lumMod val="20000"/>
                        <a:lumOff val="80000"/>
                      </a:schemeClr>
                    </a:solidFill>
                  </a:tcPr>
                </a:tc>
                <a:tc>
                  <a:txBody>
                    <a:bodyPr/>
                    <a:lstStyle/>
                    <a:p>
                      <a:r>
                        <a:rPr lang="en-GB" sz="1100" b="0" dirty="0" smtClean="0">
                          <a:solidFill>
                            <a:schemeClr val="tx1">
                              <a:lumMod val="85000"/>
                              <a:lumOff val="15000"/>
                            </a:schemeClr>
                          </a:solidFill>
                        </a:rPr>
                        <a:t>Praveen Prabhakaran</a:t>
                      </a:r>
                      <a:endParaRPr lang="en-GB" sz="1100" b="0" dirty="0">
                        <a:solidFill>
                          <a:schemeClr val="tx1">
                            <a:lumMod val="85000"/>
                            <a:lumOff val="15000"/>
                          </a:schemeClr>
                        </a:solidFill>
                      </a:endParaRPr>
                    </a:p>
                  </a:txBody>
                  <a:tcPr anchor="ctr">
                    <a:solidFill>
                      <a:schemeClr val="bg2">
                        <a:lumMod val="20000"/>
                        <a:lumOff val="80000"/>
                      </a:schemeClr>
                    </a:solidFill>
                  </a:tcPr>
                </a:tc>
                <a:extLst>
                  <a:ext uri="{0D108BD9-81ED-4DB2-BD59-A6C34878D82A}">
                    <a16:rowId xmlns:a16="http://schemas.microsoft.com/office/drawing/2014/main" val="3346316116"/>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671526019"/>
              </p:ext>
            </p:extLst>
          </p:nvPr>
        </p:nvGraphicFramePr>
        <p:xfrm>
          <a:off x="6328227" y="3468707"/>
          <a:ext cx="5457372" cy="1071154"/>
        </p:xfrm>
        <a:graphic>
          <a:graphicData uri="http://schemas.openxmlformats.org/drawingml/2006/table">
            <a:tbl>
              <a:tblPr firstRow="1" bandRow="1">
                <a:tableStyleId>{00A15C55-8517-42AA-B614-E9B94910E393}</a:tableStyleId>
              </a:tblPr>
              <a:tblGrid>
                <a:gridCol w="917303">
                  <a:extLst>
                    <a:ext uri="{9D8B030D-6E8A-4147-A177-3AD203B41FA5}">
                      <a16:colId xmlns:a16="http://schemas.microsoft.com/office/drawing/2014/main" val="1050879366"/>
                    </a:ext>
                  </a:extLst>
                </a:gridCol>
                <a:gridCol w="1245326">
                  <a:extLst>
                    <a:ext uri="{9D8B030D-6E8A-4147-A177-3AD203B41FA5}">
                      <a16:colId xmlns:a16="http://schemas.microsoft.com/office/drawing/2014/main" val="3693697852"/>
                    </a:ext>
                  </a:extLst>
                </a:gridCol>
                <a:gridCol w="1093055">
                  <a:extLst>
                    <a:ext uri="{9D8B030D-6E8A-4147-A177-3AD203B41FA5}">
                      <a16:colId xmlns:a16="http://schemas.microsoft.com/office/drawing/2014/main" val="901907418"/>
                    </a:ext>
                  </a:extLst>
                </a:gridCol>
                <a:gridCol w="1100844">
                  <a:extLst>
                    <a:ext uri="{9D8B030D-6E8A-4147-A177-3AD203B41FA5}">
                      <a16:colId xmlns:a16="http://schemas.microsoft.com/office/drawing/2014/main" val="204633715"/>
                    </a:ext>
                  </a:extLst>
                </a:gridCol>
                <a:gridCol w="1100844">
                  <a:extLst>
                    <a:ext uri="{9D8B030D-6E8A-4147-A177-3AD203B41FA5}">
                      <a16:colId xmlns:a16="http://schemas.microsoft.com/office/drawing/2014/main" val="367119798"/>
                    </a:ext>
                  </a:extLst>
                </a:gridCol>
              </a:tblGrid>
              <a:tr h="1071154">
                <a:tc>
                  <a:txBody>
                    <a:bodyPr/>
                    <a:lstStyle/>
                    <a:p>
                      <a:r>
                        <a:rPr lang="en-GB" sz="1100" b="0" dirty="0" smtClean="0">
                          <a:solidFill>
                            <a:schemeClr val="tx1">
                              <a:lumMod val="85000"/>
                              <a:lumOff val="15000"/>
                            </a:schemeClr>
                          </a:solidFill>
                        </a:rPr>
                        <a:t>AWS Services (Athena &amp; Glue)</a:t>
                      </a:r>
                      <a:endParaRPr lang="en-GB" sz="1100" b="0" dirty="0">
                        <a:solidFill>
                          <a:schemeClr val="tx1">
                            <a:lumMod val="85000"/>
                            <a:lumOff val="15000"/>
                          </a:schemeClr>
                        </a:solidFill>
                      </a:endParaRPr>
                    </a:p>
                  </a:txBody>
                  <a:tcPr anchor="ctr">
                    <a:solidFill>
                      <a:schemeClr val="bg2">
                        <a:lumMod val="20000"/>
                        <a:lumOff val="80000"/>
                      </a:schemeClr>
                    </a:solidFill>
                  </a:tcPr>
                </a:tc>
                <a:tc>
                  <a:txBody>
                    <a:bodyPr/>
                    <a:lstStyle/>
                    <a:p>
                      <a:r>
                        <a:rPr lang="en-IN" sz="1100" b="0" baseline="0" dirty="0" smtClean="0">
                          <a:solidFill>
                            <a:schemeClr val="tx1">
                              <a:lumMod val="85000"/>
                              <a:lumOff val="15000"/>
                            </a:schemeClr>
                          </a:solidFill>
                        </a:rPr>
                        <a:t>Shital Manke</a:t>
                      </a:r>
                    </a:p>
                    <a:p>
                      <a:r>
                        <a:rPr lang="en-IN" sz="1100" b="0" baseline="0" dirty="0" smtClean="0">
                          <a:solidFill>
                            <a:schemeClr val="tx1">
                              <a:lumMod val="85000"/>
                              <a:lumOff val="15000"/>
                            </a:schemeClr>
                          </a:solidFill>
                        </a:rPr>
                        <a:t>Shalini Dwivedi</a:t>
                      </a:r>
                    </a:p>
                    <a:p>
                      <a:r>
                        <a:rPr lang="en-IN" sz="1100" b="0" baseline="0" dirty="0" smtClean="0">
                          <a:solidFill>
                            <a:schemeClr val="tx1">
                              <a:lumMod val="85000"/>
                              <a:lumOff val="15000"/>
                            </a:schemeClr>
                          </a:solidFill>
                        </a:rPr>
                        <a:t>Sharmiladevi S</a:t>
                      </a:r>
                    </a:p>
                    <a:p>
                      <a:r>
                        <a:rPr lang="en-IN" sz="1100" b="0" baseline="0" dirty="0" smtClean="0">
                          <a:solidFill>
                            <a:schemeClr val="tx1">
                              <a:lumMod val="85000"/>
                              <a:lumOff val="15000"/>
                            </a:schemeClr>
                          </a:solidFill>
                        </a:rPr>
                        <a:t>Dhanaji </a:t>
                      </a:r>
                      <a:r>
                        <a:rPr lang="en-GB" sz="1100" b="0" baseline="0" dirty="0" smtClean="0">
                          <a:solidFill>
                            <a:schemeClr val="tx1">
                              <a:lumMod val="85000"/>
                              <a:lumOff val="15000"/>
                            </a:schemeClr>
                          </a:solidFill>
                        </a:rPr>
                        <a:t>Patil</a:t>
                      </a:r>
                    </a:p>
                    <a:p>
                      <a:r>
                        <a:rPr lang="en-GB" sz="1100" b="0" baseline="0" dirty="0" smtClean="0">
                          <a:solidFill>
                            <a:schemeClr val="tx1">
                              <a:lumMod val="85000"/>
                              <a:lumOff val="15000"/>
                            </a:schemeClr>
                          </a:solidFill>
                        </a:rPr>
                        <a:t>Dipesh Musale</a:t>
                      </a:r>
                      <a:endParaRPr lang="en-IN" sz="1100" b="0" baseline="0" dirty="0" smtClean="0">
                        <a:solidFill>
                          <a:schemeClr val="tx1">
                            <a:lumMod val="85000"/>
                            <a:lumOff val="15000"/>
                          </a:schemeClr>
                        </a:solidFill>
                      </a:endParaRPr>
                    </a:p>
                  </a:txBody>
                  <a:tcPr anchor="ctr">
                    <a:solidFill>
                      <a:schemeClr val="bg2">
                        <a:lumMod val="20000"/>
                        <a:lumOff val="80000"/>
                      </a:schemeClr>
                    </a:solidFill>
                  </a:tcPr>
                </a:tc>
                <a:tc>
                  <a:txBody>
                    <a:bodyPr/>
                    <a:lstStyle/>
                    <a:p>
                      <a:r>
                        <a:rPr lang="en-US" sz="1100" b="0" baseline="0" dirty="0" smtClean="0">
                          <a:solidFill>
                            <a:schemeClr val="tx1">
                              <a:lumMod val="85000"/>
                              <a:lumOff val="15000"/>
                            </a:schemeClr>
                          </a:solidFill>
                        </a:rPr>
                        <a:t> </a:t>
                      </a:r>
                      <a:r>
                        <a:rPr lang="en-US" sz="1100" b="0" baseline="0" dirty="0" smtClean="0">
                          <a:solidFill>
                            <a:schemeClr val="tx1">
                              <a:lumMod val="85000"/>
                              <a:lumOff val="15000"/>
                            </a:schemeClr>
                          </a:solidFill>
                        </a:rPr>
                        <a:t>R/W</a:t>
                      </a:r>
                      <a:endParaRPr lang="en-GB" sz="1100" b="0" dirty="0">
                        <a:solidFill>
                          <a:schemeClr val="tx1">
                            <a:lumMod val="85000"/>
                            <a:lumOff val="15000"/>
                          </a:schemeClr>
                        </a:solidFill>
                      </a:endParaRPr>
                    </a:p>
                  </a:txBody>
                  <a:tcPr anchor="ctr">
                    <a:solidFill>
                      <a:schemeClr val="bg2">
                        <a:lumMod val="20000"/>
                        <a:lumOff val="80000"/>
                      </a:schemeClr>
                    </a:solidFill>
                  </a:tcPr>
                </a:tc>
                <a:tc>
                  <a:txBody>
                    <a:bodyPr/>
                    <a:lstStyle/>
                    <a:p>
                      <a:r>
                        <a:rPr lang="en-US" sz="1100" b="0" dirty="0" smtClean="0">
                          <a:solidFill>
                            <a:schemeClr val="tx1">
                              <a:lumMod val="85000"/>
                              <a:lumOff val="15000"/>
                            </a:schemeClr>
                          </a:solidFill>
                        </a:rPr>
                        <a:t> 01</a:t>
                      </a:r>
                      <a:r>
                        <a:rPr lang="en-US" sz="1100" b="0" baseline="0" dirty="0" smtClean="0">
                          <a:solidFill>
                            <a:schemeClr val="tx1">
                              <a:lumMod val="85000"/>
                              <a:lumOff val="15000"/>
                            </a:schemeClr>
                          </a:solidFill>
                        </a:rPr>
                        <a:t> Sep</a:t>
                      </a:r>
                      <a:r>
                        <a:rPr lang="en-US" sz="1100" b="0" dirty="0" smtClean="0">
                          <a:solidFill>
                            <a:schemeClr val="tx1">
                              <a:lumMod val="85000"/>
                              <a:lumOff val="15000"/>
                            </a:schemeClr>
                          </a:solidFill>
                        </a:rPr>
                        <a:t>’24</a:t>
                      </a:r>
                      <a:endParaRPr lang="en-GB" sz="1100" b="0" dirty="0">
                        <a:solidFill>
                          <a:schemeClr val="tx1">
                            <a:lumMod val="85000"/>
                            <a:lumOff val="15000"/>
                          </a:schemeClr>
                        </a:solidFill>
                      </a:endParaRPr>
                    </a:p>
                  </a:txBody>
                  <a:tcPr anchor="ctr">
                    <a:solidFill>
                      <a:schemeClr val="bg2">
                        <a:lumMod val="20000"/>
                        <a:lumOff val="80000"/>
                      </a:schemeClr>
                    </a:solidFill>
                  </a:tcPr>
                </a:tc>
                <a:tc>
                  <a:txBody>
                    <a:bodyPr/>
                    <a:lstStyle/>
                    <a:p>
                      <a:r>
                        <a:rPr lang="en-GB" sz="1100" b="0" dirty="0" smtClean="0">
                          <a:solidFill>
                            <a:schemeClr val="tx1">
                              <a:lumMod val="85000"/>
                              <a:lumOff val="15000"/>
                            </a:schemeClr>
                          </a:solidFill>
                        </a:rPr>
                        <a:t>Praveen Prabhakaran</a:t>
                      </a:r>
                      <a:endParaRPr lang="en-GB" sz="1100" b="0" dirty="0">
                        <a:solidFill>
                          <a:schemeClr val="tx1">
                            <a:lumMod val="85000"/>
                            <a:lumOff val="15000"/>
                          </a:schemeClr>
                        </a:solidFill>
                      </a:endParaRPr>
                    </a:p>
                  </a:txBody>
                  <a:tcPr anchor="ctr">
                    <a:solidFill>
                      <a:schemeClr val="bg2">
                        <a:lumMod val="20000"/>
                        <a:lumOff val="80000"/>
                      </a:schemeClr>
                    </a:solidFill>
                  </a:tcPr>
                </a:tc>
                <a:extLst>
                  <a:ext uri="{0D108BD9-81ED-4DB2-BD59-A6C34878D82A}">
                    <a16:rowId xmlns:a16="http://schemas.microsoft.com/office/drawing/2014/main" val="3346316116"/>
                  </a:ext>
                </a:extLst>
              </a:tr>
            </a:tbl>
          </a:graphicData>
        </a:graphic>
      </p:graphicFrame>
    </p:spTree>
    <p:extLst>
      <p:ext uri="{BB962C8B-B14F-4D97-AF65-F5344CB8AC3E}">
        <p14:creationId xmlns:p14="http://schemas.microsoft.com/office/powerpoint/2010/main" val="207474799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Digital">
      <a:dk1>
        <a:sysClr val="windowText" lastClr="000000"/>
      </a:dk1>
      <a:lt1>
        <a:sysClr val="window" lastClr="FFFFFF"/>
      </a:lt1>
      <a:dk2>
        <a:srgbClr val="1C75BC"/>
      </a:dk2>
      <a:lt2>
        <a:srgbClr val="A1C7E5"/>
      </a:lt2>
      <a:accent1>
        <a:srgbClr val="F7941D"/>
      </a:accent1>
      <a:accent2>
        <a:srgbClr val="9DC83B"/>
      </a:accent2>
      <a:accent3>
        <a:srgbClr val="7F3F98"/>
      </a:accent3>
      <a:accent4>
        <a:srgbClr val="4592CA"/>
      </a:accent4>
      <a:accent5>
        <a:srgbClr val="1B5574"/>
      </a:accent5>
      <a:accent6>
        <a:srgbClr val="B4AC98"/>
      </a:accent6>
      <a:hlink>
        <a:srgbClr val="7F3F98"/>
      </a:hlink>
      <a:folHlink>
        <a:srgbClr val="B4AC98"/>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743361F9526964D8623670F0555408F" ma:contentTypeVersion="0" ma:contentTypeDescription="Create a new document." ma:contentTypeScope="" ma:versionID="f8ffb4758562fded30121448c9405a43">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Props1.xml><?xml version="1.0" encoding="utf-8"?>
<ds:datastoreItem xmlns:ds="http://schemas.openxmlformats.org/officeDocument/2006/customXml" ds:itemID="{C16CBDDD-A90E-4F3A-AF03-30B8E5A498BF}">
  <ds:schemaRefs>
    <ds:schemaRef ds:uri="http://schemas.microsoft.com/sharepoint/v3/contenttype/forms"/>
  </ds:schemaRefs>
</ds:datastoreItem>
</file>

<file path=customXml/itemProps2.xml><?xml version="1.0" encoding="utf-8"?>
<ds:datastoreItem xmlns:ds="http://schemas.openxmlformats.org/officeDocument/2006/customXml" ds:itemID="{7979A924-6143-4706-BFA4-1EE75A07436F}">
  <ds:schemaRefs>
    <ds:schemaRef ds:uri="http://schemas.openxmlformats.org/package/2006/metadata/core-properties"/>
    <ds:schemaRef ds:uri="http://www.w3.org/XML/1998/namespace"/>
    <ds:schemaRef ds:uri="http://schemas.microsoft.com/office/2006/documentManagement/types"/>
    <ds:schemaRef ds:uri="http://purl.org/dc/terms/"/>
    <ds:schemaRef ds:uri="http://purl.org/dc/elements/1.1/"/>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C1A8407A-D7B8-4E57-8A97-7A16444E62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docProps/app.xml><?xml version="1.0" encoding="utf-8"?>
<Properties xmlns="http://schemas.openxmlformats.org/officeDocument/2006/extended-properties" xmlns:vt="http://schemas.openxmlformats.org/officeDocument/2006/docPropsVTypes">
  <Template/>
  <TotalTime>12316</TotalTime>
  <Words>980</Words>
  <Application>Microsoft Office PowerPoint</Application>
  <PresentationFormat>Widescreen</PresentationFormat>
  <Paragraphs>196</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Garamond</vt:lpstr>
      <vt:lpstr>Roboto</vt:lpstr>
      <vt:lpstr>Wingdings</vt:lpstr>
      <vt:lpstr>Custom Design</vt:lpstr>
      <vt:lpstr>Bluebook_ Cox_CIAM_HealthScorecard_v1.0</vt:lpstr>
      <vt:lpstr>Table of Content</vt:lpstr>
      <vt:lpstr>Process Overview</vt:lpstr>
      <vt:lpstr>Process Introduction</vt:lpstr>
      <vt:lpstr>Business Context</vt:lpstr>
      <vt:lpstr>Activity Introduction</vt:lpstr>
      <vt:lpstr>Process Flow</vt:lpstr>
      <vt:lpstr>Procedural Flow</vt:lpstr>
      <vt:lpstr>Input Data Sources</vt:lpstr>
      <vt:lpstr>Process Tools</vt:lpstr>
      <vt:lpstr>Milestones</vt:lpstr>
      <vt:lpstr>Revision History</vt:lpstr>
      <vt:lpstr>Revision History</vt:lpstr>
      <vt:lpstr>Appendix</vt:lpstr>
      <vt:lpstr>eClerx team Org Chart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Autodesk Engaement</dc:title>
  <dc:creator>Saif Hameed</dc:creator>
  <cp:lastModifiedBy>Harvinder Singh59</cp:lastModifiedBy>
  <cp:revision>702</cp:revision>
  <dcterms:created xsi:type="dcterms:W3CDTF">2016-12-06T12:11:30Z</dcterms:created>
  <dcterms:modified xsi:type="dcterms:W3CDTF">2024-10-22T09:37:20Z</dcterms:modified>
</cp:coreProperties>
</file>