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4601-1C43-EF10-F066-9CBF6812E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9CB1-A20D-61BD-CD89-554A35574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D67AA-6D63-BCDF-606D-E303DF60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CB6F-FA3F-D4A6-A660-EE66422D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0A9D-A647-57ED-1D2B-B1DB8E0F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8360-B4E2-34E2-3C0C-06FFEFEB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9A573-DD87-B4A4-6D40-6FE2BE5D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E9C7-4ED5-B0A7-6AAE-D4E32F0E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13DD5-CF1C-1483-1D28-6143750B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618B-39D9-0A39-E91F-D203E34A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9D206-63D2-6D4F-0B68-F6707B2ED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54C38-5426-18EC-1101-31F23AA08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0CF9-6DB4-6921-04D6-D7C25D6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03CF-CAF9-9A3D-A792-569F8E43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9EE1-0D53-5542-2451-58AAC73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ldin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6C1543-7649-7A48-798B-EE411B85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368300"/>
            <a:ext cx="11464925" cy="126047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spc="-20" baseline="0"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21068CD0-1D2A-D6D6-9F0D-A69723B4C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4968" y="6499225"/>
            <a:ext cx="305102" cy="1698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C98B77-332E-004E-BD2A-A6DBBD4442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1871314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A4F6-F19B-6246-250D-F3F2494D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A5DB-776B-5779-88E7-46EDC20C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B2A8-88F6-A6FE-5418-15EAB205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30F3-43FF-121A-4E5D-8C2BFDBF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4219-5A05-1DC1-AC2A-9CC130AF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23E8-7323-7617-1557-11933BF2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E5B0F-6262-4336-97BD-B7D32515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786D-24F2-F6F1-2CC9-917A0CF8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C66A-1148-3234-E7BC-607BCE6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9499-3F83-95D9-F598-FCBC60D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65D0-5BAE-788C-8FDB-7BF82C9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037E-7251-9997-EE4D-3BB39D15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2FC64-84CC-D61A-DC68-E4C331E68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4243-37CC-E435-3AFA-BBFF1C50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B2B40-68FB-2E06-EEF7-0F09339F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D96A3-9724-EEFD-DB2E-EF1E4D6E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0C5C-0CB8-E6C6-CF1C-81228753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7203-F9CA-0D26-4A05-8F3FFE1B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2749A-4B59-224A-FA69-2CE335D1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55DC8-596E-451F-8E8E-0A34AD6E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FAB2A-E66A-4059-9A3D-0F447C331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F010B-55BC-C355-CD6E-AE88C4CA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E6D8D-8EA5-D61E-2728-B189980F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16906-305D-587A-916C-9713E726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7646-C5A7-F882-69D3-BF2393DC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24A04-DD15-63F4-4141-FD09E88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346CC-7A1F-7344-475D-2A3DD212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CC161-F972-0738-E224-692C79D6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7F356-CFC9-44E5-0DC3-F159A77D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F3CE9-9289-1CA3-1F11-A2BFAA5C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8BD30-472B-85FA-DE11-7D75C5D9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98CB-4928-C98A-6B39-F3ED3D2D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27D2-908B-EE2D-67CA-3F3686C9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54569-2179-C0C3-0A76-94002590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44BE-03C6-AB2B-B0CD-84034F20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6C0ED-44B8-295F-0273-1B5FC8D7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1244-DEBB-DEF7-C089-CE57DC54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913-95AF-67E7-0D05-FBB25F1D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81753-3722-BF09-2795-F93594F86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00D3A-C2F2-058A-96C4-DFC15ACFD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F0766-AC3D-7D23-2BD3-DC94701C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7476-0BC7-C91A-4AFF-93674B8D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DAB49-2EB8-5DC1-522C-F0641DE0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45876-A267-B994-2F96-8638EB1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0188E-5DD0-1A2B-1AD0-ED9D89C0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A05F-BDB7-031F-DCB7-B420D803C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E180A-B97C-4CE0-9309-4F7FA49A2DA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1B51-BBCE-1622-C0C7-805B2832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EA09-3343-90BC-40CE-B61D0460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DDD88-50C8-494D-8C91-AB82F78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9AD5-468E-A2A0-18F0-878C6F7F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368301"/>
            <a:ext cx="11464925" cy="513482"/>
          </a:xfrm>
        </p:spPr>
        <p:txBody>
          <a:bodyPr/>
          <a:lstStyle/>
          <a:p>
            <a:r>
              <a:rPr lang="en-US" dirty="0"/>
              <a:t>Last 6-Month Highlights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3C05D-928F-CDA1-227F-5CA1EBB0E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98B77-332E-004E-BD2A-A6DBBD4442FD}" type="slidenum">
              <a:rPr lang="sv-SE" smtClean="0"/>
              <a:pPr/>
              <a:t>1</a:t>
            </a:fld>
            <a:endParaRPr lang="sv-SE" dirty="0"/>
          </a:p>
        </p:txBody>
      </p:sp>
      <p:sp>
        <p:nvSpPr>
          <p:cNvPr id="12" name="Google Shape;185;g298439ed32c_0_40">
            <a:extLst>
              <a:ext uri="{FF2B5EF4-FFF2-40B4-BE49-F238E27FC236}">
                <a16:creationId xmlns:a16="http://schemas.microsoft.com/office/drawing/2014/main" id="{AE2B6037-ACB5-F669-3501-BC7550F326FB}"/>
              </a:ext>
            </a:extLst>
          </p:cNvPr>
          <p:cNvSpPr txBox="1"/>
          <p:nvPr/>
        </p:nvSpPr>
        <p:spPr>
          <a:xfrm>
            <a:off x="284740" y="1515895"/>
            <a:ext cx="29642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DATA ENGINEERING</a:t>
            </a:r>
          </a:p>
        </p:txBody>
      </p:sp>
      <p:sp>
        <p:nvSpPr>
          <p:cNvPr id="13" name="Google Shape;186;g298439ed32c_0_40">
            <a:extLst>
              <a:ext uri="{FF2B5EF4-FFF2-40B4-BE49-F238E27FC236}">
                <a16:creationId xmlns:a16="http://schemas.microsoft.com/office/drawing/2014/main" id="{6D3FA23E-3357-ACCC-CB36-9E122B72083B}"/>
              </a:ext>
            </a:extLst>
          </p:cNvPr>
          <p:cNvSpPr txBox="1"/>
          <p:nvPr/>
        </p:nvSpPr>
        <p:spPr>
          <a:xfrm>
            <a:off x="284741" y="4167888"/>
            <a:ext cx="3601796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33 out of 36 ETL processes have been documented and approved.</a:t>
            </a:r>
          </a:p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pt-BR" sz="1200" dirty="0"/>
              <a:t>23 R Language processes and 10 Informatica processes documented.</a:t>
            </a:r>
          </a:p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33 Data Mapping Sheets created, capturing column-level transformations and derived logic for data lineage.</a:t>
            </a:r>
          </a:p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33 ETL flow diagrams developed to visually represent the workflows from source to target.</a:t>
            </a:r>
          </a:p>
        </p:txBody>
      </p:sp>
      <p:sp>
        <p:nvSpPr>
          <p:cNvPr id="14" name="Google Shape;187;g298439ed32c_0_40">
            <a:extLst>
              <a:ext uri="{FF2B5EF4-FFF2-40B4-BE49-F238E27FC236}">
                <a16:creationId xmlns:a16="http://schemas.microsoft.com/office/drawing/2014/main" id="{C9C23835-D83D-78FC-332D-C3F8A4CA1AF6}"/>
              </a:ext>
            </a:extLst>
          </p:cNvPr>
          <p:cNvSpPr txBox="1"/>
          <p:nvPr/>
        </p:nvSpPr>
        <p:spPr>
          <a:xfrm>
            <a:off x="284740" y="3860152"/>
            <a:ext cx="31359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ETL DOCUMENTATION SUPPORT</a:t>
            </a:r>
          </a:p>
        </p:txBody>
      </p:sp>
      <p:sp>
        <p:nvSpPr>
          <p:cNvPr id="15" name="Google Shape;186;g298439ed32c_0_40">
            <a:extLst>
              <a:ext uri="{FF2B5EF4-FFF2-40B4-BE49-F238E27FC236}">
                <a16:creationId xmlns:a16="http://schemas.microsoft.com/office/drawing/2014/main" id="{FB961CD5-6C6B-32F2-4543-B869BB675C98}"/>
              </a:ext>
            </a:extLst>
          </p:cNvPr>
          <p:cNvSpPr txBox="1"/>
          <p:nvPr/>
        </p:nvSpPr>
        <p:spPr>
          <a:xfrm>
            <a:off x="284740" y="1790757"/>
            <a:ext cx="3601796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lvl="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Soft Go-Live for Rollback Dashboard</a:t>
            </a:r>
          </a:p>
          <a:p>
            <a:pPr marL="228600" lvl="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>
                <a:sym typeface="Calibri"/>
              </a:rPr>
              <a:t>Implemented Rollback Scorecard Dashboard for insights.</a:t>
            </a:r>
          </a:p>
          <a:p>
            <a:pPr marL="228600" lvl="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>
                <a:sym typeface="Calibri"/>
              </a:rPr>
              <a:t>Designed Environment Solutions Dashboard – Company’s Performance</a:t>
            </a:r>
          </a:p>
          <a:p>
            <a:pPr marL="228600" lvl="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>
                <a:sym typeface="Calibri"/>
              </a:rPr>
              <a:t>Identified Data Gap for 100+ UOMs for Environment Solutions Use Case.</a:t>
            </a:r>
          </a:p>
        </p:txBody>
      </p:sp>
      <p:sp>
        <p:nvSpPr>
          <p:cNvPr id="16" name="Google Shape;185;g298439ed32c_0_40">
            <a:extLst>
              <a:ext uri="{FF2B5EF4-FFF2-40B4-BE49-F238E27FC236}">
                <a16:creationId xmlns:a16="http://schemas.microsoft.com/office/drawing/2014/main" id="{1F99C22C-9684-B788-0928-A9D893DB5DDE}"/>
              </a:ext>
            </a:extLst>
          </p:cNvPr>
          <p:cNvSpPr txBox="1"/>
          <p:nvPr/>
        </p:nvSpPr>
        <p:spPr>
          <a:xfrm>
            <a:off x="8622205" y="1515895"/>
            <a:ext cx="27927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DATA SCIENCE USE CASE</a:t>
            </a:r>
          </a:p>
        </p:txBody>
      </p:sp>
      <p:sp>
        <p:nvSpPr>
          <p:cNvPr id="17" name="Google Shape;186;g298439ed32c_0_40">
            <a:extLst>
              <a:ext uri="{FF2B5EF4-FFF2-40B4-BE49-F238E27FC236}">
                <a16:creationId xmlns:a16="http://schemas.microsoft.com/office/drawing/2014/main" id="{2050F1E6-2273-6AD7-10B9-7BCF75D68005}"/>
              </a:ext>
            </a:extLst>
          </p:cNvPr>
          <p:cNvSpPr txBox="1"/>
          <p:nvPr/>
        </p:nvSpPr>
        <p:spPr>
          <a:xfrm>
            <a:off x="8659090" y="4167888"/>
            <a:ext cx="3248169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Launched dashboards and identified data gaps for UOMs.</a:t>
            </a:r>
          </a:p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Provided actionable insights on rollbacks</a:t>
            </a:r>
          </a:p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33 data mappings with lineage and transformations completed.</a:t>
            </a:r>
          </a:p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>
                <a:sym typeface="Calibri"/>
              </a:rPr>
              <a:t>Resource onboarding process documentation for faster onboarding</a:t>
            </a:r>
          </a:p>
          <a:p>
            <a:pPr marL="22860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>
                <a:sym typeface="Calibri"/>
              </a:rPr>
              <a:t>Process standardization &amp; tracking change request, KPI Glossary and data dictionary</a:t>
            </a:r>
          </a:p>
          <a:p>
            <a:pPr marL="57150">
              <a:spcBef>
                <a:spcPts val="300"/>
              </a:spcBef>
              <a:buClr>
                <a:schemeClr val="accent1"/>
              </a:buClr>
              <a:buSzPts val="1200"/>
            </a:pPr>
            <a:endParaRPr lang="en-US" sz="1200" dirty="0"/>
          </a:p>
        </p:txBody>
      </p:sp>
      <p:sp>
        <p:nvSpPr>
          <p:cNvPr id="18" name="Google Shape;187;g298439ed32c_0_40">
            <a:extLst>
              <a:ext uri="{FF2B5EF4-FFF2-40B4-BE49-F238E27FC236}">
                <a16:creationId xmlns:a16="http://schemas.microsoft.com/office/drawing/2014/main" id="{B9F39373-4FFD-788F-81E1-E60808B9F9E9}"/>
              </a:ext>
            </a:extLst>
          </p:cNvPr>
          <p:cNvSpPr txBox="1"/>
          <p:nvPr/>
        </p:nvSpPr>
        <p:spPr>
          <a:xfrm>
            <a:off x="8659089" y="3860152"/>
            <a:ext cx="292755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OPERATIONAL EXCELLENCE</a:t>
            </a:r>
          </a:p>
        </p:txBody>
      </p:sp>
      <p:sp>
        <p:nvSpPr>
          <p:cNvPr id="19" name="Google Shape;186;g298439ed32c_0_40">
            <a:extLst>
              <a:ext uri="{FF2B5EF4-FFF2-40B4-BE49-F238E27FC236}">
                <a16:creationId xmlns:a16="http://schemas.microsoft.com/office/drawing/2014/main" id="{5BF58D07-12B2-22CE-F248-2691559F58CD}"/>
              </a:ext>
            </a:extLst>
          </p:cNvPr>
          <p:cNvSpPr txBox="1"/>
          <p:nvPr/>
        </p:nvSpPr>
        <p:spPr>
          <a:xfrm>
            <a:off x="8659089" y="1790757"/>
            <a:ext cx="3393405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lvl="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As part of knowledge transfer KPIs, data models, and </a:t>
            </a:r>
            <a:r>
              <a:rPr lang="en-US" sz="1200" dirty="0" err="1"/>
              <a:t>PowerBI</a:t>
            </a:r>
            <a:r>
              <a:rPr lang="en-US" sz="1200" dirty="0"/>
              <a:t> dashboard walkthrough.</a:t>
            </a:r>
          </a:p>
          <a:p>
            <a:pPr marL="228600" lvl="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Identified business problem to be solved</a:t>
            </a:r>
          </a:p>
          <a:p>
            <a:pPr marL="228600" lvl="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r>
              <a:rPr lang="en-US" sz="1200" dirty="0"/>
              <a:t>Defined a three-phase approach to address the problem effectively</a:t>
            </a:r>
          </a:p>
          <a:p>
            <a:pPr marL="228600" lvl="0" indent="-171450">
              <a:spcBef>
                <a:spcPts val="300"/>
              </a:spcBef>
              <a:buClr>
                <a:schemeClr val="accent1"/>
              </a:buClr>
              <a:buSzPts val="1200"/>
              <a:buFont typeface="Wingdings" pitchFamily="2" charset="2"/>
              <a:buChar char="§"/>
            </a:pP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A6A590-442A-EB5E-D962-B4977C9C9A90}"/>
              </a:ext>
            </a:extLst>
          </p:cNvPr>
          <p:cNvSpPr txBox="1"/>
          <p:nvPr/>
        </p:nvSpPr>
        <p:spPr>
          <a:xfrm>
            <a:off x="-474133" y="181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7C25DE-1A5E-46B6-B1C2-DDF779D59DE5}"/>
              </a:ext>
            </a:extLst>
          </p:cNvPr>
          <p:cNvGrpSpPr/>
          <p:nvPr/>
        </p:nvGrpSpPr>
        <p:grpSpPr>
          <a:xfrm>
            <a:off x="3942912" y="1616061"/>
            <a:ext cx="4306177" cy="4306175"/>
            <a:chOff x="3897782" y="1616061"/>
            <a:chExt cx="4488183" cy="4488181"/>
          </a:xfrm>
        </p:grpSpPr>
        <p:sp>
          <p:nvSpPr>
            <p:cNvPr id="35" name="Freeform: Shape 18">
              <a:extLst>
                <a:ext uri="{FF2B5EF4-FFF2-40B4-BE49-F238E27FC236}">
                  <a16:creationId xmlns:a16="http://schemas.microsoft.com/office/drawing/2014/main" id="{3251A63A-1EA0-F86F-8C26-D202656B791C}"/>
                </a:ext>
              </a:extLst>
            </p:cNvPr>
            <p:cNvSpPr/>
            <p:nvPr/>
          </p:nvSpPr>
          <p:spPr>
            <a:xfrm>
              <a:off x="3897961" y="1616061"/>
              <a:ext cx="2832317" cy="2818982"/>
            </a:xfrm>
            <a:custGeom>
              <a:avLst/>
              <a:gdLst>
                <a:gd name="connsiteX0" fmla="*/ 1331481 w 1378284"/>
                <a:gd name="connsiteY0" fmla="*/ 138122 h 1371795"/>
                <a:gd name="connsiteX1" fmla="*/ 1091870 w 1378284"/>
                <a:gd name="connsiteY1" fmla="*/ 138122 h 1371795"/>
                <a:gd name="connsiteX2" fmla="*/ 1091870 w 1378284"/>
                <a:gd name="connsiteY2" fmla="*/ -106 h 1371795"/>
                <a:gd name="connsiteX3" fmla="*/ -167 w 1378284"/>
                <a:gd name="connsiteY3" fmla="*/ 1091931 h 1371795"/>
                <a:gd name="connsiteX4" fmla="*/ 138061 w 1378284"/>
                <a:gd name="connsiteY4" fmla="*/ 1091931 h 1371795"/>
                <a:gd name="connsiteX5" fmla="*/ 138061 w 1378284"/>
                <a:gd name="connsiteY5" fmla="*/ 852291 h 1371795"/>
                <a:gd name="connsiteX6" fmla="*/ 185885 w 1378284"/>
                <a:gd name="connsiteY6" fmla="*/ 806802 h 1371795"/>
                <a:gd name="connsiteX7" fmla="*/ 231362 w 1378284"/>
                <a:gd name="connsiteY7" fmla="*/ 852291 h 1371795"/>
                <a:gd name="connsiteX8" fmla="*/ 231362 w 1378284"/>
                <a:gd name="connsiteY8" fmla="*/ 1091931 h 1371795"/>
                <a:gd name="connsiteX9" fmla="*/ 294480 w 1378284"/>
                <a:gd name="connsiteY9" fmla="*/ 1091931 h 1371795"/>
                <a:gd name="connsiteX10" fmla="*/ 294480 w 1378284"/>
                <a:gd name="connsiteY10" fmla="*/ 1325053 h 1371795"/>
                <a:gd name="connsiteX11" fmla="*/ 341116 w 1378284"/>
                <a:gd name="connsiteY11" fmla="*/ 1371689 h 1371795"/>
                <a:gd name="connsiteX12" fmla="*/ 341145 w 1378284"/>
                <a:gd name="connsiteY12" fmla="*/ 1371689 h 1371795"/>
                <a:gd name="connsiteX13" fmla="*/ 341145 w 1378284"/>
                <a:gd name="connsiteY13" fmla="*/ 1371689 h 1371795"/>
                <a:gd name="connsiteX14" fmla="*/ 387781 w 1378284"/>
                <a:gd name="connsiteY14" fmla="*/ 1325053 h 1371795"/>
                <a:gd name="connsiteX15" fmla="*/ 387781 w 1378284"/>
                <a:gd name="connsiteY15" fmla="*/ 1091931 h 1371795"/>
                <a:gd name="connsiteX16" fmla="*/ 519868 w 1378284"/>
                <a:gd name="connsiteY16" fmla="*/ 1091931 h 1371795"/>
                <a:gd name="connsiteX17" fmla="*/ 1091870 w 1378284"/>
                <a:gd name="connsiteY17" fmla="*/ 519900 h 1371795"/>
                <a:gd name="connsiteX18" fmla="*/ 1091870 w 1378284"/>
                <a:gd name="connsiteY18" fmla="*/ 387842 h 1371795"/>
                <a:gd name="connsiteX19" fmla="*/ 858719 w 1378284"/>
                <a:gd name="connsiteY19" fmla="*/ 387842 h 1371795"/>
                <a:gd name="connsiteX20" fmla="*/ 812082 w 1378284"/>
                <a:gd name="connsiteY20" fmla="*/ 341206 h 1371795"/>
                <a:gd name="connsiteX21" fmla="*/ 812082 w 1378284"/>
                <a:gd name="connsiteY21" fmla="*/ 341177 h 1371795"/>
                <a:gd name="connsiteX22" fmla="*/ 812082 w 1378284"/>
                <a:gd name="connsiteY22" fmla="*/ 341177 h 1371795"/>
                <a:gd name="connsiteX23" fmla="*/ 858719 w 1378284"/>
                <a:gd name="connsiteY23" fmla="*/ 294541 h 1371795"/>
                <a:gd name="connsiteX24" fmla="*/ 1091870 w 1378284"/>
                <a:gd name="connsiteY24" fmla="*/ 294541 h 1371795"/>
                <a:gd name="connsiteX25" fmla="*/ 1091870 w 1378284"/>
                <a:gd name="connsiteY25" fmla="*/ 231423 h 1371795"/>
                <a:gd name="connsiteX26" fmla="*/ 1331481 w 1378284"/>
                <a:gd name="connsiteY26" fmla="*/ 231423 h 1371795"/>
                <a:gd name="connsiteX27" fmla="*/ 1378117 w 1378284"/>
                <a:gd name="connsiteY27" fmla="*/ 184787 h 1371795"/>
                <a:gd name="connsiteX28" fmla="*/ 1378117 w 1378284"/>
                <a:gd name="connsiteY28" fmla="*/ 184758 h 1371795"/>
                <a:gd name="connsiteX29" fmla="*/ 1378117 w 1378284"/>
                <a:gd name="connsiteY29" fmla="*/ 184758 h 1371795"/>
                <a:gd name="connsiteX30" fmla="*/ 1331481 w 1378284"/>
                <a:gd name="connsiteY30" fmla="*/ 138122 h 137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8284" h="1371795">
                  <a:moveTo>
                    <a:pt x="1331481" y="138122"/>
                  </a:moveTo>
                  <a:lnTo>
                    <a:pt x="1091870" y="138122"/>
                  </a:lnTo>
                  <a:lnTo>
                    <a:pt x="1091870" y="-106"/>
                  </a:lnTo>
                  <a:cubicBezTo>
                    <a:pt x="488758" y="-106"/>
                    <a:pt x="-167" y="488790"/>
                    <a:pt x="-167" y="1091931"/>
                  </a:cubicBezTo>
                  <a:lnTo>
                    <a:pt x="138061" y="1091931"/>
                  </a:lnTo>
                  <a:lnTo>
                    <a:pt x="138061" y="852291"/>
                  </a:lnTo>
                  <a:cubicBezTo>
                    <a:pt x="138698" y="826525"/>
                    <a:pt x="160104" y="806162"/>
                    <a:pt x="185885" y="806802"/>
                  </a:cubicBezTo>
                  <a:cubicBezTo>
                    <a:pt x="210738" y="807422"/>
                    <a:pt x="230754" y="827429"/>
                    <a:pt x="231362" y="852291"/>
                  </a:cubicBezTo>
                  <a:lnTo>
                    <a:pt x="231362" y="1091931"/>
                  </a:lnTo>
                  <a:lnTo>
                    <a:pt x="294480" y="1091931"/>
                  </a:lnTo>
                  <a:lnTo>
                    <a:pt x="294480" y="1325053"/>
                  </a:lnTo>
                  <a:cubicBezTo>
                    <a:pt x="294480" y="1350810"/>
                    <a:pt x="315365" y="1371689"/>
                    <a:pt x="341116" y="1371689"/>
                  </a:cubicBezTo>
                  <a:cubicBezTo>
                    <a:pt x="341116" y="1371689"/>
                    <a:pt x="341145" y="1371689"/>
                    <a:pt x="341145" y="1371689"/>
                  </a:cubicBezTo>
                  <a:lnTo>
                    <a:pt x="341145" y="1371689"/>
                  </a:lnTo>
                  <a:cubicBezTo>
                    <a:pt x="366896" y="1371689"/>
                    <a:pt x="387781" y="1350810"/>
                    <a:pt x="387781" y="1325053"/>
                  </a:cubicBezTo>
                  <a:lnTo>
                    <a:pt x="387781" y="1091931"/>
                  </a:lnTo>
                  <a:lnTo>
                    <a:pt x="519868" y="1091931"/>
                  </a:lnTo>
                  <a:cubicBezTo>
                    <a:pt x="519868" y="775993"/>
                    <a:pt x="775961" y="519900"/>
                    <a:pt x="1091870" y="519900"/>
                  </a:cubicBezTo>
                  <a:lnTo>
                    <a:pt x="1091870" y="387842"/>
                  </a:lnTo>
                  <a:lnTo>
                    <a:pt x="858719" y="387842"/>
                  </a:lnTo>
                  <a:cubicBezTo>
                    <a:pt x="832967" y="387842"/>
                    <a:pt x="812082" y="366963"/>
                    <a:pt x="812082" y="341206"/>
                  </a:cubicBezTo>
                  <a:cubicBezTo>
                    <a:pt x="812082" y="341197"/>
                    <a:pt x="812082" y="341186"/>
                    <a:pt x="812082" y="341177"/>
                  </a:cubicBezTo>
                  <a:lnTo>
                    <a:pt x="812082" y="341177"/>
                  </a:lnTo>
                  <a:cubicBezTo>
                    <a:pt x="812082" y="315420"/>
                    <a:pt x="832967" y="294541"/>
                    <a:pt x="858719" y="294541"/>
                  </a:cubicBezTo>
                  <a:lnTo>
                    <a:pt x="1091870" y="294541"/>
                  </a:lnTo>
                  <a:lnTo>
                    <a:pt x="1091870" y="231423"/>
                  </a:lnTo>
                  <a:lnTo>
                    <a:pt x="1331481" y="231423"/>
                  </a:lnTo>
                  <a:cubicBezTo>
                    <a:pt x="1357232" y="231423"/>
                    <a:pt x="1378117" y="210544"/>
                    <a:pt x="1378117" y="184787"/>
                  </a:cubicBezTo>
                  <a:cubicBezTo>
                    <a:pt x="1378117" y="184778"/>
                    <a:pt x="1378117" y="184767"/>
                    <a:pt x="1378117" y="184758"/>
                  </a:cubicBezTo>
                  <a:lnTo>
                    <a:pt x="1378117" y="184758"/>
                  </a:lnTo>
                  <a:cubicBezTo>
                    <a:pt x="1378117" y="159001"/>
                    <a:pt x="1357232" y="138122"/>
                    <a:pt x="1331481" y="138122"/>
                  </a:cubicBezTo>
                  <a:close/>
                </a:path>
              </a:pathLst>
            </a:custGeom>
            <a:solidFill>
              <a:schemeClr val="tx2"/>
            </a:solidFill>
            <a:ln w="2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" name="Freeform: Shape 19">
              <a:extLst>
                <a:ext uri="{FF2B5EF4-FFF2-40B4-BE49-F238E27FC236}">
                  <a16:creationId xmlns:a16="http://schemas.microsoft.com/office/drawing/2014/main" id="{76CD2A67-1745-37E8-BDC7-032254A77342}"/>
                </a:ext>
              </a:extLst>
            </p:cNvPr>
            <p:cNvSpPr/>
            <p:nvPr/>
          </p:nvSpPr>
          <p:spPr>
            <a:xfrm>
              <a:off x="3897782" y="3271868"/>
              <a:ext cx="2819042" cy="2832374"/>
            </a:xfrm>
            <a:custGeom>
              <a:avLst/>
              <a:gdLst>
                <a:gd name="connsiteX0" fmla="*/ 1325021 w 1371824"/>
                <a:gd name="connsiteY0" fmla="*/ 990229 h 1378312"/>
                <a:gd name="connsiteX1" fmla="*/ 1091870 w 1371824"/>
                <a:gd name="connsiteY1" fmla="*/ 990229 h 1378312"/>
                <a:gd name="connsiteX2" fmla="*/ 1091870 w 1371824"/>
                <a:gd name="connsiteY2" fmla="*/ 858171 h 1378312"/>
                <a:gd name="connsiteX3" fmla="*/ 519868 w 1371824"/>
                <a:gd name="connsiteY3" fmla="*/ 286170 h 1378312"/>
                <a:gd name="connsiteX4" fmla="*/ 387781 w 1371824"/>
                <a:gd name="connsiteY4" fmla="*/ 286170 h 1378312"/>
                <a:gd name="connsiteX5" fmla="*/ 387781 w 1371824"/>
                <a:gd name="connsiteY5" fmla="*/ 519292 h 1378312"/>
                <a:gd name="connsiteX6" fmla="*/ 339958 w 1371824"/>
                <a:gd name="connsiteY6" fmla="*/ 564781 h 1378312"/>
                <a:gd name="connsiteX7" fmla="*/ 294480 w 1371824"/>
                <a:gd name="connsiteY7" fmla="*/ 519292 h 1378312"/>
                <a:gd name="connsiteX8" fmla="*/ 294480 w 1371824"/>
                <a:gd name="connsiteY8" fmla="*/ 286170 h 1378312"/>
                <a:gd name="connsiteX9" fmla="*/ 231362 w 1371824"/>
                <a:gd name="connsiteY9" fmla="*/ 286170 h 1378312"/>
                <a:gd name="connsiteX10" fmla="*/ 231362 w 1371824"/>
                <a:gd name="connsiteY10" fmla="*/ 46530 h 1378312"/>
                <a:gd name="connsiteX11" fmla="*/ 184726 w 1371824"/>
                <a:gd name="connsiteY11" fmla="*/ -106 h 1378312"/>
                <a:gd name="connsiteX12" fmla="*/ 184726 w 1371824"/>
                <a:gd name="connsiteY12" fmla="*/ -106 h 1378312"/>
                <a:gd name="connsiteX13" fmla="*/ 138061 w 1371824"/>
                <a:gd name="connsiteY13" fmla="*/ 46501 h 1378312"/>
                <a:gd name="connsiteX14" fmla="*/ 138061 w 1371824"/>
                <a:gd name="connsiteY14" fmla="*/ 46530 h 1378312"/>
                <a:gd name="connsiteX15" fmla="*/ 138061 w 1371824"/>
                <a:gd name="connsiteY15" fmla="*/ 286170 h 1378312"/>
                <a:gd name="connsiteX16" fmla="*/ -167 w 1371824"/>
                <a:gd name="connsiteY16" fmla="*/ 286170 h 1378312"/>
                <a:gd name="connsiteX17" fmla="*/ 1091870 w 1371824"/>
                <a:gd name="connsiteY17" fmla="*/ 1378207 h 1378312"/>
                <a:gd name="connsiteX18" fmla="*/ 1091870 w 1371824"/>
                <a:gd name="connsiteY18" fmla="*/ 1239950 h 1378312"/>
                <a:gd name="connsiteX19" fmla="*/ 852259 w 1371824"/>
                <a:gd name="connsiteY19" fmla="*/ 1239950 h 1378312"/>
                <a:gd name="connsiteX20" fmla="*/ 805623 w 1371824"/>
                <a:gd name="connsiteY20" fmla="*/ 1193313 h 1378312"/>
                <a:gd name="connsiteX21" fmla="*/ 805623 w 1371824"/>
                <a:gd name="connsiteY21" fmla="*/ 1193313 h 1378312"/>
                <a:gd name="connsiteX22" fmla="*/ 852230 w 1371824"/>
                <a:gd name="connsiteY22" fmla="*/ 1146648 h 1378312"/>
                <a:gd name="connsiteX23" fmla="*/ 852259 w 1371824"/>
                <a:gd name="connsiteY23" fmla="*/ 1146648 h 1378312"/>
                <a:gd name="connsiteX24" fmla="*/ 1091870 w 1371824"/>
                <a:gd name="connsiteY24" fmla="*/ 1146648 h 1378312"/>
                <a:gd name="connsiteX25" fmla="*/ 1091870 w 1371824"/>
                <a:gd name="connsiteY25" fmla="*/ 1083531 h 1378312"/>
                <a:gd name="connsiteX26" fmla="*/ 1325021 w 1371824"/>
                <a:gd name="connsiteY26" fmla="*/ 1083531 h 1378312"/>
                <a:gd name="connsiteX27" fmla="*/ 1371658 w 1371824"/>
                <a:gd name="connsiteY27" fmla="*/ 1036894 h 1378312"/>
                <a:gd name="connsiteX28" fmla="*/ 1371658 w 1371824"/>
                <a:gd name="connsiteY28" fmla="*/ 1036894 h 1378312"/>
                <a:gd name="connsiteX29" fmla="*/ 1325050 w 1371824"/>
                <a:gd name="connsiteY29" fmla="*/ 990229 h 1378312"/>
                <a:gd name="connsiteX30" fmla="*/ 1325021 w 1371824"/>
                <a:gd name="connsiteY30" fmla="*/ 990229 h 13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824" h="1378312">
                  <a:moveTo>
                    <a:pt x="1325021" y="990229"/>
                  </a:moveTo>
                  <a:lnTo>
                    <a:pt x="1091870" y="990229"/>
                  </a:lnTo>
                  <a:lnTo>
                    <a:pt x="1091870" y="858171"/>
                  </a:lnTo>
                  <a:cubicBezTo>
                    <a:pt x="775961" y="858171"/>
                    <a:pt x="519868" y="602078"/>
                    <a:pt x="519868" y="286170"/>
                  </a:cubicBezTo>
                  <a:lnTo>
                    <a:pt x="387781" y="286170"/>
                  </a:lnTo>
                  <a:lnTo>
                    <a:pt x="387781" y="519292"/>
                  </a:lnTo>
                  <a:cubicBezTo>
                    <a:pt x="387144" y="545058"/>
                    <a:pt x="365737" y="565421"/>
                    <a:pt x="339958" y="564781"/>
                  </a:cubicBezTo>
                  <a:cubicBezTo>
                    <a:pt x="315104" y="564161"/>
                    <a:pt x="295088" y="544154"/>
                    <a:pt x="294480" y="519292"/>
                  </a:cubicBezTo>
                  <a:lnTo>
                    <a:pt x="294480" y="286170"/>
                  </a:lnTo>
                  <a:lnTo>
                    <a:pt x="231362" y="286170"/>
                  </a:lnTo>
                  <a:lnTo>
                    <a:pt x="231362" y="46530"/>
                  </a:lnTo>
                  <a:cubicBezTo>
                    <a:pt x="231362" y="20773"/>
                    <a:pt x="210477" y="-106"/>
                    <a:pt x="184726" y="-106"/>
                  </a:cubicBezTo>
                  <a:lnTo>
                    <a:pt x="184726" y="-106"/>
                  </a:lnTo>
                  <a:cubicBezTo>
                    <a:pt x="158975" y="-124"/>
                    <a:pt x="138090" y="20744"/>
                    <a:pt x="138061" y="46501"/>
                  </a:cubicBezTo>
                  <a:cubicBezTo>
                    <a:pt x="138061" y="46509"/>
                    <a:pt x="138061" y="46521"/>
                    <a:pt x="138061" y="46530"/>
                  </a:cubicBezTo>
                  <a:lnTo>
                    <a:pt x="138061" y="286170"/>
                  </a:lnTo>
                  <a:lnTo>
                    <a:pt x="-167" y="286170"/>
                  </a:lnTo>
                  <a:cubicBezTo>
                    <a:pt x="-167" y="889281"/>
                    <a:pt x="488758" y="1378207"/>
                    <a:pt x="1091870" y="1378207"/>
                  </a:cubicBezTo>
                  <a:lnTo>
                    <a:pt x="1091870" y="1239950"/>
                  </a:lnTo>
                  <a:lnTo>
                    <a:pt x="852259" y="1239950"/>
                  </a:lnTo>
                  <a:cubicBezTo>
                    <a:pt x="826507" y="1239950"/>
                    <a:pt x="805623" y="1219071"/>
                    <a:pt x="805623" y="1193313"/>
                  </a:cubicBezTo>
                  <a:lnTo>
                    <a:pt x="805623" y="1193313"/>
                  </a:lnTo>
                  <a:cubicBezTo>
                    <a:pt x="805594" y="1167557"/>
                    <a:pt x="826478" y="1146663"/>
                    <a:pt x="852230" y="1146648"/>
                  </a:cubicBezTo>
                  <a:cubicBezTo>
                    <a:pt x="852230" y="1146648"/>
                    <a:pt x="852259" y="1146648"/>
                    <a:pt x="852259" y="1146648"/>
                  </a:cubicBezTo>
                  <a:lnTo>
                    <a:pt x="1091870" y="1146648"/>
                  </a:lnTo>
                  <a:lnTo>
                    <a:pt x="1091870" y="1083531"/>
                  </a:lnTo>
                  <a:lnTo>
                    <a:pt x="1325021" y="1083531"/>
                  </a:lnTo>
                  <a:cubicBezTo>
                    <a:pt x="1350772" y="1083531"/>
                    <a:pt x="1371658" y="1062651"/>
                    <a:pt x="1371658" y="1036894"/>
                  </a:cubicBezTo>
                  <a:lnTo>
                    <a:pt x="1371658" y="1036894"/>
                  </a:lnTo>
                  <a:cubicBezTo>
                    <a:pt x="1371687" y="1011137"/>
                    <a:pt x="1350801" y="990244"/>
                    <a:pt x="1325050" y="990229"/>
                  </a:cubicBezTo>
                  <a:cubicBezTo>
                    <a:pt x="1325050" y="990229"/>
                    <a:pt x="1325021" y="990229"/>
                    <a:pt x="1325021" y="990229"/>
                  </a:cubicBezTo>
                  <a:close/>
                </a:path>
              </a:pathLst>
            </a:custGeom>
            <a:solidFill>
              <a:schemeClr val="accent1"/>
            </a:solidFill>
            <a:ln w="2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7" name="Freeform: Shape 20">
              <a:extLst>
                <a:ext uri="{FF2B5EF4-FFF2-40B4-BE49-F238E27FC236}">
                  <a16:creationId xmlns:a16="http://schemas.microsoft.com/office/drawing/2014/main" id="{A3044965-C35D-DEE0-FA89-432D7550D8DE}"/>
                </a:ext>
              </a:extLst>
            </p:cNvPr>
            <p:cNvSpPr/>
            <p:nvPr/>
          </p:nvSpPr>
          <p:spPr>
            <a:xfrm>
              <a:off x="5567099" y="1616061"/>
              <a:ext cx="2818864" cy="2832314"/>
            </a:xfrm>
            <a:custGeom>
              <a:avLst/>
              <a:gdLst>
                <a:gd name="connsiteX0" fmla="*/ 1371571 w 1371737"/>
                <a:gd name="connsiteY0" fmla="*/ 1091931 h 1378283"/>
                <a:gd name="connsiteX1" fmla="*/ 279533 w 1371737"/>
                <a:gd name="connsiteY1" fmla="*/ -106 h 1378283"/>
                <a:gd name="connsiteX2" fmla="*/ 279533 w 1371737"/>
                <a:gd name="connsiteY2" fmla="*/ 138122 h 1378283"/>
                <a:gd name="connsiteX3" fmla="*/ 519231 w 1371737"/>
                <a:gd name="connsiteY3" fmla="*/ 138122 h 1378283"/>
                <a:gd name="connsiteX4" fmla="*/ 565868 w 1371737"/>
                <a:gd name="connsiteY4" fmla="*/ 184758 h 1378283"/>
                <a:gd name="connsiteX5" fmla="*/ 565868 w 1371737"/>
                <a:gd name="connsiteY5" fmla="*/ 184758 h 1378283"/>
                <a:gd name="connsiteX6" fmla="*/ 519260 w 1371737"/>
                <a:gd name="connsiteY6" fmla="*/ 231423 h 1378283"/>
                <a:gd name="connsiteX7" fmla="*/ 519231 w 1371737"/>
                <a:gd name="connsiteY7" fmla="*/ 231423 h 1378283"/>
                <a:gd name="connsiteX8" fmla="*/ 279620 w 1371737"/>
                <a:gd name="connsiteY8" fmla="*/ 231423 h 1378283"/>
                <a:gd name="connsiteX9" fmla="*/ 279620 w 1371737"/>
                <a:gd name="connsiteY9" fmla="*/ 294541 h 1378283"/>
                <a:gd name="connsiteX10" fmla="*/ 46469 w 1371737"/>
                <a:gd name="connsiteY10" fmla="*/ 294541 h 1378283"/>
                <a:gd name="connsiteX11" fmla="*/ -167 w 1371737"/>
                <a:gd name="connsiteY11" fmla="*/ 341177 h 1378283"/>
                <a:gd name="connsiteX12" fmla="*/ -167 w 1371737"/>
                <a:gd name="connsiteY12" fmla="*/ 341177 h 1378283"/>
                <a:gd name="connsiteX13" fmla="*/ 46440 w 1371737"/>
                <a:gd name="connsiteY13" fmla="*/ 387842 h 1378283"/>
                <a:gd name="connsiteX14" fmla="*/ 46469 w 1371737"/>
                <a:gd name="connsiteY14" fmla="*/ 387842 h 1378283"/>
                <a:gd name="connsiteX15" fmla="*/ 279620 w 1371737"/>
                <a:gd name="connsiteY15" fmla="*/ 387842 h 1378283"/>
                <a:gd name="connsiteX16" fmla="*/ 279620 w 1371737"/>
                <a:gd name="connsiteY16" fmla="*/ 519900 h 1378283"/>
                <a:gd name="connsiteX17" fmla="*/ 851622 w 1371737"/>
                <a:gd name="connsiteY17" fmla="*/ 1091931 h 1378283"/>
                <a:gd name="connsiteX18" fmla="*/ 983709 w 1371737"/>
                <a:gd name="connsiteY18" fmla="*/ 1091931 h 1378283"/>
                <a:gd name="connsiteX19" fmla="*/ 983709 w 1371737"/>
                <a:gd name="connsiteY19" fmla="*/ 858779 h 1378283"/>
                <a:gd name="connsiteX20" fmla="*/ 1031533 w 1371737"/>
                <a:gd name="connsiteY20" fmla="*/ 813290 h 1378283"/>
                <a:gd name="connsiteX21" fmla="*/ 1077010 w 1371737"/>
                <a:gd name="connsiteY21" fmla="*/ 858779 h 1378283"/>
                <a:gd name="connsiteX22" fmla="*/ 1077010 w 1371737"/>
                <a:gd name="connsiteY22" fmla="*/ 1091931 h 1378283"/>
                <a:gd name="connsiteX23" fmla="*/ 1140129 w 1371737"/>
                <a:gd name="connsiteY23" fmla="*/ 1091931 h 1378283"/>
                <a:gd name="connsiteX24" fmla="*/ 1140129 w 1371737"/>
                <a:gd name="connsiteY24" fmla="*/ 1331541 h 1378283"/>
                <a:gd name="connsiteX25" fmla="*/ 1186764 w 1371737"/>
                <a:gd name="connsiteY25" fmla="*/ 1378178 h 1378283"/>
                <a:gd name="connsiteX26" fmla="*/ 1186764 w 1371737"/>
                <a:gd name="connsiteY26" fmla="*/ 1378178 h 1378283"/>
                <a:gd name="connsiteX27" fmla="*/ 1233430 w 1371737"/>
                <a:gd name="connsiteY27" fmla="*/ 1331570 h 1378283"/>
                <a:gd name="connsiteX28" fmla="*/ 1233430 w 1371737"/>
                <a:gd name="connsiteY28" fmla="*/ 1331541 h 1378283"/>
                <a:gd name="connsiteX29" fmla="*/ 1233430 w 1371737"/>
                <a:gd name="connsiteY29" fmla="*/ 1091931 h 137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71737" h="1378283">
                  <a:moveTo>
                    <a:pt x="1371571" y="1091931"/>
                  </a:moveTo>
                  <a:cubicBezTo>
                    <a:pt x="1371571" y="488790"/>
                    <a:pt x="882645" y="-106"/>
                    <a:pt x="279533" y="-106"/>
                  </a:cubicBezTo>
                  <a:lnTo>
                    <a:pt x="279533" y="138122"/>
                  </a:lnTo>
                  <a:lnTo>
                    <a:pt x="519231" y="138122"/>
                  </a:lnTo>
                  <a:cubicBezTo>
                    <a:pt x="544982" y="138122"/>
                    <a:pt x="565868" y="159001"/>
                    <a:pt x="565868" y="184758"/>
                  </a:cubicBezTo>
                  <a:lnTo>
                    <a:pt x="565868" y="184758"/>
                  </a:lnTo>
                  <a:cubicBezTo>
                    <a:pt x="565897" y="210515"/>
                    <a:pt x="545011" y="231405"/>
                    <a:pt x="519260" y="231423"/>
                  </a:cubicBezTo>
                  <a:cubicBezTo>
                    <a:pt x="519260" y="231423"/>
                    <a:pt x="519231" y="231423"/>
                    <a:pt x="519231" y="231423"/>
                  </a:cubicBezTo>
                  <a:lnTo>
                    <a:pt x="279620" y="231423"/>
                  </a:lnTo>
                  <a:lnTo>
                    <a:pt x="279620" y="294541"/>
                  </a:lnTo>
                  <a:lnTo>
                    <a:pt x="46469" y="294541"/>
                  </a:lnTo>
                  <a:cubicBezTo>
                    <a:pt x="20718" y="294541"/>
                    <a:pt x="-167" y="315420"/>
                    <a:pt x="-167" y="341177"/>
                  </a:cubicBezTo>
                  <a:lnTo>
                    <a:pt x="-167" y="341177"/>
                  </a:lnTo>
                  <a:cubicBezTo>
                    <a:pt x="-196" y="366934"/>
                    <a:pt x="20689" y="387825"/>
                    <a:pt x="46440" y="387842"/>
                  </a:cubicBezTo>
                  <a:cubicBezTo>
                    <a:pt x="46440" y="387842"/>
                    <a:pt x="46469" y="387842"/>
                    <a:pt x="46469" y="387842"/>
                  </a:cubicBezTo>
                  <a:lnTo>
                    <a:pt x="279620" y="387842"/>
                  </a:lnTo>
                  <a:lnTo>
                    <a:pt x="279620" y="519900"/>
                  </a:lnTo>
                  <a:cubicBezTo>
                    <a:pt x="595529" y="519900"/>
                    <a:pt x="851622" y="775993"/>
                    <a:pt x="851622" y="1091931"/>
                  </a:cubicBezTo>
                  <a:lnTo>
                    <a:pt x="983709" y="1091931"/>
                  </a:lnTo>
                  <a:lnTo>
                    <a:pt x="983709" y="858779"/>
                  </a:lnTo>
                  <a:cubicBezTo>
                    <a:pt x="984347" y="833014"/>
                    <a:pt x="1005753" y="812650"/>
                    <a:pt x="1031533" y="813290"/>
                  </a:cubicBezTo>
                  <a:cubicBezTo>
                    <a:pt x="1056386" y="813910"/>
                    <a:pt x="1076402" y="833917"/>
                    <a:pt x="1077010" y="858779"/>
                  </a:cubicBezTo>
                  <a:lnTo>
                    <a:pt x="1077010" y="1091931"/>
                  </a:lnTo>
                  <a:lnTo>
                    <a:pt x="1140129" y="1091931"/>
                  </a:lnTo>
                  <a:lnTo>
                    <a:pt x="1140129" y="1331541"/>
                  </a:lnTo>
                  <a:cubicBezTo>
                    <a:pt x="1140129" y="1357299"/>
                    <a:pt x="1161013" y="1378178"/>
                    <a:pt x="1186764" y="1378178"/>
                  </a:cubicBezTo>
                  <a:lnTo>
                    <a:pt x="1186764" y="1378178"/>
                  </a:lnTo>
                  <a:cubicBezTo>
                    <a:pt x="1212516" y="1378195"/>
                    <a:pt x="1233401" y="1357328"/>
                    <a:pt x="1233430" y="1331570"/>
                  </a:cubicBezTo>
                  <a:cubicBezTo>
                    <a:pt x="1233430" y="1331562"/>
                    <a:pt x="1233430" y="1331550"/>
                    <a:pt x="1233430" y="1331541"/>
                  </a:cubicBezTo>
                  <a:lnTo>
                    <a:pt x="1233430" y="109193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FC37FFEE-37C2-B6F4-F411-7CB9B1129615}"/>
                </a:ext>
              </a:extLst>
            </p:cNvPr>
            <p:cNvSpPr/>
            <p:nvPr/>
          </p:nvSpPr>
          <p:spPr>
            <a:xfrm>
              <a:off x="5553648" y="3285201"/>
              <a:ext cx="2832317" cy="2819041"/>
            </a:xfrm>
            <a:custGeom>
              <a:avLst/>
              <a:gdLst>
                <a:gd name="connsiteX0" fmla="*/ 1239889 w 1378284"/>
                <a:gd name="connsiteY0" fmla="*/ 279681 h 1371824"/>
                <a:gd name="connsiteX1" fmla="*/ 1239889 w 1378284"/>
                <a:gd name="connsiteY1" fmla="*/ 519292 h 1371824"/>
                <a:gd name="connsiteX2" fmla="*/ 1192065 w 1378284"/>
                <a:gd name="connsiteY2" fmla="*/ 564781 h 1371824"/>
                <a:gd name="connsiteX3" fmla="*/ 1146588 w 1378284"/>
                <a:gd name="connsiteY3" fmla="*/ 519292 h 1371824"/>
                <a:gd name="connsiteX4" fmla="*/ 1146588 w 1378284"/>
                <a:gd name="connsiteY4" fmla="*/ 279681 h 1371824"/>
                <a:gd name="connsiteX5" fmla="*/ 1083470 w 1378284"/>
                <a:gd name="connsiteY5" fmla="*/ 279681 h 1371824"/>
                <a:gd name="connsiteX6" fmla="*/ 1083470 w 1378284"/>
                <a:gd name="connsiteY6" fmla="*/ 46530 h 1371824"/>
                <a:gd name="connsiteX7" fmla="*/ 1036833 w 1378284"/>
                <a:gd name="connsiteY7" fmla="*/ -106 h 1371824"/>
                <a:gd name="connsiteX8" fmla="*/ 1036804 w 1378284"/>
                <a:gd name="connsiteY8" fmla="*/ -106 h 1371824"/>
                <a:gd name="connsiteX9" fmla="*/ 1036804 w 1378284"/>
                <a:gd name="connsiteY9" fmla="*/ -106 h 1371824"/>
                <a:gd name="connsiteX10" fmla="*/ 990169 w 1378284"/>
                <a:gd name="connsiteY10" fmla="*/ 46530 h 1371824"/>
                <a:gd name="connsiteX11" fmla="*/ 990169 w 1378284"/>
                <a:gd name="connsiteY11" fmla="*/ 279681 h 1371824"/>
                <a:gd name="connsiteX12" fmla="*/ 858081 w 1378284"/>
                <a:gd name="connsiteY12" fmla="*/ 279681 h 1371824"/>
                <a:gd name="connsiteX13" fmla="*/ 286080 w 1378284"/>
                <a:gd name="connsiteY13" fmla="*/ 851682 h 1371824"/>
                <a:gd name="connsiteX14" fmla="*/ 286080 w 1378284"/>
                <a:gd name="connsiteY14" fmla="*/ 983741 h 1371824"/>
                <a:gd name="connsiteX15" fmla="*/ 519231 w 1378284"/>
                <a:gd name="connsiteY15" fmla="*/ 983741 h 1371824"/>
                <a:gd name="connsiteX16" fmla="*/ 565868 w 1378284"/>
                <a:gd name="connsiteY16" fmla="*/ 1030377 h 1371824"/>
                <a:gd name="connsiteX17" fmla="*/ 565868 w 1378284"/>
                <a:gd name="connsiteY17" fmla="*/ 1030406 h 1371824"/>
                <a:gd name="connsiteX18" fmla="*/ 565868 w 1378284"/>
                <a:gd name="connsiteY18" fmla="*/ 1030406 h 1371824"/>
                <a:gd name="connsiteX19" fmla="*/ 519231 w 1378284"/>
                <a:gd name="connsiteY19" fmla="*/ 1077042 h 1371824"/>
                <a:gd name="connsiteX20" fmla="*/ 286080 w 1378284"/>
                <a:gd name="connsiteY20" fmla="*/ 1077042 h 1371824"/>
                <a:gd name="connsiteX21" fmla="*/ 286080 w 1378284"/>
                <a:gd name="connsiteY21" fmla="*/ 1140160 h 1371824"/>
                <a:gd name="connsiteX22" fmla="*/ 46469 w 1378284"/>
                <a:gd name="connsiteY22" fmla="*/ 1140160 h 1371824"/>
                <a:gd name="connsiteX23" fmla="*/ -167 w 1378284"/>
                <a:gd name="connsiteY23" fmla="*/ 1186796 h 1371824"/>
                <a:gd name="connsiteX24" fmla="*/ -167 w 1378284"/>
                <a:gd name="connsiteY24" fmla="*/ 1186825 h 1371824"/>
                <a:gd name="connsiteX25" fmla="*/ -167 w 1378284"/>
                <a:gd name="connsiteY25" fmla="*/ 1186825 h 1371824"/>
                <a:gd name="connsiteX26" fmla="*/ 46469 w 1378284"/>
                <a:gd name="connsiteY26" fmla="*/ 1233461 h 1371824"/>
                <a:gd name="connsiteX27" fmla="*/ 286080 w 1378284"/>
                <a:gd name="connsiteY27" fmla="*/ 1233461 h 1371824"/>
                <a:gd name="connsiteX28" fmla="*/ 286080 w 1378284"/>
                <a:gd name="connsiteY28" fmla="*/ 1371718 h 1371824"/>
                <a:gd name="connsiteX29" fmla="*/ 1378117 w 1378284"/>
                <a:gd name="connsiteY29" fmla="*/ 279681 h 13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78284" h="1371824">
                  <a:moveTo>
                    <a:pt x="1239889" y="279681"/>
                  </a:moveTo>
                  <a:lnTo>
                    <a:pt x="1239889" y="519292"/>
                  </a:lnTo>
                  <a:cubicBezTo>
                    <a:pt x="1239252" y="545058"/>
                    <a:pt x="1217845" y="565421"/>
                    <a:pt x="1192065" y="564781"/>
                  </a:cubicBezTo>
                  <a:cubicBezTo>
                    <a:pt x="1167212" y="564161"/>
                    <a:pt x="1147196" y="544154"/>
                    <a:pt x="1146588" y="519292"/>
                  </a:cubicBezTo>
                  <a:lnTo>
                    <a:pt x="1146588" y="279681"/>
                  </a:lnTo>
                  <a:lnTo>
                    <a:pt x="1083470" y="279681"/>
                  </a:lnTo>
                  <a:lnTo>
                    <a:pt x="1083470" y="46530"/>
                  </a:lnTo>
                  <a:cubicBezTo>
                    <a:pt x="1083470" y="20773"/>
                    <a:pt x="1062585" y="-106"/>
                    <a:pt x="1036833" y="-106"/>
                  </a:cubicBezTo>
                  <a:cubicBezTo>
                    <a:pt x="1036833" y="-106"/>
                    <a:pt x="1036804" y="-106"/>
                    <a:pt x="1036804" y="-106"/>
                  </a:cubicBezTo>
                  <a:lnTo>
                    <a:pt x="1036804" y="-106"/>
                  </a:lnTo>
                  <a:cubicBezTo>
                    <a:pt x="1011054" y="-106"/>
                    <a:pt x="990169" y="20773"/>
                    <a:pt x="990169" y="46530"/>
                  </a:cubicBezTo>
                  <a:lnTo>
                    <a:pt x="990169" y="279681"/>
                  </a:lnTo>
                  <a:lnTo>
                    <a:pt x="858081" y="279681"/>
                  </a:lnTo>
                  <a:cubicBezTo>
                    <a:pt x="858081" y="595590"/>
                    <a:pt x="601989" y="851682"/>
                    <a:pt x="286080" y="851682"/>
                  </a:cubicBezTo>
                  <a:lnTo>
                    <a:pt x="286080" y="983741"/>
                  </a:lnTo>
                  <a:lnTo>
                    <a:pt x="519231" y="983741"/>
                  </a:lnTo>
                  <a:cubicBezTo>
                    <a:pt x="544982" y="983741"/>
                    <a:pt x="565868" y="1004620"/>
                    <a:pt x="565868" y="1030377"/>
                  </a:cubicBezTo>
                  <a:cubicBezTo>
                    <a:pt x="565868" y="1030386"/>
                    <a:pt x="565868" y="1030397"/>
                    <a:pt x="565868" y="1030406"/>
                  </a:cubicBezTo>
                  <a:lnTo>
                    <a:pt x="565868" y="1030406"/>
                  </a:lnTo>
                  <a:cubicBezTo>
                    <a:pt x="565868" y="1056163"/>
                    <a:pt x="544982" y="1077042"/>
                    <a:pt x="519231" y="1077042"/>
                  </a:cubicBezTo>
                  <a:lnTo>
                    <a:pt x="286080" y="1077042"/>
                  </a:lnTo>
                  <a:lnTo>
                    <a:pt x="286080" y="1140160"/>
                  </a:lnTo>
                  <a:lnTo>
                    <a:pt x="46469" y="1140160"/>
                  </a:lnTo>
                  <a:cubicBezTo>
                    <a:pt x="20717" y="1140160"/>
                    <a:pt x="-167" y="1161039"/>
                    <a:pt x="-167" y="1186796"/>
                  </a:cubicBezTo>
                  <a:cubicBezTo>
                    <a:pt x="-167" y="1186805"/>
                    <a:pt x="-167" y="1186816"/>
                    <a:pt x="-167" y="1186825"/>
                  </a:cubicBezTo>
                  <a:lnTo>
                    <a:pt x="-167" y="1186825"/>
                  </a:lnTo>
                  <a:cubicBezTo>
                    <a:pt x="-167" y="1212582"/>
                    <a:pt x="20717" y="1233461"/>
                    <a:pt x="46469" y="1233461"/>
                  </a:cubicBezTo>
                  <a:lnTo>
                    <a:pt x="286080" y="1233461"/>
                  </a:lnTo>
                  <a:lnTo>
                    <a:pt x="286080" y="1371718"/>
                  </a:lnTo>
                  <a:cubicBezTo>
                    <a:pt x="889191" y="1371718"/>
                    <a:pt x="1378117" y="882793"/>
                    <a:pt x="1378117" y="279681"/>
                  </a:cubicBezTo>
                  <a:close/>
                </a:path>
              </a:pathLst>
            </a:custGeom>
            <a:solidFill>
              <a:srgbClr val="67B0FF"/>
            </a:solidFill>
            <a:ln w="2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FCB38832-A09C-ACC5-EEC7-F9EB860A1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861162" y="2095655"/>
              <a:ext cx="553368" cy="553368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EE6A5C1-A528-51B5-134D-4620C5A1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768258" y="4779208"/>
              <a:ext cx="553368" cy="553368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5BF5B52D-62CC-B3A1-F59C-5AAEF2B30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917241" y="4779208"/>
              <a:ext cx="553368" cy="55336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3796C1A-DF1B-F165-7C4A-EB2B18DB2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773486" y="2098930"/>
              <a:ext cx="548140" cy="54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27525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Wingdings</vt:lpstr>
      <vt:lpstr>Office Theme</vt:lpstr>
      <vt:lpstr>Last 6-Month 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6-Month Highlights</dc:title>
  <dc:creator>Bhaskar Dey</dc:creator>
  <cp:lastModifiedBy>Harvinder Singh59</cp:lastModifiedBy>
  <cp:revision>2</cp:revision>
  <dcterms:created xsi:type="dcterms:W3CDTF">2024-11-05T13:42:48Z</dcterms:created>
  <dcterms:modified xsi:type="dcterms:W3CDTF">2024-11-06T11:20:40Z</dcterms:modified>
</cp:coreProperties>
</file>