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884" r:id="rId5"/>
    <p:sldMasterId id="2147483935" r:id="rId6"/>
  </p:sldMasterIdLst>
  <p:notesMasterIdLst>
    <p:notesMasterId r:id="rId8"/>
  </p:notesMasterIdLst>
  <p:sldIdLst>
    <p:sldId id="1620" r:id="rId7"/>
  </p:sldIdLst>
  <p:sldSz cx="12192000" cy="6858000"/>
  <p:notesSz cx="6858000" cy="9144000"/>
  <p:defaultTextStyle>
    <a:defPPr>
      <a:defRPr lang="sv-SE"/>
    </a:defPPr>
    <a:lvl1pPr marL="0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56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115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171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227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283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342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398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454" algn="l" defTabSz="914115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BBFF59B-ABC1-731E-C38F-D5F9EE0CEE22}" name="Joakim Fernstad" initials="JF" userId="S::joakim.fernstad@qrtech.se::d822f530-d2df-4086-99ca-629311641d13" providerId="AD"/>
  <p188:author id="{8CF746AD-F3A4-1D63-FF73-0625CBCC8AEF}" name="Helena Reimeringer" initials="HR" userId="S::helena.reimeringer@qrtech.se::b3838fa9-5114-47b8-b819-e336b65b28b3" providerId="AD"/>
  <p188:author id="{ADAF32E7-B0AB-31B5-032C-0CDE4E9C265E}" name="Claes Pettersson" initials="CP" userId="S::claes.pettersson@qrtech.se::fe7a491e-6515-4b4f-ac30-1685957dcb9e" providerId="AD"/>
  <p188:author id="{8B5A42EF-7C39-51F6-704B-C553C37E45CC}" name="Daniel Röjnemark" initials="DR" userId="S::daniel.rojnemark@qrtech.se::4d07d2a3-7e21-4a1a-b10d-ae6c731ccb2e" providerId="AD"/>
  <p188:author id="{004B20FD-1C1E-4A3B-4ED3-B188F0788ACB}" name="Roger Kanstrup" initials="RK" userId="S::roger.kanstrup@qrtech.se::a527c825-d834-45fe-b730-c1148ea3b3c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ästanvändare" initials="Gä" lastIdx="10" clrIdx="0">
    <p:extLst>
      <p:ext uri="{19B8F6BF-5375-455C-9EA6-DF929625EA0E}">
        <p15:presenceInfo xmlns:p15="http://schemas.microsoft.com/office/powerpoint/2012/main" userId="S::urn:spo:anon#dcc84078aaadc26fdd36524dcedb50dc76203c7d3bdc62ba2de4a9a6011130e8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B4FFEC"/>
    <a:srgbClr val="212121"/>
    <a:srgbClr val="4D4D4D"/>
    <a:srgbClr val="C150C9"/>
    <a:srgbClr val="008765"/>
    <a:srgbClr val="FF9600"/>
    <a:srgbClr val="71007B"/>
    <a:srgbClr val="F7F5F2"/>
    <a:srgbClr val="8C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66" Type="http://schemas.microsoft.com/office/2018/10/relationships/authors" Target="author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10801-C68E-184B-8906-8B1CCDB8144B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3B1F2-A83B-F842-B009-520C5EFD50A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812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6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1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2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83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98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54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3B1F2-A83B-F842-B009-520C5EFD50A4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73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1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D012A630-F4E5-C456-5B5D-680339EA7E30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/>
              <a:pPr/>
              <a:t>‹#›</a:t>
            </a:fld>
            <a:endParaRPr lang="sv-SE" sz="799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6C1543-7649-7A48-798B-EE411B85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4" y="368303"/>
            <a:ext cx="11464925" cy="126047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spc="-21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FFF3C3-DA44-FC04-0B6F-C22B8EF6B4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424" y="6490999"/>
            <a:ext cx="1173600" cy="2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01329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D012A630-F4E5-C456-5B5D-680339EA7E30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/>
              <a:pPr/>
              <a:t>‹#›</a:t>
            </a:fld>
            <a:endParaRPr lang="sv-SE" sz="799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6C1543-7649-7A48-798B-EE411B85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5" y="368304"/>
            <a:ext cx="11464925" cy="126047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spc="-21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FFF3C3-DA44-FC04-0B6F-C22B8EF6B4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24" y="6491000"/>
            <a:ext cx="1173600" cy="2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9418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08AB74-75D7-49BE-B9AC-653E7CF10BE0}"/>
              </a:ext>
            </a:extLst>
          </p:cNvPr>
          <p:cNvSpPr/>
          <p:nvPr userDrawn="1"/>
        </p:nvSpPr>
        <p:spPr>
          <a:xfrm>
            <a:off x="4332292" y="188915"/>
            <a:ext cx="7667624" cy="63103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D012A630-F4E5-C456-5B5D-680339EA7E30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/>
              <a:pPr/>
              <a:t>‹#›</a:t>
            </a:fld>
            <a:endParaRPr lang="sv-SE" sz="799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6C1543-7649-7A48-798B-EE411B858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00" y="1015876"/>
            <a:ext cx="3508376" cy="2689693"/>
          </a:xfrm>
          <a:prstGeom prst="rect">
            <a:avLst/>
          </a:prstGeom>
        </p:spPr>
        <p:txBody>
          <a:bodyPr lIns="0" tIns="0" rIns="0" bIns="0"/>
          <a:lstStyle>
            <a:lvl1pPr>
              <a:defRPr sz="3998" spc="-21" baseline="0"/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6A7B8-50E1-E324-F5B3-96BE2F605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0618" y="1628778"/>
            <a:ext cx="7189910" cy="435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1pPr>
            <a:lvl2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2pPr>
            <a:lvl3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3pPr>
            <a:lvl4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4pPr>
            <a:lvl5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FFF3C3-DA44-FC04-0B6F-C22B8EF6B4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24" y="6491000"/>
            <a:ext cx="1173600" cy="2338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9BE4A-E45B-E543-9761-FB68FB5C27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618" y="368305"/>
            <a:ext cx="7189910" cy="716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98">
                <a:solidFill>
                  <a:schemeClr val="accent1"/>
                </a:solidFill>
              </a:defRPr>
            </a:lvl1pPr>
            <a:lvl2pPr marL="457092" indent="0">
              <a:buNone/>
              <a:defRPr/>
            </a:lvl2pPr>
            <a:lvl3pPr marL="914185" indent="0">
              <a:buNone/>
              <a:defRPr/>
            </a:lvl3pPr>
            <a:lvl4pPr marL="1371276" indent="0">
              <a:buNone/>
              <a:defRPr/>
            </a:lvl4pPr>
            <a:lvl5pPr marL="1828367" indent="0">
              <a:buNone/>
              <a:defRPr/>
            </a:lvl5pPr>
          </a:lstStyle>
          <a:p>
            <a:pPr lvl="0"/>
            <a:r>
              <a:rPr lang="en-GB" dirty="0"/>
              <a:t>January 1, 2024</a:t>
            </a:r>
            <a:endParaRPr lang="en-SE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A73ED8-B5C0-5D3B-A3D8-37C1CE47DA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955" y="368306"/>
            <a:ext cx="3508376" cy="8874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998">
                <a:solidFill>
                  <a:schemeClr val="accent1"/>
                </a:solidFill>
              </a:defRPr>
            </a:lvl1pPr>
            <a:lvl2pPr marL="457092" indent="0">
              <a:buNone/>
              <a:defRPr/>
            </a:lvl2pPr>
            <a:lvl3pPr marL="914185" indent="0">
              <a:buNone/>
              <a:defRPr/>
            </a:lvl3pPr>
            <a:lvl4pPr marL="1371276" indent="0">
              <a:buNone/>
              <a:defRPr/>
            </a:lvl4pPr>
            <a:lvl5pPr marL="1828367" indent="0">
              <a:buNone/>
              <a:defRPr/>
            </a:lvl5pPr>
          </a:lstStyle>
          <a:p>
            <a:pPr lvl="0"/>
            <a:r>
              <a:rPr lang="en-GB" dirty="0" err="1"/>
              <a:t>eClerx</a:t>
            </a:r>
            <a:r>
              <a:rPr lang="en-GB" dirty="0"/>
              <a:t> Digital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79993262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text and image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D012A630-F4E5-C456-5B5D-680339EA7E30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/>
              <a:pPr/>
              <a:t>‹#›</a:t>
            </a:fld>
            <a:endParaRPr lang="sv-SE" sz="799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6C1543-7649-7A48-798B-EE411B85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8306"/>
            <a:ext cx="11464924" cy="180046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6A7B8-50E1-E324-F5B3-96BE2F605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5" y="2492376"/>
            <a:ext cx="3508375" cy="379569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EAD00-DD4D-87AC-1AD3-2CFF02693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32291" y="2492376"/>
            <a:ext cx="7488236" cy="39973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S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01E779-7515-8C86-2F18-BBC39FF084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24" y="6491000"/>
            <a:ext cx="1173600" cy="2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2061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CFF62BE-5B30-F708-8B59-0AC7F3249AB6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/>
              <a:pPr/>
              <a:t>‹#›</a:t>
            </a:fld>
            <a:endParaRPr lang="sv-SE" sz="799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F7EB6A-6346-12D9-9BFB-8DF307068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24" y="6491000"/>
            <a:ext cx="1173600" cy="2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9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08AB74-75D7-49BE-B9AC-653E7CF10BE0}"/>
              </a:ext>
            </a:extLst>
          </p:cNvPr>
          <p:cNvSpPr/>
          <p:nvPr userDrawn="1"/>
        </p:nvSpPr>
        <p:spPr>
          <a:xfrm>
            <a:off x="4332292" y="188914"/>
            <a:ext cx="7667624" cy="63103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D012A630-F4E5-C456-5B5D-680339EA7E30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/>
              <a:pPr/>
              <a:t>‹#›</a:t>
            </a:fld>
            <a:endParaRPr lang="sv-SE" sz="799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6C1543-7649-7A48-798B-EE411B858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00" y="1015875"/>
            <a:ext cx="3508376" cy="2689693"/>
          </a:xfrm>
          <a:prstGeom prst="rect">
            <a:avLst/>
          </a:prstGeom>
        </p:spPr>
        <p:txBody>
          <a:bodyPr lIns="0" tIns="0" rIns="0" bIns="0"/>
          <a:lstStyle>
            <a:lvl1pPr>
              <a:defRPr sz="3998" spc="-21" baseline="0"/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6A7B8-50E1-E324-F5B3-96BE2F605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0617" y="1628777"/>
            <a:ext cx="7189911" cy="435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1pPr>
            <a:lvl2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2pPr>
            <a:lvl3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3pPr>
            <a:lvl4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4pPr>
            <a:lvl5pPr>
              <a:lnSpc>
                <a:spcPct val="140000"/>
              </a:lnSpc>
              <a:buClr>
                <a:schemeClr val="accent1"/>
              </a:buClr>
              <a:defRPr sz="2398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FFF3C3-DA44-FC04-0B6F-C22B8EF6B4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424" y="6490999"/>
            <a:ext cx="1173600" cy="2338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9BE4A-E45B-E543-9761-FB68FB5C27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617" y="368304"/>
            <a:ext cx="7189911" cy="716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98">
                <a:solidFill>
                  <a:schemeClr val="accent1"/>
                </a:solidFill>
              </a:defRPr>
            </a:lvl1pPr>
            <a:lvl2pPr marL="457098" indent="0">
              <a:buNone/>
              <a:defRPr/>
            </a:lvl2pPr>
            <a:lvl3pPr marL="914196" indent="0">
              <a:buNone/>
              <a:defRPr/>
            </a:lvl3pPr>
            <a:lvl4pPr marL="1371293" indent="0">
              <a:buNone/>
              <a:defRPr/>
            </a:lvl4pPr>
            <a:lvl5pPr marL="1828389" indent="0">
              <a:buNone/>
              <a:defRPr/>
            </a:lvl5pPr>
          </a:lstStyle>
          <a:p>
            <a:pPr lvl="0"/>
            <a:r>
              <a:rPr lang="en-GB" dirty="0"/>
              <a:t>January 1, 2024</a:t>
            </a:r>
            <a:endParaRPr lang="en-SE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A73ED8-B5C0-5D3B-A3D8-37C1CE47DA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955" y="368305"/>
            <a:ext cx="3508376" cy="8874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998">
                <a:solidFill>
                  <a:schemeClr val="accent1"/>
                </a:solidFill>
              </a:defRPr>
            </a:lvl1pPr>
            <a:lvl2pPr marL="457098" indent="0">
              <a:buNone/>
              <a:defRPr/>
            </a:lvl2pPr>
            <a:lvl3pPr marL="914196" indent="0">
              <a:buNone/>
              <a:defRPr/>
            </a:lvl3pPr>
            <a:lvl4pPr marL="1371293" indent="0">
              <a:buNone/>
              <a:defRPr/>
            </a:lvl4pPr>
            <a:lvl5pPr marL="1828389" indent="0">
              <a:buNone/>
              <a:defRPr/>
            </a:lvl5pPr>
          </a:lstStyle>
          <a:p>
            <a:pPr lvl="0"/>
            <a:r>
              <a:rPr lang="en-GB" dirty="0" err="1"/>
              <a:t>eClerx</a:t>
            </a:r>
            <a:r>
              <a:rPr lang="en-GB" dirty="0"/>
              <a:t> Digital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26224288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text and image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D012A630-F4E5-C456-5B5D-680339EA7E30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/>
              <a:pPr/>
              <a:t>‹#›</a:t>
            </a:fld>
            <a:endParaRPr lang="sv-SE" sz="799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6C1543-7649-7A48-798B-EE411B85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8305"/>
            <a:ext cx="11464924" cy="1800469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6A7B8-50E1-E324-F5B3-96BE2F605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4" y="2492375"/>
            <a:ext cx="3508375" cy="379569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Aft>
                <a:spcPts val="599"/>
              </a:spcAft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EAD00-DD4D-87AC-1AD3-2CFF02693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32291" y="2492375"/>
            <a:ext cx="7488236" cy="39973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S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01E779-7515-8C86-2F18-BBC39FF084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424" y="6490999"/>
            <a:ext cx="1173600" cy="2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4759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CFF62BE-5B30-F708-8B59-0AC7F3249AB6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/>
              <a:pPr/>
              <a:t>‹#›</a:t>
            </a:fld>
            <a:endParaRPr lang="sv-SE" sz="799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F7EB6A-6346-12D9-9BFB-8DF307068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424" y="6490999"/>
            <a:ext cx="1173600" cy="2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16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CFF62BE-5B30-F708-8B59-0AC7F3249AB6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pPr/>
              <a:t>‹#›</a:t>
            </a:fld>
            <a:endParaRPr lang="sv-SE" sz="799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94C047-0322-5B86-E388-650C64D7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4" y="368300"/>
            <a:ext cx="3508375" cy="2124076"/>
          </a:xfrm>
          <a:prstGeom prst="rect">
            <a:avLst/>
          </a:prstGeom>
        </p:spPr>
        <p:txBody>
          <a:bodyPr lIns="0" tIns="0" rIns="0" bIns="0"/>
          <a:lstStyle>
            <a:lvl1pPr>
              <a:defRPr sz="3599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0F1A822-CBCA-0B06-BFFB-92B3A7C245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32292" y="188912"/>
            <a:ext cx="7667624" cy="63007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S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DAF44A-99EC-0FDF-9B6B-F980E26CB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604" y="2492375"/>
            <a:ext cx="3508375" cy="25485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98" indent="0">
              <a:lnSpc>
                <a:spcPct val="110000"/>
              </a:lnSpc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196" indent="0">
              <a:lnSpc>
                <a:spcPct val="110000"/>
              </a:lnSpc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293" indent="0">
              <a:lnSpc>
                <a:spcPct val="110000"/>
              </a:lnSpc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389" indent="0">
              <a:lnSpc>
                <a:spcPct val="110000"/>
              </a:lnSpc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80A8514-B65B-C85C-0667-CFC7D4B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424" y="6490999"/>
            <a:ext cx="1173600" cy="233821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650CA29-C8E6-0913-EA40-9CC87F9045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602" y="5362050"/>
            <a:ext cx="3508374" cy="324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1"/>
              </a:buClr>
              <a:buNone/>
              <a:defRPr sz="2000">
                <a:solidFill>
                  <a:schemeClr val="accent1"/>
                </a:solidFill>
              </a:defRPr>
            </a:lvl1pPr>
            <a:lvl2pPr marL="457098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196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293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389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Presenter Name and Surname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3CBF75A-98B9-4E6A-6A64-C5F743D8C9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602" y="5695684"/>
            <a:ext cx="3508374" cy="324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1"/>
              </a:buClr>
              <a:buNone/>
              <a:defRPr sz="2000">
                <a:solidFill>
                  <a:schemeClr val="bg1"/>
                </a:solidFill>
              </a:defRPr>
            </a:lvl1pPr>
            <a:lvl2pPr marL="457098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196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293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389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Title of 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8111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arge image,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CFF62BE-5B30-F708-8B59-0AC7F3249AB6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pPr/>
              <a:t>‹#›</a:t>
            </a:fld>
            <a:endParaRPr lang="sv-SE" sz="799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94C047-0322-5B86-E388-650C64D7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4" y="368300"/>
            <a:ext cx="3508375" cy="2124076"/>
          </a:xfrm>
          <a:prstGeom prst="rect">
            <a:avLst/>
          </a:prstGeom>
        </p:spPr>
        <p:txBody>
          <a:bodyPr lIns="0" tIns="0" rIns="0" bIns="0"/>
          <a:lstStyle>
            <a:lvl1pPr>
              <a:defRPr sz="3599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0F1A822-CBCA-0B06-BFFB-92B3A7C245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32292" y="188912"/>
            <a:ext cx="7667624" cy="63007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S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DAF44A-99EC-0FDF-9B6B-F980E26CB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604" y="2492375"/>
            <a:ext cx="3508375" cy="3492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 marL="457098" indent="0">
              <a:lnSpc>
                <a:spcPct val="110000"/>
              </a:lnSpc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196" indent="0">
              <a:lnSpc>
                <a:spcPct val="110000"/>
              </a:lnSpc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293" indent="0">
              <a:lnSpc>
                <a:spcPct val="110000"/>
              </a:lnSpc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389" indent="0">
              <a:lnSpc>
                <a:spcPct val="110000"/>
              </a:lnSpc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80A8514-B65B-C85C-0667-CFC7D4B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424" y="6490999"/>
            <a:ext cx="1173600" cy="2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7452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CFF62BE-5B30-F708-8B59-0AC7F3249AB6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pPr/>
              <a:t>‹#›</a:t>
            </a:fld>
            <a:endParaRPr lang="sv-SE" sz="799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5531108-C582-68EA-43E8-5A064AB0E7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424" y="6490999"/>
            <a:ext cx="1173600" cy="23382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E452D-D83D-9CA1-39E0-A60F7DA4CD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599" y="1628780"/>
            <a:ext cx="11464924" cy="31259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10000"/>
              </a:lnSpc>
              <a:buFontTx/>
              <a:buNone/>
              <a:defRPr sz="2800">
                <a:solidFill>
                  <a:schemeClr val="bg1"/>
                </a:solidFill>
              </a:defRPr>
            </a:lvl1pPr>
            <a:lvl2pPr marL="457098" indent="0" algn="l">
              <a:buFontTx/>
              <a:buNone/>
              <a:defRPr/>
            </a:lvl2pPr>
            <a:lvl3pPr marL="914196" indent="0" algn="l">
              <a:buFontTx/>
              <a:buNone/>
              <a:defRPr/>
            </a:lvl3pPr>
            <a:lvl4pPr marL="1371293" indent="0" algn="l">
              <a:buFontTx/>
              <a:buNone/>
              <a:defRPr/>
            </a:lvl4pPr>
            <a:lvl5pPr marL="1828389" indent="0" algn="l">
              <a:buFontTx/>
              <a:buNone/>
              <a:defRPr/>
            </a:lvl5pPr>
          </a:lstStyle>
          <a:p>
            <a:pPr lvl="0"/>
            <a:r>
              <a:rPr lang="en-GB" dirty="0"/>
              <a:t>“Click here to insert a relevant quote that aligns with the theme or message of your presentation. Choose a quote that resonates with your audience and reinforces the key takeaways you want them to remember.”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7687E-1317-B0E7-E417-CE0DC505F4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604" y="5050215"/>
            <a:ext cx="11464925" cy="63917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098" indent="0">
              <a:buNone/>
              <a:defRPr>
                <a:solidFill>
                  <a:schemeClr val="bg1"/>
                </a:solidFill>
              </a:defRPr>
            </a:lvl2pPr>
            <a:lvl3pPr marL="914196" indent="0">
              <a:buNone/>
              <a:defRPr>
                <a:solidFill>
                  <a:schemeClr val="bg1"/>
                </a:solidFill>
              </a:defRPr>
            </a:lvl3pPr>
            <a:lvl4pPr marL="1371293" indent="0">
              <a:buNone/>
              <a:defRPr>
                <a:solidFill>
                  <a:schemeClr val="bg1"/>
                </a:solidFill>
              </a:defRPr>
            </a:lvl4pPr>
            <a:lvl5pPr marL="182838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Name Surname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227152-EECF-0D1F-5D73-665CD10D11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8" y="5602288"/>
            <a:ext cx="11464925" cy="38258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098" indent="0">
              <a:buNone/>
              <a:defRPr>
                <a:solidFill>
                  <a:schemeClr val="bg1"/>
                </a:solidFill>
              </a:defRPr>
            </a:lvl2pPr>
            <a:lvl3pPr marL="914196" indent="0">
              <a:buNone/>
              <a:defRPr>
                <a:solidFill>
                  <a:schemeClr val="bg1"/>
                </a:solidFill>
              </a:defRPr>
            </a:lvl3pPr>
            <a:lvl4pPr marL="1371293" indent="0">
              <a:buNone/>
              <a:defRPr>
                <a:solidFill>
                  <a:schemeClr val="bg1"/>
                </a:solidFill>
              </a:defRPr>
            </a:lvl4pPr>
            <a:lvl5pPr marL="182838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Title/job description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A2D288-3D76-7EA2-7360-6F15FF060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68300"/>
            <a:ext cx="11449048" cy="12604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098" indent="0">
              <a:buNone/>
              <a:defRPr>
                <a:solidFill>
                  <a:schemeClr val="bg1"/>
                </a:solidFill>
              </a:defRPr>
            </a:lvl2pPr>
            <a:lvl3pPr marL="914196" indent="0">
              <a:buNone/>
              <a:defRPr>
                <a:solidFill>
                  <a:schemeClr val="bg1"/>
                </a:solidFill>
              </a:defRPr>
            </a:lvl3pPr>
            <a:lvl4pPr marL="1371293" indent="0">
              <a:buNone/>
              <a:defRPr>
                <a:solidFill>
                  <a:schemeClr val="bg1"/>
                </a:solidFill>
              </a:defRPr>
            </a:lvl4pPr>
            <a:lvl5pPr marL="182838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here to add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3855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and 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697B9FC-5667-3C3F-B0CE-AA919FDEFC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222" y="-1"/>
            <a:ext cx="12214225" cy="6858001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CFF62BE-5B30-F708-8B59-0AC7F3249AB6}"/>
              </a:ext>
            </a:extLst>
          </p:cNvPr>
          <p:cNvSpPr txBox="1">
            <a:spLocks/>
          </p:cNvSpPr>
          <p:nvPr userDrawn="1"/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z="799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pPr/>
              <a:t>‹#›</a:t>
            </a:fld>
            <a:endParaRPr lang="sv-SE" sz="799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94C047-0322-5B86-E388-650C64D728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01" y="1155027"/>
            <a:ext cx="11464924" cy="1337350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4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Thank you message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80A8514-B65B-C85C-0667-CFC7D4BE1E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5424" y="6490999"/>
            <a:ext cx="1173600" cy="233821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7EE7908-1DBE-0CCA-4D77-8B51FF1CCB5A}"/>
              </a:ext>
            </a:extLst>
          </p:cNvPr>
          <p:cNvSpPr txBox="1">
            <a:spLocks/>
          </p:cNvSpPr>
          <p:nvPr userDrawn="1"/>
        </p:nvSpPr>
        <p:spPr>
          <a:xfrm>
            <a:off x="339729" y="368303"/>
            <a:ext cx="11480801" cy="9366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0" i="0" kern="1200" spc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spc="-40" baseline="0" dirty="0" err="1">
                <a:solidFill>
                  <a:schemeClr val="accent1"/>
                </a:solidFill>
              </a:rPr>
              <a:t>eClerx</a:t>
            </a:r>
            <a:r>
              <a:rPr lang="en-US" sz="4800" spc="-40" baseline="0" dirty="0">
                <a:solidFill>
                  <a:schemeClr val="accent1"/>
                </a:solidFill>
              </a:rPr>
              <a:t> Digital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601C07-DD6C-C8EF-820A-3FBEA9C639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602" y="2523998"/>
            <a:ext cx="3508374" cy="4197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1"/>
              </a:buClr>
              <a:buNone/>
              <a:defRPr sz="1600">
                <a:solidFill>
                  <a:schemeClr val="accent1"/>
                </a:solidFill>
              </a:defRPr>
            </a:lvl1pPr>
            <a:lvl2pPr marL="457098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196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293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389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Contact information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543CDE1-0608-48BB-140B-48F18140EE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602" y="3016567"/>
            <a:ext cx="3508374" cy="15289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1"/>
              </a:buClr>
              <a:buNone/>
              <a:defRPr sz="1600">
                <a:solidFill>
                  <a:schemeClr val="bg1"/>
                </a:solidFill>
              </a:defRPr>
            </a:lvl1pPr>
            <a:lvl2pPr marL="457098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2pPr>
            <a:lvl3pPr marL="914196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3pPr>
            <a:lvl4pPr marL="1371293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4pPr>
            <a:lvl5pPr marL="1828389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Name Surname</a:t>
            </a:r>
          </a:p>
          <a:p>
            <a:pPr lvl="0"/>
            <a:r>
              <a:rPr lang="en-GB" dirty="0"/>
              <a:t>Phone</a:t>
            </a:r>
          </a:p>
          <a:p>
            <a:pPr lvl="0"/>
            <a:r>
              <a:rPr lang="en-GB" dirty="0"/>
              <a:t>email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2542054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08AB74-75D7-49BE-B9AC-653E7CF10BE0}"/>
              </a:ext>
            </a:extLst>
          </p:cNvPr>
          <p:cNvSpPr/>
          <p:nvPr userDrawn="1"/>
        </p:nvSpPr>
        <p:spPr>
          <a:xfrm>
            <a:off x="4332289" y="188913"/>
            <a:ext cx="7667624" cy="63103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D012A630-F4E5-C456-5B5D-680339EA7E30}"/>
              </a:ext>
            </a:extLst>
          </p:cNvPr>
          <p:cNvSpPr txBox="1">
            <a:spLocks/>
          </p:cNvSpPr>
          <p:nvPr userDrawn="1"/>
        </p:nvSpPr>
        <p:spPr>
          <a:xfrm>
            <a:off x="192088" y="6499225"/>
            <a:ext cx="305102" cy="1698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sv-SE"/>
            </a:defPPr>
            <a:lvl1pPr marL="0" algn="l" defTabSz="914400" rtl="0" eaLnBrk="1" latinLnBrk="0" hangingPunct="1">
              <a:defRPr sz="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98B77-332E-004E-BD2A-A6DBBD4442F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6C1543-7649-7A48-798B-EE411B858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00" y="1015873"/>
            <a:ext cx="3508376" cy="2689693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spc="-20" baseline="0"/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6A7B8-50E1-E324-F5B3-96BE2F605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0614" y="1628775"/>
            <a:ext cx="7189911" cy="435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40000"/>
              </a:lnSpc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1pPr>
            <a:lvl2pPr>
              <a:lnSpc>
                <a:spcPct val="140000"/>
              </a:lnSpc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2pPr>
            <a:lvl3pPr>
              <a:lnSpc>
                <a:spcPct val="140000"/>
              </a:lnSpc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3pPr>
            <a:lvl4pPr>
              <a:lnSpc>
                <a:spcPct val="140000"/>
              </a:lnSpc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4pPr>
            <a:lvl5pPr>
              <a:lnSpc>
                <a:spcPct val="140000"/>
              </a:lnSpc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FFF3C3-DA44-FC04-0B6F-C22B8EF6B4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423" y="6490993"/>
            <a:ext cx="1173600" cy="2338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9BE4A-E45B-E543-9761-FB68FB5C27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614" y="368300"/>
            <a:ext cx="7189911" cy="716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January 1, 2024</a:t>
            </a:r>
            <a:endParaRPr lang="en-SE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A73ED8-B5C0-5D3B-A3D8-37C1CE47DA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955" y="368300"/>
            <a:ext cx="3508376" cy="8874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eClerx</a:t>
            </a:r>
            <a:r>
              <a:rPr lang="en-GB" dirty="0"/>
              <a:t> Digital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58592954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0BA994-9AA1-2442-9E40-6DDEEF7D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99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C98B77-332E-004E-BD2A-A6DBBD4442F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9C34DC-0F09-44AA-7A49-A144C14B1BE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499225"/>
            <a:ext cx="1295400" cy="16986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900"/>
              </a:spcAft>
              <a:buFont typeface="Wingdings" pitchFamily="2" charset="2"/>
              <a:buNone/>
            </a:pPr>
            <a:r>
              <a:rPr lang="en-GB" sz="799">
                <a:solidFill>
                  <a:schemeClr val="tx2"/>
                </a:solidFill>
              </a:rPr>
              <a:t>© </a:t>
            </a:r>
            <a:r>
              <a:rPr lang="en-GB" sz="799" err="1">
                <a:solidFill>
                  <a:schemeClr val="tx2"/>
                </a:solidFill>
              </a:rPr>
              <a:t>eClerx</a:t>
            </a:r>
            <a:r>
              <a:rPr lang="en-GB" sz="799">
                <a:solidFill>
                  <a:schemeClr val="tx2"/>
                </a:solidFill>
              </a:rPr>
              <a:t> Digital 2023</a:t>
            </a:r>
          </a:p>
        </p:txBody>
      </p:sp>
    </p:spTree>
    <p:extLst>
      <p:ext uri="{BB962C8B-B14F-4D97-AF65-F5344CB8AC3E}">
        <p14:creationId xmlns:p14="http://schemas.microsoft.com/office/powerpoint/2010/main" val="241986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8" r:id="rId2"/>
    <p:sldLayoutId id="2147483882" r:id="rId3"/>
    <p:sldLayoutId id="2147483852" r:id="rId4"/>
  </p:sldLayoutIdLst>
  <p:transition spd="med">
    <p:pull/>
  </p:transition>
  <p:hf hdr="0" ftr="0" dt="0"/>
  <p:txStyles>
    <p:titleStyle>
      <a:lvl1pPr algn="l" defTabSz="914196" rtl="0" eaLnBrk="1" latinLnBrk="0" hangingPunct="1">
        <a:lnSpc>
          <a:spcPct val="100000"/>
        </a:lnSpc>
        <a:spcBef>
          <a:spcPct val="0"/>
        </a:spcBef>
        <a:buNone/>
        <a:defRPr sz="2398" b="0" i="0" kern="1200" spc="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48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645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743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9840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6938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035" indent="-228548" algn="l" defTabSz="91419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3" indent="-228548" algn="l" defTabSz="91419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8229" indent="-228548" algn="l" defTabSz="91419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5328" indent="-228548" algn="l" defTabSz="91419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4196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3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8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5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1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8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1570" userDrawn="1">
          <p15:clr>
            <a:srgbClr val="F26B43"/>
          </p15:clr>
        </p15:guide>
        <p15:guide id="16" orient="horz" pos="233" userDrawn="1">
          <p15:clr>
            <a:srgbClr val="F26B43"/>
          </p15:clr>
        </p15:guide>
        <p15:guide id="18" orient="horz" pos="3770" userDrawn="1">
          <p15:clr>
            <a:srgbClr val="F26B43"/>
          </p15:clr>
        </p15:guide>
        <p15:guide id="20" pos="224" userDrawn="1">
          <p15:clr>
            <a:srgbClr val="F26B43"/>
          </p15:clr>
        </p15:guide>
        <p15:guide id="21" orient="horz" pos="791" userDrawn="1">
          <p15:clr>
            <a:srgbClr val="F26B43"/>
          </p15:clr>
        </p15:guide>
        <p15:guide id="22" pos="7447" userDrawn="1">
          <p15:clr>
            <a:srgbClr val="F26B43"/>
          </p15:clr>
        </p15:guide>
        <p15:guide id="23" orient="horz" pos="4087" userDrawn="1">
          <p15:clr>
            <a:srgbClr val="F26B43"/>
          </p15:clr>
        </p15:guide>
        <p15:guide id="24" pos="121" userDrawn="1">
          <p15:clr>
            <a:srgbClr val="F26B43"/>
          </p15:clr>
        </p15:guide>
        <p15:guide id="25" orient="horz" pos="119" userDrawn="1">
          <p15:clr>
            <a:srgbClr val="F26B43"/>
          </p15:clr>
        </p15:guide>
        <p15:guide id="26" pos="7559" userDrawn="1">
          <p15:clr>
            <a:srgbClr val="F26B43"/>
          </p15:clr>
        </p15:guide>
        <p15:guide id="27" orient="horz" pos="4201" userDrawn="1">
          <p15:clr>
            <a:srgbClr val="F26B43"/>
          </p15:clr>
        </p15:guide>
        <p15:guide id="32" orient="horz" pos="1026" userDrawn="1">
          <p15:clr>
            <a:srgbClr val="F26B43"/>
          </p15:clr>
        </p15:guide>
        <p15:guide id="35" pos="4929" userDrawn="1">
          <p15:clr>
            <a:srgbClr val="F26B43"/>
          </p15:clr>
        </p15:guide>
        <p15:guide id="36" pos="5247" userDrawn="1">
          <p15:clr>
            <a:srgbClr val="F26B43"/>
          </p15:clr>
        </p15:guide>
        <p15:guide id="38" pos="2729" userDrawn="1">
          <p15:clr>
            <a:srgbClr val="F26B43"/>
          </p15:clr>
        </p15:guide>
        <p15:guide id="39" pos="2433" userDrawn="1">
          <p15:clr>
            <a:srgbClr val="F26B43"/>
          </p15:clr>
        </p15:guide>
        <p15:guide id="41" pos="3682" userDrawn="1">
          <p15:clr>
            <a:srgbClr val="F26B43"/>
          </p15:clr>
        </p15:guide>
        <p15:guide id="42" pos="3998" userDrawn="1">
          <p15:clr>
            <a:srgbClr val="F26B43"/>
          </p15:clr>
        </p15:guide>
        <p15:guide id="43" orient="horz" pos="12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0BA994-9AA1-2442-9E40-6DDEEF7D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99" b="0" i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C98B77-332E-004E-BD2A-A6DBBD4442F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9C34DC-0F09-44AA-7A49-A144C14B1BE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499225"/>
            <a:ext cx="1295400" cy="16986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900"/>
              </a:spcAft>
              <a:buFont typeface="Wingdings" pitchFamily="2" charset="2"/>
              <a:buNone/>
            </a:pPr>
            <a:r>
              <a:rPr lang="en-GB" sz="799">
                <a:solidFill>
                  <a:schemeClr val="accent2">
                    <a:lumMod val="20000"/>
                    <a:lumOff val="80000"/>
                  </a:schemeClr>
                </a:solidFill>
              </a:rPr>
              <a:t>© </a:t>
            </a:r>
            <a:r>
              <a:rPr lang="en-GB" sz="799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eClerx</a:t>
            </a:r>
            <a:r>
              <a:rPr lang="en-GB" sz="799">
                <a:solidFill>
                  <a:schemeClr val="accent2">
                    <a:lumMod val="20000"/>
                    <a:lumOff val="80000"/>
                  </a:schemeClr>
                </a:solidFill>
              </a:rPr>
              <a:t> Digital 2023</a:t>
            </a:r>
          </a:p>
        </p:txBody>
      </p:sp>
    </p:spTree>
    <p:extLst>
      <p:ext uri="{BB962C8B-B14F-4D97-AF65-F5344CB8AC3E}">
        <p14:creationId xmlns:p14="http://schemas.microsoft.com/office/powerpoint/2010/main" val="39112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890" r:id="rId2"/>
    <p:sldLayoutId id="2147483916" r:id="rId3"/>
    <p:sldLayoutId id="2147483912" r:id="rId4"/>
    <p:sldLayoutId id="2147483928" r:id="rId5"/>
  </p:sldLayoutIdLst>
  <p:transition spd="med">
    <p:pull/>
  </p:transition>
  <p:hf hdr="0" ftr="0" dt="0"/>
  <p:txStyles>
    <p:titleStyle>
      <a:lvl1pPr algn="l" defTabSz="914196" rtl="0" eaLnBrk="1" latinLnBrk="0" hangingPunct="1">
        <a:lnSpc>
          <a:spcPct val="100000"/>
        </a:lnSpc>
        <a:spcBef>
          <a:spcPct val="0"/>
        </a:spcBef>
        <a:buNone/>
        <a:defRPr sz="2398" b="0" i="0" kern="1200" spc="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48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645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743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9840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6938" indent="-228548" algn="l" defTabSz="914196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035" indent="-228548" algn="l" defTabSz="91419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3" indent="-228548" algn="l" defTabSz="91419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8229" indent="-228548" algn="l" defTabSz="91419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5328" indent="-228548" algn="l" defTabSz="91419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4196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3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8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5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1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8" algn="l" defTabSz="91419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1570" userDrawn="1">
          <p15:clr>
            <a:srgbClr val="F26B43"/>
          </p15:clr>
        </p15:guide>
        <p15:guide id="16" orient="horz" pos="233" userDrawn="1">
          <p15:clr>
            <a:srgbClr val="F26B43"/>
          </p15:clr>
        </p15:guide>
        <p15:guide id="18" orient="horz" pos="3770" userDrawn="1">
          <p15:clr>
            <a:srgbClr val="F26B43"/>
          </p15:clr>
        </p15:guide>
        <p15:guide id="20" pos="224" userDrawn="1">
          <p15:clr>
            <a:srgbClr val="F26B43"/>
          </p15:clr>
        </p15:guide>
        <p15:guide id="21" orient="horz" pos="791" userDrawn="1">
          <p15:clr>
            <a:srgbClr val="F26B43"/>
          </p15:clr>
        </p15:guide>
        <p15:guide id="22" pos="7447" userDrawn="1">
          <p15:clr>
            <a:srgbClr val="F26B43"/>
          </p15:clr>
        </p15:guide>
        <p15:guide id="23" orient="horz" pos="4087" userDrawn="1">
          <p15:clr>
            <a:srgbClr val="F26B43"/>
          </p15:clr>
        </p15:guide>
        <p15:guide id="24" pos="121" userDrawn="1">
          <p15:clr>
            <a:srgbClr val="F26B43"/>
          </p15:clr>
        </p15:guide>
        <p15:guide id="25" orient="horz" pos="119" userDrawn="1">
          <p15:clr>
            <a:srgbClr val="F26B43"/>
          </p15:clr>
        </p15:guide>
        <p15:guide id="26" pos="7559" userDrawn="1">
          <p15:clr>
            <a:srgbClr val="F26B43"/>
          </p15:clr>
        </p15:guide>
        <p15:guide id="27" orient="horz" pos="4201" userDrawn="1">
          <p15:clr>
            <a:srgbClr val="F26B43"/>
          </p15:clr>
        </p15:guide>
        <p15:guide id="32" orient="horz" pos="1026" userDrawn="1">
          <p15:clr>
            <a:srgbClr val="F26B43"/>
          </p15:clr>
        </p15:guide>
        <p15:guide id="35" pos="4929" userDrawn="1">
          <p15:clr>
            <a:srgbClr val="F26B43"/>
          </p15:clr>
        </p15:guide>
        <p15:guide id="36" pos="5247" userDrawn="1">
          <p15:clr>
            <a:srgbClr val="F26B43"/>
          </p15:clr>
        </p15:guide>
        <p15:guide id="38" pos="2729" userDrawn="1">
          <p15:clr>
            <a:srgbClr val="F26B43"/>
          </p15:clr>
        </p15:guide>
        <p15:guide id="39" pos="2433" userDrawn="1">
          <p15:clr>
            <a:srgbClr val="F26B43"/>
          </p15:clr>
        </p15:guide>
        <p15:guide id="41" pos="3682" userDrawn="1">
          <p15:clr>
            <a:srgbClr val="F26B43"/>
          </p15:clr>
        </p15:guide>
        <p15:guide id="42" pos="3998" userDrawn="1">
          <p15:clr>
            <a:srgbClr val="F26B43"/>
          </p15:clr>
        </p15:guide>
        <p15:guide id="43" orient="horz" pos="127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0BA994-9AA1-2442-9E40-6DDEEF7D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091" y="6499225"/>
            <a:ext cx="305102" cy="1698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99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CC98B77-332E-004E-BD2A-A6DBBD4442F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9C34DC-0F09-44AA-7A49-A144C14B1BE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499225"/>
            <a:ext cx="1295400" cy="16986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C1002B"/>
              </a:buClr>
              <a:buFont typeface="Wingdings" pitchFamily="2" charset="2"/>
              <a:buChar char="§"/>
              <a:defRPr sz="1400" b="0" i="0" kern="1200">
                <a:solidFill>
                  <a:srgbClr val="04080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900"/>
              </a:spcAft>
              <a:buFont typeface="Wingdings" pitchFamily="2" charset="2"/>
              <a:buNone/>
            </a:pPr>
            <a:r>
              <a:rPr lang="en-GB" sz="799">
                <a:solidFill>
                  <a:schemeClr val="tx2"/>
                </a:solidFill>
              </a:rPr>
              <a:t>© </a:t>
            </a:r>
            <a:r>
              <a:rPr lang="en-GB" sz="799" err="1">
                <a:solidFill>
                  <a:schemeClr val="tx2"/>
                </a:solidFill>
              </a:rPr>
              <a:t>eClerx</a:t>
            </a:r>
            <a:r>
              <a:rPr lang="en-GB" sz="799">
                <a:solidFill>
                  <a:schemeClr val="tx2"/>
                </a:solidFill>
              </a:rPr>
              <a:t> Digital 2023</a:t>
            </a:r>
          </a:p>
        </p:txBody>
      </p:sp>
    </p:spTree>
    <p:extLst>
      <p:ext uri="{BB962C8B-B14F-4D97-AF65-F5344CB8AC3E}">
        <p14:creationId xmlns:p14="http://schemas.microsoft.com/office/powerpoint/2010/main" val="38239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ransition spd="med">
    <p:pull/>
  </p:transition>
  <p:hf hdr="0" ftr="0" dt="0"/>
  <p:txStyles>
    <p:titleStyle>
      <a:lvl1pPr algn="l" defTabSz="914185" rtl="0" eaLnBrk="1" latinLnBrk="0" hangingPunct="1">
        <a:lnSpc>
          <a:spcPct val="100000"/>
        </a:lnSpc>
        <a:spcBef>
          <a:spcPct val="0"/>
        </a:spcBef>
        <a:buNone/>
        <a:defRPr sz="2398" b="0" i="0" kern="1200" spc="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45" indent="-228545" algn="l" defTabSz="914185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637" indent="-228545" algn="l" defTabSz="914185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729" indent="-228545" algn="l" defTabSz="914185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9820" indent="-228545" algn="l" defTabSz="914185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6913" indent="-228545" algn="l" defTabSz="914185" rtl="0" eaLnBrk="1" latinLnBrk="0" hangingPunct="1">
        <a:lnSpc>
          <a:spcPct val="130000"/>
        </a:lnSpc>
        <a:spcBef>
          <a:spcPts val="0"/>
        </a:spcBef>
        <a:buClr>
          <a:srgbClr val="C1002B"/>
        </a:buClr>
        <a:buFont typeface="Wingdings" pitchFamily="2" charset="2"/>
        <a:buChar char="§"/>
        <a:defRPr sz="1200" b="0" i="0" kern="1200">
          <a:solidFill>
            <a:schemeClr val="bg1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004" indent="-228545" algn="l" defTabSz="9141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1097" indent="-228545" algn="l" defTabSz="9141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8187" indent="-228545" algn="l" defTabSz="9141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5280" indent="-228545" algn="l" defTabSz="9141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4185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6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7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0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2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9642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6733" algn="l" defTabSz="9141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1571">
          <p15:clr>
            <a:srgbClr val="F26B43"/>
          </p15:clr>
        </p15:guide>
        <p15:guide id="16" orient="horz" pos="233">
          <p15:clr>
            <a:srgbClr val="F26B43"/>
          </p15:clr>
        </p15:guide>
        <p15:guide id="18" orient="horz" pos="3770">
          <p15:clr>
            <a:srgbClr val="F26B43"/>
          </p15:clr>
        </p15:guide>
        <p15:guide id="20" pos="224">
          <p15:clr>
            <a:srgbClr val="F26B43"/>
          </p15:clr>
        </p15:guide>
        <p15:guide id="21" orient="horz" pos="791">
          <p15:clr>
            <a:srgbClr val="F26B43"/>
          </p15:clr>
        </p15:guide>
        <p15:guide id="22" pos="7447">
          <p15:clr>
            <a:srgbClr val="F26B43"/>
          </p15:clr>
        </p15:guide>
        <p15:guide id="23" orient="horz" pos="4087">
          <p15:clr>
            <a:srgbClr val="F26B43"/>
          </p15:clr>
        </p15:guide>
        <p15:guide id="24" pos="121">
          <p15:clr>
            <a:srgbClr val="F26B43"/>
          </p15:clr>
        </p15:guide>
        <p15:guide id="25" orient="horz" pos="119">
          <p15:clr>
            <a:srgbClr val="F26B43"/>
          </p15:clr>
        </p15:guide>
        <p15:guide id="26" pos="7559">
          <p15:clr>
            <a:srgbClr val="F26B43"/>
          </p15:clr>
        </p15:guide>
        <p15:guide id="27" orient="horz" pos="4201">
          <p15:clr>
            <a:srgbClr val="F26B43"/>
          </p15:clr>
        </p15:guide>
        <p15:guide id="32" orient="horz" pos="1025">
          <p15:clr>
            <a:srgbClr val="F26B43"/>
          </p15:clr>
        </p15:guide>
        <p15:guide id="35" pos="4930">
          <p15:clr>
            <a:srgbClr val="F26B43"/>
          </p15:clr>
        </p15:guide>
        <p15:guide id="36" pos="5247">
          <p15:clr>
            <a:srgbClr val="F26B43"/>
          </p15:clr>
        </p15:guide>
        <p15:guide id="38" pos="2729">
          <p15:clr>
            <a:srgbClr val="F26B43"/>
          </p15:clr>
        </p15:guide>
        <p15:guide id="39" pos="2433">
          <p15:clr>
            <a:srgbClr val="F26B43"/>
          </p15:clr>
        </p15:guide>
        <p15:guide id="41" pos="3682">
          <p15:clr>
            <a:srgbClr val="F26B43"/>
          </p15:clr>
        </p15:guide>
        <p15:guide id="42" pos="3998">
          <p15:clr>
            <a:srgbClr val="F26B43"/>
          </p15:clr>
        </p15:guide>
        <p15:guide id="43" orient="horz" pos="12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0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5A9F-2176-3AE7-3E17-5217A90F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</a:t>
            </a:r>
            <a:r>
              <a:rPr lang="en-US" sz="3200" dirty="0" smtClean="0">
                <a:solidFill>
                  <a:schemeClr val="accent1"/>
                </a:solidFill>
              </a:rPr>
              <a:t>Engagement </a:t>
            </a:r>
            <a:r>
              <a:rPr lang="en-US" sz="3200" dirty="0" smtClean="0">
                <a:solidFill>
                  <a:schemeClr val="accent1"/>
                </a:solidFill>
              </a:rPr>
              <a:t>Updates </a:t>
            </a:r>
            <a:r>
              <a:rPr lang="en-US" sz="3200" dirty="0" smtClean="0"/>
              <a:t>with the </a:t>
            </a:r>
            <a:r>
              <a:rPr lang="en-US" sz="3200" dirty="0" smtClean="0"/>
              <a:t>Cox CIAM &amp; Other Projects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8698BD3-638F-4135-1969-33E69ED0B4D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51181" y="1041400"/>
            <a:ext cx="5292725" cy="256488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lIns="180000" tIns="180000" rIns="180000" bIns="180000"/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Tableau BI Dashboard Development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Boosting efficiency and effectiveness of decision making by designing an intuitive dashboard on top of the created data model 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B8698BD3-638F-4135-1969-33E69ED0B4D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6750" y="1054100"/>
            <a:ext cx="5292725" cy="255270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lIns="180000" tIns="180000" rIns="180000" bIns="180000"/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Engineering &amp; Model Development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Creation of Intermediate data staging layer (fact tables) to derive the insights &amp; metrics for the customer profile and activity metrics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8" name="Content Placeholder 3">
            <a:extLst>
              <a:ext uri="{FF2B5EF4-FFF2-40B4-BE49-F238E27FC236}">
                <a16:creationId xmlns:a16="http://schemas.microsoft.com/office/drawing/2014/main" id="{B8698BD3-638F-4135-1969-33E69ED0B4D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6750" y="3803650"/>
            <a:ext cx="5292725" cy="259080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lIns="180000" tIns="180000" rIns="180000" bIns="180000"/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accent5"/>
                </a:solidFill>
                <a:latin typeface="+mn-lt"/>
              </a:rPr>
              <a:t>AWS Glue ETL Support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Leveraging AWS Glue Jobs for data transformation, loading of the data in the desired format in the data staging layer tables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0" name="Content Placeholder 3">
            <a:extLst>
              <a:ext uri="{FF2B5EF4-FFF2-40B4-BE49-F238E27FC236}">
                <a16:creationId xmlns:a16="http://schemas.microsoft.com/office/drawing/2014/main" id="{B8698BD3-638F-4135-1969-33E69ED0B4D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51181" y="3823314"/>
            <a:ext cx="5292725" cy="2590800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lIns="180000" tIns="180000" rIns="180000" bIns="180000"/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Busines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s Focus &amp; Alignment</a:t>
            </a:r>
            <a:endParaRPr lang="en-US" sz="1400" b="1" dirty="0" smtClean="0">
              <a:solidFill>
                <a:schemeClr val="accent3"/>
              </a:solidFill>
              <a:latin typeface="+mn-lt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Fueling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collaboration between the teams through robust project management an agile approach to drive collaboration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40503" y="2043740"/>
            <a:ext cx="4726344" cy="146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62+ Identified Metrics have </a:t>
            </a:r>
            <a:r>
              <a:rPr lang="en-US" sz="1000" dirty="0"/>
              <a:t>been mapped </a:t>
            </a:r>
            <a:r>
              <a:rPr lang="en-US" sz="1000" dirty="0" smtClean="0"/>
              <a:t>to the Tableau dashboard design wireframe and been aligned with the business objectives </a:t>
            </a:r>
            <a:endParaRPr lang="en-US" sz="1000" dirty="0"/>
          </a:p>
          <a:p>
            <a:pPr marL="285750" indent="-28575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Dashboard is connected to the AWS Tables </a:t>
            </a:r>
            <a:r>
              <a:rPr lang="en-US" sz="1000" dirty="0" smtClean="0"/>
              <a:t>for the near real time data refresh and availability of updated metrics based on the data</a:t>
            </a:r>
            <a:endParaRPr lang="en-US" sz="1000" dirty="0"/>
          </a:p>
          <a:p>
            <a:pPr marL="285750" lvl="1" indent="-285750" defTabSz="1216675" fontAlgn="base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Dashboard Metrics &amp; Data Validation is </a:t>
            </a:r>
            <a:r>
              <a:rPr lang="en-US" sz="1000" b="1" dirty="0">
                <a:solidFill>
                  <a:schemeClr val="accent1"/>
                </a:solidFill>
              </a:rPr>
              <a:t>Ongoing </a:t>
            </a:r>
            <a:r>
              <a:rPr lang="en-US" sz="1000" dirty="0" smtClean="0"/>
              <a:t>for inclusion in the dashboard and how the insights are delivered from the data available</a:t>
            </a:r>
            <a:endParaRPr lang="en-US" sz="1000" dirty="0"/>
          </a:p>
          <a:p>
            <a:pPr marL="285750" lvl="1" indent="-285750" defTabSz="1216675" fontAlgn="base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1"/>
                </a:solidFill>
              </a:rPr>
              <a:t>Performance </a:t>
            </a:r>
            <a:r>
              <a:rPr lang="en-US" sz="1000" b="1" dirty="0">
                <a:solidFill>
                  <a:schemeClr val="accent1"/>
                </a:solidFill>
              </a:rPr>
              <a:t>Optimization is Ongoing </a:t>
            </a:r>
            <a:r>
              <a:rPr lang="en-US" sz="1000" dirty="0" smtClean="0"/>
              <a:t>with consideration of data refresh performance and optimizing calculated fields to the ETL layer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E1259"/>
              </a:solidFill>
              <a:effectLst/>
              <a:uLnTx/>
              <a:uFillTx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87118" y="2043740"/>
            <a:ext cx="4380628" cy="146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+</a:t>
            </a: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Fact Tables Created as</a:t>
            </a: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 the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 Data Model</a:t>
            </a: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lang="en-US" sz="1000" dirty="0" smtClean="0"/>
              <a:t>within AWS with data coming from disparate sources like the CRM, Adobe, Octa, etc.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285750" indent="-285750" defTabSz="9144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62+ KPIs/Metrics Identified </a:t>
            </a:r>
            <a:r>
              <a:rPr lang="en-US" sz="1000" dirty="0" smtClean="0"/>
              <a:t>from the data model</a:t>
            </a:r>
            <a:r>
              <a:rPr lang="en-US" sz="1000" b="1" dirty="0" smtClean="0"/>
              <a:t> </a:t>
            </a:r>
            <a:r>
              <a:rPr lang="en-US" sz="1000" dirty="0" smtClean="0"/>
              <a:t>for the consumption with the Tableau Dashboards based on business requirements</a:t>
            </a:r>
            <a:endParaRPr lang="en-US" sz="1000" dirty="0"/>
          </a:p>
          <a:p>
            <a:pPr marL="285750" lvl="1" indent="-285750" defTabSz="1216675" fontAlgn="base">
              <a:spcAft>
                <a:spcPts val="60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Data Validation is Ongoing </a:t>
            </a:r>
            <a:r>
              <a:rPr lang="en-US" sz="1000" dirty="0" smtClean="0"/>
              <a:t>for the Larger/Complete dataset </a:t>
            </a:r>
            <a:r>
              <a:rPr lang="en-US" sz="1000" dirty="0" smtClean="0"/>
              <a:t>for the same to be included in the dashboards</a:t>
            </a:r>
          </a:p>
          <a:p>
            <a:pPr marL="285750" lvl="1" indent="-285750" defTabSz="1216675" fontAlgn="base">
              <a:spcAft>
                <a:spcPts val="60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1">
                    <a:lumMod val="50000"/>
                  </a:schemeClr>
                </a:solidFill>
              </a:rPr>
              <a:t>Data Model </a:t>
            </a: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Optimization is Ongoing </a:t>
            </a:r>
            <a:r>
              <a:rPr lang="en-US" sz="1000" dirty="0" smtClean="0"/>
              <a:t>for the Larger/Complete data set leveraging AWS Glue and partitioning of the dataset with Cox teams</a:t>
            </a:r>
            <a:endParaRPr lang="en-US" sz="1000" dirty="0"/>
          </a:p>
        </p:txBody>
      </p:sp>
      <p:sp>
        <p:nvSpPr>
          <p:cNvPr id="99" name="Rectangle 98"/>
          <p:cNvSpPr/>
          <p:nvPr/>
        </p:nvSpPr>
        <p:spPr>
          <a:xfrm>
            <a:off x="1087118" y="4791886"/>
            <a:ext cx="455397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 defTabSz="914400"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5"/>
                </a:solidFill>
              </a:rPr>
              <a:t>6+ Glue ETL Jobs are being Configured </a:t>
            </a:r>
            <a:r>
              <a:rPr lang="en-US" sz="1000" dirty="0" smtClean="0"/>
              <a:t>for loading the updated data from the source tables into the staging tables</a:t>
            </a:r>
            <a:endParaRPr lang="en-US" sz="1000" dirty="0"/>
          </a:p>
          <a:p>
            <a:pPr marL="285750" indent="-285750" defTabSz="914400"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5"/>
                </a:solidFill>
              </a:rPr>
              <a:t>Glue Jobs are being configured </a:t>
            </a:r>
            <a:r>
              <a:rPr lang="en-US" sz="1000" dirty="0"/>
              <a:t>for the </a:t>
            </a:r>
            <a:r>
              <a:rPr lang="en-US" sz="1000" dirty="0" smtClean="0"/>
              <a:t>transformation of data and creation of view to be ingested into Tableau dashboards</a:t>
            </a:r>
            <a:endParaRPr lang="en-US" sz="1000" dirty="0"/>
          </a:p>
          <a:p>
            <a:pPr marL="285750" lvl="1" indent="-285750" defTabSz="1216675" fontAlgn="base">
              <a:spcAft>
                <a:spcPts val="600"/>
              </a:spcAft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chemeClr val="accent5"/>
                </a:solidFill>
              </a:rPr>
              <a:t>Performance Optimization with Glue </a:t>
            </a:r>
            <a:r>
              <a:rPr lang="en-US" sz="1000" dirty="0" smtClean="0"/>
              <a:t>for ensuring optimal performance of the data models, data ingestion, refresh and dashboards visualizations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6495080" y="4796950"/>
            <a:ext cx="4797819" cy="146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 defTabSz="9144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rgbClr val="71007B"/>
                </a:solidFill>
              </a:rPr>
              <a:t>Targeted Kick Off Meetings </a:t>
            </a:r>
            <a:r>
              <a:rPr lang="en-US" sz="1000" dirty="0">
                <a:solidFill>
                  <a:srgbClr val="0E1259"/>
                </a:solidFill>
              </a:rPr>
              <a:t>for clearly defining the business </a:t>
            </a:r>
            <a:r>
              <a:rPr lang="en-US" sz="1000" dirty="0" smtClean="0">
                <a:solidFill>
                  <a:srgbClr val="0E1259"/>
                </a:solidFill>
              </a:rPr>
              <a:t>objectives, current state and business goals with the engagements </a:t>
            </a:r>
            <a:endParaRPr lang="en-US" sz="1000" dirty="0">
              <a:solidFill>
                <a:srgbClr val="0E1259"/>
              </a:solidFill>
            </a:endParaRPr>
          </a:p>
          <a:p>
            <a:pPr marL="285750" indent="-285750" defTabSz="9144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b="1" dirty="0" smtClean="0">
                <a:solidFill>
                  <a:srgbClr val="71007B"/>
                </a:solidFill>
              </a:rPr>
              <a:t>2 Times a Week Cadence Ongoing </a:t>
            </a:r>
            <a:r>
              <a:rPr lang="en-US" sz="1000" dirty="0" smtClean="0">
                <a:solidFill>
                  <a:srgbClr val="0E1259"/>
                </a:solidFill>
              </a:rPr>
              <a:t>to determine and mine the KPIs that defines the success of the projects</a:t>
            </a:r>
            <a:endParaRPr lang="en-US" sz="1000" dirty="0">
              <a:solidFill>
                <a:srgbClr val="0E1259"/>
              </a:solidFill>
            </a:endParaRPr>
          </a:p>
          <a:p>
            <a:pPr marL="285750" indent="-285750" defTabSz="9144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rgbClr val="71007B"/>
                </a:solidFill>
              </a:rPr>
              <a:t>Weekly Stakeholder Update Cadence </a:t>
            </a:r>
            <a:r>
              <a:rPr lang="en-US" sz="1000" dirty="0" smtClean="0">
                <a:solidFill>
                  <a:srgbClr val="0E1259"/>
                </a:solidFill>
              </a:rPr>
              <a:t>for</a:t>
            </a:r>
            <a:r>
              <a:rPr lang="en-US" sz="1000" b="1" dirty="0" smtClean="0">
                <a:solidFill>
                  <a:srgbClr val="0E1259"/>
                </a:solidFill>
              </a:rPr>
              <a:t> </a:t>
            </a:r>
            <a:r>
              <a:rPr lang="en-US" sz="1000" dirty="0" smtClean="0">
                <a:solidFill>
                  <a:srgbClr val="0E1259"/>
                </a:solidFill>
              </a:rPr>
              <a:t>the Progress Reviews, Risk assessments, and tracking the project status and potential roadblocks</a:t>
            </a:r>
          </a:p>
          <a:p>
            <a:pPr marL="285750" indent="-285750" defTabSz="91440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rgbClr val="71007B"/>
                </a:solidFill>
              </a:rPr>
              <a:t>Successful First Review Completed </a:t>
            </a:r>
            <a:r>
              <a:rPr lang="en-US" sz="1000" dirty="0" smtClean="0">
                <a:solidFill>
                  <a:srgbClr val="0E1259"/>
                </a:solidFill>
              </a:rPr>
              <a:t>with Matt/Scott for the Project progress review and the next steps </a:t>
            </a:r>
            <a:endParaRPr lang="en-US" sz="1000" dirty="0">
              <a:solidFill>
                <a:srgbClr val="0E1259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1F4A11-D4D9-7344-BAC4-6E4867A4F764}"/>
              </a:ext>
            </a:extLst>
          </p:cNvPr>
          <p:cNvCxnSpPr>
            <a:cxnSpLocks/>
          </p:cNvCxnSpPr>
          <p:nvPr/>
        </p:nvCxnSpPr>
        <p:spPr>
          <a:xfrm flipH="1" flipV="1">
            <a:off x="817851" y="3695700"/>
            <a:ext cx="4990523" cy="592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1F4A11-D4D9-7344-BAC4-6E4867A4F764}"/>
              </a:ext>
            </a:extLst>
          </p:cNvPr>
          <p:cNvCxnSpPr>
            <a:cxnSpLocks/>
          </p:cNvCxnSpPr>
          <p:nvPr/>
        </p:nvCxnSpPr>
        <p:spPr>
          <a:xfrm>
            <a:off x="6096000" y="1090512"/>
            <a:ext cx="0" cy="24798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1F4A11-D4D9-7344-BAC4-6E4867A4F764}"/>
              </a:ext>
            </a:extLst>
          </p:cNvPr>
          <p:cNvCxnSpPr>
            <a:cxnSpLocks/>
          </p:cNvCxnSpPr>
          <p:nvPr/>
        </p:nvCxnSpPr>
        <p:spPr>
          <a:xfrm>
            <a:off x="6096000" y="3859112"/>
            <a:ext cx="0" cy="24798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1F4A11-D4D9-7344-BAC4-6E4867A4F764}"/>
              </a:ext>
            </a:extLst>
          </p:cNvPr>
          <p:cNvCxnSpPr>
            <a:cxnSpLocks/>
          </p:cNvCxnSpPr>
          <p:nvPr/>
        </p:nvCxnSpPr>
        <p:spPr>
          <a:xfrm flipH="1" flipV="1">
            <a:off x="6402282" y="3695700"/>
            <a:ext cx="4990523" cy="592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7C25DE-1A5E-46B6-B1C2-DDF779D59DE5}"/>
              </a:ext>
            </a:extLst>
          </p:cNvPr>
          <p:cNvGrpSpPr/>
          <p:nvPr/>
        </p:nvGrpSpPr>
        <p:grpSpPr>
          <a:xfrm>
            <a:off x="5420353" y="2982585"/>
            <a:ext cx="1371600" cy="1371600"/>
            <a:chOff x="3897782" y="1616061"/>
            <a:chExt cx="4488183" cy="4488181"/>
          </a:xfrm>
        </p:grpSpPr>
        <p:sp>
          <p:nvSpPr>
            <p:cNvPr id="17" name="Freeform: Shape 18">
              <a:extLst>
                <a:ext uri="{FF2B5EF4-FFF2-40B4-BE49-F238E27FC236}">
                  <a16:creationId xmlns:a16="http://schemas.microsoft.com/office/drawing/2014/main" id="{3251A63A-1EA0-F86F-8C26-D202656B791C}"/>
                </a:ext>
              </a:extLst>
            </p:cNvPr>
            <p:cNvSpPr/>
            <p:nvPr/>
          </p:nvSpPr>
          <p:spPr>
            <a:xfrm>
              <a:off x="3897961" y="1616061"/>
              <a:ext cx="2832317" cy="2818982"/>
            </a:xfrm>
            <a:custGeom>
              <a:avLst/>
              <a:gdLst>
                <a:gd name="connsiteX0" fmla="*/ 1331481 w 1378284"/>
                <a:gd name="connsiteY0" fmla="*/ 138122 h 1371795"/>
                <a:gd name="connsiteX1" fmla="*/ 1091870 w 1378284"/>
                <a:gd name="connsiteY1" fmla="*/ 138122 h 1371795"/>
                <a:gd name="connsiteX2" fmla="*/ 1091870 w 1378284"/>
                <a:gd name="connsiteY2" fmla="*/ -106 h 1371795"/>
                <a:gd name="connsiteX3" fmla="*/ -167 w 1378284"/>
                <a:gd name="connsiteY3" fmla="*/ 1091931 h 1371795"/>
                <a:gd name="connsiteX4" fmla="*/ 138061 w 1378284"/>
                <a:gd name="connsiteY4" fmla="*/ 1091931 h 1371795"/>
                <a:gd name="connsiteX5" fmla="*/ 138061 w 1378284"/>
                <a:gd name="connsiteY5" fmla="*/ 852291 h 1371795"/>
                <a:gd name="connsiteX6" fmla="*/ 185885 w 1378284"/>
                <a:gd name="connsiteY6" fmla="*/ 806802 h 1371795"/>
                <a:gd name="connsiteX7" fmla="*/ 231362 w 1378284"/>
                <a:gd name="connsiteY7" fmla="*/ 852291 h 1371795"/>
                <a:gd name="connsiteX8" fmla="*/ 231362 w 1378284"/>
                <a:gd name="connsiteY8" fmla="*/ 1091931 h 1371795"/>
                <a:gd name="connsiteX9" fmla="*/ 294480 w 1378284"/>
                <a:gd name="connsiteY9" fmla="*/ 1091931 h 1371795"/>
                <a:gd name="connsiteX10" fmla="*/ 294480 w 1378284"/>
                <a:gd name="connsiteY10" fmla="*/ 1325053 h 1371795"/>
                <a:gd name="connsiteX11" fmla="*/ 341116 w 1378284"/>
                <a:gd name="connsiteY11" fmla="*/ 1371689 h 1371795"/>
                <a:gd name="connsiteX12" fmla="*/ 341145 w 1378284"/>
                <a:gd name="connsiteY12" fmla="*/ 1371689 h 1371795"/>
                <a:gd name="connsiteX13" fmla="*/ 341145 w 1378284"/>
                <a:gd name="connsiteY13" fmla="*/ 1371689 h 1371795"/>
                <a:gd name="connsiteX14" fmla="*/ 387781 w 1378284"/>
                <a:gd name="connsiteY14" fmla="*/ 1325053 h 1371795"/>
                <a:gd name="connsiteX15" fmla="*/ 387781 w 1378284"/>
                <a:gd name="connsiteY15" fmla="*/ 1091931 h 1371795"/>
                <a:gd name="connsiteX16" fmla="*/ 519868 w 1378284"/>
                <a:gd name="connsiteY16" fmla="*/ 1091931 h 1371795"/>
                <a:gd name="connsiteX17" fmla="*/ 1091870 w 1378284"/>
                <a:gd name="connsiteY17" fmla="*/ 519900 h 1371795"/>
                <a:gd name="connsiteX18" fmla="*/ 1091870 w 1378284"/>
                <a:gd name="connsiteY18" fmla="*/ 387842 h 1371795"/>
                <a:gd name="connsiteX19" fmla="*/ 858719 w 1378284"/>
                <a:gd name="connsiteY19" fmla="*/ 387842 h 1371795"/>
                <a:gd name="connsiteX20" fmla="*/ 812082 w 1378284"/>
                <a:gd name="connsiteY20" fmla="*/ 341206 h 1371795"/>
                <a:gd name="connsiteX21" fmla="*/ 812082 w 1378284"/>
                <a:gd name="connsiteY21" fmla="*/ 341177 h 1371795"/>
                <a:gd name="connsiteX22" fmla="*/ 812082 w 1378284"/>
                <a:gd name="connsiteY22" fmla="*/ 341177 h 1371795"/>
                <a:gd name="connsiteX23" fmla="*/ 858719 w 1378284"/>
                <a:gd name="connsiteY23" fmla="*/ 294541 h 1371795"/>
                <a:gd name="connsiteX24" fmla="*/ 1091870 w 1378284"/>
                <a:gd name="connsiteY24" fmla="*/ 294541 h 1371795"/>
                <a:gd name="connsiteX25" fmla="*/ 1091870 w 1378284"/>
                <a:gd name="connsiteY25" fmla="*/ 231423 h 1371795"/>
                <a:gd name="connsiteX26" fmla="*/ 1331481 w 1378284"/>
                <a:gd name="connsiteY26" fmla="*/ 231423 h 1371795"/>
                <a:gd name="connsiteX27" fmla="*/ 1378117 w 1378284"/>
                <a:gd name="connsiteY27" fmla="*/ 184787 h 1371795"/>
                <a:gd name="connsiteX28" fmla="*/ 1378117 w 1378284"/>
                <a:gd name="connsiteY28" fmla="*/ 184758 h 1371795"/>
                <a:gd name="connsiteX29" fmla="*/ 1378117 w 1378284"/>
                <a:gd name="connsiteY29" fmla="*/ 184758 h 1371795"/>
                <a:gd name="connsiteX30" fmla="*/ 1331481 w 1378284"/>
                <a:gd name="connsiteY30" fmla="*/ 138122 h 137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8284" h="1371795">
                  <a:moveTo>
                    <a:pt x="1331481" y="138122"/>
                  </a:moveTo>
                  <a:lnTo>
                    <a:pt x="1091870" y="138122"/>
                  </a:lnTo>
                  <a:lnTo>
                    <a:pt x="1091870" y="-106"/>
                  </a:lnTo>
                  <a:cubicBezTo>
                    <a:pt x="488758" y="-106"/>
                    <a:pt x="-167" y="488790"/>
                    <a:pt x="-167" y="1091931"/>
                  </a:cubicBezTo>
                  <a:lnTo>
                    <a:pt x="138061" y="1091931"/>
                  </a:lnTo>
                  <a:lnTo>
                    <a:pt x="138061" y="852291"/>
                  </a:lnTo>
                  <a:cubicBezTo>
                    <a:pt x="138698" y="826525"/>
                    <a:pt x="160104" y="806162"/>
                    <a:pt x="185885" y="806802"/>
                  </a:cubicBezTo>
                  <a:cubicBezTo>
                    <a:pt x="210738" y="807422"/>
                    <a:pt x="230754" y="827429"/>
                    <a:pt x="231362" y="852291"/>
                  </a:cubicBezTo>
                  <a:lnTo>
                    <a:pt x="231362" y="1091931"/>
                  </a:lnTo>
                  <a:lnTo>
                    <a:pt x="294480" y="1091931"/>
                  </a:lnTo>
                  <a:lnTo>
                    <a:pt x="294480" y="1325053"/>
                  </a:lnTo>
                  <a:cubicBezTo>
                    <a:pt x="294480" y="1350810"/>
                    <a:pt x="315365" y="1371689"/>
                    <a:pt x="341116" y="1371689"/>
                  </a:cubicBezTo>
                  <a:cubicBezTo>
                    <a:pt x="341116" y="1371689"/>
                    <a:pt x="341145" y="1371689"/>
                    <a:pt x="341145" y="1371689"/>
                  </a:cubicBezTo>
                  <a:lnTo>
                    <a:pt x="341145" y="1371689"/>
                  </a:lnTo>
                  <a:cubicBezTo>
                    <a:pt x="366896" y="1371689"/>
                    <a:pt x="387781" y="1350810"/>
                    <a:pt x="387781" y="1325053"/>
                  </a:cubicBezTo>
                  <a:lnTo>
                    <a:pt x="387781" y="1091931"/>
                  </a:lnTo>
                  <a:lnTo>
                    <a:pt x="519868" y="1091931"/>
                  </a:lnTo>
                  <a:cubicBezTo>
                    <a:pt x="519868" y="775993"/>
                    <a:pt x="775961" y="519900"/>
                    <a:pt x="1091870" y="519900"/>
                  </a:cubicBezTo>
                  <a:lnTo>
                    <a:pt x="1091870" y="387842"/>
                  </a:lnTo>
                  <a:lnTo>
                    <a:pt x="858719" y="387842"/>
                  </a:lnTo>
                  <a:cubicBezTo>
                    <a:pt x="832967" y="387842"/>
                    <a:pt x="812082" y="366963"/>
                    <a:pt x="812082" y="341206"/>
                  </a:cubicBezTo>
                  <a:cubicBezTo>
                    <a:pt x="812082" y="341197"/>
                    <a:pt x="812082" y="341186"/>
                    <a:pt x="812082" y="341177"/>
                  </a:cubicBezTo>
                  <a:lnTo>
                    <a:pt x="812082" y="341177"/>
                  </a:lnTo>
                  <a:cubicBezTo>
                    <a:pt x="812082" y="315420"/>
                    <a:pt x="832967" y="294541"/>
                    <a:pt x="858719" y="294541"/>
                  </a:cubicBezTo>
                  <a:lnTo>
                    <a:pt x="1091870" y="294541"/>
                  </a:lnTo>
                  <a:lnTo>
                    <a:pt x="1091870" y="231423"/>
                  </a:lnTo>
                  <a:lnTo>
                    <a:pt x="1331481" y="231423"/>
                  </a:lnTo>
                  <a:cubicBezTo>
                    <a:pt x="1357232" y="231423"/>
                    <a:pt x="1378117" y="210544"/>
                    <a:pt x="1378117" y="184787"/>
                  </a:cubicBezTo>
                  <a:cubicBezTo>
                    <a:pt x="1378117" y="184778"/>
                    <a:pt x="1378117" y="184767"/>
                    <a:pt x="1378117" y="184758"/>
                  </a:cubicBezTo>
                  <a:lnTo>
                    <a:pt x="1378117" y="184758"/>
                  </a:lnTo>
                  <a:cubicBezTo>
                    <a:pt x="1378117" y="159001"/>
                    <a:pt x="1357232" y="138122"/>
                    <a:pt x="1331481" y="138122"/>
                  </a:cubicBezTo>
                  <a:close/>
                </a:path>
              </a:pathLst>
            </a:custGeom>
            <a:solidFill>
              <a:schemeClr val="tx2"/>
            </a:solidFill>
            <a:ln w="2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76CD2A67-1745-37E8-BDC7-032254A77342}"/>
                </a:ext>
              </a:extLst>
            </p:cNvPr>
            <p:cNvSpPr/>
            <p:nvPr/>
          </p:nvSpPr>
          <p:spPr>
            <a:xfrm>
              <a:off x="3897782" y="3271868"/>
              <a:ext cx="2819042" cy="2832374"/>
            </a:xfrm>
            <a:custGeom>
              <a:avLst/>
              <a:gdLst>
                <a:gd name="connsiteX0" fmla="*/ 1325021 w 1371824"/>
                <a:gd name="connsiteY0" fmla="*/ 990229 h 1378312"/>
                <a:gd name="connsiteX1" fmla="*/ 1091870 w 1371824"/>
                <a:gd name="connsiteY1" fmla="*/ 990229 h 1378312"/>
                <a:gd name="connsiteX2" fmla="*/ 1091870 w 1371824"/>
                <a:gd name="connsiteY2" fmla="*/ 858171 h 1378312"/>
                <a:gd name="connsiteX3" fmla="*/ 519868 w 1371824"/>
                <a:gd name="connsiteY3" fmla="*/ 286170 h 1378312"/>
                <a:gd name="connsiteX4" fmla="*/ 387781 w 1371824"/>
                <a:gd name="connsiteY4" fmla="*/ 286170 h 1378312"/>
                <a:gd name="connsiteX5" fmla="*/ 387781 w 1371824"/>
                <a:gd name="connsiteY5" fmla="*/ 519292 h 1378312"/>
                <a:gd name="connsiteX6" fmla="*/ 339958 w 1371824"/>
                <a:gd name="connsiteY6" fmla="*/ 564781 h 1378312"/>
                <a:gd name="connsiteX7" fmla="*/ 294480 w 1371824"/>
                <a:gd name="connsiteY7" fmla="*/ 519292 h 1378312"/>
                <a:gd name="connsiteX8" fmla="*/ 294480 w 1371824"/>
                <a:gd name="connsiteY8" fmla="*/ 286170 h 1378312"/>
                <a:gd name="connsiteX9" fmla="*/ 231362 w 1371824"/>
                <a:gd name="connsiteY9" fmla="*/ 286170 h 1378312"/>
                <a:gd name="connsiteX10" fmla="*/ 231362 w 1371824"/>
                <a:gd name="connsiteY10" fmla="*/ 46530 h 1378312"/>
                <a:gd name="connsiteX11" fmla="*/ 184726 w 1371824"/>
                <a:gd name="connsiteY11" fmla="*/ -106 h 1378312"/>
                <a:gd name="connsiteX12" fmla="*/ 184726 w 1371824"/>
                <a:gd name="connsiteY12" fmla="*/ -106 h 1378312"/>
                <a:gd name="connsiteX13" fmla="*/ 138061 w 1371824"/>
                <a:gd name="connsiteY13" fmla="*/ 46501 h 1378312"/>
                <a:gd name="connsiteX14" fmla="*/ 138061 w 1371824"/>
                <a:gd name="connsiteY14" fmla="*/ 46530 h 1378312"/>
                <a:gd name="connsiteX15" fmla="*/ 138061 w 1371824"/>
                <a:gd name="connsiteY15" fmla="*/ 286170 h 1378312"/>
                <a:gd name="connsiteX16" fmla="*/ -167 w 1371824"/>
                <a:gd name="connsiteY16" fmla="*/ 286170 h 1378312"/>
                <a:gd name="connsiteX17" fmla="*/ 1091870 w 1371824"/>
                <a:gd name="connsiteY17" fmla="*/ 1378207 h 1378312"/>
                <a:gd name="connsiteX18" fmla="*/ 1091870 w 1371824"/>
                <a:gd name="connsiteY18" fmla="*/ 1239950 h 1378312"/>
                <a:gd name="connsiteX19" fmla="*/ 852259 w 1371824"/>
                <a:gd name="connsiteY19" fmla="*/ 1239950 h 1378312"/>
                <a:gd name="connsiteX20" fmla="*/ 805623 w 1371824"/>
                <a:gd name="connsiteY20" fmla="*/ 1193313 h 1378312"/>
                <a:gd name="connsiteX21" fmla="*/ 805623 w 1371824"/>
                <a:gd name="connsiteY21" fmla="*/ 1193313 h 1378312"/>
                <a:gd name="connsiteX22" fmla="*/ 852230 w 1371824"/>
                <a:gd name="connsiteY22" fmla="*/ 1146648 h 1378312"/>
                <a:gd name="connsiteX23" fmla="*/ 852259 w 1371824"/>
                <a:gd name="connsiteY23" fmla="*/ 1146648 h 1378312"/>
                <a:gd name="connsiteX24" fmla="*/ 1091870 w 1371824"/>
                <a:gd name="connsiteY24" fmla="*/ 1146648 h 1378312"/>
                <a:gd name="connsiteX25" fmla="*/ 1091870 w 1371824"/>
                <a:gd name="connsiteY25" fmla="*/ 1083531 h 1378312"/>
                <a:gd name="connsiteX26" fmla="*/ 1325021 w 1371824"/>
                <a:gd name="connsiteY26" fmla="*/ 1083531 h 1378312"/>
                <a:gd name="connsiteX27" fmla="*/ 1371658 w 1371824"/>
                <a:gd name="connsiteY27" fmla="*/ 1036894 h 1378312"/>
                <a:gd name="connsiteX28" fmla="*/ 1371658 w 1371824"/>
                <a:gd name="connsiteY28" fmla="*/ 1036894 h 1378312"/>
                <a:gd name="connsiteX29" fmla="*/ 1325050 w 1371824"/>
                <a:gd name="connsiteY29" fmla="*/ 990229 h 1378312"/>
                <a:gd name="connsiteX30" fmla="*/ 1325021 w 1371824"/>
                <a:gd name="connsiteY30" fmla="*/ 990229 h 13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824" h="1378312">
                  <a:moveTo>
                    <a:pt x="1325021" y="990229"/>
                  </a:moveTo>
                  <a:lnTo>
                    <a:pt x="1091870" y="990229"/>
                  </a:lnTo>
                  <a:lnTo>
                    <a:pt x="1091870" y="858171"/>
                  </a:lnTo>
                  <a:cubicBezTo>
                    <a:pt x="775961" y="858171"/>
                    <a:pt x="519868" y="602078"/>
                    <a:pt x="519868" y="286170"/>
                  </a:cubicBezTo>
                  <a:lnTo>
                    <a:pt x="387781" y="286170"/>
                  </a:lnTo>
                  <a:lnTo>
                    <a:pt x="387781" y="519292"/>
                  </a:lnTo>
                  <a:cubicBezTo>
                    <a:pt x="387144" y="545058"/>
                    <a:pt x="365737" y="565421"/>
                    <a:pt x="339958" y="564781"/>
                  </a:cubicBezTo>
                  <a:cubicBezTo>
                    <a:pt x="315104" y="564161"/>
                    <a:pt x="295088" y="544154"/>
                    <a:pt x="294480" y="519292"/>
                  </a:cubicBezTo>
                  <a:lnTo>
                    <a:pt x="294480" y="286170"/>
                  </a:lnTo>
                  <a:lnTo>
                    <a:pt x="231362" y="286170"/>
                  </a:lnTo>
                  <a:lnTo>
                    <a:pt x="231362" y="46530"/>
                  </a:lnTo>
                  <a:cubicBezTo>
                    <a:pt x="231362" y="20773"/>
                    <a:pt x="210477" y="-106"/>
                    <a:pt x="184726" y="-106"/>
                  </a:cubicBezTo>
                  <a:lnTo>
                    <a:pt x="184726" y="-106"/>
                  </a:lnTo>
                  <a:cubicBezTo>
                    <a:pt x="158975" y="-124"/>
                    <a:pt x="138090" y="20744"/>
                    <a:pt x="138061" y="46501"/>
                  </a:cubicBezTo>
                  <a:cubicBezTo>
                    <a:pt x="138061" y="46509"/>
                    <a:pt x="138061" y="46521"/>
                    <a:pt x="138061" y="46530"/>
                  </a:cubicBezTo>
                  <a:lnTo>
                    <a:pt x="138061" y="286170"/>
                  </a:lnTo>
                  <a:lnTo>
                    <a:pt x="-167" y="286170"/>
                  </a:lnTo>
                  <a:cubicBezTo>
                    <a:pt x="-167" y="889281"/>
                    <a:pt x="488758" y="1378207"/>
                    <a:pt x="1091870" y="1378207"/>
                  </a:cubicBezTo>
                  <a:lnTo>
                    <a:pt x="1091870" y="1239950"/>
                  </a:lnTo>
                  <a:lnTo>
                    <a:pt x="852259" y="1239950"/>
                  </a:lnTo>
                  <a:cubicBezTo>
                    <a:pt x="826507" y="1239950"/>
                    <a:pt x="805623" y="1219071"/>
                    <a:pt x="805623" y="1193313"/>
                  </a:cubicBezTo>
                  <a:lnTo>
                    <a:pt x="805623" y="1193313"/>
                  </a:lnTo>
                  <a:cubicBezTo>
                    <a:pt x="805594" y="1167557"/>
                    <a:pt x="826478" y="1146663"/>
                    <a:pt x="852230" y="1146648"/>
                  </a:cubicBezTo>
                  <a:cubicBezTo>
                    <a:pt x="852230" y="1146648"/>
                    <a:pt x="852259" y="1146648"/>
                    <a:pt x="852259" y="1146648"/>
                  </a:cubicBezTo>
                  <a:lnTo>
                    <a:pt x="1091870" y="1146648"/>
                  </a:lnTo>
                  <a:lnTo>
                    <a:pt x="1091870" y="1083531"/>
                  </a:lnTo>
                  <a:lnTo>
                    <a:pt x="1325021" y="1083531"/>
                  </a:lnTo>
                  <a:cubicBezTo>
                    <a:pt x="1350772" y="1083531"/>
                    <a:pt x="1371658" y="1062651"/>
                    <a:pt x="1371658" y="1036894"/>
                  </a:cubicBezTo>
                  <a:lnTo>
                    <a:pt x="1371658" y="1036894"/>
                  </a:lnTo>
                  <a:cubicBezTo>
                    <a:pt x="1371687" y="1011137"/>
                    <a:pt x="1350801" y="990244"/>
                    <a:pt x="1325050" y="990229"/>
                  </a:cubicBezTo>
                  <a:cubicBezTo>
                    <a:pt x="1325050" y="990229"/>
                    <a:pt x="1325021" y="990229"/>
                    <a:pt x="1325021" y="990229"/>
                  </a:cubicBezTo>
                  <a:close/>
                </a:path>
              </a:pathLst>
            </a:custGeom>
            <a:solidFill>
              <a:schemeClr val="accent1"/>
            </a:solidFill>
            <a:ln w="2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044965-C35D-DEE0-FA89-432D7550D8DE}"/>
                </a:ext>
              </a:extLst>
            </p:cNvPr>
            <p:cNvSpPr/>
            <p:nvPr/>
          </p:nvSpPr>
          <p:spPr>
            <a:xfrm>
              <a:off x="5567099" y="1616061"/>
              <a:ext cx="2818864" cy="2832314"/>
            </a:xfrm>
            <a:custGeom>
              <a:avLst/>
              <a:gdLst>
                <a:gd name="connsiteX0" fmla="*/ 1371571 w 1371737"/>
                <a:gd name="connsiteY0" fmla="*/ 1091931 h 1378283"/>
                <a:gd name="connsiteX1" fmla="*/ 279533 w 1371737"/>
                <a:gd name="connsiteY1" fmla="*/ -106 h 1378283"/>
                <a:gd name="connsiteX2" fmla="*/ 279533 w 1371737"/>
                <a:gd name="connsiteY2" fmla="*/ 138122 h 1378283"/>
                <a:gd name="connsiteX3" fmla="*/ 519231 w 1371737"/>
                <a:gd name="connsiteY3" fmla="*/ 138122 h 1378283"/>
                <a:gd name="connsiteX4" fmla="*/ 565868 w 1371737"/>
                <a:gd name="connsiteY4" fmla="*/ 184758 h 1378283"/>
                <a:gd name="connsiteX5" fmla="*/ 565868 w 1371737"/>
                <a:gd name="connsiteY5" fmla="*/ 184758 h 1378283"/>
                <a:gd name="connsiteX6" fmla="*/ 519260 w 1371737"/>
                <a:gd name="connsiteY6" fmla="*/ 231423 h 1378283"/>
                <a:gd name="connsiteX7" fmla="*/ 519231 w 1371737"/>
                <a:gd name="connsiteY7" fmla="*/ 231423 h 1378283"/>
                <a:gd name="connsiteX8" fmla="*/ 279620 w 1371737"/>
                <a:gd name="connsiteY8" fmla="*/ 231423 h 1378283"/>
                <a:gd name="connsiteX9" fmla="*/ 279620 w 1371737"/>
                <a:gd name="connsiteY9" fmla="*/ 294541 h 1378283"/>
                <a:gd name="connsiteX10" fmla="*/ 46469 w 1371737"/>
                <a:gd name="connsiteY10" fmla="*/ 294541 h 1378283"/>
                <a:gd name="connsiteX11" fmla="*/ -167 w 1371737"/>
                <a:gd name="connsiteY11" fmla="*/ 341177 h 1378283"/>
                <a:gd name="connsiteX12" fmla="*/ -167 w 1371737"/>
                <a:gd name="connsiteY12" fmla="*/ 341177 h 1378283"/>
                <a:gd name="connsiteX13" fmla="*/ 46440 w 1371737"/>
                <a:gd name="connsiteY13" fmla="*/ 387842 h 1378283"/>
                <a:gd name="connsiteX14" fmla="*/ 46469 w 1371737"/>
                <a:gd name="connsiteY14" fmla="*/ 387842 h 1378283"/>
                <a:gd name="connsiteX15" fmla="*/ 279620 w 1371737"/>
                <a:gd name="connsiteY15" fmla="*/ 387842 h 1378283"/>
                <a:gd name="connsiteX16" fmla="*/ 279620 w 1371737"/>
                <a:gd name="connsiteY16" fmla="*/ 519900 h 1378283"/>
                <a:gd name="connsiteX17" fmla="*/ 851622 w 1371737"/>
                <a:gd name="connsiteY17" fmla="*/ 1091931 h 1378283"/>
                <a:gd name="connsiteX18" fmla="*/ 983709 w 1371737"/>
                <a:gd name="connsiteY18" fmla="*/ 1091931 h 1378283"/>
                <a:gd name="connsiteX19" fmla="*/ 983709 w 1371737"/>
                <a:gd name="connsiteY19" fmla="*/ 858779 h 1378283"/>
                <a:gd name="connsiteX20" fmla="*/ 1031533 w 1371737"/>
                <a:gd name="connsiteY20" fmla="*/ 813290 h 1378283"/>
                <a:gd name="connsiteX21" fmla="*/ 1077010 w 1371737"/>
                <a:gd name="connsiteY21" fmla="*/ 858779 h 1378283"/>
                <a:gd name="connsiteX22" fmla="*/ 1077010 w 1371737"/>
                <a:gd name="connsiteY22" fmla="*/ 1091931 h 1378283"/>
                <a:gd name="connsiteX23" fmla="*/ 1140129 w 1371737"/>
                <a:gd name="connsiteY23" fmla="*/ 1091931 h 1378283"/>
                <a:gd name="connsiteX24" fmla="*/ 1140129 w 1371737"/>
                <a:gd name="connsiteY24" fmla="*/ 1331541 h 1378283"/>
                <a:gd name="connsiteX25" fmla="*/ 1186764 w 1371737"/>
                <a:gd name="connsiteY25" fmla="*/ 1378178 h 1378283"/>
                <a:gd name="connsiteX26" fmla="*/ 1186764 w 1371737"/>
                <a:gd name="connsiteY26" fmla="*/ 1378178 h 1378283"/>
                <a:gd name="connsiteX27" fmla="*/ 1233430 w 1371737"/>
                <a:gd name="connsiteY27" fmla="*/ 1331570 h 1378283"/>
                <a:gd name="connsiteX28" fmla="*/ 1233430 w 1371737"/>
                <a:gd name="connsiteY28" fmla="*/ 1331541 h 1378283"/>
                <a:gd name="connsiteX29" fmla="*/ 1233430 w 1371737"/>
                <a:gd name="connsiteY29" fmla="*/ 1091931 h 137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71737" h="1378283">
                  <a:moveTo>
                    <a:pt x="1371571" y="1091931"/>
                  </a:moveTo>
                  <a:cubicBezTo>
                    <a:pt x="1371571" y="488790"/>
                    <a:pt x="882645" y="-106"/>
                    <a:pt x="279533" y="-106"/>
                  </a:cubicBezTo>
                  <a:lnTo>
                    <a:pt x="279533" y="138122"/>
                  </a:lnTo>
                  <a:lnTo>
                    <a:pt x="519231" y="138122"/>
                  </a:lnTo>
                  <a:cubicBezTo>
                    <a:pt x="544982" y="138122"/>
                    <a:pt x="565868" y="159001"/>
                    <a:pt x="565868" y="184758"/>
                  </a:cubicBezTo>
                  <a:lnTo>
                    <a:pt x="565868" y="184758"/>
                  </a:lnTo>
                  <a:cubicBezTo>
                    <a:pt x="565897" y="210515"/>
                    <a:pt x="545011" y="231405"/>
                    <a:pt x="519260" y="231423"/>
                  </a:cubicBezTo>
                  <a:cubicBezTo>
                    <a:pt x="519260" y="231423"/>
                    <a:pt x="519231" y="231423"/>
                    <a:pt x="519231" y="231423"/>
                  </a:cubicBezTo>
                  <a:lnTo>
                    <a:pt x="279620" y="231423"/>
                  </a:lnTo>
                  <a:lnTo>
                    <a:pt x="279620" y="294541"/>
                  </a:lnTo>
                  <a:lnTo>
                    <a:pt x="46469" y="294541"/>
                  </a:lnTo>
                  <a:cubicBezTo>
                    <a:pt x="20718" y="294541"/>
                    <a:pt x="-167" y="315420"/>
                    <a:pt x="-167" y="341177"/>
                  </a:cubicBezTo>
                  <a:lnTo>
                    <a:pt x="-167" y="341177"/>
                  </a:lnTo>
                  <a:cubicBezTo>
                    <a:pt x="-196" y="366934"/>
                    <a:pt x="20689" y="387825"/>
                    <a:pt x="46440" y="387842"/>
                  </a:cubicBezTo>
                  <a:cubicBezTo>
                    <a:pt x="46440" y="387842"/>
                    <a:pt x="46469" y="387842"/>
                    <a:pt x="46469" y="387842"/>
                  </a:cubicBezTo>
                  <a:lnTo>
                    <a:pt x="279620" y="387842"/>
                  </a:lnTo>
                  <a:lnTo>
                    <a:pt x="279620" y="519900"/>
                  </a:lnTo>
                  <a:cubicBezTo>
                    <a:pt x="595529" y="519900"/>
                    <a:pt x="851622" y="775993"/>
                    <a:pt x="851622" y="1091931"/>
                  </a:cubicBezTo>
                  <a:lnTo>
                    <a:pt x="983709" y="1091931"/>
                  </a:lnTo>
                  <a:lnTo>
                    <a:pt x="983709" y="858779"/>
                  </a:lnTo>
                  <a:cubicBezTo>
                    <a:pt x="984347" y="833014"/>
                    <a:pt x="1005753" y="812650"/>
                    <a:pt x="1031533" y="813290"/>
                  </a:cubicBezTo>
                  <a:cubicBezTo>
                    <a:pt x="1056386" y="813910"/>
                    <a:pt x="1076402" y="833917"/>
                    <a:pt x="1077010" y="858779"/>
                  </a:cubicBezTo>
                  <a:lnTo>
                    <a:pt x="1077010" y="1091931"/>
                  </a:lnTo>
                  <a:lnTo>
                    <a:pt x="1140129" y="1091931"/>
                  </a:lnTo>
                  <a:lnTo>
                    <a:pt x="1140129" y="1331541"/>
                  </a:lnTo>
                  <a:cubicBezTo>
                    <a:pt x="1140129" y="1357299"/>
                    <a:pt x="1161013" y="1378178"/>
                    <a:pt x="1186764" y="1378178"/>
                  </a:cubicBezTo>
                  <a:lnTo>
                    <a:pt x="1186764" y="1378178"/>
                  </a:lnTo>
                  <a:cubicBezTo>
                    <a:pt x="1212516" y="1378195"/>
                    <a:pt x="1233401" y="1357328"/>
                    <a:pt x="1233430" y="1331570"/>
                  </a:cubicBezTo>
                  <a:cubicBezTo>
                    <a:pt x="1233430" y="1331562"/>
                    <a:pt x="1233430" y="1331550"/>
                    <a:pt x="1233430" y="1331541"/>
                  </a:cubicBezTo>
                  <a:lnTo>
                    <a:pt x="1233430" y="109193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37FFEE-37C2-B6F4-F411-7CB9B1129615}"/>
                </a:ext>
              </a:extLst>
            </p:cNvPr>
            <p:cNvSpPr/>
            <p:nvPr/>
          </p:nvSpPr>
          <p:spPr>
            <a:xfrm>
              <a:off x="5553648" y="3285201"/>
              <a:ext cx="2832317" cy="2819041"/>
            </a:xfrm>
            <a:custGeom>
              <a:avLst/>
              <a:gdLst>
                <a:gd name="connsiteX0" fmla="*/ 1239889 w 1378284"/>
                <a:gd name="connsiteY0" fmla="*/ 279681 h 1371824"/>
                <a:gd name="connsiteX1" fmla="*/ 1239889 w 1378284"/>
                <a:gd name="connsiteY1" fmla="*/ 519292 h 1371824"/>
                <a:gd name="connsiteX2" fmla="*/ 1192065 w 1378284"/>
                <a:gd name="connsiteY2" fmla="*/ 564781 h 1371824"/>
                <a:gd name="connsiteX3" fmla="*/ 1146588 w 1378284"/>
                <a:gd name="connsiteY3" fmla="*/ 519292 h 1371824"/>
                <a:gd name="connsiteX4" fmla="*/ 1146588 w 1378284"/>
                <a:gd name="connsiteY4" fmla="*/ 279681 h 1371824"/>
                <a:gd name="connsiteX5" fmla="*/ 1083470 w 1378284"/>
                <a:gd name="connsiteY5" fmla="*/ 279681 h 1371824"/>
                <a:gd name="connsiteX6" fmla="*/ 1083470 w 1378284"/>
                <a:gd name="connsiteY6" fmla="*/ 46530 h 1371824"/>
                <a:gd name="connsiteX7" fmla="*/ 1036833 w 1378284"/>
                <a:gd name="connsiteY7" fmla="*/ -106 h 1371824"/>
                <a:gd name="connsiteX8" fmla="*/ 1036804 w 1378284"/>
                <a:gd name="connsiteY8" fmla="*/ -106 h 1371824"/>
                <a:gd name="connsiteX9" fmla="*/ 1036804 w 1378284"/>
                <a:gd name="connsiteY9" fmla="*/ -106 h 1371824"/>
                <a:gd name="connsiteX10" fmla="*/ 990169 w 1378284"/>
                <a:gd name="connsiteY10" fmla="*/ 46530 h 1371824"/>
                <a:gd name="connsiteX11" fmla="*/ 990169 w 1378284"/>
                <a:gd name="connsiteY11" fmla="*/ 279681 h 1371824"/>
                <a:gd name="connsiteX12" fmla="*/ 858081 w 1378284"/>
                <a:gd name="connsiteY12" fmla="*/ 279681 h 1371824"/>
                <a:gd name="connsiteX13" fmla="*/ 286080 w 1378284"/>
                <a:gd name="connsiteY13" fmla="*/ 851682 h 1371824"/>
                <a:gd name="connsiteX14" fmla="*/ 286080 w 1378284"/>
                <a:gd name="connsiteY14" fmla="*/ 983741 h 1371824"/>
                <a:gd name="connsiteX15" fmla="*/ 519231 w 1378284"/>
                <a:gd name="connsiteY15" fmla="*/ 983741 h 1371824"/>
                <a:gd name="connsiteX16" fmla="*/ 565868 w 1378284"/>
                <a:gd name="connsiteY16" fmla="*/ 1030377 h 1371824"/>
                <a:gd name="connsiteX17" fmla="*/ 565868 w 1378284"/>
                <a:gd name="connsiteY17" fmla="*/ 1030406 h 1371824"/>
                <a:gd name="connsiteX18" fmla="*/ 565868 w 1378284"/>
                <a:gd name="connsiteY18" fmla="*/ 1030406 h 1371824"/>
                <a:gd name="connsiteX19" fmla="*/ 519231 w 1378284"/>
                <a:gd name="connsiteY19" fmla="*/ 1077042 h 1371824"/>
                <a:gd name="connsiteX20" fmla="*/ 286080 w 1378284"/>
                <a:gd name="connsiteY20" fmla="*/ 1077042 h 1371824"/>
                <a:gd name="connsiteX21" fmla="*/ 286080 w 1378284"/>
                <a:gd name="connsiteY21" fmla="*/ 1140160 h 1371824"/>
                <a:gd name="connsiteX22" fmla="*/ 46469 w 1378284"/>
                <a:gd name="connsiteY22" fmla="*/ 1140160 h 1371824"/>
                <a:gd name="connsiteX23" fmla="*/ -167 w 1378284"/>
                <a:gd name="connsiteY23" fmla="*/ 1186796 h 1371824"/>
                <a:gd name="connsiteX24" fmla="*/ -167 w 1378284"/>
                <a:gd name="connsiteY24" fmla="*/ 1186825 h 1371824"/>
                <a:gd name="connsiteX25" fmla="*/ -167 w 1378284"/>
                <a:gd name="connsiteY25" fmla="*/ 1186825 h 1371824"/>
                <a:gd name="connsiteX26" fmla="*/ 46469 w 1378284"/>
                <a:gd name="connsiteY26" fmla="*/ 1233461 h 1371824"/>
                <a:gd name="connsiteX27" fmla="*/ 286080 w 1378284"/>
                <a:gd name="connsiteY27" fmla="*/ 1233461 h 1371824"/>
                <a:gd name="connsiteX28" fmla="*/ 286080 w 1378284"/>
                <a:gd name="connsiteY28" fmla="*/ 1371718 h 1371824"/>
                <a:gd name="connsiteX29" fmla="*/ 1378117 w 1378284"/>
                <a:gd name="connsiteY29" fmla="*/ 279681 h 13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78284" h="1371824">
                  <a:moveTo>
                    <a:pt x="1239889" y="279681"/>
                  </a:moveTo>
                  <a:lnTo>
                    <a:pt x="1239889" y="519292"/>
                  </a:lnTo>
                  <a:cubicBezTo>
                    <a:pt x="1239252" y="545058"/>
                    <a:pt x="1217845" y="565421"/>
                    <a:pt x="1192065" y="564781"/>
                  </a:cubicBezTo>
                  <a:cubicBezTo>
                    <a:pt x="1167212" y="564161"/>
                    <a:pt x="1147196" y="544154"/>
                    <a:pt x="1146588" y="519292"/>
                  </a:cubicBezTo>
                  <a:lnTo>
                    <a:pt x="1146588" y="279681"/>
                  </a:lnTo>
                  <a:lnTo>
                    <a:pt x="1083470" y="279681"/>
                  </a:lnTo>
                  <a:lnTo>
                    <a:pt x="1083470" y="46530"/>
                  </a:lnTo>
                  <a:cubicBezTo>
                    <a:pt x="1083470" y="20773"/>
                    <a:pt x="1062585" y="-106"/>
                    <a:pt x="1036833" y="-106"/>
                  </a:cubicBezTo>
                  <a:cubicBezTo>
                    <a:pt x="1036833" y="-106"/>
                    <a:pt x="1036804" y="-106"/>
                    <a:pt x="1036804" y="-106"/>
                  </a:cubicBezTo>
                  <a:lnTo>
                    <a:pt x="1036804" y="-106"/>
                  </a:lnTo>
                  <a:cubicBezTo>
                    <a:pt x="1011054" y="-106"/>
                    <a:pt x="990169" y="20773"/>
                    <a:pt x="990169" y="46530"/>
                  </a:cubicBezTo>
                  <a:lnTo>
                    <a:pt x="990169" y="279681"/>
                  </a:lnTo>
                  <a:lnTo>
                    <a:pt x="858081" y="279681"/>
                  </a:lnTo>
                  <a:cubicBezTo>
                    <a:pt x="858081" y="595590"/>
                    <a:pt x="601989" y="851682"/>
                    <a:pt x="286080" y="851682"/>
                  </a:cubicBezTo>
                  <a:lnTo>
                    <a:pt x="286080" y="983741"/>
                  </a:lnTo>
                  <a:lnTo>
                    <a:pt x="519231" y="983741"/>
                  </a:lnTo>
                  <a:cubicBezTo>
                    <a:pt x="544982" y="983741"/>
                    <a:pt x="565868" y="1004620"/>
                    <a:pt x="565868" y="1030377"/>
                  </a:cubicBezTo>
                  <a:cubicBezTo>
                    <a:pt x="565868" y="1030386"/>
                    <a:pt x="565868" y="1030397"/>
                    <a:pt x="565868" y="1030406"/>
                  </a:cubicBezTo>
                  <a:lnTo>
                    <a:pt x="565868" y="1030406"/>
                  </a:lnTo>
                  <a:cubicBezTo>
                    <a:pt x="565868" y="1056163"/>
                    <a:pt x="544982" y="1077042"/>
                    <a:pt x="519231" y="1077042"/>
                  </a:cubicBezTo>
                  <a:lnTo>
                    <a:pt x="286080" y="1077042"/>
                  </a:lnTo>
                  <a:lnTo>
                    <a:pt x="286080" y="1140160"/>
                  </a:lnTo>
                  <a:lnTo>
                    <a:pt x="46469" y="1140160"/>
                  </a:lnTo>
                  <a:cubicBezTo>
                    <a:pt x="20717" y="1140160"/>
                    <a:pt x="-167" y="1161039"/>
                    <a:pt x="-167" y="1186796"/>
                  </a:cubicBezTo>
                  <a:cubicBezTo>
                    <a:pt x="-167" y="1186805"/>
                    <a:pt x="-167" y="1186816"/>
                    <a:pt x="-167" y="1186825"/>
                  </a:cubicBezTo>
                  <a:lnTo>
                    <a:pt x="-167" y="1186825"/>
                  </a:lnTo>
                  <a:cubicBezTo>
                    <a:pt x="-167" y="1212582"/>
                    <a:pt x="20717" y="1233461"/>
                    <a:pt x="46469" y="1233461"/>
                  </a:cubicBezTo>
                  <a:lnTo>
                    <a:pt x="286080" y="1233461"/>
                  </a:lnTo>
                  <a:lnTo>
                    <a:pt x="286080" y="1371718"/>
                  </a:lnTo>
                  <a:cubicBezTo>
                    <a:pt x="889191" y="1371718"/>
                    <a:pt x="1378117" y="882793"/>
                    <a:pt x="1378117" y="279681"/>
                  </a:cubicBezTo>
                  <a:close/>
                </a:path>
              </a:pathLst>
            </a:custGeom>
            <a:solidFill>
              <a:srgbClr val="67B0FF"/>
            </a:solidFill>
            <a:ln w="2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pic>
          <p:nvPicPr>
            <p:cNvPr id="23" name="Graphic 21">
              <a:extLst>
                <a:ext uri="{FF2B5EF4-FFF2-40B4-BE49-F238E27FC236}">
                  <a16:creationId xmlns:a16="http://schemas.microsoft.com/office/drawing/2014/main" id="{FCB38832-A09C-ACC5-EEC7-F9EB860A1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861162" y="2095655"/>
              <a:ext cx="553368" cy="553368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EE6A5C1-A528-51B5-134D-4620C5A1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768258" y="4779208"/>
              <a:ext cx="553368" cy="553368"/>
            </a:xfrm>
            <a:prstGeom prst="rect">
              <a:avLst/>
            </a:prstGeom>
          </p:spPr>
        </p:pic>
        <p:pic>
          <p:nvPicPr>
            <p:cNvPr id="25" name="Graphic 25">
              <a:extLst>
                <a:ext uri="{FF2B5EF4-FFF2-40B4-BE49-F238E27FC236}">
                  <a16:creationId xmlns:a16="http://schemas.microsoft.com/office/drawing/2014/main" id="{5BF5B52D-62CC-B3A1-F59C-5AAEF2B30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917241" y="4779208"/>
              <a:ext cx="553368" cy="553368"/>
            </a:xfrm>
            <a:prstGeom prst="rect">
              <a:avLst/>
            </a:prstGeom>
          </p:spPr>
        </p:pic>
        <p:pic>
          <p:nvPicPr>
            <p:cNvPr id="26" name="Graphic 27">
              <a:extLst>
                <a:ext uri="{FF2B5EF4-FFF2-40B4-BE49-F238E27FC236}">
                  <a16:creationId xmlns:a16="http://schemas.microsoft.com/office/drawing/2014/main" id="{23796C1A-DF1B-F165-7C4A-EB2B18DB2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773486" y="2098930"/>
              <a:ext cx="548140" cy="54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9315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eClerxDigital">
      <a:dk1>
        <a:srgbClr val="0E1259"/>
      </a:dk1>
      <a:lt1>
        <a:srgbClr val="FFFFFF"/>
      </a:lt1>
      <a:dk2>
        <a:srgbClr val="0E1259"/>
      </a:dk2>
      <a:lt2>
        <a:srgbClr val="F7F5F2"/>
      </a:lt2>
      <a:accent1>
        <a:srgbClr val="007BFF"/>
      </a:accent1>
      <a:accent2>
        <a:srgbClr val="8CC6FF"/>
      </a:accent2>
      <a:accent3>
        <a:srgbClr val="71007B"/>
      </a:accent3>
      <a:accent4>
        <a:srgbClr val="FF9600"/>
      </a:accent4>
      <a:accent5>
        <a:srgbClr val="008765"/>
      </a:accent5>
      <a:accent6>
        <a:srgbClr val="C150C9"/>
      </a:accent6>
      <a:hlink>
        <a:srgbClr val="FF9600"/>
      </a:hlink>
      <a:folHlink>
        <a:srgbClr val="FFD7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D9DE096-F498-8D4B-91B7-06DE2C3D58FB}" vid="{E5C4C616-5F37-C448-BECD-A2506CD9FA18}"/>
    </a:ext>
  </a:extLst>
</a:theme>
</file>

<file path=ppt/theme/theme2.xml><?xml version="1.0" encoding="utf-8"?>
<a:theme xmlns:a="http://schemas.openxmlformats.org/drawingml/2006/main" name="Dark">
  <a:themeElements>
    <a:clrScheme name="eClerxDigital">
      <a:dk1>
        <a:srgbClr val="0E1259"/>
      </a:dk1>
      <a:lt1>
        <a:srgbClr val="FFFFFF"/>
      </a:lt1>
      <a:dk2>
        <a:srgbClr val="0E1259"/>
      </a:dk2>
      <a:lt2>
        <a:srgbClr val="F7F5F2"/>
      </a:lt2>
      <a:accent1>
        <a:srgbClr val="007BFF"/>
      </a:accent1>
      <a:accent2>
        <a:srgbClr val="8CC6FF"/>
      </a:accent2>
      <a:accent3>
        <a:srgbClr val="71007B"/>
      </a:accent3>
      <a:accent4>
        <a:srgbClr val="FF9600"/>
      </a:accent4>
      <a:accent5>
        <a:srgbClr val="008765"/>
      </a:accent5>
      <a:accent6>
        <a:srgbClr val="C150C9"/>
      </a:accent6>
      <a:hlink>
        <a:srgbClr val="FF9600"/>
      </a:hlink>
      <a:folHlink>
        <a:srgbClr val="FFD7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D9DE096-F498-8D4B-91B7-06DE2C3D58FB}" vid="{731DED29-C0D3-6C47-977E-AAFF1CBB1E8D}"/>
    </a:ext>
  </a:extLst>
</a:theme>
</file>

<file path=ppt/theme/theme3.xml><?xml version="1.0" encoding="utf-8"?>
<a:theme xmlns:a="http://schemas.openxmlformats.org/drawingml/2006/main" name="1_White">
  <a:themeElements>
    <a:clrScheme name="eClerxDigital">
      <a:dk1>
        <a:srgbClr val="0E1259"/>
      </a:dk1>
      <a:lt1>
        <a:srgbClr val="FFFFFF"/>
      </a:lt1>
      <a:dk2>
        <a:srgbClr val="0E1259"/>
      </a:dk2>
      <a:lt2>
        <a:srgbClr val="F7F5F2"/>
      </a:lt2>
      <a:accent1>
        <a:srgbClr val="007BFF"/>
      </a:accent1>
      <a:accent2>
        <a:srgbClr val="8CC6FF"/>
      </a:accent2>
      <a:accent3>
        <a:srgbClr val="71007B"/>
      </a:accent3>
      <a:accent4>
        <a:srgbClr val="FF9600"/>
      </a:accent4>
      <a:accent5>
        <a:srgbClr val="008765"/>
      </a:accent5>
      <a:accent6>
        <a:srgbClr val="C150C9"/>
      </a:accent6>
      <a:hlink>
        <a:srgbClr val="FF9600"/>
      </a:hlink>
      <a:folHlink>
        <a:srgbClr val="FFD7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D9DE096-F498-8D4B-91B7-06DE2C3D58FB}" vid="{E5C4C616-5F37-C448-BECD-A2506CD9FA1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FB00E8D92A0F4F87174B831872C9EC" ma:contentTypeVersion="8" ma:contentTypeDescription="Skapa ett nytt dokument." ma:contentTypeScope="" ma:versionID="a016b1b08eb02359c33a00a3e04ea495">
  <xsd:schema xmlns:xsd="http://www.w3.org/2001/XMLSchema" xmlns:xs="http://www.w3.org/2001/XMLSchema" xmlns:p="http://schemas.microsoft.com/office/2006/metadata/properties" xmlns:ns2="60b9b168-bf43-476f-ab38-5d6c19164c86" targetNamespace="http://schemas.microsoft.com/office/2006/metadata/properties" ma:root="true" ma:fieldsID="c69c1fd3ee9798badfd2e89fcf8add6b" ns2:_="">
    <xsd:import namespace="60b9b168-bf43-476f-ab38-5d6c19164c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9b168-bf43-476f-ab38-5d6c19164c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568A7-F30B-4754-95FA-44B13AA30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9b168-bf43-476f-ab38-5d6c19164c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E1F15E-F957-472A-95F0-465086A345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49E116-7CC0-409C-A20B-15F3E914BA25}">
  <ds:schemaRefs>
    <ds:schemaRef ds:uri="http://www.w3.org/XML/1998/namespace"/>
    <ds:schemaRef ds:uri="http://schemas.microsoft.com/office/2006/metadata/properties"/>
    <ds:schemaRef ds:uri="60b9b168-bf43-476f-ab38-5d6c19164c86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eClerx Digital ppt template</Template>
  <TotalTime>1234</TotalTime>
  <Words>408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Wingdings</vt:lpstr>
      <vt:lpstr>White</vt:lpstr>
      <vt:lpstr>Dark</vt:lpstr>
      <vt:lpstr>1_White</vt:lpstr>
      <vt:lpstr>Our Engagement Updates with the Cox CIAM &amp; Other Projects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eClerx Digital Template tips</dc:title>
  <dc:subject/>
  <dc:creator>Vamsi Vaddiraju</dc:creator>
  <cp:keywords/>
  <dc:description/>
  <cp:lastModifiedBy>Harvinder Singh59</cp:lastModifiedBy>
  <cp:revision>117</cp:revision>
  <dcterms:created xsi:type="dcterms:W3CDTF">2023-04-20T04:55:21Z</dcterms:created>
  <dcterms:modified xsi:type="dcterms:W3CDTF">2024-11-06T14:11:34Z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0x0101004EFB00E8D92A0F4F87174B831872C9EC</vt:lpwstr>
  </property>
  <property fmtid="{D5CDD505-2E9C-101B-9397-08002B2CF9AE}" pid="4" name="Order">
    <vt:r8>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